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60" r:id="rId1"/>
    <p:sldMasterId id="2147483696" r:id="rId2"/>
  </p:sldMasterIdLst>
  <p:notesMasterIdLst>
    <p:notesMasterId r:id="rId19"/>
  </p:notesMasterIdLst>
  <p:handoutMasterIdLst>
    <p:handoutMasterId r:id="rId20"/>
  </p:handoutMasterIdLst>
  <p:sldIdLst>
    <p:sldId id="256" r:id="rId3"/>
    <p:sldId id="276" r:id="rId4"/>
    <p:sldId id="259" r:id="rId5"/>
    <p:sldId id="257" r:id="rId6"/>
    <p:sldId id="258" r:id="rId7"/>
    <p:sldId id="260" r:id="rId8"/>
    <p:sldId id="274" r:id="rId9"/>
    <p:sldId id="262" r:id="rId10"/>
    <p:sldId id="263" r:id="rId11"/>
    <p:sldId id="264" r:id="rId12"/>
    <p:sldId id="278" r:id="rId13"/>
    <p:sldId id="271" r:id="rId14"/>
    <p:sldId id="277" r:id="rId15"/>
    <p:sldId id="272" r:id="rId16"/>
    <p:sldId id="273" r:id="rId17"/>
    <p:sldId id="275" r:id="rId18"/>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38" autoAdjust="0"/>
    <p:restoredTop sz="94660"/>
  </p:normalViewPr>
  <p:slideViewPr>
    <p:cSldViewPr snapToGrid="0">
      <p:cViewPr varScale="1">
        <p:scale>
          <a:sx n="72" d="100"/>
          <a:sy n="72" d="100"/>
        </p:scale>
        <p:origin x="58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AF7854-793A-43A6-8817-1CB05BF211D8}" type="doc">
      <dgm:prSet loTypeId="urn:microsoft.com/office/officeart/2005/8/layout/hProcess7" loCatId="list" qsTypeId="urn:microsoft.com/office/officeart/2005/8/quickstyle/3d1" qsCatId="3D" csTypeId="urn:microsoft.com/office/officeart/2005/8/colors/accent2_2" csCatId="accent2" phldr="1"/>
      <dgm:spPr/>
      <dgm:t>
        <a:bodyPr/>
        <a:lstStyle/>
        <a:p>
          <a:endParaRPr lang="es-PE"/>
        </a:p>
      </dgm:t>
    </dgm:pt>
    <dgm:pt modelId="{D41F37A3-1073-4BFC-B191-96AB9BB274A0}">
      <dgm:prSet phldrT="[Texto]"/>
      <dgm:spPr>
        <a:solidFill>
          <a:schemeClr val="accent2">
            <a:lumMod val="20000"/>
            <a:lumOff val="80000"/>
          </a:schemeClr>
        </a:solidFill>
      </dgm:spPr>
      <dgm:t>
        <a:bodyPr/>
        <a:lstStyle/>
        <a:p>
          <a:endParaRPr lang="es-PE" dirty="0">
            <a:solidFill>
              <a:schemeClr val="accent2">
                <a:lumMod val="75000"/>
              </a:schemeClr>
            </a:solidFill>
          </a:endParaRPr>
        </a:p>
      </dgm:t>
    </dgm:pt>
    <dgm:pt modelId="{063F770D-1F70-4BBB-8420-5B6270FB5A08}" type="parTrans" cxnId="{63FFD444-D9E0-486E-B3C1-42403638A4BF}">
      <dgm:prSet/>
      <dgm:spPr/>
      <dgm:t>
        <a:bodyPr/>
        <a:lstStyle/>
        <a:p>
          <a:endParaRPr lang="es-PE"/>
        </a:p>
      </dgm:t>
    </dgm:pt>
    <dgm:pt modelId="{5BC7150D-CF78-4FC8-A31F-D07E8F2C5E7D}" type="sibTrans" cxnId="{63FFD444-D9E0-486E-B3C1-42403638A4BF}">
      <dgm:prSet/>
      <dgm:spPr/>
      <dgm:t>
        <a:bodyPr/>
        <a:lstStyle/>
        <a:p>
          <a:endParaRPr lang="es-PE"/>
        </a:p>
      </dgm:t>
    </dgm:pt>
    <dgm:pt modelId="{9FB47ACF-AF39-4F62-AC73-AD530873F3E9}">
      <dgm:prSet phldrT="[Texto]"/>
      <dgm:spPr/>
      <dgm:t>
        <a:bodyPr/>
        <a:lstStyle/>
        <a:p>
          <a:r>
            <a:rPr lang="es-MX" dirty="0">
              <a:solidFill>
                <a:schemeClr val="tx1"/>
              </a:solidFill>
            </a:rPr>
            <a:t>Comparar el rendimiento de los modelos de aprendizaje automáticos con el modelo tradicional </a:t>
          </a:r>
          <a:r>
            <a:rPr lang="es-MX" dirty="0" err="1">
              <a:solidFill>
                <a:schemeClr val="tx1"/>
              </a:solidFill>
            </a:rPr>
            <a:t>Logit</a:t>
          </a:r>
          <a:r>
            <a:rPr lang="es-MX" dirty="0"/>
            <a:t>.</a:t>
          </a:r>
          <a:endParaRPr lang="es-PE" dirty="0"/>
        </a:p>
      </dgm:t>
    </dgm:pt>
    <dgm:pt modelId="{1FB434AC-C7F5-4362-8BBE-4F84A17504BD}" type="parTrans" cxnId="{0099ECE6-A538-4E96-ABB3-F71E6E0E9B26}">
      <dgm:prSet/>
      <dgm:spPr/>
      <dgm:t>
        <a:bodyPr/>
        <a:lstStyle/>
        <a:p>
          <a:endParaRPr lang="es-PE"/>
        </a:p>
      </dgm:t>
    </dgm:pt>
    <dgm:pt modelId="{4662C607-5F3A-41CD-A758-C25BA36DF5C6}" type="sibTrans" cxnId="{0099ECE6-A538-4E96-ABB3-F71E6E0E9B26}">
      <dgm:prSet/>
      <dgm:spPr/>
      <dgm:t>
        <a:bodyPr/>
        <a:lstStyle/>
        <a:p>
          <a:endParaRPr lang="es-PE"/>
        </a:p>
      </dgm:t>
    </dgm:pt>
    <dgm:pt modelId="{C58FDD5A-8F65-4149-B969-E0E3287AE396}">
      <dgm:prSet phldrT="[Texto]"/>
      <dgm:spPr>
        <a:solidFill>
          <a:schemeClr val="accent2">
            <a:lumMod val="20000"/>
            <a:lumOff val="80000"/>
          </a:schemeClr>
        </a:solidFill>
      </dgm:spPr>
      <dgm:t>
        <a:bodyPr/>
        <a:lstStyle/>
        <a:p>
          <a:endParaRPr lang="es-PE" dirty="0">
            <a:solidFill>
              <a:schemeClr val="accent2">
                <a:lumMod val="75000"/>
              </a:schemeClr>
            </a:solidFill>
          </a:endParaRPr>
        </a:p>
      </dgm:t>
    </dgm:pt>
    <dgm:pt modelId="{228DBE41-DE03-410F-9CA9-69419B44089B}" type="parTrans" cxnId="{E050F6F8-B1AA-473E-B6D1-D84E9BC69BE9}">
      <dgm:prSet/>
      <dgm:spPr/>
      <dgm:t>
        <a:bodyPr/>
        <a:lstStyle/>
        <a:p>
          <a:endParaRPr lang="es-PE"/>
        </a:p>
      </dgm:t>
    </dgm:pt>
    <dgm:pt modelId="{0D1DFF25-66E3-4694-B2AB-F3BE2AF30ED4}" type="sibTrans" cxnId="{E050F6F8-B1AA-473E-B6D1-D84E9BC69BE9}">
      <dgm:prSet/>
      <dgm:spPr/>
      <dgm:t>
        <a:bodyPr/>
        <a:lstStyle/>
        <a:p>
          <a:endParaRPr lang="es-PE"/>
        </a:p>
      </dgm:t>
    </dgm:pt>
    <dgm:pt modelId="{99168316-0CA1-415A-A3B0-E547B2679D30}">
      <dgm:prSet phldrT="[Texto]"/>
      <dgm:spPr/>
      <dgm:t>
        <a:bodyPr/>
        <a:lstStyle/>
        <a:p>
          <a:r>
            <a:rPr lang="es-MX" dirty="0">
              <a:solidFill>
                <a:schemeClr val="tx1"/>
              </a:solidFill>
            </a:rPr>
            <a:t>Evaluará el beneficio económico hallando la exigencia de capital regulatorio con el método de calificaciones internas.</a:t>
          </a:r>
          <a:endParaRPr lang="es-PE" dirty="0">
            <a:solidFill>
              <a:schemeClr val="tx1"/>
            </a:solidFill>
          </a:endParaRPr>
        </a:p>
      </dgm:t>
    </dgm:pt>
    <dgm:pt modelId="{755DCFB0-F8E7-4022-8D27-674EAAE81E04}" type="parTrans" cxnId="{AA4ACE0A-BD02-47C3-859B-09FE9340EEEB}">
      <dgm:prSet/>
      <dgm:spPr/>
      <dgm:t>
        <a:bodyPr/>
        <a:lstStyle/>
        <a:p>
          <a:endParaRPr lang="es-PE"/>
        </a:p>
      </dgm:t>
    </dgm:pt>
    <dgm:pt modelId="{F9D1C4E3-650C-49B1-923E-2942AFCBE9B4}" type="sibTrans" cxnId="{AA4ACE0A-BD02-47C3-859B-09FE9340EEEB}">
      <dgm:prSet/>
      <dgm:spPr/>
      <dgm:t>
        <a:bodyPr/>
        <a:lstStyle/>
        <a:p>
          <a:endParaRPr lang="es-PE"/>
        </a:p>
      </dgm:t>
    </dgm:pt>
    <dgm:pt modelId="{14A95667-F80B-4680-94FB-65B5A858A499}" type="pres">
      <dgm:prSet presAssocID="{37AF7854-793A-43A6-8817-1CB05BF211D8}" presName="Name0" presStyleCnt="0">
        <dgm:presLayoutVars>
          <dgm:dir/>
          <dgm:animLvl val="lvl"/>
          <dgm:resizeHandles val="exact"/>
        </dgm:presLayoutVars>
      </dgm:prSet>
      <dgm:spPr/>
    </dgm:pt>
    <dgm:pt modelId="{EB5F7E36-3D24-4CC9-8112-3C1B2CDF50C7}" type="pres">
      <dgm:prSet presAssocID="{D41F37A3-1073-4BFC-B191-96AB9BB274A0}" presName="compositeNode" presStyleCnt="0">
        <dgm:presLayoutVars>
          <dgm:bulletEnabled val="1"/>
        </dgm:presLayoutVars>
      </dgm:prSet>
      <dgm:spPr/>
    </dgm:pt>
    <dgm:pt modelId="{7A7662AB-B09C-43F0-972C-D835A162B4CF}" type="pres">
      <dgm:prSet presAssocID="{D41F37A3-1073-4BFC-B191-96AB9BB274A0}" presName="bgRect" presStyleLbl="node1" presStyleIdx="0" presStyleCnt="2"/>
      <dgm:spPr/>
    </dgm:pt>
    <dgm:pt modelId="{9B6C7CDF-CE5C-4631-A81D-239467286C0E}" type="pres">
      <dgm:prSet presAssocID="{D41F37A3-1073-4BFC-B191-96AB9BB274A0}" presName="parentNode" presStyleLbl="node1" presStyleIdx="0" presStyleCnt="2">
        <dgm:presLayoutVars>
          <dgm:chMax val="0"/>
          <dgm:bulletEnabled val="1"/>
        </dgm:presLayoutVars>
      </dgm:prSet>
      <dgm:spPr/>
    </dgm:pt>
    <dgm:pt modelId="{6ED221AD-6EB3-4139-9C05-0CF0BCE55F14}" type="pres">
      <dgm:prSet presAssocID="{D41F37A3-1073-4BFC-B191-96AB9BB274A0}" presName="childNode" presStyleLbl="node1" presStyleIdx="0" presStyleCnt="2">
        <dgm:presLayoutVars>
          <dgm:bulletEnabled val="1"/>
        </dgm:presLayoutVars>
      </dgm:prSet>
      <dgm:spPr/>
    </dgm:pt>
    <dgm:pt modelId="{9568AD7E-B217-40FA-9164-A51A54FD52EB}" type="pres">
      <dgm:prSet presAssocID="{5BC7150D-CF78-4FC8-A31F-D07E8F2C5E7D}" presName="hSp" presStyleCnt="0"/>
      <dgm:spPr/>
    </dgm:pt>
    <dgm:pt modelId="{1F77B737-50E8-4049-B4D9-C52EA23FD704}" type="pres">
      <dgm:prSet presAssocID="{5BC7150D-CF78-4FC8-A31F-D07E8F2C5E7D}" presName="vProcSp" presStyleCnt="0"/>
      <dgm:spPr/>
    </dgm:pt>
    <dgm:pt modelId="{57F49449-E832-4751-9D83-78CCD23F2EC4}" type="pres">
      <dgm:prSet presAssocID="{5BC7150D-CF78-4FC8-A31F-D07E8F2C5E7D}" presName="vSp1" presStyleCnt="0"/>
      <dgm:spPr/>
    </dgm:pt>
    <dgm:pt modelId="{A0BE9A8E-D5A6-4677-8610-03F23A55A2E7}" type="pres">
      <dgm:prSet presAssocID="{5BC7150D-CF78-4FC8-A31F-D07E8F2C5E7D}" presName="simulatedConn" presStyleLbl="solidFgAcc1" presStyleIdx="0" presStyleCnt="1"/>
      <dgm:spPr/>
    </dgm:pt>
    <dgm:pt modelId="{B7894330-D7D9-4734-A328-B5B94E92C6DF}" type="pres">
      <dgm:prSet presAssocID="{5BC7150D-CF78-4FC8-A31F-D07E8F2C5E7D}" presName="vSp2" presStyleCnt="0"/>
      <dgm:spPr/>
    </dgm:pt>
    <dgm:pt modelId="{605D5D79-DA5B-43E7-A5DB-EF31C07911FF}" type="pres">
      <dgm:prSet presAssocID="{5BC7150D-CF78-4FC8-A31F-D07E8F2C5E7D}" presName="sibTrans" presStyleCnt="0"/>
      <dgm:spPr/>
    </dgm:pt>
    <dgm:pt modelId="{EC0B3DC1-FB66-4511-AD7B-805E12041B4F}" type="pres">
      <dgm:prSet presAssocID="{C58FDD5A-8F65-4149-B969-E0E3287AE396}" presName="compositeNode" presStyleCnt="0">
        <dgm:presLayoutVars>
          <dgm:bulletEnabled val="1"/>
        </dgm:presLayoutVars>
      </dgm:prSet>
      <dgm:spPr/>
    </dgm:pt>
    <dgm:pt modelId="{4BD433C0-A7CB-44F7-BC45-20388FA5ECF6}" type="pres">
      <dgm:prSet presAssocID="{C58FDD5A-8F65-4149-B969-E0E3287AE396}" presName="bgRect" presStyleLbl="node1" presStyleIdx="1" presStyleCnt="2"/>
      <dgm:spPr/>
    </dgm:pt>
    <dgm:pt modelId="{7DB00C26-8CDC-4547-ACE1-994E73755729}" type="pres">
      <dgm:prSet presAssocID="{C58FDD5A-8F65-4149-B969-E0E3287AE396}" presName="parentNode" presStyleLbl="node1" presStyleIdx="1" presStyleCnt="2">
        <dgm:presLayoutVars>
          <dgm:chMax val="0"/>
          <dgm:bulletEnabled val="1"/>
        </dgm:presLayoutVars>
      </dgm:prSet>
      <dgm:spPr/>
    </dgm:pt>
    <dgm:pt modelId="{3EAC862E-D8D8-4EFB-8D33-A78562D63B5D}" type="pres">
      <dgm:prSet presAssocID="{C58FDD5A-8F65-4149-B969-E0E3287AE396}" presName="childNode" presStyleLbl="node1" presStyleIdx="1" presStyleCnt="2">
        <dgm:presLayoutVars>
          <dgm:bulletEnabled val="1"/>
        </dgm:presLayoutVars>
      </dgm:prSet>
      <dgm:spPr/>
    </dgm:pt>
  </dgm:ptLst>
  <dgm:cxnLst>
    <dgm:cxn modelId="{AA4ACE0A-BD02-47C3-859B-09FE9340EEEB}" srcId="{C58FDD5A-8F65-4149-B969-E0E3287AE396}" destId="{99168316-0CA1-415A-A3B0-E547B2679D30}" srcOrd="0" destOrd="0" parTransId="{755DCFB0-F8E7-4022-8D27-674EAAE81E04}" sibTransId="{F9D1C4E3-650C-49B1-923E-2942AFCBE9B4}"/>
    <dgm:cxn modelId="{6004260D-A526-4955-A18D-CED2B65E1E67}" type="presOf" srcId="{C58FDD5A-8F65-4149-B969-E0E3287AE396}" destId="{7DB00C26-8CDC-4547-ACE1-994E73755729}" srcOrd="1" destOrd="0" presId="urn:microsoft.com/office/officeart/2005/8/layout/hProcess7"/>
    <dgm:cxn modelId="{09ACC51E-788F-42E8-88E6-B51251536E1D}" type="presOf" srcId="{D41F37A3-1073-4BFC-B191-96AB9BB274A0}" destId="{9B6C7CDF-CE5C-4631-A81D-239467286C0E}" srcOrd="1" destOrd="0" presId="urn:microsoft.com/office/officeart/2005/8/layout/hProcess7"/>
    <dgm:cxn modelId="{E3D3F027-DFFE-423D-B7B4-EBE02B95476F}" type="presOf" srcId="{D41F37A3-1073-4BFC-B191-96AB9BB274A0}" destId="{7A7662AB-B09C-43F0-972C-D835A162B4CF}" srcOrd="0" destOrd="0" presId="urn:microsoft.com/office/officeart/2005/8/layout/hProcess7"/>
    <dgm:cxn modelId="{63FFD444-D9E0-486E-B3C1-42403638A4BF}" srcId="{37AF7854-793A-43A6-8817-1CB05BF211D8}" destId="{D41F37A3-1073-4BFC-B191-96AB9BB274A0}" srcOrd="0" destOrd="0" parTransId="{063F770D-1F70-4BBB-8420-5B6270FB5A08}" sibTransId="{5BC7150D-CF78-4FC8-A31F-D07E8F2C5E7D}"/>
    <dgm:cxn modelId="{A0A84553-2432-438B-82D3-86B95501A1AB}" type="presOf" srcId="{9FB47ACF-AF39-4F62-AC73-AD530873F3E9}" destId="{6ED221AD-6EB3-4139-9C05-0CF0BCE55F14}" srcOrd="0" destOrd="0" presId="urn:microsoft.com/office/officeart/2005/8/layout/hProcess7"/>
    <dgm:cxn modelId="{4E4F3D77-C49D-40C5-A490-05FF535082ED}" type="presOf" srcId="{99168316-0CA1-415A-A3B0-E547B2679D30}" destId="{3EAC862E-D8D8-4EFB-8D33-A78562D63B5D}" srcOrd="0" destOrd="0" presId="urn:microsoft.com/office/officeart/2005/8/layout/hProcess7"/>
    <dgm:cxn modelId="{BC4990A8-B33E-4EF2-BA61-193E19C241C2}" type="presOf" srcId="{37AF7854-793A-43A6-8817-1CB05BF211D8}" destId="{14A95667-F80B-4680-94FB-65B5A858A499}" srcOrd="0" destOrd="0" presId="urn:microsoft.com/office/officeart/2005/8/layout/hProcess7"/>
    <dgm:cxn modelId="{008D51D5-820E-41FC-A31B-48F4D5CE2EF3}" type="presOf" srcId="{C58FDD5A-8F65-4149-B969-E0E3287AE396}" destId="{4BD433C0-A7CB-44F7-BC45-20388FA5ECF6}" srcOrd="0" destOrd="0" presId="urn:microsoft.com/office/officeart/2005/8/layout/hProcess7"/>
    <dgm:cxn modelId="{0099ECE6-A538-4E96-ABB3-F71E6E0E9B26}" srcId="{D41F37A3-1073-4BFC-B191-96AB9BB274A0}" destId="{9FB47ACF-AF39-4F62-AC73-AD530873F3E9}" srcOrd="0" destOrd="0" parTransId="{1FB434AC-C7F5-4362-8BBE-4F84A17504BD}" sibTransId="{4662C607-5F3A-41CD-A758-C25BA36DF5C6}"/>
    <dgm:cxn modelId="{E050F6F8-B1AA-473E-B6D1-D84E9BC69BE9}" srcId="{37AF7854-793A-43A6-8817-1CB05BF211D8}" destId="{C58FDD5A-8F65-4149-B969-E0E3287AE396}" srcOrd="1" destOrd="0" parTransId="{228DBE41-DE03-410F-9CA9-69419B44089B}" sibTransId="{0D1DFF25-66E3-4694-B2AB-F3BE2AF30ED4}"/>
    <dgm:cxn modelId="{1709B32D-3EA7-46D2-8B38-851A9236E55C}" type="presParOf" srcId="{14A95667-F80B-4680-94FB-65B5A858A499}" destId="{EB5F7E36-3D24-4CC9-8112-3C1B2CDF50C7}" srcOrd="0" destOrd="0" presId="urn:microsoft.com/office/officeart/2005/8/layout/hProcess7"/>
    <dgm:cxn modelId="{15F63F74-631B-4927-8F76-57FBD6683553}" type="presParOf" srcId="{EB5F7E36-3D24-4CC9-8112-3C1B2CDF50C7}" destId="{7A7662AB-B09C-43F0-972C-D835A162B4CF}" srcOrd="0" destOrd="0" presId="urn:microsoft.com/office/officeart/2005/8/layout/hProcess7"/>
    <dgm:cxn modelId="{8AE198F0-BAFC-41DE-B3BF-CC40C6749C18}" type="presParOf" srcId="{EB5F7E36-3D24-4CC9-8112-3C1B2CDF50C7}" destId="{9B6C7CDF-CE5C-4631-A81D-239467286C0E}" srcOrd="1" destOrd="0" presId="urn:microsoft.com/office/officeart/2005/8/layout/hProcess7"/>
    <dgm:cxn modelId="{50483209-9F65-45CB-9D17-498135EB3331}" type="presParOf" srcId="{EB5F7E36-3D24-4CC9-8112-3C1B2CDF50C7}" destId="{6ED221AD-6EB3-4139-9C05-0CF0BCE55F14}" srcOrd="2" destOrd="0" presId="urn:microsoft.com/office/officeart/2005/8/layout/hProcess7"/>
    <dgm:cxn modelId="{54CF2518-EAE0-41FA-AD70-B0DCCBD7B977}" type="presParOf" srcId="{14A95667-F80B-4680-94FB-65B5A858A499}" destId="{9568AD7E-B217-40FA-9164-A51A54FD52EB}" srcOrd="1" destOrd="0" presId="urn:microsoft.com/office/officeart/2005/8/layout/hProcess7"/>
    <dgm:cxn modelId="{36735B50-B1F4-43D4-A433-D0B47E7C6F09}" type="presParOf" srcId="{14A95667-F80B-4680-94FB-65B5A858A499}" destId="{1F77B737-50E8-4049-B4D9-C52EA23FD704}" srcOrd="2" destOrd="0" presId="urn:microsoft.com/office/officeart/2005/8/layout/hProcess7"/>
    <dgm:cxn modelId="{697B1D15-5BAA-458C-9C6C-E74F360EF54B}" type="presParOf" srcId="{1F77B737-50E8-4049-B4D9-C52EA23FD704}" destId="{57F49449-E832-4751-9D83-78CCD23F2EC4}" srcOrd="0" destOrd="0" presId="urn:microsoft.com/office/officeart/2005/8/layout/hProcess7"/>
    <dgm:cxn modelId="{C99ACB53-495E-4459-A7F1-437DD847485F}" type="presParOf" srcId="{1F77B737-50E8-4049-B4D9-C52EA23FD704}" destId="{A0BE9A8E-D5A6-4677-8610-03F23A55A2E7}" srcOrd="1" destOrd="0" presId="urn:microsoft.com/office/officeart/2005/8/layout/hProcess7"/>
    <dgm:cxn modelId="{4197BC8A-AFEB-457F-B176-AD56FA655353}" type="presParOf" srcId="{1F77B737-50E8-4049-B4D9-C52EA23FD704}" destId="{B7894330-D7D9-4734-A328-B5B94E92C6DF}" srcOrd="2" destOrd="0" presId="urn:microsoft.com/office/officeart/2005/8/layout/hProcess7"/>
    <dgm:cxn modelId="{C6C05524-B54F-42DB-AFA0-8D36E92E578A}" type="presParOf" srcId="{14A95667-F80B-4680-94FB-65B5A858A499}" destId="{605D5D79-DA5B-43E7-A5DB-EF31C07911FF}" srcOrd="3" destOrd="0" presId="urn:microsoft.com/office/officeart/2005/8/layout/hProcess7"/>
    <dgm:cxn modelId="{FB50610A-D7D7-496A-A072-6B83085DEC45}" type="presParOf" srcId="{14A95667-F80B-4680-94FB-65B5A858A499}" destId="{EC0B3DC1-FB66-4511-AD7B-805E12041B4F}" srcOrd="4" destOrd="0" presId="urn:microsoft.com/office/officeart/2005/8/layout/hProcess7"/>
    <dgm:cxn modelId="{1047A68F-28DD-41E2-A8B8-6C864F28703E}" type="presParOf" srcId="{EC0B3DC1-FB66-4511-AD7B-805E12041B4F}" destId="{4BD433C0-A7CB-44F7-BC45-20388FA5ECF6}" srcOrd="0" destOrd="0" presId="urn:microsoft.com/office/officeart/2005/8/layout/hProcess7"/>
    <dgm:cxn modelId="{0F31C354-A936-423E-B24B-A5E3F00BB1B5}" type="presParOf" srcId="{EC0B3DC1-FB66-4511-AD7B-805E12041B4F}" destId="{7DB00C26-8CDC-4547-ACE1-994E73755729}" srcOrd="1" destOrd="0" presId="urn:microsoft.com/office/officeart/2005/8/layout/hProcess7"/>
    <dgm:cxn modelId="{369070FE-4241-47EB-96C1-6C5AAE267BDF}" type="presParOf" srcId="{EC0B3DC1-FB66-4511-AD7B-805E12041B4F}" destId="{3EAC862E-D8D8-4EFB-8D33-A78562D63B5D}"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A1456D-DD19-4DDF-904D-460E346A27D6}" type="doc">
      <dgm:prSet loTypeId="urn:microsoft.com/office/officeart/2005/8/layout/vProcess5" loCatId="process" qsTypeId="urn:microsoft.com/office/officeart/2005/8/quickstyle/simple1" qsCatId="simple" csTypeId="urn:microsoft.com/office/officeart/2005/8/colors/accent2_4" csCatId="accent2" phldr="1"/>
      <dgm:spPr/>
      <dgm:t>
        <a:bodyPr/>
        <a:lstStyle/>
        <a:p>
          <a:endParaRPr lang="es-PE"/>
        </a:p>
      </dgm:t>
    </dgm:pt>
    <dgm:pt modelId="{8781B1EA-2541-4C08-9E15-492BA74DF28A}">
      <dgm:prSet phldrT="[Texto]" custT="1"/>
      <dgm:spPr/>
      <dgm:t>
        <a:bodyPr/>
        <a:lstStyle/>
        <a:p>
          <a:r>
            <a:rPr lang="es-PE" sz="1600" dirty="0" err="1"/>
            <a:t>Gradient</a:t>
          </a:r>
          <a:r>
            <a:rPr lang="es-PE" sz="1600" dirty="0"/>
            <a:t> </a:t>
          </a:r>
          <a:r>
            <a:rPr lang="es-PE" sz="1600" dirty="0" err="1"/>
            <a:t>Boosting</a:t>
          </a:r>
          <a:r>
            <a:rPr lang="es-PE" sz="1600" dirty="0"/>
            <a:t> presenta la mejor exactitud y especificidad de resultados.</a:t>
          </a:r>
        </a:p>
      </dgm:t>
    </dgm:pt>
    <dgm:pt modelId="{21D59C6D-927B-47F9-8671-A502AD20876C}" type="parTrans" cxnId="{E133166E-C3A7-4590-8E0F-7222890774F0}">
      <dgm:prSet/>
      <dgm:spPr/>
      <dgm:t>
        <a:bodyPr/>
        <a:lstStyle/>
        <a:p>
          <a:endParaRPr lang="es-PE"/>
        </a:p>
      </dgm:t>
    </dgm:pt>
    <dgm:pt modelId="{BC1846AC-50C9-422B-AA29-320AF64C1666}" type="sibTrans" cxnId="{E133166E-C3A7-4590-8E0F-7222890774F0}">
      <dgm:prSet/>
      <dgm:spPr/>
      <dgm:t>
        <a:bodyPr/>
        <a:lstStyle/>
        <a:p>
          <a:endParaRPr lang="es-PE"/>
        </a:p>
      </dgm:t>
    </dgm:pt>
    <dgm:pt modelId="{EF824ADC-A0A6-46EE-BF5D-E0765CD61640}">
      <dgm:prSet phldrT="[Texto]" custT="1"/>
      <dgm:spPr>
        <a:solidFill>
          <a:schemeClr val="accent4">
            <a:lumMod val="75000"/>
          </a:schemeClr>
        </a:solidFill>
      </dgm:spPr>
      <dgm:t>
        <a:bodyPr/>
        <a:lstStyle/>
        <a:p>
          <a:r>
            <a:rPr lang="es-PE" sz="1800" dirty="0" err="1"/>
            <a:t>Random</a:t>
          </a:r>
          <a:r>
            <a:rPr lang="es-PE" sz="1800" dirty="0"/>
            <a:t> Forest iguala a </a:t>
          </a:r>
          <a:r>
            <a:rPr lang="es-PE" sz="1800" dirty="0" err="1"/>
            <a:t>Logit</a:t>
          </a:r>
          <a:r>
            <a:rPr lang="es-PE" sz="1800" dirty="0"/>
            <a:t> en </a:t>
          </a:r>
          <a:r>
            <a:rPr lang="es-PE" sz="1800" dirty="0" err="1"/>
            <a:t>roc_auc</a:t>
          </a:r>
          <a:r>
            <a:rPr lang="es-PE" sz="1800" dirty="0"/>
            <a:t>, pero cuenta con mejor rendimiento global</a:t>
          </a:r>
        </a:p>
      </dgm:t>
    </dgm:pt>
    <dgm:pt modelId="{6E06A71C-FCA8-49B1-8A27-FD05D420A4AC}" type="parTrans" cxnId="{3CBC4B1B-55D3-43AE-AEA2-017706AC8C5F}">
      <dgm:prSet/>
      <dgm:spPr/>
      <dgm:t>
        <a:bodyPr/>
        <a:lstStyle/>
        <a:p>
          <a:endParaRPr lang="es-PE"/>
        </a:p>
      </dgm:t>
    </dgm:pt>
    <dgm:pt modelId="{243D7950-77C9-43B7-9A50-E731AE111DE7}" type="sibTrans" cxnId="{3CBC4B1B-55D3-43AE-AEA2-017706AC8C5F}">
      <dgm:prSet/>
      <dgm:spPr/>
      <dgm:t>
        <a:bodyPr/>
        <a:lstStyle/>
        <a:p>
          <a:endParaRPr lang="es-PE"/>
        </a:p>
      </dgm:t>
    </dgm:pt>
    <dgm:pt modelId="{E8FA6A13-D613-4BD3-A2FD-F009490F3FB2}">
      <dgm:prSet phldrT="[Texto]" custT="1"/>
      <dgm:spPr>
        <a:solidFill>
          <a:schemeClr val="accent4">
            <a:lumMod val="50000"/>
          </a:schemeClr>
        </a:solidFill>
      </dgm:spPr>
      <dgm:t>
        <a:bodyPr/>
        <a:lstStyle/>
        <a:p>
          <a:r>
            <a:rPr lang="es-PE" sz="1800" dirty="0"/>
            <a:t>Árbol de decisión posee resultados similares al </a:t>
          </a:r>
          <a:r>
            <a:rPr lang="es-PE" sz="1800" dirty="0" err="1"/>
            <a:t>Logit</a:t>
          </a:r>
          <a:r>
            <a:rPr lang="es-PE" sz="1800" dirty="0"/>
            <a:t>, aunque el algoritmo supera en exactitud</a:t>
          </a:r>
          <a:r>
            <a:rPr lang="es-PE" sz="1600" dirty="0"/>
            <a:t>.</a:t>
          </a:r>
        </a:p>
      </dgm:t>
    </dgm:pt>
    <dgm:pt modelId="{C42E7FCF-A4BC-42B4-BAA9-DA064A61D928}" type="parTrans" cxnId="{E7BE5973-FE67-49C3-BF5C-9274C57327F1}">
      <dgm:prSet/>
      <dgm:spPr/>
      <dgm:t>
        <a:bodyPr/>
        <a:lstStyle/>
        <a:p>
          <a:endParaRPr lang="es-PE"/>
        </a:p>
      </dgm:t>
    </dgm:pt>
    <dgm:pt modelId="{8872B412-FFA7-441A-8941-D67B1387FD34}" type="sibTrans" cxnId="{E7BE5973-FE67-49C3-BF5C-9274C57327F1}">
      <dgm:prSet/>
      <dgm:spPr/>
      <dgm:t>
        <a:bodyPr/>
        <a:lstStyle/>
        <a:p>
          <a:endParaRPr lang="es-PE"/>
        </a:p>
      </dgm:t>
    </dgm:pt>
    <dgm:pt modelId="{B0555AB0-4A2D-4508-9BC5-D5C683AF2E35}" type="pres">
      <dgm:prSet presAssocID="{41A1456D-DD19-4DDF-904D-460E346A27D6}" presName="outerComposite" presStyleCnt="0">
        <dgm:presLayoutVars>
          <dgm:chMax val="5"/>
          <dgm:dir/>
          <dgm:resizeHandles val="exact"/>
        </dgm:presLayoutVars>
      </dgm:prSet>
      <dgm:spPr/>
    </dgm:pt>
    <dgm:pt modelId="{F7E65320-7105-4979-95E8-EF0914AAD98D}" type="pres">
      <dgm:prSet presAssocID="{41A1456D-DD19-4DDF-904D-460E346A27D6}" presName="dummyMaxCanvas" presStyleCnt="0">
        <dgm:presLayoutVars/>
      </dgm:prSet>
      <dgm:spPr/>
    </dgm:pt>
    <dgm:pt modelId="{B11E3CA6-17CD-4ACB-8BDE-246F8CB7AF59}" type="pres">
      <dgm:prSet presAssocID="{41A1456D-DD19-4DDF-904D-460E346A27D6}" presName="ThreeNodes_1" presStyleLbl="node1" presStyleIdx="0" presStyleCnt="3">
        <dgm:presLayoutVars>
          <dgm:bulletEnabled val="1"/>
        </dgm:presLayoutVars>
      </dgm:prSet>
      <dgm:spPr/>
    </dgm:pt>
    <dgm:pt modelId="{DFEC3030-2088-4561-BC8E-21DDAC5C04EB}" type="pres">
      <dgm:prSet presAssocID="{41A1456D-DD19-4DDF-904D-460E346A27D6}" presName="ThreeNodes_2" presStyleLbl="node1" presStyleIdx="1" presStyleCnt="3">
        <dgm:presLayoutVars>
          <dgm:bulletEnabled val="1"/>
        </dgm:presLayoutVars>
      </dgm:prSet>
      <dgm:spPr/>
    </dgm:pt>
    <dgm:pt modelId="{9BE8D9D5-6446-4EB3-9FA1-AC8E332480EB}" type="pres">
      <dgm:prSet presAssocID="{41A1456D-DD19-4DDF-904D-460E346A27D6}" presName="ThreeNodes_3" presStyleLbl="node1" presStyleIdx="2" presStyleCnt="3">
        <dgm:presLayoutVars>
          <dgm:bulletEnabled val="1"/>
        </dgm:presLayoutVars>
      </dgm:prSet>
      <dgm:spPr/>
    </dgm:pt>
    <dgm:pt modelId="{25173D98-69AD-4E43-88FB-B4E597D9BD7D}" type="pres">
      <dgm:prSet presAssocID="{41A1456D-DD19-4DDF-904D-460E346A27D6}" presName="ThreeConn_1-2" presStyleLbl="fgAccFollowNode1" presStyleIdx="0" presStyleCnt="2">
        <dgm:presLayoutVars>
          <dgm:bulletEnabled val="1"/>
        </dgm:presLayoutVars>
      </dgm:prSet>
      <dgm:spPr/>
    </dgm:pt>
    <dgm:pt modelId="{B9597CCB-2034-4C92-8AA9-704B341320EE}" type="pres">
      <dgm:prSet presAssocID="{41A1456D-DD19-4DDF-904D-460E346A27D6}" presName="ThreeConn_2-3" presStyleLbl="fgAccFollowNode1" presStyleIdx="1" presStyleCnt="2">
        <dgm:presLayoutVars>
          <dgm:bulletEnabled val="1"/>
        </dgm:presLayoutVars>
      </dgm:prSet>
      <dgm:spPr/>
    </dgm:pt>
    <dgm:pt modelId="{B34441E5-B45C-4366-89FD-C21C4491E405}" type="pres">
      <dgm:prSet presAssocID="{41A1456D-DD19-4DDF-904D-460E346A27D6}" presName="ThreeNodes_1_text" presStyleLbl="node1" presStyleIdx="2" presStyleCnt="3">
        <dgm:presLayoutVars>
          <dgm:bulletEnabled val="1"/>
        </dgm:presLayoutVars>
      </dgm:prSet>
      <dgm:spPr/>
    </dgm:pt>
    <dgm:pt modelId="{EF7E6673-DD4B-45C6-9F28-4E4FC6829E18}" type="pres">
      <dgm:prSet presAssocID="{41A1456D-DD19-4DDF-904D-460E346A27D6}" presName="ThreeNodes_2_text" presStyleLbl="node1" presStyleIdx="2" presStyleCnt="3">
        <dgm:presLayoutVars>
          <dgm:bulletEnabled val="1"/>
        </dgm:presLayoutVars>
      </dgm:prSet>
      <dgm:spPr/>
    </dgm:pt>
    <dgm:pt modelId="{5C3496AA-97EB-4A0A-B486-B7BF1492E10B}" type="pres">
      <dgm:prSet presAssocID="{41A1456D-DD19-4DDF-904D-460E346A27D6}" presName="ThreeNodes_3_text" presStyleLbl="node1" presStyleIdx="2" presStyleCnt="3">
        <dgm:presLayoutVars>
          <dgm:bulletEnabled val="1"/>
        </dgm:presLayoutVars>
      </dgm:prSet>
      <dgm:spPr/>
    </dgm:pt>
  </dgm:ptLst>
  <dgm:cxnLst>
    <dgm:cxn modelId="{3CBC4B1B-55D3-43AE-AEA2-017706AC8C5F}" srcId="{41A1456D-DD19-4DDF-904D-460E346A27D6}" destId="{EF824ADC-A0A6-46EE-BF5D-E0765CD61640}" srcOrd="1" destOrd="0" parTransId="{6E06A71C-FCA8-49B1-8A27-FD05D420A4AC}" sibTransId="{243D7950-77C9-43B7-9A50-E731AE111DE7}"/>
    <dgm:cxn modelId="{E133166E-C3A7-4590-8E0F-7222890774F0}" srcId="{41A1456D-DD19-4DDF-904D-460E346A27D6}" destId="{8781B1EA-2541-4C08-9E15-492BA74DF28A}" srcOrd="0" destOrd="0" parTransId="{21D59C6D-927B-47F9-8671-A502AD20876C}" sibTransId="{BC1846AC-50C9-422B-AA29-320AF64C1666}"/>
    <dgm:cxn modelId="{1AD4CA4E-62A7-410F-B86A-D02F1EEDB262}" type="presOf" srcId="{EF824ADC-A0A6-46EE-BF5D-E0765CD61640}" destId="{DFEC3030-2088-4561-BC8E-21DDAC5C04EB}" srcOrd="0" destOrd="0" presId="urn:microsoft.com/office/officeart/2005/8/layout/vProcess5"/>
    <dgm:cxn modelId="{E7BE5973-FE67-49C3-BF5C-9274C57327F1}" srcId="{41A1456D-DD19-4DDF-904D-460E346A27D6}" destId="{E8FA6A13-D613-4BD3-A2FD-F009490F3FB2}" srcOrd="2" destOrd="0" parTransId="{C42E7FCF-A4BC-42B4-BAA9-DA064A61D928}" sibTransId="{8872B412-FFA7-441A-8941-D67B1387FD34}"/>
    <dgm:cxn modelId="{77420898-9051-4872-A64B-697DD664860E}" type="presOf" srcId="{EF824ADC-A0A6-46EE-BF5D-E0765CD61640}" destId="{EF7E6673-DD4B-45C6-9F28-4E4FC6829E18}" srcOrd="1" destOrd="0" presId="urn:microsoft.com/office/officeart/2005/8/layout/vProcess5"/>
    <dgm:cxn modelId="{1F5331C5-824A-4AE0-996D-C343A5A2F773}" type="presOf" srcId="{E8FA6A13-D613-4BD3-A2FD-F009490F3FB2}" destId="{9BE8D9D5-6446-4EB3-9FA1-AC8E332480EB}" srcOrd="0" destOrd="0" presId="urn:microsoft.com/office/officeart/2005/8/layout/vProcess5"/>
    <dgm:cxn modelId="{9DCD8ACE-AB2B-4EE9-8B11-5E4E28588C9F}" type="presOf" srcId="{243D7950-77C9-43B7-9A50-E731AE111DE7}" destId="{B9597CCB-2034-4C92-8AA9-704B341320EE}" srcOrd="0" destOrd="0" presId="urn:microsoft.com/office/officeart/2005/8/layout/vProcess5"/>
    <dgm:cxn modelId="{E5352CD1-D9E4-44A5-8DDA-BC0D55552E82}" type="presOf" srcId="{E8FA6A13-D613-4BD3-A2FD-F009490F3FB2}" destId="{5C3496AA-97EB-4A0A-B486-B7BF1492E10B}" srcOrd="1" destOrd="0" presId="urn:microsoft.com/office/officeart/2005/8/layout/vProcess5"/>
    <dgm:cxn modelId="{2A5F23DC-5C10-4F80-91F7-A56E4DAFA9E4}" type="presOf" srcId="{41A1456D-DD19-4DDF-904D-460E346A27D6}" destId="{B0555AB0-4A2D-4508-9BC5-D5C683AF2E35}" srcOrd="0" destOrd="0" presId="urn:microsoft.com/office/officeart/2005/8/layout/vProcess5"/>
    <dgm:cxn modelId="{171620DD-2282-48B4-B0C5-7E45488134FE}" type="presOf" srcId="{8781B1EA-2541-4C08-9E15-492BA74DF28A}" destId="{B34441E5-B45C-4366-89FD-C21C4491E405}" srcOrd="1" destOrd="0" presId="urn:microsoft.com/office/officeart/2005/8/layout/vProcess5"/>
    <dgm:cxn modelId="{BC63F0F5-C94C-4F45-87F5-6D89801B2900}" type="presOf" srcId="{8781B1EA-2541-4C08-9E15-492BA74DF28A}" destId="{B11E3CA6-17CD-4ACB-8BDE-246F8CB7AF59}" srcOrd="0" destOrd="0" presId="urn:microsoft.com/office/officeart/2005/8/layout/vProcess5"/>
    <dgm:cxn modelId="{F0EB9EFE-843B-46B1-83AB-2B2B05DE624F}" type="presOf" srcId="{BC1846AC-50C9-422B-AA29-320AF64C1666}" destId="{25173D98-69AD-4E43-88FB-B4E597D9BD7D}" srcOrd="0" destOrd="0" presId="urn:microsoft.com/office/officeart/2005/8/layout/vProcess5"/>
    <dgm:cxn modelId="{1C1F5CDD-4C3B-44EA-A311-F8BC259C7B6A}" type="presParOf" srcId="{B0555AB0-4A2D-4508-9BC5-D5C683AF2E35}" destId="{F7E65320-7105-4979-95E8-EF0914AAD98D}" srcOrd="0" destOrd="0" presId="urn:microsoft.com/office/officeart/2005/8/layout/vProcess5"/>
    <dgm:cxn modelId="{BBF5D014-0F67-4193-8BF2-F8AC46FAF411}" type="presParOf" srcId="{B0555AB0-4A2D-4508-9BC5-D5C683AF2E35}" destId="{B11E3CA6-17CD-4ACB-8BDE-246F8CB7AF59}" srcOrd="1" destOrd="0" presId="urn:microsoft.com/office/officeart/2005/8/layout/vProcess5"/>
    <dgm:cxn modelId="{51ADFE9F-58D7-497D-8F30-4F845B410C5B}" type="presParOf" srcId="{B0555AB0-4A2D-4508-9BC5-D5C683AF2E35}" destId="{DFEC3030-2088-4561-BC8E-21DDAC5C04EB}" srcOrd="2" destOrd="0" presId="urn:microsoft.com/office/officeart/2005/8/layout/vProcess5"/>
    <dgm:cxn modelId="{699156BD-8021-43BD-A18E-3E8A6752BC9C}" type="presParOf" srcId="{B0555AB0-4A2D-4508-9BC5-D5C683AF2E35}" destId="{9BE8D9D5-6446-4EB3-9FA1-AC8E332480EB}" srcOrd="3" destOrd="0" presId="urn:microsoft.com/office/officeart/2005/8/layout/vProcess5"/>
    <dgm:cxn modelId="{3FAA54FF-5904-4A01-83B4-7F08E067AFCD}" type="presParOf" srcId="{B0555AB0-4A2D-4508-9BC5-D5C683AF2E35}" destId="{25173D98-69AD-4E43-88FB-B4E597D9BD7D}" srcOrd="4" destOrd="0" presId="urn:microsoft.com/office/officeart/2005/8/layout/vProcess5"/>
    <dgm:cxn modelId="{D70469EB-DBDC-469B-9EEF-06CBD5B99662}" type="presParOf" srcId="{B0555AB0-4A2D-4508-9BC5-D5C683AF2E35}" destId="{B9597CCB-2034-4C92-8AA9-704B341320EE}" srcOrd="5" destOrd="0" presId="urn:microsoft.com/office/officeart/2005/8/layout/vProcess5"/>
    <dgm:cxn modelId="{FE24FC55-035F-4F06-A8A4-394F44295871}" type="presParOf" srcId="{B0555AB0-4A2D-4508-9BC5-D5C683AF2E35}" destId="{B34441E5-B45C-4366-89FD-C21C4491E405}" srcOrd="6" destOrd="0" presId="urn:microsoft.com/office/officeart/2005/8/layout/vProcess5"/>
    <dgm:cxn modelId="{CABD3A30-F307-487E-9FD1-C102925F8535}" type="presParOf" srcId="{B0555AB0-4A2D-4508-9BC5-D5C683AF2E35}" destId="{EF7E6673-DD4B-45C6-9F28-4E4FC6829E18}" srcOrd="7" destOrd="0" presId="urn:microsoft.com/office/officeart/2005/8/layout/vProcess5"/>
    <dgm:cxn modelId="{B8C343A9-51DC-4AE8-A357-1C80AF25D1C8}" type="presParOf" srcId="{B0555AB0-4A2D-4508-9BC5-D5C683AF2E35}" destId="{5C3496AA-97EB-4A0A-B486-B7BF1492E10B}"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1A1456D-DD19-4DDF-904D-460E346A27D6}" type="doc">
      <dgm:prSet loTypeId="urn:microsoft.com/office/officeart/2005/8/layout/vProcess5" loCatId="process" qsTypeId="urn:microsoft.com/office/officeart/2005/8/quickstyle/simple1" qsCatId="simple" csTypeId="urn:microsoft.com/office/officeart/2005/8/colors/accent2_4" csCatId="accent2" phldr="1"/>
      <dgm:spPr/>
      <dgm:t>
        <a:bodyPr/>
        <a:lstStyle/>
        <a:p>
          <a:endParaRPr lang="es-PE"/>
        </a:p>
      </dgm:t>
    </dgm:pt>
    <dgm:pt modelId="{8781B1EA-2541-4C08-9E15-492BA74DF28A}">
      <dgm:prSet phldrT="[Texto]" custT="1"/>
      <dgm:spPr/>
      <dgm:t>
        <a:bodyPr/>
        <a:lstStyle/>
        <a:p>
          <a:r>
            <a:rPr lang="es-PE" sz="1600" dirty="0" err="1"/>
            <a:t>Gradient</a:t>
          </a:r>
          <a:r>
            <a:rPr lang="es-PE" sz="1600" dirty="0"/>
            <a:t> </a:t>
          </a:r>
          <a:r>
            <a:rPr lang="es-PE" sz="1600" dirty="0" err="1"/>
            <a:t>Boosting</a:t>
          </a:r>
          <a:r>
            <a:rPr lang="es-PE" sz="1600" dirty="0"/>
            <a:t> presenta el menor capital regulatorio requerido medio (0.8564)</a:t>
          </a:r>
        </a:p>
      </dgm:t>
    </dgm:pt>
    <dgm:pt modelId="{21D59C6D-927B-47F9-8671-A502AD20876C}" type="parTrans" cxnId="{E133166E-C3A7-4590-8E0F-7222890774F0}">
      <dgm:prSet/>
      <dgm:spPr/>
      <dgm:t>
        <a:bodyPr/>
        <a:lstStyle/>
        <a:p>
          <a:endParaRPr lang="es-PE"/>
        </a:p>
      </dgm:t>
    </dgm:pt>
    <dgm:pt modelId="{BC1846AC-50C9-422B-AA29-320AF64C1666}" type="sibTrans" cxnId="{E133166E-C3A7-4590-8E0F-7222890774F0}">
      <dgm:prSet/>
      <dgm:spPr/>
      <dgm:t>
        <a:bodyPr/>
        <a:lstStyle/>
        <a:p>
          <a:endParaRPr lang="es-PE"/>
        </a:p>
      </dgm:t>
    </dgm:pt>
    <dgm:pt modelId="{EF824ADC-A0A6-46EE-BF5D-E0765CD61640}">
      <dgm:prSet phldrT="[Texto]" custT="1"/>
      <dgm:spPr>
        <a:solidFill>
          <a:schemeClr val="accent2">
            <a:lumMod val="50000"/>
          </a:schemeClr>
        </a:solidFill>
        <a:ln>
          <a:solidFill>
            <a:schemeClr val="accent4">
              <a:lumMod val="75000"/>
            </a:schemeClr>
          </a:solidFill>
        </a:ln>
      </dgm:spPr>
      <dgm:t>
        <a:bodyPr/>
        <a:lstStyle/>
        <a:p>
          <a:r>
            <a:rPr lang="es-ES" sz="1800" dirty="0"/>
            <a:t>En comparación con el modelo </a:t>
          </a:r>
          <a:r>
            <a:rPr lang="es-ES" sz="1800" dirty="0" err="1"/>
            <a:t>logit</a:t>
          </a:r>
          <a:r>
            <a:rPr lang="es-ES" sz="1800" dirty="0"/>
            <a:t>, </a:t>
          </a:r>
          <a:r>
            <a:rPr lang="es-ES" sz="1800" dirty="0" err="1"/>
            <a:t>gradient</a:t>
          </a:r>
          <a:r>
            <a:rPr lang="es-ES" sz="1800" dirty="0"/>
            <a:t> </a:t>
          </a:r>
          <a:r>
            <a:rPr lang="es-ES" sz="1800" dirty="0" err="1"/>
            <a:t>boosting</a:t>
          </a:r>
          <a:r>
            <a:rPr lang="es-ES" sz="1800" dirty="0"/>
            <a:t> logra una reducción de exigencia de  capital medio del 8.66%, </a:t>
          </a:r>
          <a:endParaRPr lang="es-PE" sz="1800" dirty="0"/>
        </a:p>
      </dgm:t>
    </dgm:pt>
    <dgm:pt modelId="{6E06A71C-FCA8-49B1-8A27-FD05D420A4AC}" type="parTrans" cxnId="{3CBC4B1B-55D3-43AE-AEA2-017706AC8C5F}">
      <dgm:prSet/>
      <dgm:spPr/>
      <dgm:t>
        <a:bodyPr/>
        <a:lstStyle/>
        <a:p>
          <a:endParaRPr lang="es-PE"/>
        </a:p>
      </dgm:t>
    </dgm:pt>
    <dgm:pt modelId="{243D7950-77C9-43B7-9A50-E731AE111DE7}" type="sibTrans" cxnId="{3CBC4B1B-55D3-43AE-AEA2-017706AC8C5F}">
      <dgm:prSet/>
      <dgm:spPr/>
      <dgm:t>
        <a:bodyPr/>
        <a:lstStyle/>
        <a:p>
          <a:endParaRPr lang="es-PE"/>
        </a:p>
      </dgm:t>
    </dgm:pt>
    <dgm:pt modelId="{B7051E47-1B4D-4262-8F33-950AB1D8E69F}">
      <dgm:prSet/>
      <dgm:spPr>
        <a:solidFill>
          <a:schemeClr val="tx2">
            <a:lumMod val="50000"/>
          </a:schemeClr>
        </a:solidFill>
      </dgm:spPr>
      <dgm:t>
        <a:bodyPr/>
        <a:lstStyle/>
        <a:p>
          <a:r>
            <a:rPr lang="es-ES" dirty="0"/>
            <a:t>Árbol de decisión y </a:t>
          </a:r>
          <a:r>
            <a:rPr lang="es-ES" dirty="0" err="1"/>
            <a:t>random</a:t>
          </a:r>
          <a:r>
            <a:rPr lang="es-ES" dirty="0"/>
            <a:t> </a:t>
          </a:r>
          <a:r>
            <a:rPr lang="es-ES" dirty="0" err="1"/>
            <a:t>forest</a:t>
          </a:r>
          <a:r>
            <a:rPr lang="es-ES" dirty="0"/>
            <a:t> presentan capitales medio más bajos que el </a:t>
          </a:r>
          <a:r>
            <a:rPr lang="es-ES" dirty="0" err="1"/>
            <a:t>logit</a:t>
          </a:r>
          <a:r>
            <a:rPr lang="es-ES" dirty="0"/>
            <a:t>, logrando reducciones de capital de 6.65% y 2.55% respectivamente</a:t>
          </a:r>
          <a:endParaRPr lang="es-PE" dirty="0"/>
        </a:p>
      </dgm:t>
    </dgm:pt>
    <dgm:pt modelId="{46FBD9FF-FEA3-48E6-8457-6AD5BEAE6CCE}" type="parTrans" cxnId="{CE9613E2-45C9-43F1-8036-F5A01ADDB5C6}">
      <dgm:prSet/>
      <dgm:spPr/>
      <dgm:t>
        <a:bodyPr/>
        <a:lstStyle/>
        <a:p>
          <a:endParaRPr lang="es-PE"/>
        </a:p>
      </dgm:t>
    </dgm:pt>
    <dgm:pt modelId="{26FB6195-81BD-4F82-9B3D-837DF4F19B8A}" type="sibTrans" cxnId="{CE9613E2-45C9-43F1-8036-F5A01ADDB5C6}">
      <dgm:prSet/>
      <dgm:spPr/>
      <dgm:t>
        <a:bodyPr/>
        <a:lstStyle/>
        <a:p>
          <a:endParaRPr lang="es-PE"/>
        </a:p>
      </dgm:t>
    </dgm:pt>
    <dgm:pt modelId="{B0555AB0-4A2D-4508-9BC5-D5C683AF2E35}" type="pres">
      <dgm:prSet presAssocID="{41A1456D-DD19-4DDF-904D-460E346A27D6}" presName="outerComposite" presStyleCnt="0">
        <dgm:presLayoutVars>
          <dgm:chMax val="5"/>
          <dgm:dir/>
          <dgm:resizeHandles val="exact"/>
        </dgm:presLayoutVars>
      </dgm:prSet>
      <dgm:spPr/>
    </dgm:pt>
    <dgm:pt modelId="{F7E65320-7105-4979-95E8-EF0914AAD98D}" type="pres">
      <dgm:prSet presAssocID="{41A1456D-DD19-4DDF-904D-460E346A27D6}" presName="dummyMaxCanvas" presStyleCnt="0">
        <dgm:presLayoutVars/>
      </dgm:prSet>
      <dgm:spPr/>
    </dgm:pt>
    <dgm:pt modelId="{701352A0-9E89-4A36-BAA4-D0339682F68E}" type="pres">
      <dgm:prSet presAssocID="{41A1456D-DD19-4DDF-904D-460E346A27D6}" presName="ThreeNodes_1" presStyleLbl="node1" presStyleIdx="0" presStyleCnt="3">
        <dgm:presLayoutVars>
          <dgm:bulletEnabled val="1"/>
        </dgm:presLayoutVars>
      </dgm:prSet>
      <dgm:spPr/>
    </dgm:pt>
    <dgm:pt modelId="{2C026B74-041C-4EFB-990E-B063BAE96B71}" type="pres">
      <dgm:prSet presAssocID="{41A1456D-DD19-4DDF-904D-460E346A27D6}" presName="ThreeNodes_2" presStyleLbl="node1" presStyleIdx="1" presStyleCnt="3" custLinFactNeighborX="-1233" custLinFactNeighborY="-5456">
        <dgm:presLayoutVars>
          <dgm:bulletEnabled val="1"/>
        </dgm:presLayoutVars>
      </dgm:prSet>
      <dgm:spPr/>
    </dgm:pt>
    <dgm:pt modelId="{89DF6125-6FE4-470A-AB1E-71B2D1BA4180}" type="pres">
      <dgm:prSet presAssocID="{41A1456D-DD19-4DDF-904D-460E346A27D6}" presName="ThreeNodes_3" presStyleLbl="node1" presStyleIdx="2" presStyleCnt="3">
        <dgm:presLayoutVars>
          <dgm:bulletEnabled val="1"/>
        </dgm:presLayoutVars>
      </dgm:prSet>
      <dgm:spPr/>
    </dgm:pt>
    <dgm:pt modelId="{950A3715-EDAC-4F38-A8BE-D8E3ADD0E64B}" type="pres">
      <dgm:prSet presAssocID="{41A1456D-DD19-4DDF-904D-460E346A27D6}" presName="ThreeConn_1-2" presStyleLbl="fgAccFollowNode1" presStyleIdx="0" presStyleCnt="2">
        <dgm:presLayoutVars>
          <dgm:bulletEnabled val="1"/>
        </dgm:presLayoutVars>
      </dgm:prSet>
      <dgm:spPr/>
    </dgm:pt>
    <dgm:pt modelId="{7158CDA3-92C8-49BE-84B9-15267AB93C82}" type="pres">
      <dgm:prSet presAssocID="{41A1456D-DD19-4DDF-904D-460E346A27D6}" presName="ThreeConn_2-3" presStyleLbl="fgAccFollowNode1" presStyleIdx="1" presStyleCnt="2">
        <dgm:presLayoutVars>
          <dgm:bulletEnabled val="1"/>
        </dgm:presLayoutVars>
      </dgm:prSet>
      <dgm:spPr/>
    </dgm:pt>
    <dgm:pt modelId="{93AFC4D3-1247-4393-968D-415C9E1688AF}" type="pres">
      <dgm:prSet presAssocID="{41A1456D-DD19-4DDF-904D-460E346A27D6}" presName="ThreeNodes_1_text" presStyleLbl="node1" presStyleIdx="2" presStyleCnt="3">
        <dgm:presLayoutVars>
          <dgm:bulletEnabled val="1"/>
        </dgm:presLayoutVars>
      </dgm:prSet>
      <dgm:spPr/>
    </dgm:pt>
    <dgm:pt modelId="{1D64BD0A-BD18-42B7-8B80-68668C58C99F}" type="pres">
      <dgm:prSet presAssocID="{41A1456D-DD19-4DDF-904D-460E346A27D6}" presName="ThreeNodes_2_text" presStyleLbl="node1" presStyleIdx="2" presStyleCnt="3">
        <dgm:presLayoutVars>
          <dgm:bulletEnabled val="1"/>
        </dgm:presLayoutVars>
      </dgm:prSet>
      <dgm:spPr/>
    </dgm:pt>
    <dgm:pt modelId="{D85840BE-5C54-4877-947F-A78E549A3CD4}" type="pres">
      <dgm:prSet presAssocID="{41A1456D-DD19-4DDF-904D-460E346A27D6}" presName="ThreeNodes_3_text" presStyleLbl="node1" presStyleIdx="2" presStyleCnt="3">
        <dgm:presLayoutVars>
          <dgm:bulletEnabled val="1"/>
        </dgm:presLayoutVars>
      </dgm:prSet>
      <dgm:spPr/>
    </dgm:pt>
  </dgm:ptLst>
  <dgm:cxnLst>
    <dgm:cxn modelId="{66B83512-C41C-4598-8EA2-7418EA74C634}" type="presOf" srcId="{BC1846AC-50C9-422B-AA29-320AF64C1666}" destId="{950A3715-EDAC-4F38-A8BE-D8E3ADD0E64B}" srcOrd="0" destOrd="0" presId="urn:microsoft.com/office/officeart/2005/8/layout/vProcess5"/>
    <dgm:cxn modelId="{3CBC4B1B-55D3-43AE-AEA2-017706AC8C5F}" srcId="{41A1456D-DD19-4DDF-904D-460E346A27D6}" destId="{EF824ADC-A0A6-46EE-BF5D-E0765CD61640}" srcOrd="1" destOrd="0" parTransId="{6E06A71C-FCA8-49B1-8A27-FD05D420A4AC}" sibTransId="{243D7950-77C9-43B7-9A50-E731AE111DE7}"/>
    <dgm:cxn modelId="{EA95AE2C-E041-4B89-BA8A-E082A6124819}" type="presOf" srcId="{8781B1EA-2541-4C08-9E15-492BA74DF28A}" destId="{93AFC4D3-1247-4393-968D-415C9E1688AF}" srcOrd="1" destOrd="0" presId="urn:microsoft.com/office/officeart/2005/8/layout/vProcess5"/>
    <dgm:cxn modelId="{128BD73D-0637-42D4-A622-7F059A35183A}" type="presOf" srcId="{8781B1EA-2541-4C08-9E15-492BA74DF28A}" destId="{701352A0-9E89-4A36-BAA4-D0339682F68E}" srcOrd="0" destOrd="0" presId="urn:microsoft.com/office/officeart/2005/8/layout/vProcess5"/>
    <dgm:cxn modelId="{E133166E-C3A7-4590-8E0F-7222890774F0}" srcId="{41A1456D-DD19-4DDF-904D-460E346A27D6}" destId="{8781B1EA-2541-4C08-9E15-492BA74DF28A}" srcOrd="0" destOrd="0" parTransId="{21D59C6D-927B-47F9-8671-A502AD20876C}" sibTransId="{BC1846AC-50C9-422B-AA29-320AF64C1666}"/>
    <dgm:cxn modelId="{C2FEF786-3441-4FD4-8041-ED75AEFA24BF}" type="presOf" srcId="{EF824ADC-A0A6-46EE-BF5D-E0765CD61640}" destId="{1D64BD0A-BD18-42B7-8B80-68668C58C99F}" srcOrd="1" destOrd="0" presId="urn:microsoft.com/office/officeart/2005/8/layout/vProcess5"/>
    <dgm:cxn modelId="{FE2004A3-A3CB-4118-A95A-E954C6391A34}" type="presOf" srcId="{EF824ADC-A0A6-46EE-BF5D-E0765CD61640}" destId="{2C026B74-041C-4EFB-990E-B063BAE96B71}" srcOrd="0" destOrd="0" presId="urn:microsoft.com/office/officeart/2005/8/layout/vProcess5"/>
    <dgm:cxn modelId="{A30983B4-B792-4B9E-A19E-D3E7D0F08D19}" type="presOf" srcId="{243D7950-77C9-43B7-9A50-E731AE111DE7}" destId="{7158CDA3-92C8-49BE-84B9-15267AB93C82}" srcOrd="0" destOrd="0" presId="urn:microsoft.com/office/officeart/2005/8/layout/vProcess5"/>
    <dgm:cxn modelId="{E1F87ECC-C83E-4412-AB42-EB85E17B9411}" type="presOf" srcId="{B7051E47-1B4D-4262-8F33-950AB1D8E69F}" destId="{D85840BE-5C54-4877-947F-A78E549A3CD4}" srcOrd="1" destOrd="0" presId="urn:microsoft.com/office/officeart/2005/8/layout/vProcess5"/>
    <dgm:cxn modelId="{2A5F23DC-5C10-4F80-91F7-A56E4DAFA9E4}" type="presOf" srcId="{41A1456D-DD19-4DDF-904D-460E346A27D6}" destId="{B0555AB0-4A2D-4508-9BC5-D5C683AF2E35}" srcOrd="0" destOrd="0" presId="urn:microsoft.com/office/officeart/2005/8/layout/vProcess5"/>
    <dgm:cxn modelId="{CE9613E2-45C9-43F1-8036-F5A01ADDB5C6}" srcId="{41A1456D-DD19-4DDF-904D-460E346A27D6}" destId="{B7051E47-1B4D-4262-8F33-950AB1D8E69F}" srcOrd="2" destOrd="0" parTransId="{46FBD9FF-FEA3-48E6-8457-6AD5BEAE6CCE}" sibTransId="{26FB6195-81BD-4F82-9B3D-837DF4F19B8A}"/>
    <dgm:cxn modelId="{D2F583F9-96CF-405A-A3EC-BF1638DB5E06}" type="presOf" srcId="{B7051E47-1B4D-4262-8F33-950AB1D8E69F}" destId="{89DF6125-6FE4-470A-AB1E-71B2D1BA4180}" srcOrd="0" destOrd="0" presId="urn:microsoft.com/office/officeart/2005/8/layout/vProcess5"/>
    <dgm:cxn modelId="{1C1F5CDD-4C3B-44EA-A311-F8BC259C7B6A}" type="presParOf" srcId="{B0555AB0-4A2D-4508-9BC5-D5C683AF2E35}" destId="{F7E65320-7105-4979-95E8-EF0914AAD98D}" srcOrd="0" destOrd="0" presId="urn:microsoft.com/office/officeart/2005/8/layout/vProcess5"/>
    <dgm:cxn modelId="{9A188385-8817-414F-AF07-A6C05D5A0A59}" type="presParOf" srcId="{B0555AB0-4A2D-4508-9BC5-D5C683AF2E35}" destId="{701352A0-9E89-4A36-BAA4-D0339682F68E}" srcOrd="1" destOrd="0" presId="urn:microsoft.com/office/officeart/2005/8/layout/vProcess5"/>
    <dgm:cxn modelId="{1A0B2DA6-80F1-4352-ABD9-5EF811D1F953}" type="presParOf" srcId="{B0555AB0-4A2D-4508-9BC5-D5C683AF2E35}" destId="{2C026B74-041C-4EFB-990E-B063BAE96B71}" srcOrd="2" destOrd="0" presId="urn:microsoft.com/office/officeart/2005/8/layout/vProcess5"/>
    <dgm:cxn modelId="{730B6A94-4065-429C-909F-478C683DC3F9}" type="presParOf" srcId="{B0555AB0-4A2D-4508-9BC5-D5C683AF2E35}" destId="{89DF6125-6FE4-470A-AB1E-71B2D1BA4180}" srcOrd="3" destOrd="0" presId="urn:microsoft.com/office/officeart/2005/8/layout/vProcess5"/>
    <dgm:cxn modelId="{F719128C-311A-4BAD-98EB-E50B7E79442B}" type="presParOf" srcId="{B0555AB0-4A2D-4508-9BC5-D5C683AF2E35}" destId="{950A3715-EDAC-4F38-A8BE-D8E3ADD0E64B}" srcOrd="4" destOrd="0" presId="urn:microsoft.com/office/officeart/2005/8/layout/vProcess5"/>
    <dgm:cxn modelId="{AE0170FD-EB95-44D1-8513-FEFF71B698B3}" type="presParOf" srcId="{B0555AB0-4A2D-4508-9BC5-D5C683AF2E35}" destId="{7158CDA3-92C8-49BE-84B9-15267AB93C82}" srcOrd="5" destOrd="0" presId="urn:microsoft.com/office/officeart/2005/8/layout/vProcess5"/>
    <dgm:cxn modelId="{51C9A1DF-745A-41B4-BE29-AD424C651B5B}" type="presParOf" srcId="{B0555AB0-4A2D-4508-9BC5-D5C683AF2E35}" destId="{93AFC4D3-1247-4393-968D-415C9E1688AF}" srcOrd="6" destOrd="0" presId="urn:microsoft.com/office/officeart/2005/8/layout/vProcess5"/>
    <dgm:cxn modelId="{5C0A5F47-BB12-49D3-BC1F-82E6A6185F4B}" type="presParOf" srcId="{B0555AB0-4A2D-4508-9BC5-D5C683AF2E35}" destId="{1D64BD0A-BD18-42B7-8B80-68668C58C99F}" srcOrd="7" destOrd="0" presId="urn:microsoft.com/office/officeart/2005/8/layout/vProcess5"/>
    <dgm:cxn modelId="{5CFFC4F9-3B8E-44B5-A4BF-6D949776B5E9}" type="presParOf" srcId="{B0555AB0-4A2D-4508-9BC5-D5C683AF2E35}" destId="{D85840BE-5C54-4877-947F-A78E549A3CD4}"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EE98EE7-D5BF-49D4-A71F-92157C1CEDFD}" type="doc">
      <dgm:prSet loTypeId="urn:microsoft.com/office/officeart/2008/layout/VerticalCurvedList" loCatId="list" qsTypeId="urn:microsoft.com/office/officeart/2005/8/quickstyle/3d2" qsCatId="3D" csTypeId="urn:microsoft.com/office/officeart/2005/8/colors/accent2_2" csCatId="accent2" phldr="1"/>
      <dgm:spPr/>
      <dgm:t>
        <a:bodyPr/>
        <a:lstStyle/>
        <a:p>
          <a:endParaRPr lang="es-PE"/>
        </a:p>
      </dgm:t>
    </dgm:pt>
    <dgm:pt modelId="{E1843454-00CE-4339-B20E-A5C7DC637A73}">
      <dgm:prSet phldrT="[Texto]"/>
      <dgm:spPr/>
      <dgm:t>
        <a:bodyPr/>
        <a:lstStyle/>
        <a:p>
          <a:r>
            <a:rPr lang="es-PE" b="1" i="0" dirty="0">
              <a:solidFill>
                <a:schemeClr val="tx1"/>
              </a:solidFill>
            </a:rPr>
            <a:t>Los modelos de aprendizaje automático no solo mejoran la exactitud en la clasificación de incumplimientos, sino que también ofrecen una mayor granularidad en las predicciones de probabilidad de default, lo que le permite tener beneficios significativos en capital regulatorio</a:t>
          </a:r>
          <a:r>
            <a:rPr lang="es-PE" dirty="0"/>
            <a:t>.</a:t>
          </a:r>
        </a:p>
      </dgm:t>
    </dgm:pt>
    <dgm:pt modelId="{556EE52F-CC1D-4466-B31B-D251C2ADA1BC}" type="parTrans" cxnId="{5FC4731D-0046-4F9E-9A34-3D1FD5A1DDCB}">
      <dgm:prSet/>
      <dgm:spPr/>
      <dgm:t>
        <a:bodyPr/>
        <a:lstStyle/>
        <a:p>
          <a:endParaRPr lang="es-PE"/>
        </a:p>
      </dgm:t>
    </dgm:pt>
    <dgm:pt modelId="{3FFA00EC-9989-47EF-8EF8-F0398A89C45A}" type="sibTrans" cxnId="{5FC4731D-0046-4F9E-9A34-3D1FD5A1DDCB}">
      <dgm:prSet/>
      <dgm:spPr/>
      <dgm:t>
        <a:bodyPr/>
        <a:lstStyle/>
        <a:p>
          <a:endParaRPr lang="es-PE"/>
        </a:p>
      </dgm:t>
    </dgm:pt>
    <dgm:pt modelId="{50CDE50A-E07F-421F-BE27-7689BADC8D32}">
      <dgm:prSet phldrT="[Texto]"/>
      <dgm:spPr/>
      <dgm:t>
        <a:bodyPr/>
        <a:lstStyle/>
        <a:p>
          <a:r>
            <a:rPr lang="es-PE" b="1" dirty="0">
              <a:solidFill>
                <a:schemeClr val="tx1"/>
              </a:solidFill>
            </a:rPr>
            <a:t>Los modelos de aprendizaje automático requieren de supervisión humana principalmente al estructurar los datos con los cuales se van a entrenar.  </a:t>
          </a:r>
        </a:p>
      </dgm:t>
    </dgm:pt>
    <dgm:pt modelId="{B41FE99B-B3CE-46FA-9334-A47F515F13D9}" type="parTrans" cxnId="{DCA37414-827B-403C-A0CC-B515B8E4860A}">
      <dgm:prSet/>
      <dgm:spPr/>
      <dgm:t>
        <a:bodyPr/>
        <a:lstStyle/>
        <a:p>
          <a:endParaRPr lang="es-PE"/>
        </a:p>
      </dgm:t>
    </dgm:pt>
    <dgm:pt modelId="{394C2A27-260B-47DA-8477-00A30CFC0CB4}" type="sibTrans" cxnId="{DCA37414-827B-403C-A0CC-B515B8E4860A}">
      <dgm:prSet/>
      <dgm:spPr/>
      <dgm:t>
        <a:bodyPr/>
        <a:lstStyle/>
        <a:p>
          <a:endParaRPr lang="es-PE"/>
        </a:p>
      </dgm:t>
    </dgm:pt>
    <dgm:pt modelId="{4106F56C-620D-4FE4-ABE3-60D570BFB4A6}">
      <dgm:prSet/>
      <dgm:spPr/>
      <dgm:t>
        <a:bodyPr/>
        <a:lstStyle/>
        <a:p>
          <a:r>
            <a:rPr lang="es-PE" b="1" dirty="0">
              <a:solidFill>
                <a:schemeClr val="tx1"/>
              </a:solidFill>
            </a:rPr>
            <a:t>La interpretabilidad de los modelos sugiere que las variables relacionadas al historial de pago y nivel de endeudamiento son cruciales al momento de valorar el acceso al crédito a un individuo.</a:t>
          </a:r>
        </a:p>
      </dgm:t>
    </dgm:pt>
    <dgm:pt modelId="{06601C1B-51DF-4B98-BCE5-389DF22F1AEE}" type="parTrans" cxnId="{2F020F08-0B29-409F-8FEB-393DF3296379}">
      <dgm:prSet/>
      <dgm:spPr/>
      <dgm:t>
        <a:bodyPr/>
        <a:lstStyle/>
        <a:p>
          <a:endParaRPr lang="es-PE"/>
        </a:p>
      </dgm:t>
    </dgm:pt>
    <dgm:pt modelId="{1134E2C6-A78D-4976-B27A-66E0B8C47ADB}" type="sibTrans" cxnId="{2F020F08-0B29-409F-8FEB-393DF3296379}">
      <dgm:prSet/>
      <dgm:spPr/>
      <dgm:t>
        <a:bodyPr/>
        <a:lstStyle/>
        <a:p>
          <a:endParaRPr lang="es-PE"/>
        </a:p>
      </dgm:t>
    </dgm:pt>
    <dgm:pt modelId="{5A15517B-9349-40BB-876B-3B6229CF3FD9}">
      <dgm:prSet/>
      <dgm:spPr/>
      <dgm:t>
        <a:bodyPr/>
        <a:lstStyle/>
        <a:p>
          <a:r>
            <a:rPr lang="es-PE" b="1" dirty="0">
              <a:solidFill>
                <a:schemeClr val="tx1"/>
              </a:solidFill>
            </a:rPr>
            <a:t>Futuras investigaciones podrían evaluar no solo los beneficios sino el costo de implementar los modelos de aprendizaje automático (capacidad técnica, capital humano). Asimismo evaluar los modelos en distintas condiciones </a:t>
          </a:r>
        </a:p>
      </dgm:t>
    </dgm:pt>
    <dgm:pt modelId="{D686C240-0B14-4F60-8035-9271DF8724CD}" type="parTrans" cxnId="{86FF58B2-19B5-4916-919D-D73FB8806303}">
      <dgm:prSet/>
      <dgm:spPr/>
      <dgm:t>
        <a:bodyPr/>
        <a:lstStyle/>
        <a:p>
          <a:endParaRPr lang="es-PE"/>
        </a:p>
      </dgm:t>
    </dgm:pt>
    <dgm:pt modelId="{8355F699-BBFE-457F-9D27-4A2D72F12235}" type="sibTrans" cxnId="{86FF58B2-19B5-4916-919D-D73FB8806303}">
      <dgm:prSet/>
      <dgm:spPr/>
      <dgm:t>
        <a:bodyPr/>
        <a:lstStyle/>
        <a:p>
          <a:endParaRPr lang="es-PE"/>
        </a:p>
      </dgm:t>
    </dgm:pt>
    <dgm:pt modelId="{46AE8A02-DEDD-4BB3-B8B9-A3638485D665}" type="pres">
      <dgm:prSet presAssocID="{2EE98EE7-D5BF-49D4-A71F-92157C1CEDFD}" presName="Name0" presStyleCnt="0">
        <dgm:presLayoutVars>
          <dgm:chMax val="7"/>
          <dgm:chPref val="7"/>
          <dgm:dir/>
        </dgm:presLayoutVars>
      </dgm:prSet>
      <dgm:spPr/>
    </dgm:pt>
    <dgm:pt modelId="{BB310B92-F7B0-4D6E-BFCE-1CF8294B286A}" type="pres">
      <dgm:prSet presAssocID="{2EE98EE7-D5BF-49D4-A71F-92157C1CEDFD}" presName="Name1" presStyleCnt="0"/>
      <dgm:spPr/>
    </dgm:pt>
    <dgm:pt modelId="{9A062AA4-17F0-4810-A543-441FC8695934}" type="pres">
      <dgm:prSet presAssocID="{2EE98EE7-D5BF-49D4-A71F-92157C1CEDFD}" presName="cycle" presStyleCnt="0"/>
      <dgm:spPr/>
    </dgm:pt>
    <dgm:pt modelId="{A187EAE8-27AE-4341-A925-13400A79BD53}" type="pres">
      <dgm:prSet presAssocID="{2EE98EE7-D5BF-49D4-A71F-92157C1CEDFD}" presName="srcNode" presStyleLbl="node1" presStyleIdx="0" presStyleCnt="4"/>
      <dgm:spPr/>
    </dgm:pt>
    <dgm:pt modelId="{C7C835B7-6961-49A4-B0BF-F45ED421198A}" type="pres">
      <dgm:prSet presAssocID="{2EE98EE7-D5BF-49D4-A71F-92157C1CEDFD}" presName="conn" presStyleLbl="parChTrans1D2" presStyleIdx="0" presStyleCnt="1"/>
      <dgm:spPr/>
    </dgm:pt>
    <dgm:pt modelId="{6AAC9364-F79A-431E-950A-0C5C06660D73}" type="pres">
      <dgm:prSet presAssocID="{2EE98EE7-D5BF-49D4-A71F-92157C1CEDFD}" presName="extraNode" presStyleLbl="node1" presStyleIdx="0" presStyleCnt="4"/>
      <dgm:spPr/>
    </dgm:pt>
    <dgm:pt modelId="{92C5CFCB-E9D2-4C17-B94B-39C68A084087}" type="pres">
      <dgm:prSet presAssocID="{2EE98EE7-D5BF-49D4-A71F-92157C1CEDFD}" presName="dstNode" presStyleLbl="node1" presStyleIdx="0" presStyleCnt="4"/>
      <dgm:spPr/>
    </dgm:pt>
    <dgm:pt modelId="{D7231A03-0B46-4E6D-8872-7A9A0F69ADF2}" type="pres">
      <dgm:prSet presAssocID="{E1843454-00CE-4339-B20E-A5C7DC637A73}" presName="text_1" presStyleLbl="node1" presStyleIdx="0" presStyleCnt="4">
        <dgm:presLayoutVars>
          <dgm:bulletEnabled val="1"/>
        </dgm:presLayoutVars>
      </dgm:prSet>
      <dgm:spPr/>
    </dgm:pt>
    <dgm:pt modelId="{0826667A-2C70-4221-B318-F434A6D8D8FC}" type="pres">
      <dgm:prSet presAssocID="{E1843454-00CE-4339-B20E-A5C7DC637A73}" presName="accent_1" presStyleCnt="0"/>
      <dgm:spPr/>
    </dgm:pt>
    <dgm:pt modelId="{08F5C78B-D018-4C4A-8245-80675DD0BEFD}" type="pres">
      <dgm:prSet presAssocID="{E1843454-00CE-4339-B20E-A5C7DC637A73}" presName="accentRepeatNode" presStyleLbl="solidFgAcc1" presStyleIdx="0" presStyleCnt="4"/>
      <dgm:spPr/>
    </dgm:pt>
    <dgm:pt modelId="{D06BBD54-146F-49E4-B2C0-06CBE6604497}" type="pres">
      <dgm:prSet presAssocID="{4106F56C-620D-4FE4-ABE3-60D570BFB4A6}" presName="text_2" presStyleLbl="node1" presStyleIdx="1" presStyleCnt="4">
        <dgm:presLayoutVars>
          <dgm:bulletEnabled val="1"/>
        </dgm:presLayoutVars>
      </dgm:prSet>
      <dgm:spPr/>
    </dgm:pt>
    <dgm:pt modelId="{C7C57548-6C6C-426F-809A-BBEEC41FEDDD}" type="pres">
      <dgm:prSet presAssocID="{4106F56C-620D-4FE4-ABE3-60D570BFB4A6}" presName="accent_2" presStyleCnt="0"/>
      <dgm:spPr/>
    </dgm:pt>
    <dgm:pt modelId="{65812E4C-A23E-4DDF-B2B4-C0626588E4EB}" type="pres">
      <dgm:prSet presAssocID="{4106F56C-620D-4FE4-ABE3-60D570BFB4A6}" presName="accentRepeatNode" presStyleLbl="solidFgAcc1" presStyleIdx="1" presStyleCnt="4"/>
      <dgm:spPr/>
    </dgm:pt>
    <dgm:pt modelId="{9C4EFD73-0A73-49B7-9C95-845BDEBA58DB}" type="pres">
      <dgm:prSet presAssocID="{50CDE50A-E07F-421F-BE27-7689BADC8D32}" presName="text_3" presStyleLbl="node1" presStyleIdx="2" presStyleCnt="4">
        <dgm:presLayoutVars>
          <dgm:bulletEnabled val="1"/>
        </dgm:presLayoutVars>
      </dgm:prSet>
      <dgm:spPr/>
    </dgm:pt>
    <dgm:pt modelId="{880A083B-0695-42E1-9A23-3A3B7951E614}" type="pres">
      <dgm:prSet presAssocID="{50CDE50A-E07F-421F-BE27-7689BADC8D32}" presName="accent_3" presStyleCnt="0"/>
      <dgm:spPr/>
    </dgm:pt>
    <dgm:pt modelId="{26DDFFC1-15F8-4AA2-88D6-46B74825CEE8}" type="pres">
      <dgm:prSet presAssocID="{50CDE50A-E07F-421F-BE27-7689BADC8D32}" presName="accentRepeatNode" presStyleLbl="solidFgAcc1" presStyleIdx="2" presStyleCnt="4"/>
      <dgm:spPr/>
    </dgm:pt>
    <dgm:pt modelId="{C2CE92DB-D544-4DB0-B7AC-FA13950F9E91}" type="pres">
      <dgm:prSet presAssocID="{5A15517B-9349-40BB-876B-3B6229CF3FD9}" presName="text_4" presStyleLbl="node1" presStyleIdx="3" presStyleCnt="4">
        <dgm:presLayoutVars>
          <dgm:bulletEnabled val="1"/>
        </dgm:presLayoutVars>
      </dgm:prSet>
      <dgm:spPr/>
    </dgm:pt>
    <dgm:pt modelId="{4A85D929-FF7D-4B7C-92D8-FDDDF03BAB6C}" type="pres">
      <dgm:prSet presAssocID="{5A15517B-9349-40BB-876B-3B6229CF3FD9}" presName="accent_4" presStyleCnt="0"/>
      <dgm:spPr/>
    </dgm:pt>
    <dgm:pt modelId="{AE269BC1-7938-4BF0-AE6D-0446FA6DF6CA}" type="pres">
      <dgm:prSet presAssocID="{5A15517B-9349-40BB-876B-3B6229CF3FD9}" presName="accentRepeatNode" presStyleLbl="solidFgAcc1" presStyleIdx="3" presStyleCnt="4"/>
      <dgm:spPr/>
    </dgm:pt>
  </dgm:ptLst>
  <dgm:cxnLst>
    <dgm:cxn modelId="{2F020F08-0B29-409F-8FEB-393DF3296379}" srcId="{2EE98EE7-D5BF-49D4-A71F-92157C1CEDFD}" destId="{4106F56C-620D-4FE4-ABE3-60D570BFB4A6}" srcOrd="1" destOrd="0" parTransId="{06601C1B-51DF-4B98-BCE5-389DF22F1AEE}" sibTransId="{1134E2C6-A78D-4976-B27A-66E0B8C47ADB}"/>
    <dgm:cxn modelId="{DCA37414-827B-403C-A0CC-B515B8E4860A}" srcId="{2EE98EE7-D5BF-49D4-A71F-92157C1CEDFD}" destId="{50CDE50A-E07F-421F-BE27-7689BADC8D32}" srcOrd="2" destOrd="0" parTransId="{B41FE99B-B3CE-46FA-9334-A47F515F13D9}" sibTransId="{394C2A27-260B-47DA-8477-00A30CFC0CB4}"/>
    <dgm:cxn modelId="{42418415-4B95-4345-A855-9BC84225448F}" type="presOf" srcId="{3FFA00EC-9989-47EF-8EF8-F0398A89C45A}" destId="{C7C835B7-6961-49A4-B0BF-F45ED421198A}" srcOrd="0" destOrd="0" presId="urn:microsoft.com/office/officeart/2008/layout/VerticalCurvedList"/>
    <dgm:cxn modelId="{5FC4731D-0046-4F9E-9A34-3D1FD5A1DDCB}" srcId="{2EE98EE7-D5BF-49D4-A71F-92157C1CEDFD}" destId="{E1843454-00CE-4339-B20E-A5C7DC637A73}" srcOrd="0" destOrd="0" parTransId="{556EE52F-CC1D-4466-B31B-D251C2ADA1BC}" sibTransId="{3FFA00EC-9989-47EF-8EF8-F0398A89C45A}"/>
    <dgm:cxn modelId="{F6B39424-E811-4770-8AEA-0BF2CF5AD731}" type="presOf" srcId="{50CDE50A-E07F-421F-BE27-7689BADC8D32}" destId="{9C4EFD73-0A73-49B7-9C95-845BDEBA58DB}" srcOrd="0" destOrd="0" presId="urn:microsoft.com/office/officeart/2008/layout/VerticalCurvedList"/>
    <dgm:cxn modelId="{3A43025F-E900-4C5A-8F4F-D2E9458E6287}" type="presOf" srcId="{4106F56C-620D-4FE4-ABE3-60D570BFB4A6}" destId="{D06BBD54-146F-49E4-B2C0-06CBE6604497}" srcOrd="0" destOrd="0" presId="urn:microsoft.com/office/officeart/2008/layout/VerticalCurvedList"/>
    <dgm:cxn modelId="{0E32C09A-648E-4007-AB47-8FE39CA1518A}" type="presOf" srcId="{5A15517B-9349-40BB-876B-3B6229CF3FD9}" destId="{C2CE92DB-D544-4DB0-B7AC-FA13950F9E91}" srcOrd="0" destOrd="0" presId="urn:microsoft.com/office/officeart/2008/layout/VerticalCurvedList"/>
    <dgm:cxn modelId="{85B702A8-365D-4673-B8E6-CD304B0C84E0}" type="presOf" srcId="{E1843454-00CE-4339-B20E-A5C7DC637A73}" destId="{D7231A03-0B46-4E6D-8872-7A9A0F69ADF2}" srcOrd="0" destOrd="0" presId="urn:microsoft.com/office/officeart/2008/layout/VerticalCurvedList"/>
    <dgm:cxn modelId="{86FF58B2-19B5-4916-919D-D73FB8806303}" srcId="{2EE98EE7-D5BF-49D4-A71F-92157C1CEDFD}" destId="{5A15517B-9349-40BB-876B-3B6229CF3FD9}" srcOrd="3" destOrd="0" parTransId="{D686C240-0B14-4F60-8035-9271DF8724CD}" sibTransId="{8355F699-BBFE-457F-9D27-4A2D72F12235}"/>
    <dgm:cxn modelId="{9A6072FC-7D20-4A0E-9B67-57408984E38C}" type="presOf" srcId="{2EE98EE7-D5BF-49D4-A71F-92157C1CEDFD}" destId="{46AE8A02-DEDD-4BB3-B8B9-A3638485D665}" srcOrd="0" destOrd="0" presId="urn:microsoft.com/office/officeart/2008/layout/VerticalCurvedList"/>
    <dgm:cxn modelId="{0BAE6F88-57C8-4C79-9A1E-0C22A1B1834F}" type="presParOf" srcId="{46AE8A02-DEDD-4BB3-B8B9-A3638485D665}" destId="{BB310B92-F7B0-4D6E-BFCE-1CF8294B286A}" srcOrd="0" destOrd="0" presId="urn:microsoft.com/office/officeart/2008/layout/VerticalCurvedList"/>
    <dgm:cxn modelId="{54E34E9E-24CF-4311-8DBA-25995E4AACB0}" type="presParOf" srcId="{BB310B92-F7B0-4D6E-BFCE-1CF8294B286A}" destId="{9A062AA4-17F0-4810-A543-441FC8695934}" srcOrd="0" destOrd="0" presId="urn:microsoft.com/office/officeart/2008/layout/VerticalCurvedList"/>
    <dgm:cxn modelId="{9F050D9A-C0AF-468C-85FC-93E77860680E}" type="presParOf" srcId="{9A062AA4-17F0-4810-A543-441FC8695934}" destId="{A187EAE8-27AE-4341-A925-13400A79BD53}" srcOrd="0" destOrd="0" presId="urn:microsoft.com/office/officeart/2008/layout/VerticalCurvedList"/>
    <dgm:cxn modelId="{0A32E6E3-D5EF-4A2E-A566-920668417A76}" type="presParOf" srcId="{9A062AA4-17F0-4810-A543-441FC8695934}" destId="{C7C835B7-6961-49A4-B0BF-F45ED421198A}" srcOrd="1" destOrd="0" presId="urn:microsoft.com/office/officeart/2008/layout/VerticalCurvedList"/>
    <dgm:cxn modelId="{4D214BA5-3FCF-4154-9E61-A71A5ED2A37A}" type="presParOf" srcId="{9A062AA4-17F0-4810-A543-441FC8695934}" destId="{6AAC9364-F79A-431E-950A-0C5C06660D73}" srcOrd="2" destOrd="0" presId="urn:microsoft.com/office/officeart/2008/layout/VerticalCurvedList"/>
    <dgm:cxn modelId="{8FCB0B93-499A-4DED-AA0F-349ADC3683EF}" type="presParOf" srcId="{9A062AA4-17F0-4810-A543-441FC8695934}" destId="{92C5CFCB-E9D2-4C17-B94B-39C68A084087}" srcOrd="3" destOrd="0" presId="urn:microsoft.com/office/officeart/2008/layout/VerticalCurvedList"/>
    <dgm:cxn modelId="{1D1412F3-C517-4E89-A495-7B1C692811E6}" type="presParOf" srcId="{BB310B92-F7B0-4D6E-BFCE-1CF8294B286A}" destId="{D7231A03-0B46-4E6D-8872-7A9A0F69ADF2}" srcOrd="1" destOrd="0" presId="urn:microsoft.com/office/officeart/2008/layout/VerticalCurvedList"/>
    <dgm:cxn modelId="{B4842807-E3AD-4CB4-96E2-F742F0AC84EF}" type="presParOf" srcId="{BB310B92-F7B0-4D6E-BFCE-1CF8294B286A}" destId="{0826667A-2C70-4221-B318-F434A6D8D8FC}" srcOrd="2" destOrd="0" presId="urn:microsoft.com/office/officeart/2008/layout/VerticalCurvedList"/>
    <dgm:cxn modelId="{4A64432A-1D17-4581-AA2C-48947CB6B8AF}" type="presParOf" srcId="{0826667A-2C70-4221-B318-F434A6D8D8FC}" destId="{08F5C78B-D018-4C4A-8245-80675DD0BEFD}" srcOrd="0" destOrd="0" presId="urn:microsoft.com/office/officeart/2008/layout/VerticalCurvedList"/>
    <dgm:cxn modelId="{7044A7F3-7F8B-4256-AAC9-B7F878B04431}" type="presParOf" srcId="{BB310B92-F7B0-4D6E-BFCE-1CF8294B286A}" destId="{D06BBD54-146F-49E4-B2C0-06CBE6604497}" srcOrd="3" destOrd="0" presId="urn:microsoft.com/office/officeart/2008/layout/VerticalCurvedList"/>
    <dgm:cxn modelId="{0A988FAD-2E9F-4D8D-AF1A-35E527A3B9C8}" type="presParOf" srcId="{BB310B92-F7B0-4D6E-BFCE-1CF8294B286A}" destId="{C7C57548-6C6C-426F-809A-BBEEC41FEDDD}" srcOrd="4" destOrd="0" presId="urn:microsoft.com/office/officeart/2008/layout/VerticalCurvedList"/>
    <dgm:cxn modelId="{BAA0E23A-91E6-4B01-B017-E91197E13ACE}" type="presParOf" srcId="{C7C57548-6C6C-426F-809A-BBEEC41FEDDD}" destId="{65812E4C-A23E-4DDF-B2B4-C0626588E4EB}" srcOrd="0" destOrd="0" presId="urn:microsoft.com/office/officeart/2008/layout/VerticalCurvedList"/>
    <dgm:cxn modelId="{169C4F99-56E6-47D0-884C-421C0E1BB112}" type="presParOf" srcId="{BB310B92-F7B0-4D6E-BFCE-1CF8294B286A}" destId="{9C4EFD73-0A73-49B7-9C95-845BDEBA58DB}" srcOrd="5" destOrd="0" presId="urn:microsoft.com/office/officeart/2008/layout/VerticalCurvedList"/>
    <dgm:cxn modelId="{435F4657-7E27-49C2-A636-851AFB2370AB}" type="presParOf" srcId="{BB310B92-F7B0-4D6E-BFCE-1CF8294B286A}" destId="{880A083B-0695-42E1-9A23-3A3B7951E614}" srcOrd="6" destOrd="0" presId="urn:microsoft.com/office/officeart/2008/layout/VerticalCurvedList"/>
    <dgm:cxn modelId="{441FF4FC-7F78-4C81-A4EA-9C7A14A7E2DF}" type="presParOf" srcId="{880A083B-0695-42E1-9A23-3A3B7951E614}" destId="{26DDFFC1-15F8-4AA2-88D6-46B74825CEE8}" srcOrd="0" destOrd="0" presId="urn:microsoft.com/office/officeart/2008/layout/VerticalCurvedList"/>
    <dgm:cxn modelId="{74D4698A-94C7-45A7-BFE6-903C77F90561}" type="presParOf" srcId="{BB310B92-F7B0-4D6E-BFCE-1CF8294B286A}" destId="{C2CE92DB-D544-4DB0-B7AC-FA13950F9E91}" srcOrd="7" destOrd="0" presId="urn:microsoft.com/office/officeart/2008/layout/VerticalCurvedList"/>
    <dgm:cxn modelId="{3632F7EF-518A-4E45-A835-20B11E792CF4}" type="presParOf" srcId="{BB310B92-F7B0-4D6E-BFCE-1CF8294B286A}" destId="{4A85D929-FF7D-4B7C-92D8-FDDDF03BAB6C}" srcOrd="8" destOrd="0" presId="urn:microsoft.com/office/officeart/2008/layout/VerticalCurvedList"/>
    <dgm:cxn modelId="{B9161673-DA4C-4906-80BB-7835AC89B4F6}" type="presParOf" srcId="{4A85D929-FF7D-4B7C-92D8-FDDDF03BAB6C}" destId="{AE269BC1-7938-4BF0-AE6D-0446FA6DF6C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7662AB-B09C-43F0-972C-D835A162B4CF}">
      <dsp:nvSpPr>
        <dsp:cNvPr id="0" name=""/>
        <dsp:cNvSpPr/>
      </dsp:nvSpPr>
      <dsp:spPr>
        <a:xfrm>
          <a:off x="1076" y="0"/>
          <a:ext cx="2742618" cy="2449561"/>
        </a:xfrm>
        <a:prstGeom prst="roundRect">
          <a:avLst>
            <a:gd name="adj" fmla="val 5000"/>
          </a:avLst>
        </a:prstGeom>
        <a:solidFill>
          <a:schemeClr val="accent2">
            <a:lumMod val="20000"/>
            <a:lumOff val="80000"/>
          </a:schemeClr>
        </a:solidFill>
        <a:ln>
          <a:noFill/>
        </a:ln>
        <a:effectLst>
          <a:outerShdw blurRad="50800" dist="12700" dir="5400000" algn="ctr" rotWithShape="0">
            <a:srgbClr val="000000">
              <a:alpha val="5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113157" rIns="146685" bIns="0" numCol="1" spcCol="1270" anchor="t" anchorCtr="0">
          <a:noAutofit/>
        </a:bodyPr>
        <a:lstStyle/>
        <a:p>
          <a:pPr marL="0" lvl="0" indent="0" algn="r" defTabSz="1466850">
            <a:lnSpc>
              <a:spcPct val="90000"/>
            </a:lnSpc>
            <a:spcBef>
              <a:spcPct val="0"/>
            </a:spcBef>
            <a:spcAft>
              <a:spcPct val="35000"/>
            </a:spcAft>
            <a:buNone/>
          </a:pPr>
          <a:endParaRPr lang="es-PE" sz="3300" kern="1200" dirty="0">
            <a:solidFill>
              <a:schemeClr val="accent2">
                <a:lumMod val="75000"/>
              </a:schemeClr>
            </a:solidFill>
          </a:endParaRPr>
        </a:p>
      </dsp:txBody>
      <dsp:txXfrm rot="16200000">
        <a:off x="-728981" y="730058"/>
        <a:ext cx="2008640" cy="548523"/>
      </dsp:txXfrm>
    </dsp:sp>
    <dsp:sp modelId="{6ED221AD-6EB3-4139-9C05-0CF0BCE55F14}">
      <dsp:nvSpPr>
        <dsp:cNvPr id="0" name=""/>
        <dsp:cNvSpPr/>
      </dsp:nvSpPr>
      <dsp:spPr>
        <a:xfrm>
          <a:off x="549600" y="0"/>
          <a:ext cx="2043250" cy="2449561"/>
        </a:xfrm>
        <a:prstGeom prst="rect">
          <a:avLst/>
        </a:prstGeom>
        <a:noFill/>
        <a:ln>
          <a:noFill/>
        </a:ln>
        <a:effectLst>
          <a:outerShdw blurRad="50800" dist="12700" dir="5400000" algn="ctr" rotWithShape="0">
            <a:srgbClr val="000000">
              <a:alpha val="50000"/>
            </a:srgbClr>
          </a:outerShdw>
        </a:effectLst>
        <a:scene3d>
          <a:camera prst="orthographicFront"/>
          <a:lightRig rig="flat" dir="t"/>
        </a:scene3d>
        <a:sp3d/>
      </dsp:spPr>
      <dsp:style>
        <a:lnRef idx="0">
          <a:scrgbClr r="0" g="0" b="0"/>
        </a:lnRef>
        <a:fillRef idx="3">
          <a:scrgbClr r="0" g="0" b="0"/>
        </a:fillRef>
        <a:effectRef idx="2">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s-MX" sz="2000" kern="1200" dirty="0">
              <a:solidFill>
                <a:schemeClr val="tx1"/>
              </a:solidFill>
            </a:rPr>
            <a:t>Comparar el rendimiento de los modelos de aprendizaje automáticos con el modelo tradicional </a:t>
          </a:r>
          <a:r>
            <a:rPr lang="es-MX" sz="2000" kern="1200" dirty="0" err="1">
              <a:solidFill>
                <a:schemeClr val="tx1"/>
              </a:solidFill>
            </a:rPr>
            <a:t>Logit</a:t>
          </a:r>
          <a:r>
            <a:rPr lang="es-MX" sz="2000" kern="1200" dirty="0"/>
            <a:t>.</a:t>
          </a:r>
          <a:endParaRPr lang="es-PE" sz="2000" kern="1200" dirty="0"/>
        </a:p>
      </dsp:txBody>
      <dsp:txXfrm>
        <a:off x="549600" y="0"/>
        <a:ext cx="2043250" cy="2449561"/>
      </dsp:txXfrm>
    </dsp:sp>
    <dsp:sp modelId="{4BD433C0-A7CB-44F7-BC45-20388FA5ECF6}">
      <dsp:nvSpPr>
        <dsp:cNvPr id="0" name=""/>
        <dsp:cNvSpPr/>
      </dsp:nvSpPr>
      <dsp:spPr>
        <a:xfrm>
          <a:off x="2839686" y="0"/>
          <a:ext cx="2742618" cy="2449561"/>
        </a:xfrm>
        <a:prstGeom prst="roundRect">
          <a:avLst>
            <a:gd name="adj" fmla="val 5000"/>
          </a:avLst>
        </a:prstGeom>
        <a:solidFill>
          <a:schemeClr val="accent2">
            <a:lumMod val="20000"/>
            <a:lumOff val="80000"/>
          </a:schemeClr>
        </a:solidFill>
        <a:ln>
          <a:noFill/>
        </a:ln>
        <a:effectLst>
          <a:outerShdw blurRad="50800" dist="12700" dir="5400000" algn="ctr" rotWithShape="0">
            <a:srgbClr val="000000">
              <a:alpha val="5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113157" rIns="146685" bIns="0" numCol="1" spcCol="1270" anchor="t" anchorCtr="0">
          <a:noAutofit/>
        </a:bodyPr>
        <a:lstStyle/>
        <a:p>
          <a:pPr marL="0" lvl="0" indent="0" algn="r" defTabSz="1466850">
            <a:lnSpc>
              <a:spcPct val="90000"/>
            </a:lnSpc>
            <a:spcBef>
              <a:spcPct val="0"/>
            </a:spcBef>
            <a:spcAft>
              <a:spcPct val="35000"/>
            </a:spcAft>
            <a:buNone/>
          </a:pPr>
          <a:endParaRPr lang="es-PE" sz="3300" kern="1200" dirty="0">
            <a:solidFill>
              <a:schemeClr val="accent2">
                <a:lumMod val="75000"/>
              </a:schemeClr>
            </a:solidFill>
          </a:endParaRPr>
        </a:p>
      </dsp:txBody>
      <dsp:txXfrm rot="16200000">
        <a:off x="2109628" y="730058"/>
        <a:ext cx="2008640" cy="548523"/>
      </dsp:txXfrm>
    </dsp:sp>
    <dsp:sp modelId="{A0BE9A8E-D5A6-4677-8610-03F23A55A2E7}">
      <dsp:nvSpPr>
        <dsp:cNvPr id="0" name=""/>
        <dsp:cNvSpPr/>
      </dsp:nvSpPr>
      <dsp:spPr>
        <a:xfrm rot="5400000">
          <a:off x="2673466" y="1893524"/>
          <a:ext cx="359866" cy="411392"/>
        </a:xfrm>
        <a:prstGeom prst="flowChartExtract">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a:outerShdw blurRad="50800" dist="12700" dir="5400000" algn="ctr" rotWithShape="0">
            <a:srgbClr val="000000">
              <a:alpha val="5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3EAC862E-D8D8-4EFB-8D33-A78562D63B5D}">
      <dsp:nvSpPr>
        <dsp:cNvPr id="0" name=""/>
        <dsp:cNvSpPr/>
      </dsp:nvSpPr>
      <dsp:spPr>
        <a:xfrm>
          <a:off x="3388210" y="0"/>
          <a:ext cx="2043250" cy="2449561"/>
        </a:xfrm>
        <a:prstGeom prst="rect">
          <a:avLst/>
        </a:prstGeom>
        <a:noFill/>
        <a:ln>
          <a:noFill/>
        </a:ln>
        <a:effectLst>
          <a:outerShdw blurRad="50800" dist="12700" dir="5400000" algn="ctr" rotWithShape="0">
            <a:srgbClr val="000000">
              <a:alpha val="50000"/>
            </a:srgbClr>
          </a:outerShdw>
        </a:effectLst>
        <a:scene3d>
          <a:camera prst="orthographicFront"/>
          <a:lightRig rig="flat" dir="t"/>
        </a:scene3d>
        <a:sp3d/>
      </dsp:spPr>
      <dsp:style>
        <a:lnRef idx="0">
          <a:scrgbClr r="0" g="0" b="0"/>
        </a:lnRef>
        <a:fillRef idx="3">
          <a:scrgbClr r="0" g="0" b="0"/>
        </a:fillRef>
        <a:effectRef idx="2">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s-MX" sz="2000" kern="1200" dirty="0">
              <a:solidFill>
                <a:schemeClr val="tx1"/>
              </a:solidFill>
            </a:rPr>
            <a:t>Evaluará el beneficio económico hallando la exigencia de capital regulatorio con el método de calificaciones internas.</a:t>
          </a:r>
          <a:endParaRPr lang="es-PE" sz="2000" kern="1200" dirty="0">
            <a:solidFill>
              <a:schemeClr val="tx1"/>
            </a:solidFill>
          </a:endParaRPr>
        </a:p>
      </dsp:txBody>
      <dsp:txXfrm>
        <a:off x="3388210" y="0"/>
        <a:ext cx="2043250" cy="24495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1E3CA6-17CD-4ACB-8BDE-246F8CB7AF59}">
      <dsp:nvSpPr>
        <dsp:cNvPr id="0" name=""/>
        <dsp:cNvSpPr/>
      </dsp:nvSpPr>
      <dsp:spPr>
        <a:xfrm>
          <a:off x="0" y="0"/>
          <a:ext cx="5373094" cy="734564"/>
        </a:xfrm>
        <a:prstGeom prst="roundRect">
          <a:avLst>
            <a:gd name="adj" fmla="val 10000"/>
          </a:avLst>
        </a:prstGeom>
        <a:solidFill>
          <a:schemeClr val="accent2">
            <a:shade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PE" sz="1600" kern="1200" dirty="0" err="1"/>
            <a:t>Gradient</a:t>
          </a:r>
          <a:r>
            <a:rPr lang="es-PE" sz="1600" kern="1200" dirty="0"/>
            <a:t> </a:t>
          </a:r>
          <a:r>
            <a:rPr lang="es-PE" sz="1600" kern="1200" dirty="0" err="1"/>
            <a:t>Boosting</a:t>
          </a:r>
          <a:r>
            <a:rPr lang="es-PE" sz="1600" kern="1200" dirty="0"/>
            <a:t> presenta la mejor exactitud y especificidad de resultados.</a:t>
          </a:r>
        </a:p>
      </dsp:txBody>
      <dsp:txXfrm>
        <a:off x="21515" y="21515"/>
        <a:ext cx="4580441" cy="691534"/>
      </dsp:txXfrm>
    </dsp:sp>
    <dsp:sp modelId="{DFEC3030-2088-4561-BC8E-21DDAC5C04EB}">
      <dsp:nvSpPr>
        <dsp:cNvPr id="0" name=""/>
        <dsp:cNvSpPr/>
      </dsp:nvSpPr>
      <dsp:spPr>
        <a:xfrm>
          <a:off x="474096" y="856992"/>
          <a:ext cx="5373094" cy="734564"/>
        </a:xfrm>
        <a:prstGeom prst="roundRect">
          <a:avLst>
            <a:gd name="adj" fmla="val 10000"/>
          </a:avLst>
        </a:prstGeom>
        <a:solidFill>
          <a:schemeClr val="accent4">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PE" sz="1800" kern="1200" dirty="0" err="1"/>
            <a:t>Random</a:t>
          </a:r>
          <a:r>
            <a:rPr lang="es-PE" sz="1800" kern="1200" dirty="0"/>
            <a:t> Forest iguala a </a:t>
          </a:r>
          <a:r>
            <a:rPr lang="es-PE" sz="1800" kern="1200" dirty="0" err="1"/>
            <a:t>Logit</a:t>
          </a:r>
          <a:r>
            <a:rPr lang="es-PE" sz="1800" kern="1200" dirty="0"/>
            <a:t> en </a:t>
          </a:r>
          <a:r>
            <a:rPr lang="es-PE" sz="1800" kern="1200" dirty="0" err="1"/>
            <a:t>roc_auc</a:t>
          </a:r>
          <a:r>
            <a:rPr lang="es-PE" sz="1800" kern="1200" dirty="0"/>
            <a:t>, pero cuenta con mejor rendimiento global</a:t>
          </a:r>
        </a:p>
      </dsp:txBody>
      <dsp:txXfrm>
        <a:off x="495611" y="878507"/>
        <a:ext cx="4378501" cy="691534"/>
      </dsp:txXfrm>
    </dsp:sp>
    <dsp:sp modelId="{9BE8D9D5-6446-4EB3-9FA1-AC8E332480EB}">
      <dsp:nvSpPr>
        <dsp:cNvPr id="0" name=""/>
        <dsp:cNvSpPr/>
      </dsp:nvSpPr>
      <dsp:spPr>
        <a:xfrm>
          <a:off x="948193" y="1713984"/>
          <a:ext cx="5373094" cy="734564"/>
        </a:xfrm>
        <a:prstGeom prst="roundRect">
          <a:avLst>
            <a:gd name="adj" fmla="val 10000"/>
          </a:avLst>
        </a:prstGeom>
        <a:solidFill>
          <a:schemeClr val="accent4">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PE" sz="1800" kern="1200" dirty="0"/>
            <a:t>Árbol de decisión posee resultados similares al </a:t>
          </a:r>
          <a:r>
            <a:rPr lang="es-PE" sz="1800" kern="1200" dirty="0" err="1"/>
            <a:t>Logit</a:t>
          </a:r>
          <a:r>
            <a:rPr lang="es-PE" sz="1800" kern="1200" dirty="0"/>
            <a:t>, aunque el algoritmo supera en exactitud</a:t>
          </a:r>
          <a:r>
            <a:rPr lang="es-PE" sz="1600" kern="1200" dirty="0"/>
            <a:t>.</a:t>
          </a:r>
        </a:p>
      </dsp:txBody>
      <dsp:txXfrm>
        <a:off x="969708" y="1735499"/>
        <a:ext cx="4378501" cy="691534"/>
      </dsp:txXfrm>
    </dsp:sp>
    <dsp:sp modelId="{25173D98-69AD-4E43-88FB-B4E597D9BD7D}">
      <dsp:nvSpPr>
        <dsp:cNvPr id="0" name=""/>
        <dsp:cNvSpPr/>
      </dsp:nvSpPr>
      <dsp:spPr>
        <a:xfrm>
          <a:off x="4895627" y="557044"/>
          <a:ext cx="477467" cy="477467"/>
        </a:xfrm>
        <a:prstGeom prst="downArrow">
          <a:avLst>
            <a:gd name="adj1" fmla="val 55000"/>
            <a:gd name="adj2" fmla="val 45000"/>
          </a:avLst>
        </a:prstGeom>
        <a:solidFill>
          <a:schemeClr val="accent2">
            <a:alpha val="90000"/>
            <a:tint val="55000"/>
            <a:hueOff val="0"/>
            <a:satOff val="0"/>
            <a:lumOff val="0"/>
            <a:alphaOff val="0"/>
          </a:schemeClr>
        </a:solidFill>
        <a:ln w="15875" cap="flat" cmpd="sng" algn="ctr">
          <a:solidFill>
            <a:schemeClr val="accent2">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s-PE" sz="2300" kern="1200"/>
        </a:p>
      </dsp:txBody>
      <dsp:txXfrm>
        <a:off x="5003057" y="557044"/>
        <a:ext cx="262607" cy="359294"/>
      </dsp:txXfrm>
    </dsp:sp>
    <dsp:sp modelId="{B9597CCB-2034-4C92-8AA9-704B341320EE}">
      <dsp:nvSpPr>
        <dsp:cNvPr id="0" name=""/>
        <dsp:cNvSpPr/>
      </dsp:nvSpPr>
      <dsp:spPr>
        <a:xfrm>
          <a:off x="5369724" y="1409139"/>
          <a:ext cx="477467" cy="477467"/>
        </a:xfrm>
        <a:prstGeom prst="downArrow">
          <a:avLst>
            <a:gd name="adj1" fmla="val 55000"/>
            <a:gd name="adj2" fmla="val 45000"/>
          </a:avLst>
        </a:prstGeom>
        <a:solidFill>
          <a:schemeClr val="accent2">
            <a:alpha val="90000"/>
            <a:tint val="55000"/>
            <a:hueOff val="0"/>
            <a:satOff val="0"/>
            <a:lumOff val="0"/>
            <a:alphaOff val="0"/>
          </a:schemeClr>
        </a:solidFill>
        <a:ln w="15875" cap="flat" cmpd="sng" algn="ctr">
          <a:solidFill>
            <a:schemeClr val="accent2">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s-PE" sz="2300" kern="1200"/>
        </a:p>
      </dsp:txBody>
      <dsp:txXfrm>
        <a:off x="5477154" y="1409139"/>
        <a:ext cx="262607" cy="3592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1352A0-9E89-4A36-BAA4-D0339682F68E}">
      <dsp:nvSpPr>
        <dsp:cNvPr id="0" name=""/>
        <dsp:cNvSpPr/>
      </dsp:nvSpPr>
      <dsp:spPr>
        <a:xfrm>
          <a:off x="0" y="0"/>
          <a:ext cx="5373094" cy="793334"/>
        </a:xfrm>
        <a:prstGeom prst="roundRect">
          <a:avLst>
            <a:gd name="adj" fmla="val 10000"/>
          </a:avLst>
        </a:prstGeom>
        <a:solidFill>
          <a:schemeClr val="accent2">
            <a:shade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PE" sz="1600" kern="1200" dirty="0" err="1"/>
            <a:t>Gradient</a:t>
          </a:r>
          <a:r>
            <a:rPr lang="es-PE" sz="1600" kern="1200" dirty="0"/>
            <a:t> </a:t>
          </a:r>
          <a:r>
            <a:rPr lang="es-PE" sz="1600" kern="1200" dirty="0" err="1"/>
            <a:t>Boosting</a:t>
          </a:r>
          <a:r>
            <a:rPr lang="es-PE" sz="1600" kern="1200" dirty="0"/>
            <a:t> presenta el menor capital regulatorio requerido medio (0.8564)</a:t>
          </a:r>
        </a:p>
      </dsp:txBody>
      <dsp:txXfrm>
        <a:off x="23236" y="23236"/>
        <a:ext cx="4517025" cy="746862"/>
      </dsp:txXfrm>
    </dsp:sp>
    <dsp:sp modelId="{2C026B74-041C-4EFB-990E-B063BAE96B71}">
      <dsp:nvSpPr>
        <dsp:cNvPr id="0" name=""/>
        <dsp:cNvSpPr/>
      </dsp:nvSpPr>
      <dsp:spPr>
        <a:xfrm>
          <a:off x="407846" y="882272"/>
          <a:ext cx="5373094" cy="793334"/>
        </a:xfrm>
        <a:prstGeom prst="roundRect">
          <a:avLst>
            <a:gd name="adj" fmla="val 10000"/>
          </a:avLst>
        </a:prstGeom>
        <a:solidFill>
          <a:schemeClr val="accent2">
            <a:lumMod val="50000"/>
          </a:schemeClr>
        </a:solidFill>
        <a:ln w="15875" cap="flat" cmpd="sng" algn="ctr">
          <a:solidFill>
            <a:schemeClr val="accent4">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dirty="0"/>
            <a:t>En comparación con el modelo </a:t>
          </a:r>
          <a:r>
            <a:rPr lang="es-ES" sz="1800" kern="1200" dirty="0" err="1"/>
            <a:t>logit</a:t>
          </a:r>
          <a:r>
            <a:rPr lang="es-ES" sz="1800" kern="1200" dirty="0"/>
            <a:t>, </a:t>
          </a:r>
          <a:r>
            <a:rPr lang="es-ES" sz="1800" kern="1200" dirty="0" err="1"/>
            <a:t>gradient</a:t>
          </a:r>
          <a:r>
            <a:rPr lang="es-ES" sz="1800" kern="1200" dirty="0"/>
            <a:t> </a:t>
          </a:r>
          <a:r>
            <a:rPr lang="es-ES" sz="1800" kern="1200" dirty="0" err="1"/>
            <a:t>boosting</a:t>
          </a:r>
          <a:r>
            <a:rPr lang="es-ES" sz="1800" kern="1200" dirty="0"/>
            <a:t> logra una reducción de exigencia de  capital medio del 8.66%, </a:t>
          </a:r>
          <a:endParaRPr lang="es-PE" sz="1800" kern="1200" dirty="0"/>
        </a:p>
      </dsp:txBody>
      <dsp:txXfrm>
        <a:off x="431082" y="905508"/>
        <a:ext cx="4336858" cy="746862"/>
      </dsp:txXfrm>
    </dsp:sp>
    <dsp:sp modelId="{89DF6125-6FE4-470A-AB1E-71B2D1BA4180}">
      <dsp:nvSpPr>
        <dsp:cNvPr id="0" name=""/>
        <dsp:cNvSpPr/>
      </dsp:nvSpPr>
      <dsp:spPr>
        <a:xfrm>
          <a:off x="948193" y="1851113"/>
          <a:ext cx="5373094" cy="793334"/>
        </a:xfrm>
        <a:prstGeom prst="roundRect">
          <a:avLst>
            <a:gd name="adj" fmla="val 10000"/>
          </a:avLst>
        </a:prstGeom>
        <a:solidFill>
          <a:schemeClr val="tx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S" sz="1400" kern="1200" dirty="0"/>
            <a:t>Árbol de decisión y </a:t>
          </a:r>
          <a:r>
            <a:rPr lang="es-ES" sz="1400" kern="1200" dirty="0" err="1"/>
            <a:t>random</a:t>
          </a:r>
          <a:r>
            <a:rPr lang="es-ES" sz="1400" kern="1200" dirty="0"/>
            <a:t> </a:t>
          </a:r>
          <a:r>
            <a:rPr lang="es-ES" sz="1400" kern="1200" dirty="0" err="1"/>
            <a:t>forest</a:t>
          </a:r>
          <a:r>
            <a:rPr lang="es-ES" sz="1400" kern="1200" dirty="0"/>
            <a:t> presentan capitales medio más bajos que el </a:t>
          </a:r>
          <a:r>
            <a:rPr lang="es-ES" sz="1400" kern="1200" dirty="0" err="1"/>
            <a:t>logit</a:t>
          </a:r>
          <a:r>
            <a:rPr lang="es-ES" sz="1400" kern="1200" dirty="0"/>
            <a:t>, logrando reducciones de capital de 6.65% y 2.55% respectivamente</a:t>
          </a:r>
          <a:endParaRPr lang="es-PE" sz="1400" kern="1200" dirty="0"/>
        </a:p>
      </dsp:txBody>
      <dsp:txXfrm>
        <a:off x="971429" y="1874349"/>
        <a:ext cx="4336858" cy="746862"/>
      </dsp:txXfrm>
    </dsp:sp>
    <dsp:sp modelId="{950A3715-EDAC-4F38-A8BE-D8E3ADD0E64B}">
      <dsp:nvSpPr>
        <dsp:cNvPr id="0" name=""/>
        <dsp:cNvSpPr/>
      </dsp:nvSpPr>
      <dsp:spPr>
        <a:xfrm>
          <a:off x="4857427" y="601611"/>
          <a:ext cx="515667" cy="515667"/>
        </a:xfrm>
        <a:prstGeom prst="downArrow">
          <a:avLst>
            <a:gd name="adj1" fmla="val 55000"/>
            <a:gd name="adj2" fmla="val 45000"/>
          </a:avLst>
        </a:prstGeom>
        <a:solidFill>
          <a:schemeClr val="accent2">
            <a:alpha val="90000"/>
            <a:tint val="55000"/>
            <a:hueOff val="0"/>
            <a:satOff val="0"/>
            <a:lumOff val="0"/>
            <a:alphaOff val="0"/>
          </a:schemeClr>
        </a:solidFill>
        <a:ln w="15875" cap="flat" cmpd="sng" algn="ctr">
          <a:solidFill>
            <a:schemeClr val="accent2">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s-PE" sz="2500" kern="1200"/>
        </a:p>
      </dsp:txBody>
      <dsp:txXfrm>
        <a:off x="4973452" y="601611"/>
        <a:ext cx="283617" cy="388039"/>
      </dsp:txXfrm>
    </dsp:sp>
    <dsp:sp modelId="{7158CDA3-92C8-49BE-84B9-15267AB93C82}">
      <dsp:nvSpPr>
        <dsp:cNvPr id="0" name=""/>
        <dsp:cNvSpPr/>
      </dsp:nvSpPr>
      <dsp:spPr>
        <a:xfrm>
          <a:off x="5331524" y="1521879"/>
          <a:ext cx="515667" cy="515667"/>
        </a:xfrm>
        <a:prstGeom prst="downArrow">
          <a:avLst>
            <a:gd name="adj1" fmla="val 55000"/>
            <a:gd name="adj2" fmla="val 45000"/>
          </a:avLst>
        </a:prstGeom>
        <a:solidFill>
          <a:schemeClr val="accent2">
            <a:alpha val="90000"/>
            <a:tint val="55000"/>
            <a:hueOff val="0"/>
            <a:satOff val="0"/>
            <a:lumOff val="0"/>
            <a:alphaOff val="0"/>
          </a:schemeClr>
        </a:solidFill>
        <a:ln w="15875" cap="flat" cmpd="sng" algn="ctr">
          <a:solidFill>
            <a:schemeClr val="accent2">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s-PE" sz="2500" kern="1200"/>
        </a:p>
      </dsp:txBody>
      <dsp:txXfrm>
        <a:off x="5447549" y="1521879"/>
        <a:ext cx="283617" cy="3880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C835B7-6961-49A4-B0BF-F45ED421198A}">
      <dsp:nvSpPr>
        <dsp:cNvPr id="0" name=""/>
        <dsp:cNvSpPr/>
      </dsp:nvSpPr>
      <dsp:spPr>
        <a:xfrm>
          <a:off x="-5240413" y="-802628"/>
          <a:ext cx="6240309" cy="6240309"/>
        </a:xfrm>
        <a:prstGeom prst="blockArc">
          <a:avLst>
            <a:gd name="adj1" fmla="val 18900000"/>
            <a:gd name="adj2" fmla="val 2700000"/>
            <a:gd name="adj3" fmla="val 346"/>
          </a:avLst>
        </a:prstGeom>
        <a:noFill/>
        <a:ln w="15875" cap="flat" cmpd="sng" algn="ctr">
          <a:solidFill>
            <a:schemeClr val="accent2">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7231A03-0B46-4E6D-8872-7A9A0F69ADF2}">
      <dsp:nvSpPr>
        <dsp:cNvPr id="0" name=""/>
        <dsp:cNvSpPr/>
      </dsp:nvSpPr>
      <dsp:spPr>
        <a:xfrm>
          <a:off x="523518" y="356342"/>
          <a:ext cx="8625898" cy="713056"/>
        </a:xfrm>
        <a:prstGeom prst="rect">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5989" tIns="38100" rIns="38100" bIns="38100" numCol="1" spcCol="1270" anchor="ctr" anchorCtr="0">
          <a:noAutofit/>
        </a:bodyPr>
        <a:lstStyle/>
        <a:p>
          <a:pPr marL="0" lvl="0" indent="0" algn="l" defTabSz="666750">
            <a:lnSpc>
              <a:spcPct val="90000"/>
            </a:lnSpc>
            <a:spcBef>
              <a:spcPct val="0"/>
            </a:spcBef>
            <a:spcAft>
              <a:spcPct val="35000"/>
            </a:spcAft>
            <a:buNone/>
          </a:pPr>
          <a:r>
            <a:rPr lang="es-PE" sz="1500" b="1" i="0" kern="1200" dirty="0">
              <a:solidFill>
                <a:schemeClr val="tx1"/>
              </a:solidFill>
            </a:rPr>
            <a:t>Los modelos de aprendizaje automático no solo mejoran la exactitud en la clasificación de incumplimientos, sino que también ofrecen una mayor granularidad en las predicciones de probabilidad de default, lo que le permite tener beneficios significativos en capital regulatorio</a:t>
          </a:r>
          <a:r>
            <a:rPr lang="es-PE" sz="1500" kern="1200" dirty="0"/>
            <a:t>.</a:t>
          </a:r>
        </a:p>
      </dsp:txBody>
      <dsp:txXfrm>
        <a:off x="523518" y="356342"/>
        <a:ext cx="8625898" cy="713056"/>
      </dsp:txXfrm>
    </dsp:sp>
    <dsp:sp modelId="{08F5C78B-D018-4C4A-8245-80675DD0BEFD}">
      <dsp:nvSpPr>
        <dsp:cNvPr id="0" name=""/>
        <dsp:cNvSpPr/>
      </dsp:nvSpPr>
      <dsp:spPr>
        <a:xfrm>
          <a:off x="77858" y="267210"/>
          <a:ext cx="891320" cy="891320"/>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a:outerShdw blurRad="50800" dist="12700" dir="5400000" algn="ctr" rotWithShape="0">
            <a:srgbClr val="000000">
              <a:alpha val="50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D06BBD54-146F-49E4-B2C0-06CBE6604497}">
      <dsp:nvSpPr>
        <dsp:cNvPr id="0" name=""/>
        <dsp:cNvSpPr/>
      </dsp:nvSpPr>
      <dsp:spPr>
        <a:xfrm>
          <a:off x="932330" y="1426112"/>
          <a:ext cx="8217086" cy="713056"/>
        </a:xfrm>
        <a:prstGeom prst="rect">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5989" tIns="38100" rIns="38100" bIns="38100" numCol="1" spcCol="1270" anchor="ctr" anchorCtr="0">
          <a:noAutofit/>
        </a:bodyPr>
        <a:lstStyle/>
        <a:p>
          <a:pPr marL="0" lvl="0" indent="0" algn="l" defTabSz="666750">
            <a:lnSpc>
              <a:spcPct val="90000"/>
            </a:lnSpc>
            <a:spcBef>
              <a:spcPct val="0"/>
            </a:spcBef>
            <a:spcAft>
              <a:spcPct val="35000"/>
            </a:spcAft>
            <a:buNone/>
          </a:pPr>
          <a:r>
            <a:rPr lang="es-PE" sz="1500" b="1" kern="1200" dirty="0">
              <a:solidFill>
                <a:schemeClr val="tx1"/>
              </a:solidFill>
            </a:rPr>
            <a:t>La interpretabilidad de los modelos sugiere que las variables relacionadas al historial de pago y nivel de endeudamiento son cruciales al momento de valorar el acceso al crédito a un individuo.</a:t>
          </a:r>
        </a:p>
      </dsp:txBody>
      <dsp:txXfrm>
        <a:off x="932330" y="1426112"/>
        <a:ext cx="8217086" cy="713056"/>
      </dsp:txXfrm>
    </dsp:sp>
    <dsp:sp modelId="{65812E4C-A23E-4DDF-B2B4-C0626588E4EB}">
      <dsp:nvSpPr>
        <dsp:cNvPr id="0" name=""/>
        <dsp:cNvSpPr/>
      </dsp:nvSpPr>
      <dsp:spPr>
        <a:xfrm>
          <a:off x="486670" y="1336980"/>
          <a:ext cx="891320" cy="891320"/>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a:outerShdw blurRad="50800" dist="12700" dir="5400000" algn="ctr" rotWithShape="0">
            <a:srgbClr val="000000">
              <a:alpha val="50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9C4EFD73-0A73-49B7-9C95-845BDEBA58DB}">
      <dsp:nvSpPr>
        <dsp:cNvPr id="0" name=""/>
        <dsp:cNvSpPr/>
      </dsp:nvSpPr>
      <dsp:spPr>
        <a:xfrm>
          <a:off x="932330" y="2495882"/>
          <a:ext cx="8217086" cy="713056"/>
        </a:xfrm>
        <a:prstGeom prst="rect">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5989" tIns="38100" rIns="38100" bIns="38100" numCol="1" spcCol="1270" anchor="ctr" anchorCtr="0">
          <a:noAutofit/>
        </a:bodyPr>
        <a:lstStyle/>
        <a:p>
          <a:pPr marL="0" lvl="0" indent="0" algn="l" defTabSz="666750">
            <a:lnSpc>
              <a:spcPct val="90000"/>
            </a:lnSpc>
            <a:spcBef>
              <a:spcPct val="0"/>
            </a:spcBef>
            <a:spcAft>
              <a:spcPct val="35000"/>
            </a:spcAft>
            <a:buNone/>
          </a:pPr>
          <a:r>
            <a:rPr lang="es-PE" sz="1500" b="1" kern="1200" dirty="0">
              <a:solidFill>
                <a:schemeClr val="tx1"/>
              </a:solidFill>
            </a:rPr>
            <a:t>Los modelos de aprendizaje automático requieren de supervisión humana principalmente al estructurar los datos con los cuales se van a entrenar.  </a:t>
          </a:r>
        </a:p>
      </dsp:txBody>
      <dsp:txXfrm>
        <a:off x="932330" y="2495882"/>
        <a:ext cx="8217086" cy="713056"/>
      </dsp:txXfrm>
    </dsp:sp>
    <dsp:sp modelId="{26DDFFC1-15F8-4AA2-88D6-46B74825CEE8}">
      <dsp:nvSpPr>
        <dsp:cNvPr id="0" name=""/>
        <dsp:cNvSpPr/>
      </dsp:nvSpPr>
      <dsp:spPr>
        <a:xfrm>
          <a:off x="486670" y="2406750"/>
          <a:ext cx="891320" cy="891320"/>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a:outerShdw blurRad="50800" dist="12700" dir="5400000" algn="ctr" rotWithShape="0">
            <a:srgbClr val="000000">
              <a:alpha val="50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C2CE92DB-D544-4DB0-B7AC-FA13950F9E91}">
      <dsp:nvSpPr>
        <dsp:cNvPr id="0" name=""/>
        <dsp:cNvSpPr/>
      </dsp:nvSpPr>
      <dsp:spPr>
        <a:xfrm>
          <a:off x="523518" y="3565652"/>
          <a:ext cx="8625898" cy="713056"/>
        </a:xfrm>
        <a:prstGeom prst="rect">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65989" tIns="38100" rIns="38100" bIns="38100" numCol="1" spcCol="1270" anchor="ctr" anchorCtr="0">
          <a:noAutofit/>
        </a:bodyPr>
        <a:lstStyle/>
        <a:p>
          <a:pPr marL="0" lvl="0" indent="0" algn="l" defTabSz="666750">
            <a:lnSpc>
              <a:spcPct val="90000"/>
            </a:lnSpc>
            <a:spcBef>
              <a:spcPct val="0"/>
            </a:spcBef>
            <a:spcAft>
              <a:spcPct val="35000"/>
            </a:spcAft>
            <a:buNone/>
          </a:pPr>
          <a:r>
            <a:rPr lang="es-PE" sz="1500" b="1" kern="1200" dirty="0">
              <a:solidFill>
                <a:schemeClr val="tx1"/>
              </a:solidFill>
            </a:rPr>
            <a:t>Futuras investigaciones podrían evaluar no solo los beneficios sino el costo de implementar los modelos de aprendizaje automático (capacidad técnica, capital humano). Asimismo evaluar los modelos en distintas condiciones </a:t>
          </a:r>
        </a:p>
      </dsp:txBody>
      <dsp:txXfrm>
        <a:off x="523518" y="3565652"/>
        <a:ext cx="8625898" cy="713056"/>
      </dsp:txXfrm>
    </dsp:sp>
    <dsp:sp modelId="{AE269BC1-7938-4BF0-AE6D-0446FA6DF6CA}">
      <dsp:nvSpPr>
        <dsp:cNvPr id="0" name=""/>
        <dsp:cNvSpPr/>
      </dsp:nvSpPr>
      <dsp:spPr>
        <a:xfrm>
          <a:off x="77858" y="3476520"/>
          <a:ext cx="891320" cy="891320"/>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a:outerShdw blurRad="50800" dist="12700" dir="5400000" algn="ctr" rotWithShape="0">
            <a:srgbClr val="000000">
              <a:alpha val="50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B078D8E8-30A9-3946-AEB9-9717593FD40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s-MX"/>
              <a:t>Máster Universitario de Banca y Finanzas</a:t>
            </a:r>
            <a:endParaRPr lang="es-PE"/>
          </a:p>
        </p:txBody>
      </p:sp>
      <p:sp>
        <p:nvSpPr>
          <p:cNvPr id="3" name="Marcador de fecha 2">
            <a:extLst>
              <a:ext uri="{FF2B5EF4-FFF2-40B4-BE49-F238E27FC236}">
                <a16:creationId xmlns:a16="http://schemas.microsoft.com/office/drawing/2014/main" id="{9F22044D-A25A-4D52-49EF-3734C709250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D73511-EE5C-4271-8B5E-CE72FE7AF9B9}" type="datetimeFigureOut">
              <a:rPr lang="es-PE" smtClean="0"/>
              <a:t>26/07/2024</a:t>
            </a:fld>
            <a:endParaRPr lang="es-PE"/>
          </a:p>
        </p:txBody>
      </p:sp>
      <p:sp>
        <p:nvSpPr>
          <p:cNvPr id="4" name="Marcador de pie de página 3">
            <a:extLst>
              <a:ext uri="{FF2B5EF4-FFF2-40B4-BE49-F238E27FC236}">
                <a16:creationId xmlns:a16="http://schemas.microsoft.com/office/drawing/2014/main" id="{045318B0-952D-22BC-055E-FFE66762FEE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5" name="Marcador de número de diapositiva 4">
            <a:extLst>
              <a:ext uri="{FF2B5EF4-FFF2-40B4-BE49-F238E27FC236}">
                <a16:creationId xmlns:a16="http://schemas.microsoft.com/office/drawing/2014/main" id="{060A27AB-93AA-E1F6-42A4-007672E5FC9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A8E9D23-4493-49FE-AB14-7F7198210BF8}" type="slidenum">
              <a:rPr lang="es-PE" smtClean="0"/>
              <a:t>‹Nº›</a:t>
            </a:fld>
            <a:endParaRPr lang="es-PE"/>
          </a:p>
        </p:txBody>
      </p:sp>
    </p:spTree>
    <p:extLst>
      <p:ext uri="{BB962C8B-B14F-4D97-AF65-F5344CB8AC3E}">
        <p14:creationId xmlns:p14="http://schemas.microsoft.com/office/powerpoint/2010/main" val="427990055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s-MX"/>
              <a:t>Máster Universitario de Banca y Finanzas</a:t>
            </a:r>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F51FFC-278E-4B14-BB3C-3CABFF6EF60B}" type="datetimeFigureOut">
              <a:rPr lang="es-PE" smtClean="0"/>
              <a:t>26/07/2024</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9E3C52-715D-41FF-B495-93FB4652171E}" type="slidenum">
              <a:rPr lang="es-PE" smtClean="0"/>
              <a:t>‹Nº›</a:t>
            </a:fld>
            <a:endParaRPr lang="es-PE"/>
          </a:p>
        </p:txBody>
      </p:sp>
    </p:spTree>
    <p:extLst>
      <p:ext uri="{BB962C8B-B14F-4D97-AF65-F5344CB8AC3E}">
        <p14:creationId xmlns:p14="http://schemas.microsoft.com/office/powerpoint/2010/main" val="141839221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EDEC94-9169-BF03-BF14-084F70327A1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761238C2-C524-1C01-275D-AB4DE3E3B5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A8C5CC4B-A099-4F49-811D-D9E17161A898}"/>
              </a:ext>
            </a:extLst>
          </p:cNvPr>
          <p:cNvSpPr>
            <a:spLocks noGrp="1"/>
          </p:cNvSpPr>
          <p:nvPr>
            <p:ph type="dt" sz="half" idx="10"/>
          </p:nvPr>
        </p:nvSpPr>
        <p:spPr/>
        <p:txBody>
          <a:bodyPr/>
          <a:lstStyle/>
          <a:p>
            <a:fld id="{D51DB756-5D63-454A-80EB-9D847F2F13B9}" type="datetime1">
              <a:rPr lang="es-PE" smtClean="0"/>
              <a:t>26/07/2024</a:t>
            </a:fld>
            <a:endParaRPr lang="es-PE"/>
          </a:p>
        </p:txBody>
      </p:sp>
      <p:sp>
        <p:nvSpPr>
          <p:cNvPr id="5" name="Marcador de pie de página 4">
            <a:extLst>
              <a:ext uri="{FF2B5EF4-FFF2-40B4-BE49-F238E27FC236}">
                <a16:creationId xmlns:a16="http://schemas.microsoft.com/office/drawing/2014/main" id="{8B600120-9DA6-7870-48D8-A33204259734}"/>
              </a:ext>
            </a:extLst>
          </p:cNvPr>
          <p:cNvSpPr>
            <a:spLocks noGrp="1"/>
          </p:cNvSpPr>
          <p:nvPr>
            <p:ph type="ftr" sz="quarter" idx="11"/>
          </p:nvPr>
        </p:nvSpPr>
        <p:spPr/>
        <p:txBody>
          <a:bodyPr/>
          <a:lstStyle/>
          <a:p>
            <a:r>
              <a:rPr lang="es-MX"/>
              <a:t>Máster Universitario en Banca y Finanzas</a:t>
            </a:r>
            <a:endParaRPr lang="es-PE"/>
          </a:p>
        </p:txBody>
      </p:sp>
      <p:sp>
        <p:nvSpPr>
          <p:cNvPr id="6" name="Marcador de número de diapositiva 5">
            <a:extLst>
              <a:ext uri="{FF2B5EF4-FFF2-40B4-BE49-F238E27FC236}">
                <a16:creationId xmlns:a16="http://schemas.microsoft.com/office/drawing/2014/main" id="{C7C37A7E-C38D-790C-3890-653466416792}"/>
              </a:ext>
            </a:extLst>
          </p:cNvPr>
          <p:cNvSpPr>
            <a:spLocks noGrp="1"/>
          </p:cNvSpPr>
          <p:nvPr>
            <p:ph type="sldNum" sz="quarter" idx="12"/>
          </p:nvPr>
        </p:nvSpPr>
        <p:spPr/>
        <p:txBody>
          <a:bodyPr/>
          <a:lstStyle/>
          <a:p>
            <a:fld id="{F2E55F7B-CEB1-47D8-810D-E56AE05AD530}" type="slidenum">
              <a:rPr lang="es-PE" smtClean="0"/>
              <a:t>‹Nº›</a:t>
            </a:fld>
            <a:endParaRPr lang="es-PE"/>
          </a:p>
        </p:txBody>
      </p:sp>
    </p:spTree>
    <p:extLst>
      <p:ext uri="{BB962C8B-B14F-4D97-AF65-F5344CB8AC3E}">
        <p14:creationId xmlns:p14="http://schemas.microsoft.com/office/powerpoint/2010/main" val="446549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73227-9AB1-6E07-CBF2-BCDC9F7CAFAB}"/>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7A06C826-466E-A2F0-B6E3-F49531A48C7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EB16AC9F-7B83-2FB3-10C1-88A06C0A1892}"/>
              </a:ext>
            </a:extLst>
          </p:cNvPr>
          <p:cNvSpPr>
            <a:spLocks noGrp="1"/>
          </p:cNvSpPr>
          <p:nvPr>
            <p:ph type="dt" sz="half" idx="10"/>
          </p:nvPr>
        </p:nvSpPr>
        <p:spPr/>
        <p:txBody>
          <a:bodyPr/>
          <a:lstStyle/>
          <a:p>
            <a:fld id="{A2FC2233-846B-4A3D-818F-CF641E30DDD8}" type="datetime1">
              <a:rPr lang="es-PE" smtClean="0"/>
              <a:t>26/07/2024</a:t>
            </a:fld>
            <a:endParaRPr lang="es-PE"/>
          </a:p>
        </p:txBody>
      </p:sp>
      <p:sp>
        <p:nvSpPr>
          <p:cNvPr id="5" name="Marcador de pie de página 4">
            <a:extLst>
              <a:ext uri="{FF2B5EF4-FFF2-40B4-BE49-F238E27FC236}">
                <a16:creationId xmlns:a16="http://schemas.microsoft.com/office/drawing/2014/main" id="{257BEB0A-3162-DA38-29B7-38737AA33CFF}"/>
              </a:ext>
            </a:extLst>
          </p:cNvPr>
          <p:cNvSpPr>
            <a:spLocks noGrp="1"/>
          </p:cNvSpPr>
          <p:nvPr>
            <p:ph type="ftr" sz="quarter" idx="11"/>
          </p:nvPr>
        </p:nvSpPr>
        <p:spPr/>
        <p:txBody>
          <a:bodyPr/>
          <a:lstStyle/>
          <a:p>
            <a:r>
              <a:rPr lang="es-MX"/>
              <a:t>Máster Universitario en Banca y Finanzas</a:t>
            </a:r>
            <a:endParaRPr lang="es-PE"/>
          </a:p>
        </p:txBody>
      </p:sp>
      <p:sp>
        <p:nvSpPr>
          <p:cNvPr id="6" name="Marcador de número de diapositiva 5">
            <a:extLst>
              <a:ext uri="{FF2B5EF4-FFF2-40B4-BE49-F238E27FC236}">
                <a16:creationId xmlns:a16="http://schemas.microsoft.com/office/drawing/2014/main" id="{8DE37B12-0326-03A0-3F98-1C1B9E357760}"/>
              </a:ext>
            </a:extLst>
          </p:cNvPr>
          <p:cNvSpPr>
            <a:spLocks noGrp="1"/>
          </p:cNvSpPr>
          <p:nvPr>
            <p:ph type="sldNum" sz="quarter" idx="12"/>
          </p:nvPr>
        </p:nvSpPr>
        <p:spPr/>
        <p:txBody>
          <a:bodyPr/>
          <a:lstStyle/>
          <a:p>
            <a:fld id="{F2E55F7B-CEB1-47D8-810D-E56AE05AD530}" type="slidenum">
              <a:rPr lang="es-PE" smtClean="0"/>
              <a:t>‹Nº›</a:t>
            </a:fld>
            <a:endParaRPr lang="es-PE"/>
          </a:p>
        </p:txBody>
      </p:sp>
    </p:spTree>
    <p:extLst>
      <p:ext uri="{BB962C8B-B14F-4D97-AF65-F5344CB8AC3E}">
        <p14:creationId xmlns:p14="http://schemas.microsoft.com/office/powerpoint/2010/main" val="471681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D82973D-21B3-D5F3-A47C-56329D80476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EF3141A4-BE86-EF45-7637-975AEA1EA958}"/>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79940167-2563-33B4-A512-EDB387DCBFDB}"/>
              </a:ext>
            </a:extLst>
          </p:cNvPr>
          <p:cNvSpPr>
            <a:spLocks noGrp="1"/>
          </p:cNvSpPr>
          <p:nvPr>
            <p:ph type="dt" sz="half" idx="10"/>
          </p:nvPr>
        </p:nvSpPr>
        <p:spPr/>
        <p:txBody>
          <a:bodyPr/>
          <a:lstStyle/>
          <a:p>
            <a:fld id="{35CD4CE0-CFE0-4882-B5D7-232D39A2C1D6}" type="datetime1">
              <a:rPr lang="es-PE" smtClean="0"/>
              <a:t>26/07/2024</a:t>
            </a:fld>
            <a:endParaRPr lang="es-PE"/>
          </a:p>
        </p:txBody>
      </p:sp>
      <p:sp>
        <p:nvSpPr>
          <p:cNvPr id="5" name="Marcador de pie de página 4">
            <a:extLst>
              <a:ext uri="{FF2B5EF4-FFF2-40B4-BE49-F238E27FC236}">
                <a16:creationId xmlns:a16="http://schemas.microsoft.com/office/drawing/2014/main" id="{F7C49C40-7B05-4879-EEAD-544072742385}"/>
              </a:ext>
            </a:extLst>
          </p:cNvPr>
          <p:cNvSpPr>
            <a:spLocks noGrp="1"/>
          </p:cNvSpPr>
          <p:nvPr>
            <p:ph type="ftr" sz="quarter" idx="11"/>
          </p:nvPr>
        </p:nvSpPr>
        <p:spPr/>
        <p:txBody>
          <a:bodyPr/>
          <a:lstStyle/>
          <a:p>
            <a:r>
              <a:rPr lang="es-MX"/>
              <a:t>Máster Universitario en Banca y Finanzas</a:t>
            </a:r>
            <a:endParaRPr lang="es-PE"/>
          </a:p>
        </p:txBody>
      </p:sp>
      <p:sp>
        <p:nvSpPr>
          <p:cNvPr id="6" name="Marcador de número de diapositiva 5">
            <a:extLst>
              <a:ext uri="{FF2B5EF4-FFF2-40B4-BE49-F238E27FC236}">
                <a16:creationId xmlns:a16="http://schemas.microsoft.com/office/drawing/2014/main" id="{99FCF444-94DA-022A-D63B-56494B8FE3EA}"/>
              </a:ext>
            </a:extLst>
          </p:cNvPr>
          <p:cNvSpPr>
            <a:spLocks noGrp="1"/>
          </p:cNvSpPr>
          <p:nvPr>
            <p:ph type="sldNum" sz="quarter" idx="12"/>
          </p:nvPr>
        </p:nvSpPr>
        <p:spPr/>
        <p:txBody>
          <a:bodyPr/>
          <a:lstStyle/>
          <a:p>
            <a:fld id="{F2E55F7B-CEB1-47D8-810D-E56AE05AD530}" type="slidenum">
              <a:rPr lang="es-PE" smtClean="0"/>
              <a:t>‹Nº›</a:t>
            </a:fld>
            <a:endParaRPr lang="es-PE"/>
          </a:p>
        </p:txBody>
      </p:sp>
    </p:spTree>
    <p:extLst>
      <p:ext uri="{BB962C8B-B14F-4D97-AF65-F5344CB8AC3E}">
        <p14:creationId xmlns:p14="http://schemas.microsoft.com/office/powerpoint/2010/main" val="1172151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A14BD942-1D55-4A68-A790-DDB8AF8C81E8}" type="datetime1">
              <a:rPr lang="es-PE" smtClean="0"/>
              <a:t>26/07/2024</a:t>
            </a:fld>
            <a:endParaRPr lang="es-PE"/>
          </a:p>
        </p:txBody>
      </p:sp>
      <p:sp>
        <p:nvSpPr>
          <p:cNvPr id="5" name="Footer Placeholder 4"/>
          <p:cNvSpPr>
            <a:spLocks noGrp="1"/>
          </p:cNvSpPr>
          <p:nvPr>
            <p:ph type="ftr" sz="quarter" idx="11"/>
          </p:nvPr>
        </p:nvSpPr>
        <p:spPr/>
        <p:txBody>
          <a:bodyPr/>
          <a:lstStyle/>
          <a:p>
            <a:r>
              <a:rPr lang="es-MX"/>
              <a:t>Máster Universitario en Banca y Finanzas</a:t>
            </a:r>
            <a:endParaRPr lang="es-PE"/>
          </a:p>
        </p:txBody>
      </p:sp>
      <p:sp>
        <p:nvSpPr>
          <p:cNvPr id="6" name="Slide Number Placeholder 5"/>
          <p:cNvSpPr>
            <a:spLocks noGrp="1"/>
          </p:cNvSpPr>
          <p:nvPr>
            <p:ph type="sldNum" sz="quarter" idx="12"/>
          </p:nvPr>
        </p:nvSpPr>
        <p:spPr/>
        <p:txBody>
          <a:bodyPr/>
          <a:lstStyle/>
          <a:p>
            <a:fld id="{22AF71D7-05A8-4E66-B7BC-41B46016AACE}" type="slidenum">
              <a:rPr lang="es-PE" smtClean="0"/>
              <a:t>‹Nº›</a:t>
            </a:fld>
            <a:endParaRPr lang="es-PE"/>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171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007876A-7391-42E4-8F1F-974546883521}" type="datetime1">
              <a:rPr lang="es-PE" smtClean="0"/>
              <a:t>26/07/2024</a:t>
            </a:fld>
            <a:endParaRPr lang="es-PE"/>
          </a:p>
        </p:txBody>
      </p:sp>
      <p:sp>
        <p:nvSpPr>
          <p:cNvPr id="5" name="Footer Placeholder 4"/>
          <p:cNvSpPr>
            <a:spLocks noGrp="1"/>
          </p:cNvSpPr>
          <p:nvPr>
            <p:ph type="ftr" sz="quarter" idx="11"/>
          </p:nvPr>
        </p:nvSpPr>
        <p:spPr/>
        <p:txBody>
          <a:bodyPr/>
          <a:lstStyle/>
          <a:p>
            <a:r>
              <a:rPr lang="es-MX"/>
              <a:t>Máster Universitario en Banca y Finanzas</a:t>
            </a:r>
            <a:endParaRPr lang="es-PE"/>
          </a:p>
        </p:txBody>
      </p:sp>
      <p:sp>
        <p:nvSpPr>
          <p:cNvPr id="6" name="Slide Number Placeholder 5"/>
          <p:cNvSpPr>
            <a:spLocks noGrp="1"/>
          </p:cNvSpPr>
          <p:nvPr>
            <p:ph type="sldNum" sz="quarter" idx="12"/>
          </p:nvPr>
        </p:nvSpPr>
        <p:spPr/>
        <p:txBody>
          <a:bodyPr/>
          <a:lstStyle/>
          <a:p>
            <a:fld id="{22AF71D7-05A8-4E66-B7BC-41B46016AACE}" type="slidenum">
              <a:rPr lang="es-PE" smtClean="0"/>
              <a:t>‹Nº›</a:t>
            </a:fld>
            <a:endParaRPr lang="es-PE"/>
          </a:p>
        </p:txBody>
      </p:sp>
    </p:spTree>
    <p:extLst>
      <p:ext uri="{BB962C8B-B14F-4D97-AF65-F5344CB8AC3E}">
        <p14:creationId xmlns:p14="http://schemas.microsoft.com/office/powerpoint/2010/main" val="7921755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EE2CC7F-D0A5-4E74-AEDE-BAC496F17D5A}" type="datetime1">
              <a:rPr lang="es-PE" smtClean="0"/>
              <a:t>26/07/2024</a:t>
            </a:fld>
            <a:endParaRPr lang="es-PE"/>
          </a:p>
        </p:txBody>
      </p:sp>
      <p:sp>
        <p:nvSpPr>
          <p:cNvPr id="5" name="Footer Placeholder 4"/>
          <p:cNvSpPr>
            <a:spLocks noGrp="1"/>
          </p:cNvSpPr>
          <p:nvPr>
            <p:ph type="ftr" sz="quarter" idx="11"/>
          </p:nvPr>
        </p:nvSpPr>
        <p:spPr/>
        <p:txBody>
          <a:bodyPr/>
          <a:lstStyle/>
          <a:p>
            <a:r>
              <a:rPr lang="es-MX"/>
              <a:t>Máster Universitario en Banca y Finanzas</a:t>
            </a:r>
            <a:endParaRPr lang="es-PE"/>
          </a:p>
        </p:txBody>
      </p:sp>
      <p:sp>
        <p:nvSpPr>
          <p:cNvPr id="6" name="Slide Number Placeholder 5"/>
          <p:cNvSpPr>
            <a:spLocks noGrp="1"/>
          </p:cNvSpPr>
          <p:nvPr>
            <p:ph type="sldNum" sz="quarter" idx="12"/>
          </p:nvPr>
        </p:nvSpPr>
        <p:spPr/>
        <p:txBody>
          <a:bodyPr/>
          <a:lstStyle/>
          <a:p>
            <a:fld id="{22AF71D7-05A8-4E66-B7BC-41B46016AACE}" type="slidenum">
              <a:rPr lang="es-PE" smtClean="0"/>
              <a:t>‹Nº›</a:t>
            </a:fld>
            <a:endParaRPr lang="es-PE"/>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61584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A611338-A631-45FD-B029-B42A83EA6E5C}" type="datetime1">
              <a:rPr lang="es-PE" smtClean="0"/>
              <a:t>26/07/2024</a:t>
            </a:fld>
            <a:endParaRPr lang="es-PE"/>
          </a:p>
        </p:txBody>
      </p:sp>
      <p:sp>
        <p:nvSpPr>
          <p:cNvPr id="6" name="Footer Placeholder 5"/>
          <p:cNvSpPr>
            <a:spLocks noGrp="1"/>
          </p:cNvSpPr>
          <p:nvPr>
            <p:ph type="ftr" sz="quarter" idx="11"/>
          </p:nvPr>
        </p:nvSpPr>
        <p:spPr/>
        <p:txBody>
          <a:bodyPr/>
          <a:lstStyle/>
          <a:p>
            <a:r>
              <a:rPr lang="es-MX"/>
              <a:t>Máster Universitario en Banca y Finanzas</a:t>
            </a:r>
            <a:endParaRPr lang="es-PE"/>
          </a:p>
        </p:txBody>
      </p:sp>
      <p:sp>
        <p:nvSpPr>
          <p:cNvPr id="7" name="Slide Number Placeholder 6"/>
          <p:cNvSpPr>
            <a:spLocks noGrp="1"/>
          </p:cNvSpPr>
          <p:nvPr>
            <p:ph type="sldNum" sz="quarter" idx="12"/>
          </p:nvPr>
        </p:nvSpPr>
        <p:spPr/>
        <p:txBody>
          <a:bodyPr/>
          <a:lstStyle/>
          <a:p>
            <a:fld id="{22AF71D7-05A8-4E66-B7BC-41B46016AACE}" type="slidenum">
              <a:rPr lang="es-PE" smtClean="0"/>
              <a:t>‹Nº›</a:t>
            </a:fld>
            <a:endParaRPr lang="es-PE"/>
          </a:p>
        </p:txBody>
      </p:sp>
    </p:spTree>
    <p:extLst>
      <p:ext uri="{BB962C8B-B14F-4D97-AF65-F5344CB8AC3E}">
        <p14:creationId xmlns:p14="http://schemas.microsoft.com/office/powerpoint/2010/main" val="40968521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a:t>Haga clic para modificar los estilos de texto del patrón</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A6B26FA-820A-49F6-9465-F3A789513D98}" type="datetime1">
              <a:rPr lang="es-PE" smtClean="0"/>
              <a:t>26/07/2024</a:t>
            </a:fld>
            <a:endParaRPr lang="es-PE"/>
          </a:p>
        </p:txBody>
      </p:sp>
      <p:sp>
        <p:nvSpPr>
          <p:cNvPr id="8" name="Footer Placeholder 7"/>
          <p:cNvSpPr>
            <a:spLocks noGrp="1"/>
          </p:cNvSpPr>
          <p:nvPr>
            <p:ph type="ftr" sz="quarter" idx="11"/>
          </p:nvPr>
        </p:nvSpPr>
        <p:spPr/>
        <p:txBody>
          <a:bodyPr/>
          <a:lstStyle/>
          <a:p>
            <a:r>
              <a:rPr lang="es-MX"/>
              <a:t>Máster Universitario en Banca y Finanzas</a:t>
            </a:r>
            <a:endParaRPr lang="es-PE"/>
          </a:p>
        </p:txBody>
      </p:sp>
      <p:sp>
        <p:nvSpPr>
          <p:cNvPr id="9" name="Slide Number Placeholder 8"/>
          <p:cNvSpPr>
            <a:spLocks noGrp="1"/>
          </p:cNvSpPr>
          <p:nvPr>
            <p:ph type="sldNum" sz="quarter" idx="12"/>
          </p:nvPr>
        </p:nvSpPr>
        <p:spPr/>
        <p:txBody>
          <a:bodyPr/>
          <a:lstStyle/>
          <a:p>
            <a:fld id="{22AF71D7-05A8-4E66-B7BC-41B46016AACE}" type="slidenum">
              <a:rPr lang="es-PE" smtClean="0"/>
              <a:t>‹Nº›</a:t>
            </a:fld>
            <a:endParaRPr lang="es-PE"/>
          </a:p>
        </p:txBody>
      </p:sp>
    </p:spTree>
    <p:extLst>
      <p:ext uri="{BB962C8B-B14F-4D97-AF65-F5344CB8AC3E}">
        <p14:creationId xmlns:p14="http://schemas.microsoft.com/office/powerpoint/2010/main" val="6109501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4" name="Footer Placeholder 3"/>
          <p:cNvSpPr>
            <a:spLocks noGrp="1"/>
          </p:cNvSpPr>
          <p:nvPr>
            <p:ph type="ftr" sz="quarter" idx="11"/>
          </p:nvPr>
        </p:nvSpPr>
        <p:spPr/>
        <p:txBody>
          <a:bodyPr/>
          <a:lstStyle/>
          <a:p>
            <a:r>
              <a:rPr lang="es-MX" dirty="0"/>
              <a:t>Máster Universitario en Banca y Finanzas</a:t>
            </a:r>
            <a:endParaRPr lang="es-PE" dirty="0"/>
          </a:p>
        </p:txBody>
      </p:sp>
      <p:sp>
        <p:nvSpPr>
          <p:cNvPr id="5" name="Slide Number Placeholder 4"/>
          <p:cNvSpPr>
            <a:spLocks noGrp="1"/>
          </p:cNvSpPr>
          <p:nvPr>
            <p:ph type="sldNum" sz="quarter" idx="12"/>
          </p:nvPr>
        </p:nvSpPr>
        <p:spPr/>
        <p:txBody>
          <a:bodyPr/>
          <a:lstStyle/>
          <a:p>
            <a:fld id="{22AF71D7-05A8-4E66-B7BC-41B46016AACE}" type="slidenum">
              <a:rPr lang="es-PE" smtClean="0"/>
              <a:t>‹Nº›</a:t>
            </a:fld>
            <a:endParaRPr lang="es-PE"/>
          </a:p>
        </p:txBody>
      </p:sp>
    </p:spTree>
    <p:extLst>
      <p:ext uri="{BB962C8B-B14F-4D97-AF65-F5344CB8AC3E}">
        <p14:creationId xmlns:p14="http://schemas.microsoft.com/office/powerpoint/2010/main" val="123003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8AC93D-86C6-4875-9D4B-B975479D60DA}" type="datetime1">
              <a:rPr lang="es-PE" smtClean="0"/>
              <a:t>26/07/2024</a:t>
            </a:fld>
            <a:endParaRPr lang="es-PE"/>
          </a:p>
        </p:txBody>
      </p:sp>
      <p:sp>
        <p:nvSpPr>
          <p:cNvPr id="3" name="Footer Placeholder 2"/>
          <p:cNvSpPr>
            <a:spLocks noGrp="1"/>
          </p:cNvSpPr>
          <p:nvPr>
            <p:ph type="ftr" sz="quarter" idx="11"/>
          </p:nvPr>
        </p:nvSpPr>
        <p:spPr/>
        <p:txBody>
          <a:bodyPr/>
          <a:lstStyle/>
          <a:p>
            <a:r>
              <a:rPr lang="es-MX"/>
              <a:t>Máster Universitario en Banca y Finanzas</a:t>
            </a:r>
            <a:endParaRPr lang="es-PE"/>
          </a:p>
        </p:txBody>
      </p:sp>
      <p:sp>
        <p:nvSpPr>
          <p:cNvPr id="4" name="Slide Number Placeholder 3"/>
          <p:cNvSpPr>
            <a:spLocks noGrp="1"/>
          </p:cNvSpPr>
          <p:nvPr>
            <p:ph type="sldNum" sz="quarter" idx="12"/>
          </p:nvPr>
        </p:nvSpPr>
        <p:spPr/>
        <p:txBody>
          <a:bodyPr/>
          <a:lstStyle/>
          <a:p>
            <a:fld id="{22AF71D7-05A8-4E66-B7BC-41B46016AACE}" type="slidenum">
              <a:rPr lang="es-PE" smtClean="0"/>
              <a:t>‹Nº›</a:t>
            </a:fld>
            <a:endParaRPr lang="es-PE"/>
          </a:p>
        </p:txBody>
      </p:sp>
    </p:spTree>
    <p:extLst>
      <p:ext uri="{BB962C8B-B14F-4D97-AF65-F5344CB8AC3E}">
        <p14:creationId xmlns:p14="http://schemas.microsoft.com/office/powerpoint/2010/main" val="14148483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864B547-6EA5-4A58-9897-160DD4B0F16B}" type="datetime1">
              <a:rPr lang="es-PE" smtClean="0"/>
              <a:t>26/07/2024</a:t>
            </a:fld>
            <a:endParaRPr lang="es-PE"/>
          </a:p>
        </p:txBody>
      </p:sp>
      <p:sp>
        <p:nvSpPr>
          <p:cNvPr id="6" name="Footer Placeholder 5"/>
          <p:cNvSpPr>
            <a:spLocks noGrp="1"/>
          </p:cNvSpPr>
          <p:nvPr>
            <p:ph type="ftr" sz="quarter" idx="11"/>
          </p:nvPr>
        </p:nvSpPr>
        <p:spPr/>
        <p:txBody>
          <a:bodyPr/>
          <a:lstStyle/>
          <a:p>
            <a:r>
              <a:rPr lang="es-MX"/>
              <a:t>Máster Universitario en Banca y Finanzas</a:t>
            </a:r>
            <a:endParaRPr lang="es-PE"/>
          </a:p>
        </p:txBody>
      </p:sp>
      <p:sp>
        <p:nvSpPr>
          <p:cNvPr id="7" name="Slide Number Placeholder 6"/>
          <p:cNvSpPr>
            <a:spLocks noGrp="1"/>
          </p:cNvSpPr>
          <p:nvPr>
            <p:ph type="sldNum" sz="quarter" idx="12"/>
          </p:nvPr>
        </p:nvSpPr>
        <p:spPr/>
        <p:txBody>
          <a:bodyPr/>
          <a:lstStyle/>
          <a:p>
            <a:fld id="{22AF71D7-05A8-4E66-B7BC-41B46016AACE}" type="slidenum">
              <a:rPr lang="es-PE" smtClean="0"/>
              <a:t>‹Nº›</a:t>
            </a:fld>
            <a:endParaRPr lang="es-PE"/>
          </a:p>
        </p:txBody>
      </p:sp>
    </p:spTree>
    <p:extLst>
      <p:ext uri="{BB962C8B-B14F-4D97-AF65-F5344CB8AC3E}">
        <p14:creationId xmlns:p14="http://schemas.microsoft.com/office/powerpoint/2010/main" val="916682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8B3A88-5C36-5562-BAA6-3CDCAED099EE}"/>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0B1C829C-79F2-EC30-76C5-0DB49AB273E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9B54C56C-BC75-E9EA-C058-3E5DA6B91533}"/>
              </a:ext>
            </a:extLst>
          </p:cNvPr>
          <p:cNvSpPr>
            <a:spLocks noGrp="1"/>
          </p:cNvSpPr>
          <p:nvPr>
            <p:ph type="dt" sz="half" idx="10"/>
          </p:nvPr>
        </p:nvSpPr>
        <p:spPr/>
        <p:txBody>
          <a:bodyPr/>
          <a:lstStyle/>
          <a:p>
            <a:fld id="{06A1D137-D35B-4E2A-8AA3-1DE6646B4017}" type="datetime1">
              <a:rPr lang="es-PE" smtClean="0"/>
              <a:t>26/07/2024</a:t>
            </a:fld>
            <a:endParaRPr lang="es-PE"/>
          </a:p>
        </p:txBody>
      </p:sp>
      <p:sp>
        <p:nvSpPr>
          <p:cNvPr id="5" name="Marcador de pie de página 4">
            <a:extLst>
              <a:ext uri="{FF2B5EF4-FFF2-40B4-BE49-F238E27FC236}">
                <a16:creationId xmlns:a16="http://schemas.microsoft.com/office/drawing/2014/main" id="{23BB8035-1B64-233F-4F57-990BF6B75CCA}"/>
              </a:ext>
            </a:extLst>
          </p:cNvPr>
          <p:cNvSpPr>
            <a:spLocks noGrp="1"/>
          </p:cNvSpPr>
          <p:nvPr>
            <p:ph type="ftr" sz="quarter" idx="11"/>
          </p:nvPr>
        </p:nvSpPr>
        <p:spPr/>
        <p:txBody>
          <a:bodyPr/>
          <a:lstStyle/>
          <a:p>
            <a:r>
              <a:rPr lang="es-MX"/>
              <a:t>Máster Universitario en Banca y Finanzas</a:t>
            </a:r>
            <a:endParaRPr lang="es-PE"/>
          </a:p>
        </p:txBody>
      </p:sp>
      <p:sp>
        <p:nvSpPr>
          <p:cNvPr id="6" name="Marcador de número de diapositiva 5">
            <a:extLst>
              <a:ext uri="{FF2B5EF4-FFF2-40B4-BE49-F238E27FC236}">
                <a16:creationId xmlns:a16="http://schemas.microsoft.com/office/drawing/2014/main" id="{AEFC8C26-0547-3408-7B70-73A15A7D4124}"/>
              </a:ext>
            </a:extLst>
          </p:cNvPr>
          <p:cNvSpPr>
            <a:spLocks noGrp="1"/>
          </p:cNvSpPr>
          <p:nvPr>
            <p:ph type="sldNum" sz="quarter" idx="12"/>
          </p:nvPr>
        </p:nvSpPr>
        <p:spPr/>
        <p:txBody>
          <a:bodyPr/>
          <a:lstStyle/>
          <a:p>
            <a:fld id="{F2E55F7B-CEB1-47D8-810D-E56AE05AD530}" type="slidenum">
              <a:rPr lang="es-PE" smtClean="0"/>
              <a:t>‹Nº›</a:t>
            </a:fld>
            <a:endParaRPr lang="es-PE"/>
          </a:p>
        </p:txBody>
      </p:sp>
    </p:spTree>
    <p:extLst>
      <p:ext uri="{BB962C8B-B14F-4D97-AF65-F5344CB8AC3E}">
        <p14:creationId xmlns:p14="http://schemas.microsoft.com/office/powerpoint/2010/main" val="38383083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A55A02C-1F73-4A34-9F81-DE40E98CAB98}" type="datetime1">
              <a:rPr lang="es-PE" smtClean="0"/>
              <a:t>26/07/2024</a:t>
            </a:fld>
            <a:endParaRPr lang="es-PE"/>
          </a:p>
        </p:txBody>
      </p:sp>
      <p:sp>
        <p:nvSpPr>
          <p:cNvPr id="6" name="Footer Placeholder 5"/>
          <p:cNvSpPr>
            <a:spLocks noGrp="1"/>
          </p:cNvSpPr>
          <p:nvPr>
            <p:ph type="ftr" sz="quarter" idx="11"/>
          </p:nvPr>
        </p:nvSpPr>
        <p:spPr/>
        <p:txBody>
          <a:bodyPr/>
          <a:lstStyle/>
          <a:p>
            <a:r>
              <a:rPr lang="es-MX"/>
              <a:t>Máster Universitario en Banca y Finanzas</a:t>
            </a:r>
            <a:endParaRPr lang="es-PE"/>
          </a:p>
        </p:txBody>
      </p:sp>
      <p:sp>
        <p:nvSpPr>
          <p:cNvPr id="7" name="Slide Number Placeholder 6"/>
          <p:cNvSpPr>
            <a:spLocks noGrp="1"/>
          </p:cNvSpPr>
          <p:nvPr>
            <p:ph type="sldNum" sz="quarter" idx="12"/>
          </p:nvPr>
        </p:nvSpPr>
        <p:spPr/>
        <p:txBody>
          <a:bodyPr/>
          <a:lstStyle/>
          <a:p>
            <a:fld id="{22AF71D7-05A8-4E66-B7BC-41B46016AACE}" type="slidenum">
              <a:rPr lang="es-PE" smtClean="0"/>
              <a:t>‹Nº›</a:t>
            </a:fld>
            <a:endParaRPr lang="es-PE"/>
          </a:p>
        </p:txBody>
      </p:sp>
    </p:spTree>
    <p:extLst>
      <p:ext uri="{BB962C8B-B14F-4D97-AF65-F5344CB8AC3E}">
        <p14:creationId xmlns:p14="http://schemas.microsoft.com/office/powerpoint/2010/main" val="10793206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71DD9D6-442E-42A0-AF99-1511157566DA}" type="datetime1">
              <a:rPr lang="es-PE" smtClean="0"/>
              <a:t>26/07/2024</a:t>
            </a:fld>
            <a:endParaRPr lang="es-PE"/>
          </a:p>
        </p:txBody>
      </p:sp>
      <p:sp>
        <p:nvSpPr>
          <p:cNvPr id="5" name="Footer Placeholder 4"/>
          <p:cNvSpPr>
            <a:spLocks noGrp="1"/>
          </p:cNvSpPr>
          <p:nvPr>
            <p:ph type="ftr" sz="quarter" idx="11"/>
          </p:nvPr>
        </p:nvSpPr>
        <p:spPr/>
        <p:txBody>
          <a:bodyPr/>
          <a:lstStyle/>
          <a:p>
            <a:r>
              <a:rPr lang="es-MX"/>
              <a:t>Máster Universitario en Banca y Finanzas</a:t>
            </a:r>
            <a:endParaRPr lang="es-PE"/>
          </a:p>
        </p:txBody>
      </p:sp>
      <p:sp>
        <p:nvSpPr>
          <p:cNvPr id="6" name="Slide Number Placeholder 5"/>
          <p:cNvSpPr>
            <a:spLocks noGrp="1"/>
          </p:cNvSpPr>
          <p:nvPr>
            <p:ph type="sldNum" sz="quarter" idx="12"/>
          </p:nvPr>
        </p:nvSpPr>
        <p:spPr/>
        <p:txBody>
          <a:bodyPr/>
          <a:lstStyle/>
          <a:p>
            <a:fld id="{22AF71D7-05A8-4E66-B7BC-41B46016AACE}" type="slidenum">
              <a:rPr lang="es-PE" smtClean="0"/>
              <a:t>‹Nº›</a:t>
            </a:fld>
            <a:endParaRPr lang="es-PE"/>
          </a:p>
        </p:txBody>
      </p:sp>
    </p:spTree>
    <p:extLst>
      <p:ext uri="{BB962C8B-B14F-4D97-AF65-F5344CB8AC3E}">
        <p14:creationId xmlns:p14="http://schemas.microsoft.com/office/powerpoint/2010/main" val="28383255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BC27846-6AC5-4A09-B0FE-BFF00FD2A908}" type="datetime1">
              <a:rPr lang="es-PE" smtClean="0"/>
              <a:t>26/07/2024</a:t>
            </a:fld>
            <a:endParaRPr lang="es-PE"/>
          </a:p>
        </p:txBody>
      </p:sp>
      <p:sp>
        <p:nvSpPr>
          <p:cNvPr id="5" name="Footer Placeholder 4"/>
          <p:cNvSpPr>
            <a:spLocks noGrp="1"/>
          </p:cNvSpPr>
          <p:nvPr>
            <p:ph type="ftr" sz="quarter" idx="11"/>
          </p:nvPr>
        </p:nvSpPr>
        <p:spPr/>
        <p:txBody>
          <a:bodyPr/>
          <a:lstStyle/>
          <a:p>
            <a:r>
              <a:rPr lang="es-MX"/>
              <a:t>Máster Universitario en Banca y Finanzas</a:t>
            </a:r>
            <a:endParaRPr lang="es-PE"/>
          </a:p>
        </p:txBody>
      </p:sp>
      <p:sp>
        <p:nvSpPr>
          <p:cNvPr id="6" name="Slide Number Placeholder 5"/>
          <p:cNvSpPr>
            <a:spLocks noGrp="1"/>
          </p:cNvSpPr>
          <p:nvPr>
            <p:ph type="sldNum" sz="quarter" idx="12"/>
          </p:nvPr>
        </p:nvSpPr>
        <p:spPr/>
        <p:txBody>
          <a:bodyPr/>
          <a:lstStyle/>
          <a:p>
            <a:fld id="{22AF71D7-05A8-4E66-B7BC-41B46016AACE}" type="slidenum">
              <a:rPr lang="es-PE" smtClean="0"/>
              <a:t>‹Nº›</a:t>
            </a:fld>
            <a:endParaRPr lang="es-PE"/>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37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C61237-028C-D085-F477-2DFD18AF319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FBDE8B9E-DF90-1A6A-70C8-6626F62A5C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3FD03CC-7991-BE7D-A2E6-326E46E53F79}"/>
              </a:ext>
            </a:extLst>
          </p:cNvPr>
          <p:cNvSpPr>
            <a:spLocks noGrp="1"/>
          </p:cNvSpPr>
          <p:nvPr>
            <p:ph type="dt" sz="half" idx="10"/>
          </p:nvPr>
        </p:nvSpPr>
        <p:spPr/>
        <p:txBody>
          <a:bodyPr/>
          <a:lstStyle/>
          <a:p>
            <a:fld id="{D1384028-870D-4D84-BC35-E2E1C023A47A}" type="datetime1">
              <a:rPr lang="es-PE" smtClean="0"/>
              <a:t>26/07/2024</a:t>
            </a:fld>
            <a:endParaRPr lang="es-PE"/>
          </a:p>
        </p:txBody>
      </p:sp>
      <p:sp>
        <p:nvSpPr>
          <p:cNvPr id="5" name="Marcador de pie de página 4">
            <a:extLst>
              <a:ext uri="{FF2B5EF4-FFF2-40B4-BE49-F238E27FC236}">
                <a16:creationId xmlns:a16="http://schemas.microsoft.com/office/drawing/2014/main" id="{5C4A4091-358F-05CA-0768-4CD751D519B9}"/>
              </a:ext>
            </a:extLst>
          </p:cNvPr>
          <p:cNvSpPr>
            <a:spLocks noGrp="1"/>
          </p:cNvSpPr>
          <p:nvPr>
            <p:ph type="ftr" sz="quarter" idx="11"/>
          </p:nvPr>
        </p:nvSpPr>
        <p:spPr/>
        <p:txBody>
          <a:bodyPr/>
          <a:lstStyle/>
          <a:p>
            <a:r>
              <a:rPr lang="es-MX"/>
              <a:t>Máster Universitario en Banca y Finanzas</a:t>
            </a:r>
            <a:endParaRPr lang="es-PE"/>
          </a:p>
        </p:txBody>
      </p:sp>
      <p:sp>
        <p:nvSpPr>
          <p:cNvPr id="6" name="Marcador de número de diapositiva 5">
            <a:extLst>
              <a:ext uri="{FF2B5EF4-FFF2-40B4-BE49-F238E27FC236}">
                <a16:creationId xmlns:a16="http://schemas.microsoft.com/office/drawing/2014/main" id="{DC47A296-1548-897D-6B94-8EDC756AEA29}"/>
              </a:ext>
            </a:extLst>
          </p:cNvPr>
          <p:cNvSpPr>
            <a:spLocks noGrp="1"/>
          </p:cNvSpPr>
          <p:nvPr>
            <p:ph type="sldNum" sz="quarter" idx="12"/>
          </p:nvPr>
        </p:nvSpPr>
        <p:spPr/>
        <p:txBody>
          <a:bodyPr/>
          <a:lstStyle/>
          <a:p>
            <a:fld id="{F2E55F7B-CEB1-47D8-810D-E56AE05AD530}" type="slidenum">
              <a:rPr lang="es-PE" smtClean="0"/>
              <a:t>‹Nº›</a:t>
            </a:fld>
            <a:endParaRPr lang="es-PE"/>
          </a:p>
        </p:txBody>
      </p:sp>
    </p:spTree>
    <p:extLst>
      <p:ext uri="{BB962C8B-B14F-4D97-AF65-F5344CB8AC3E}">
        <p14:creationId xmlns:p14="http://schemas.microsoft.com/office/powerpoint/2010/main" val="2097163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D0A9C0-2973-575F-4B41-8F07D0027287}"/>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9DAA90F3-68C5-34EA-21C1-7A3E51BF819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A295BCB0-8877-B01B-F9D3-70EAB3707C7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4DC6F4C0-99E3-534B-7503-FD8D0C8B8345}"/>
              </a:ext>
            </a:extLst>
          </p:cNvPr>
          <p:cNvSpPr>
            <a:spLocks noGrp="1"/>
          </p:cNvSpPr>
          <p:nvPr>
            <p:ph type="dt" sz="half" idx="10"/>
          </p:nvPr>
        </p:nvSpPr>
        <p:spPr/>
        <p:txBody>
          <a:bodyPr/>
          <a:lstStyle/>
          <a:p>
            <a:fld id="{9D328FE8-4D13-46FE-B2C6-852568EFD677}" type="datetime1">
              <a:rPr lang="es-PE" smtClean="0"/>
              <a:t>26/07/2024</a:t>
            </a:fld>
            <a:endParaRPr lang="es-PE"/>
          </a:p>
        </p:txBody>
      </p:sp>
      <p:sp>
        <p:nvSpPr>
          <p:cNvPr id="6" name="Marcador de pie de página 5">
            <a:extLst>
              <a:ext uri="{FF2B5EF4-FFF2-40B4-BE49-F238E27FC236}">
                <a16:creationId xmlns:a16="http://schemas.microsoft.com/office/drawing/2014/main" id="{5B532F2F-EE79-EBEB-A59B-1E6E3D48D194}"/>
              </a:ext>
            </a:extLst>
          </p:cNvPr>
          <p:cNvSpPr>
            <a:spLocks noGrp="1"/>
          </p:cNvSpPr>
          <p:nvPr>
            <p:ph type="ftr" sz="quarter" idx="11"/>
          </p:nvPr>
        </p:nvSpPr>
        <p:spPr/>
        <p:txBody>
          <a:bodyPr/>
          <a:lstStyle/>
          <a:p>
            <a:r>
              <a:rPr lang="es-MX"/>
              <a:t>Máster Universitario en Banca y Finanzas</a:t>
            </a:r>
            <a:endParaRPr lang="es-PE"/>
          </a:p>
        </p:txBody>
      </p:sp>
      <p:sp>
        <p:nvSpPr>
          <p:cNvPr id="7" name="Marcador de número de diapositiva 6">
            <a:extLst>
              <a:ext uri="{FF2B5EF4-FFF2-40B4-BE49-F238E27FC236}">
                <a16:creationId xmlns:a16="http://schemas.microsoft.com/office/drawing/2014/main" id="{94A49020-B078-2C9D-2715-DBA1B0AA7261}"/>
              </a:ext>
            </a:extLst>
          </p:cNvPr>
          <p:cNvSpPr>
            <a:spLocks noGrp="1"/>
          </p:cNvSpPr>
          <p:nvPr>
            <p:ph type="sldNum" sz="quarter" idx="12"/>
          </p:nvPr>
        </p:nvSpPr>
        <p:spPr/>
        <p:txBody>
          <a:bodyPr/>
          <a:lstStyle/>
          <a:p>
            <a:fld id="{F2E55F7B-CEB1-47D8-810D-E56AE05AD530}" type="slidenum">
              <a:rPr lang="es-PE" smtClean="0"/>
              <a:t>‹Nº›</a:t>
            </a:fld>
            <a:endParaRPr lang="es-PE"/>
          </a:p>
        </p:txBody>
      </p:sp>
    </p:spTree>
    <p:extLst>
      <p:ext uri="{BB962C8B-B14F-4D97-AF65-F5344CB8AC3E}">
        <p14:creationId xmlns:p14="http://schemas.microsoft.com/office/powerpoint/2010/main" val="1713062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70BA18-0AB0-4B20-70F5-C08E79AB381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B8E5713D-624C-B8F7-AADB-EEE09F0EA8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2B29FF3-F5D9-F511-05F1-4FB717F37A57}"/>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3F1A589A-F7AA-E7DF-5680-871AF5F228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BD1410D-ECDB-2B4D-DFB4-28A31BE2FCE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18981406-4D9B-83EE-8366-B5C1A2F6D111}"/>
              </a:ext>
            </a:extLst>
          </p:cNvPr>
          <p:cNvSpPr>
            <a:spLocks noGrp="1"/>
          </p:cNvSpPr>
          <p:nvPr>
            <p:ph type="dt" sz="half" idx="10"/>
          </p:nvPr>
        </p:nvSpPr>
        <p:spPr/>
        <p:txBody>
          <a:bodyPr/>
          <a:lstStyle/>
          <a:p>
            <a:fld id="{D79AC8FD-0308-4736-B309-0952BF331414}" type="datetime1">
              <a:rPr lang="es-PE" smtClean="0"/>
              <a:t>26/07/2024</a:t>
            </a:fld>
            <a:endParaRPr lang="es-PE"/>
          </a:p>
        </p:txBody>
      </p:sp>
      <p:sp>
        <p:nvSpPr>
          <p:cNvPr id="8" name="Marcador de pie de página 7">
            <a:extLst>
              <a:ext uri="{FF2B5EF4-FFF2-40B4-BE49-F238E27FC236}">
                <a16:creationId xmlns:a16="http://schemas.microsoft.com/office/drawing/2014/main" id="{BC654C55-08AC-9FDC-E8C9-BB3AB166E7A2}"/>
              </a:ext>
            </a:extLst>
          </p:cNvPr>
          <p:cNvSpPr>
            <a:spLocks noGrp="1"/>
          </p:cNvSpPr>
          <p:nvPr>
            <p:ph type="ftr" sz="quarter" idx="11"/>
          </p:nvPr>
        </p:nvSpPr>
        <p:spPr/>
        <p:txBody>
          <a:bodyPr/>
          <a:lstStyle/>
          <a:p>
            <a:r>
              <a:rPr lang="es-MX"/>
              <a:t>Máster Universitario en Banca y Finanzas</a:t>
            </a:r>
            <a:endParaRPr lang="es-PE"/>
          </a:p>
        </p:txBody>
      </p:sp>
      <p:sp>
        <p:nvSpPr>
          <p:cNvPr id="9" name="Marcador de número de diapositiva 8">
            <a:extLst>
              <a:ext uri="{FF2B5EF4-FFF2-40B4-BE49-F238E27FC236}">
                <a16:creationId xmlns:a16="http://schemas.microsoft.com/office/drawing/2014/main" id="{590259B4-C4D3-DBF9-3C56-DD208FFA592D}"/>
              </a:ext>
            </a:extLst>
          </p:cNvPr>
          <p:cNvSpPr>
            <a:spLocks noGrp="1"/>
          </p:cNvSpPr>
          <p:nvPr>
            <p:ph type="sldNum" sz="quarter" idx="12"/>
          </p:nvPr>
        </p:nvSpPr>
        <p:spPr/>
        <p:txBody>
          <a:bodyPr/>
          <a:lstStyle/>
          <a:p>
            <a:fld id="{F2E55F7B-CEB1-47D8-810D-E56AE05AD530}" type="slidenum">
              <a:rPr lang="es-PE" smtClean="0"/>
              <a:t>‹Nº›</a:t>
            </a:fld>
            <a:endParaRPr lang="es-PE"/>
          </a:p>
        </p:txBody>
      </p:sp>
    </p:spTree>
    <p:extLst>
      <p:ext uri="{BB962C8B-B14F-4D97-AF65-F5344CB8AC3E}">
        <p14:creationId xmlns:p14="http://schemas.microsoft.com/office/powerpoint/2010/main" val="3682824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CF221A-D2B1-E836-B0CE-028BC88C1715}"/>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C53435B5-DB1F-74A0-6AA2-FDCE71453EDC}"/>
              </a:ext>
            </a:extLst>
          </p:cNvPr>
          <p:cNvSpPr>
            <a:spLocks noGrp="1"/>
          </p:cNvSpPr>
          <p:nvPr>
            <p:ph type="dt" sz="half" idx="10"/>
          </p:nvPr>
        </p:nvSpPr>
        <p:spPr/>
        <p:txBody>
          <a:bodyPr/>
          <a:lstStyle/>
          <a:p>
            <a:fld id="{F4B3B3F8-06BA-411C-932B-2CF993624227}" type="datetime1">
              <a:rPr lang="es-PE" smtClean="0"/>
              <a:t>26/07/2024</a:t>
            </a:fld>
            <a:endParaRPr lang="es-PE"/>
          </a:p>
        </p:txBody>
      </p:sp>
      <p:sp>
        <p:nvSpPr>
          <p:cNvPr id="4" name="Marcador de pie de página 3">
            <a:extLst>
              <a:ext uri="{FF2B5EF4-FFF2-40B4-BE49-F238E27FC236}">
                <a16:creationId xmlns:a16="http://schemas.microsoft.com/office/drawing/2014/main" id="{F8D4C621-ECAA-9EAF-AB7D-DBEDF5293D8D}"/>
              </a:ext>
            </a:extLst>
          </p:cNvPr>
          <p:cNvSpPr>
            <a:spLocks noGrp="1"/>
          </p:cNvSpPr>
          <p:nvPr>
            <p:ph type="ftr" sz="quarter" idx="11"/>
          </p:nvPr>
        </p:nvSpPr>
        <p:spPr/>
        <p:txBody>
          <a:bodyPr/>
          <a:lstStyle/>
          <a:p>
            <a:r>
              <a:rPr lang="es-MX"/>
              <a:t>Máster Universitario en Banca y Finanzas</a:t>
            </a:r>
            <a:endParaRPr lang="es-PE"/>
          </a:p>
        </p:txBody>
      </p:sp>
      <p:sp>
        <p:nvSpPr>
          <p:cNvPr id="5" name="Marcador de número de diapositiva 4">
            <a:extLst>
              <a:ext uri="{FF2B5EF4-FFF2-40B4-BE49-F238E27FC236}">
                <a16:creationId xmlns:a16="http://schemas.microsoft.com/office/drawing/2014/main" id="{6BEBD60F-9B17-47D6-6A1A-4C088AF8A701}"/>
              </a:ext>
            </a:extLst>
          </p:cNvPr>
          <p:cNvSpPr>
            <a:spLocks noGrp="1"/>
          </p:cNvSpPr>
          <p:nvPr>
            <p:ph type="sldNum" sz="quarter" idx="12"/>
          </p:nvPr>
        </p:nvSpPr>
        <p:spPr/>
        <p:txBody>
          <a:bodyPr/>
          <a:lstStyle/>
          <a:p>
            <a:fld id="{F2E55F7B-CEB1-47D8-810D-E56AE05AD530}" type="slidenum">
              <a:rPr lang="es-PE" smtClean="0"/>
              <a:t>‹Nº›</a:t>
            </a:fld>
            <a:endParaRPr lang="es-PE"/>
          </a:p>
        </p:txBody>
      </p:sp>
    </p:spTree>
    <p:extLst>
      <p:ext uri="{BB962C8B-B14F-4D97-AF65-F5344CB8AC3E}">
        <p14:creationId xmlns:p14="http://schemas.microsoft.com/office/powerpoint/2010/main" val="2311606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48A27A6-00E5-F968-BAC6-59D183CE96C8}"/>
              </a:ext>
            </a:extLst>
          </p:cNvPr>
          <p:cNvSpPr>
            <a:spLocks noGrp="1"/>
          </p:cNvSpPr>
          <p:nvPr>
            <p:ph type="dt" sz="half" idx="10"/>
          </p:nvPr>
        </p:nvSpPr>
        <p:spPr/>
        <p:txBody>
          <a:bodyPr/>
          <a:lstStyle/>
          <a:p>
            <a:fld id="{54B5D727-FBC1-4338-B798-5303F0433B97}" type="datetime1">
              <a:rPr lang="es-PE" smtClean="0"/>
              <a:t>26/07/2024</a:t>
            </a:fld>
            <a:endParaRPr lang="es-PE"/>
          </a:p>
        </p:txBody>
      </p:sp>
      <p:sp>
        <p:nvSpPr>
          <p:cNvPr id="3" name="Marcador de pie de página 2">
            <a:extLst>
              <a:ext uri="{FF2B5EF4-FFF2-40B4-BE49-F238E27FC236}">
                <a16:creationId xmlns:a16="http://schemas.microsoft.com/office/drawing/2014/main" id="{4E1C4781-4314-E551-016A-C6311E3C2128}"/>
              </a:ext>
            </a:extLst>
          </p:cNvPr>
          <p:cNvSpPr>
            <a:spLocks noGrp="1"/>
          </p:cNvSpPr>
          <p:nvPr>
            <p:ph type="ftr" sz="quarter" idx="11"/>
          </p:nvPr>
        </p:nvSpPr>
        <p:spPr/>
        <p:txBody>
          <a:bodyPr/>
          <a:lstStyle/>
          <a:p>
            <a:r>
              <a:rPr lang="es-MX"/>
              <a:t>Máster Universitario en Banca y Finanzas</a:t>
            </a:r>
            <a:endParaRPr lang="es-PE"/>
          </a:p>
        </p:txBody>
      </p:sp>
      <p:sp>
        <p:nvSpPr>
          <p:cNvPr id="4" name="Marcador de número de diapositiva 3">
            <a:extLst>
              <a:ext uri="{FF2B5EF4-FFF2-40B4-BE49-F238E27FC236}">
                <a16:creationId xmlns:a16="http://schemas.microsoft.com/office/drawing/2014/main" id="{2724FDF2-C653-4996-E80F-252EF763DFD3}"/>
              </a:ext>
            </a:extLst>
          </p:cNvPr>
          <p:cNvSpPr>
            <a:spLocks noGrp="1"/>
          </p:cNvSpPr>
          <p:nvPr>
            <p:ph type="sldNum" sz="quarter" idx="12"/>
          </p:nvPr>
        </p:nvSpPr>
        <p:spPr/>
        <p:txBody>
          <a:bodyPr/>
          <a:lstStyle/>
          <a:p>
            <a:fld id="{F2E55F7B-CEB1-47D8-810D-E56AE05AD530}" type="slidenum">
              <a:rPr lang="es-PE" smtClean="0"/>
              <a:t>‹Nº›</a:t>
            </a:fld>
            <a:endParaRPr lang="es-PE"/>
          </a:p>
        </p:txBody>
      </p:sp>
    </p:spTree>
    <p:extLst>
      <p:ext uri="{BB962C8B-B14F-4D97-AF65-F5344CB8AC3E}">
        <p14:creationId xmlns:p14="http://schemas.microsoft.com/office/powerpoint/2010/main" val="736426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1D9638-1D28-FA6D-D4A0-B3C47C4BE18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28BDC6A1-CBE0-761C-3108-152A9A3D32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A270591B-86E0-E919-E381-7C4DBC08C3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F9E1CCA-339D-4344-2164-45AAC5026D9F}"/>
              </a:ext>
            </a:extLst>
          </p:cNvPr>
          <p:cNvSpPr>
            <a:spLocks noGrp="1"/>
          </p:cNvSpPr>
          <p:nvPr>
            <p:ph type="dt" sz="half" idx="10"/>
          </p:nvPr>
        </p:nvSpPr>
        <p:spPr/>
        <p:txBody>
          <a:bodyPr/>
          <a:lstStyle/>
          <a:p>
            <a:fld id="{B8407E8B-11F5-4EB0-B676-DB41F57222B1}" type="datetime1">
              <a:rPr lang="es-PE" smtClean="0"/>
              <a:t>26/07/2024</a:t>
            </a:fld>
            <a:endParaRPr lang="es-PE"/>
          </a:p>
        </p:txBody>
      </p:sp>
      <p:sp>
        <p:nvSpPr>
          <p:cNvPr id="6" name="Marcador de pie de página 5">
            <a:extLst>
              <a:ext uri="{FF2B5EF4-FFF2-40B4-BE49-F238E27FC236}">
                <a16:creationId xmlns:a16="http://schemas.microsoft.com/office/drawing/2014/main" id="{D16122BF-4623-F9A4-79CC-3D15C80DB10E}"/>
              </a:ext>
            </a:extLst>
          </p:cNvPr>
          <p:cNvSpPr>
            <a:spLocks noGrp="1"/>
          </p:cNvSpPr>
          <p:nvPr>
            <p:ph type="ftr" sz="quarter" idx="11"/>
          </p:nvPr>
        </p:nvSpPr>
        <p:spPr/>
        <p:txBody>
          <a:bodyPr/>
          <a:lstStyle/>
          <a:p>
            <a:r>
              <a:rPr lang="es-MX"/>
              <a:t>Máster Universitario en Banca y Finanzas</a:t>
            </a:r>
            <a:endParaRPr lang="es-PE"/>
          </a:p>
        </p:txBody>
      </p:sp>
      <p:sp>
        <p:nvSpPr>
          <p:cNvPr id="7" name="Marcador de número de diapositiva 6">
            <a:extLst>
              <a:ext uri="{FF2B5EF4-FFF2-40B4-BE49-F238E27FC236}">
                <a16:creationId xmlns:a16="http://schemas.microsoft.com/office/drawing/2014/main" id="{C1E5EFB0-D718-C639-0BF4-060218B185CC}"/>
              </a:ext>
            </a:extLst>
          </p:cNvPr>
          <p:cNvSpPr>
            <a:spLocks noGrp="1"/>
          </p:cNvSpPr>
          <p:nvPr>
            <p:ph type="sldNum" sz="quarter" idx="12"/>
          </p:nvPr>
        </p:nvSpPr>
        <p:spPr/>
        <p:txBody>
          <a:bodyPr/>
          <a:lstStyle/>
          <a:p>
            <a:fld id="{F2E55F7B-CEB1-47D8-810D-E56AE05AD530}" type="slidenum">
              <a:rPr lang="es-PE" smtClean="0"/>
              <a:t>‹Nº›</a:t>
            </a:fld>
            <a:endParaRPr lang="es-PE"/>
          </a:p>
        </p:txBody>
      </p:sp>
    </p:spTree>
    <p:extLst>
      <p:ext uri="{BB962C8B-B14F-4D97-AF65-F5344CB8AC3E}">
        <p14:creationId xmlns:p14="http://schemas.microsoft.com/office/powerpoint/2010/main" val="2193547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8B4E57-E79D-00D1-8731-64FF192F8A8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7D48034A-939E-820E-DDF8-77B69CC93E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CE282FE0-0B79-37C1-259E-E36DA45D4C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EA4FEEA-2439-1631-4A29-0924EF2F85E5}"/>
              </a:ext>
            </a:extLst>
          </p:cNvPr>
          <p:cNvSpPr>
            <a:spLocks noGrp="1"/>
          </p:cNvSpPr>
          <p:nvPr>
            <p:ph type="dt" sz="half" idx="10"/>
          </p:nvPr>
        </p:nvSpPr>
        <p:spPr/>
        <p:txBody>
          <a:bodyPr/>
          <a:lstStyle/>
          <a:p>
            <a:fld id="{CAF6FDEA-4075-4552-9037-C6A7E78F6BD8}" type="datetime1">
              <a:rPr lang="es-PE" smtClean="0"/>
              <a:t>26/07/2024</a:t>
            </a:fld>
            <a:endParaRPr lang="es-PE"/>
          </a:p>
        </p:txBody>
      </p:sp>
      <p:sp>
        <p:nvSpPr>
          <p:cNvPr id="6" name="Marcador de pie de página 5">
            <a:extLst>
              <a:ext uri="{FF2B5EF4-FFF2-40B4-BE49-F238E27FC236}">
                <a16:creationId xmlns:a16="http://schemas.microsoft.com/office/drawing/2014/main" id="{15DEFE32-CC86-0AE0-6719-CD06D041C21F}"/>
              </a:ext>
            </a:extLst>
          </p:cNvPr>
          <p:cNvSpPr>
            <a:spLocks noGrp="1"/>
          </p:cNvSpPr>
          <p:nvPr>
            <p:ph type="ftr" sz="quarter" idx="11"/>
          </p:nvPr>
        </p:nvSpPr>
        <p:spPr/>
        <p:txBody>
          <a:bodyPr/>
          <a:lstStyle/>
          <a:p>
            <a:r>
              <a:rPr lang="es-MX"/>
              <a:t>Máster Universitario en Banca y Finanzas</a:t>
            </a:r>
            <a:endParaRPr lang="es-PE"/>
          </a:p>
        </p:txBody>
      </p:sp>
      <p:sp>
        <p:nvSpPr>
          <p:cNvPr id="7" name="Marcador de número de diapositiva 6">
            <a:extLst>
              <a:ext uri="{FF2B5EF4-FFF2-40B4-BE49-F238E27FC236}">
                <a16:creationId xmlns:a16="http://schemas.microsoft.com/office/drawing/2014/main" id="{59C2F57D-B8E0-636F-04F9-AA3CEA94C434}"/>
              </a:ext>
            </a:extLst>
          </p:cNvPr>
          <p:cNvSpPr>
            <a:spLocks noGrp="1"/>
          </p:cNvSpPr>
          <p:nvPr>
            <p:ph type="sldNum" sz="quarter" idx="12"/>
          </p:nvPr>
        </p:nvSpPr>
        <p:spPr/>
        <p:txBody>
          <a:bodyPr/>
          <a:lstStyle/>
          <a:p>
            <a:fld id="{F2E55F7B-CEB1-47D8-810D-E56AE05AD530}" type="slidenum">
              <a:rPr lang="es-PE" smtClean="0"/>
              <a:t>‹Nº›</a:t>
            </a:fld>
            <a:endParaRPr lang="es-PE"/>
          </a:p>
        </p:txBody>
      </p:sp>
    </p:spTree>
    <p:extLst>
      <p:ext uri="{BB962C8B-B14F-4D97-AF65-F5344CB8AC3E}">
        <p14:creationId xmlns:p14="http://schemas.microsoft.com/office/powerpoint/2010/main" val="2038866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494C48E-7233-1663-3EC7-28C8847932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FEA2C171-78DB-6195-080E-8CA220C9F3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B163A978-5DE5-839C-9D48-5229CCCB1D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450E13-7D72-4D6C-B833-69A2BB3667A1}" type="datetime1">
              <a:rPr lang="es-PE" smtClean="0"/>
              <a:t>26/07/2024</a:t>
            </a:fld>
            <a:endParaRPr lang="es-PE"/>
          </a:p>
        </p:txBody>
      </p:sp>
      <p:sp>
        <p:nvSpPr>
          <p:cNvPr id="5" name="Marcador de pie de página 4">
            <a:extLst>
              <a:ext uri="{FF2B5EF4-FFF2-40B4-BE49-F238E27FC236}">
                <a16:creationId xmlns:a16="http://schemas.microsoft.com/office/drawing/2014/main" id="{B1708D5B-51B8-D332-4D10-AE452E5DBE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MX"/>
              <a:t>Máster Universitario en Banca y Finanzas</a:t>
            </a:r>
            <a:endParaRPr lang="es-PE"/>
          </a:p>
        </p:txBody>
      </p:sp>
      <p:sp>
        <p:nvSpPr>
          <p:cNvPr id="6" name="Marcador de número de diapositiva 5">
            <a:extLst>
              <a:ext uri="{FF2B5EF4-FFF2-40B4-BE49-F238E27FC236}">
                <a16:creationId xmlns:a16="http://schemas.microsoft.com/office/drawing/2014/main" id="{01A8F162-C3AF-62C7-6539-56D8D6B126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E55F7B-CEB1-47D8-810D-E56AE05AD530}" type="slidenum">
              <a:rPr lang="es-PE" smtClean="0"/>
              <a:t>‹Nº›</a:t>
            </a:fld>
            <a:endParaRPr lang="es-PE"/>
          </a:p>
        </p:txBody>
      </p:sp>
    </p:spTree>
    <p:extLst>
      <p:ext uri="{BB962C8B-B14F-4D97-AF65-F5344CB8AC3E}">
        <p14:creationId xmlns:p14="http://schemas.microsoft.com/office/powerpoint/2010/main" val="23874671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B466510D-747F-4FF7-9EF9-24C11F9C7D5B}" type="datetime1">
              <a:rPr lang="es-PE" smtClean="0"/>
              <a:t>26/07/2024</a:t>
            </a:fld>
            <a:endParaRPr lang="es-PE"/>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r>
              <a:rPr lang="es-MX"/>
              <a:t>Máster Universitario en Banca y Finanzas</a:t>
            </a:r>
            <a:endParaRPr lang="es-PE"/>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F2E55F7B-CEB1-47D8-810D-E56AE05AD530}" type="slidenum">
              <a:rPr lang="es-PE" smtClean="0"/>
              <a:t>‹Nº›</a:t>
            </a:fld>
            <a:endParaRPr lang="es-PE"/>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76537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4.png"/><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9.png"/><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C084EABF-5DAD-31A9-3323-E8EC25A0AA96}"/>
              </a:ext>
            </a:extLst>
          </p:cNvPr>
          <p:cNvSpPr>
            <a:spLocks noGrp="1"/>
          </p:cNvSpPr>
          <p:nvPr>
            <p:ph type="ctrTitle" idx="4294967295"/>
          </p:nvPr>
        </p:nvSpPr>
        <p:spPr>
          <a:xfrm>
            <a:off x="1431234" y="2283480"/>
            <a:ext cx="9144000" cy="338414"/>
          </a:xfrm>
        </p:spPr>
        <p:txBody>
          <a:bodyPr>
            <a:normAutofit fontScale="90000"/>
          </a:bodyPr>
          <a:lstStyle/>
          <a:p>
            <a:pPr algn="ctr"/>
            <a:br>
              <a:rPr lang="es-PE" dirty="0"/>
            </a:br>
            <a:r>
              <a:rPr lang="es-PE" sz="3000" b="1" dirty="0"/>
              <a:t>Aplicación de técnicas de aprendizaje automático a la probabilidad de default en la gestión de riesgo de crédito</a:t>
            </a:r>
            <a:endParaRPr lang="es-PE" b="1" dirty="0"/>
          </a:p>
        </p:txBody>
      </p:sp>
      <p:sp>
        <p:nvSpPr>
          <p:cNvPr id="3" name="Subtítulo 2">
            <a:extLst>
              <a:ext uri="{FF2B5EF4-FFF2-40B4-BE49-F238E27FC236}">
                <a16:creationId xmlns:a16="http://schemas.microsoft.com/office/drawing/2014/main" id="{7617569B-E4F7-C2BC-4C9E-BA84DF68F6E8}"/>
              </a:ext>
            </a:extLst>
          </p:cNvPr>
          <p:cNvSpPr>
            <a:spLocks noGrp="1"/>
          </p:cNvSpPr>
          <p:nvPr>
            <p:ph type="subTitle" idx="4294967295"/>
          </p:nvPr>
        </p:nvSpPr>
        <p:spPr>
          <a:xfrm>
            <a:off x="1683027" y="3429000"/>
            <a:ext cx="9144000" cy="2916238"/>
          </a:xfrm>
        </p:spPr>
        <p:txBody>
          <a:bodyPr>
            <a:normAutofit/>
          </a:bodyPr>
          <a:lstStyle/>
          <a:p>
            <a:pPr algn="ctr"/>
            <a:r>
              <a:rPr lang="es-PE" sz="2400" b="1" dirty="0">
                <a:solidFill>
                  <a:schemeClr val="accent2">
                    <a:lumMod val="75000"/>
                  </a:schemeClr>
                </a:solidFill>
              </a:rPr>
              <a:t>Trabajo de fin de máster</a:t>
            </a:r>
          </a:p>
          <a:p>
            <a:pPr algn="ctr"/>
            <a:r>
              <a:rPr lang="es-PE" sz="2400" b="1" dirty="0"/>
              <a:t>Óscar Paul Sánchez Riveros</a:t>
            </a:r>
          </a:p>
          <a:p>
            <a:pPr algn="ctr"/>
            <a:r>
              <a:rPr lang="es-PE" sz="2400" b="1" dirty="0"/>
              <a:t>Tutor: Xosé Manuel Martínez </a:t>
            </a:r>
            <a:r>
              <a:rPr lang="es-PE" sz="2400" b="1" dirty="0" err="1"/>
              <a:t>Filgueira</a:t>
            </a:r>
            <a:endParaRPr lang="es-PE" sz="2400" b="1" dirty="0"/>
          </a:p>
          <a:p>
            <a:pPr algn="ctr"/>
            <a:r>
              <a:rPr lang="es-PE" sz="2400" b="1" dirty="0"/>
              <a:t>Máster Universitario en Banca y Finanzas	</a:t>
            </a:r>
          </a:p>
          <a:p>
            <a:pPr algn="ctr"/>
            <a:r>
              <a:rPr lang="es-PE" sz="2400" b="1" dirty="0"/>
              <a:t>Curso: 2023 - 2024</a:t>
            </a:r>
          </a:p>
          <a:p>
            <a:pPr algn="ctr"/>
            <a:endParaRPr lang="es-PE" sz="2400" b="1" dirty="0"/>
          </a:p>
        </p:txBody>
      </p:sp>
      <p:pic>
        <p:nvPicPr>
          <p:cNvPr id="7" name="Imagen 6">
            <a:extLst>
              <a:ext uri="{FF2B5EF4-FFF2-40B4-BE49-F238E27FC236}">
                <a16:creationId xmlns:a16="http://schemas.microsoft.com/office/drawing/2014/main" id="{1A30A252-34D1-826D-158F-6A22F8B3E187}"/>
              </a:ext>
            </a:extLst>
          </p:cNvPr>
          <p:cNvPicPr>
            <a:picLocks noChangeAspect="1"/>
          </p:cNvPicPr>
          <p:nvPr/>
        </p:nvPicPr>
        <p:blipFill>
          <a:blip r:embed="rId2"/>
          <a:stretch>
            <a:fillRect/>
          </a:stretch>
        </p:blipFill>
        <p:spPr>
          <a:xfrm>
            <a:off x="3710608" y="345143"/>
            <a:ext cx="4981759" cy="1719566"/>
          </a:xfrm>
          <a:prstGeom prst="rect">
            <a:avLst/>
          </a:prstGeom>
        </p:spPr>
      </p:pic>
    </p:spTree>
    <p:extLst>
      <p:ext uri="{BB962C8B-B14F-4D97-AF65-F5344CB8AC3E}">
        <p14:creationId xmlns:p14="http://schemas.microsoft.com/office/powerpoint/2010/main" val="1946754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a:extLst>
              <a:ext uri="{FF2B5EF4-FFF2-40B4-BE49-F238E27FC236}">
                <a16:creationId xmlns:a16="http://schemas.microsoft.com/office/drawing/2014/main" id="{07E24855-BEDD-BCEC-FA19-1594B4B4F506}"/>
              </a:ext>
            </a:extLst>
          </p:cNvPr>
          <p:cNvSpPr>
            <a:spLocks noGrp="1"/>
          </p:cNvSpPr>
          <p:nvPr>
            <p:ph type="ftr" sz="quarter" idx="11"/>
          </p:nvPr>
        </p:nvSpPr>
        <p:spPr/>
        <p:txBody>
          <a:bodyPr/>
          <a:lstStyle/>
          <a:p>
            <a:r>
              <a:rPr lang="es-MX"/>
              <a:t>Máster Universitario en Banca y Finanzas</a:t>
            </a:r>
            <a:endParaRPr lang="es-PE"/>
          </a:p>
        </p:txBody>
      </p:sp>
      <p:sp>
        <p:nvSpPr>
          <p:cNvPr id="5" name="Marcador de número de diapositiva 4">
            <a:extLst>
              <a:ext uri="{FF2B5EF4-FFF2-40B4-BE49-F238E27FC236}">
                <a16:creationId xmlns:a16="http://schemas.microsoft.com/office/drawing/2014/main" id="{616C7D7A-F80B-38AD-D5A8-163D7FABD204}"/>
              </a:ext>
            </a:extLst>
          </p:cNvPr>
          <p:cNvSpPr>
            <a:spLocks noGrp="1"/>
          </p:cNvSpPr>
          <p:nvPr>
            <p:ph type="sldNum" sz="quarter" idx="12"/>
          </p:nvPr>
        </p:nvSpPr>
        <p:spPr/>
        <p:txBody>
          <a:bodyPr/>
          <a:lstStyle/>
          <a:p>
            <a:fld id="{22AF71D7-05A8-4E66-B7BC-41B46016AACE}" type="slidenum">
              <a:rPr lang="es-PE" smtClean="0"/>
              <a:t>10</a:t>
            </a:fld>
            <a:endParaRPr lang="es-PE"/>
          </a:p>
        </p:txBody>
      </p:sp>
      <p:pic>
        <p:nvPicPr>
          <p:cNvPr id="11" name="Imagen 10">
            <a:extLst>
              <a:ext uri="{FF2B5EF4-FFF2-40B4-BE49-F238E27FC236}">
                <a16:creationId xmlns:a16="http://schemas.microsoft.com/office/drawing/2014/main" id="{980F587B-E73D-6A81-F8CF-C816F82DD78B}"/>
              </a:ext>
            </a:extLst>
          </p:cNvPr>
          <p:cNvPicPr>
            <a:picLocks noChangeAspect="1"/>
          </p:cNvPicPr>
          <p:nvPr/>
        </p:nvPicPr>
        <p:blipFill>
          <a:blip r:embed="rId2"/>
          <a:stretch>
            <a:fillRect/>
          </a:stretch>
        </p:blipFill>
        <p:spPr>
          <a:xfrm>
            <a:off x="788323" y="702075"/>
            <a:ext cx="4178491" cy="2594829"/>
          </a:xfrm>
          <a:prstGeom prst="rect">
            <a:avLst/>
          </a:prstGeom>
        </p:spPr>
      </p:pic>
      <p:sp>
        <p:nvSpPr>
          <p:cNvPr id="8" name="CuadroTexto 7">
            <a:extLst>
              <a:ext uri="{FF2B5EF4-FFF2-40B4-BE49-F238E27FC236}">
                <a16:creationId xmlns:a16="http://schemas.microsoft.com/office/drawing/2014/main" id="{2146B5BB-1F25-8A56-C6BD-453B5D32E309}"/>
              </a:ext>
            </a:extLst>
          </p:cNvPr>
          <p:cNvSpPr txBox="1"/>
          <p:nvPr/>
        </p:nvSpPr>
        <p:spPr>
          <a:xfrm>
            <a:off x="362392" y="112976"/>
            <a:ext cx="7814199" cy="400110"/>
          </a:xfrm>
          <a:prstGeom prst="rect">
            <a:avLst/>
          </a:prstGeom>
          <a:noFill/>
        </p:spPr>
        <p:txBody>
          <a:bodyPr wrap="square" rtlCol="0">
            <a:spAutoFit/>
          </a:bodyPr>
          <a:lstStyle/>
          <a:p>
            <a:pPr marL="342900" indent="-342900">
              <a:buFont typeface="Wingdings" panose="05000000000000000000" pitchFamily="2" charset="2"/>
              <a:buChar char="q"/>
            </a:pPr>
            <a:r>
              <a:rPr lang="es-PE" sz="2000" b="1" dirty="0"/>
              <a:t>Transformación de variables – </a:t>
            </a:r>
            <a:r>
              <a:rPr lang="es-PE" sz="2000" b="1" dirty="0" err="1"/>
              <a:t>Binning</a:t>
            </a:r>
            <a:r>
              <a:rPr lang="es-PE" sz="2000" b="1" dirty="0"/>
              <a:t> y </a:t>
            </a:r>
            <a:r>
              <a:rPr lang="es-PE" sz="2000" b="1" dirty="0" err="1"/>
              <a:t>Weight</a:t>
            </a:r>
            <a:r>
              <a:rPr lang="es-PE" sz="2000" b="1" dirty="0"/>
              <a:t> </a:t>
            </a:r>
            <a:r>
              <a:rPr lang="es-PE" sz="2000" b="1" dirty="0" err="1"/>
              <a:t>of</a:t>
            </a:r>
            <a:r>
              <a:rPr lang="es-PE" sz="2000" b="1" dirty="0"/>
              <a:t> </a:t>
            </a:r>
            <a:r>
              <a:rPr lang="es-PE" sz="2000" b="1" dirty="0" err="1"/>
              <a:t>Evidence</a:t>
            </a:r>
            <a:r>
              <a:rPr lang="es-PE" sz="2000" b="1" dirty="0"/>
              <a:t> (</a:t>
            </a:r>
            <a:r>
              <a:rPr lang="es-PE" sz="2000" b="1" dirty="0" err="1"/>
              <a:t>WoE</a:t>
            </a:r>
            <a:r>
              <a:rPr lang="es-PE" sz="2000" b="1" dirty="0"/>
              <a:t>)</a:t>
            </a:r>
          </a:p>
        </p:txBody>
      </p:sp>
      <p:pic>
        <p:nvPicPr>
          <p:cNvPr id="2" name="Imagen 1">
            <a:extLst>
              <a:ext uri="{FF2B5EF4-FFF2-40B4-BE49-F238E27FC236}">
                <a16:creationId xmlns:a16="http://schemas.microsoft.com/office/drawing/2014/main" id="{A3308EAB-0846-9A1B-5EAC-899574494938}"/>
              </a:ext>
            </a:extLst>
          </p:cNvPr>
          <p:cNvPicPr>
            <a:picLocks noChangeAspect="1"/>
          </p:cNvPicPr>
          <p:nvPr/>
        </p:nvPicPr>
        <p:blipFill>
          <a:blip r:embed="rId3"/>
          <a:stretch>
            <a:fillRect/>
          </a:stretch>
        </p:blipFill>
        <p:spPr>
          <a:xfrm>
            <a:off x="6096000" y="689753"/>
            <a:ext cx="4178491" cy="2581671"/>
          </a:xfrm>
          <a:prstGeom prst="rect">
            <a:avLst/>
          </a:prstGeom>
        </p:spPr>
      </p:pic>
      <p:pic>
        <p:nvPicPr>
          <p:cNvPr id="7" name="Imagen 6">
            <a:extLst>
              <a:ext uri="{FF2B5EF4-FFF2-40B4-BE49-F238E27FC236}">
                <a16:creationId xmlns:a16="http://schemas.microsoft.com/office/drawing/2014/main" id="{B741F706-CA3F-D6B9-F362-C540527FD6AE}"/>
              </a:ext>
            </a:extLst>
          </p:cNvPr>
          <p:cNvPicPr>
            <a:picLocks noChangeAspect="1"/>
          </p:cNvPicPr>
          <p:nvPr/>
        </p:nvPicPr>
        <p:blipFill>
          <a:blip r:embed="rId4"/>
          <a:stretch>
            <a:fillRect/>
          </a:stretch>
        </p:blipFill>
        <p:spPr>
          <a:xfrm>
            <a:off x="788323" y="3477348"/>
            <a:ext cx="4199497" cy="2594829"/>
          </a:xfrm>
          <a:prstGeom prst="rect">
            <a:avLst/>
          </a:prstGeom>
        </p:spPr>
      </p:pic>
      <p:pic>
        <p:nvPicPr>
          <p:cNvPr id="9" name="Imagen 8">
            <a:extLst>
              <a:ext uri="{FF2B5EF4-FFF2-40B4-BE49-F238E27FC236}">
                <a16:creationId xmlns:a16="http://schemas.microsoft.com/office/drawing/2014/main" id="{FCB32F07-1843-0EE1-0B94-B73554D58E7E}"/>
              </a:ext>
            </a:extLst>
          </p:cNvPr>
          <p:cNvPicPr>
            <a:picLocks noChangeAspect="1"/>
          </p:cNvPicPr>
          <p:nvPr/>
        </p:nvPicPr>
        <p:blipFill>
          <a:blip r:embed="rId5"/>
          <a:stretch>
            <a:fillRect/>
          </a:stretch>
        </p:blipFill>
        <p:spPr>
          <a:xfrm>
            <a:off x="6035230" y="3315532"/>
            <a:ext cx="4448059" cy="2756645"/>
          </a:xfrm>
          <a:prstGeom prst="rect">
            <a:avLst/>
          </a:prstGeom>
        </p:spPr>
      </p:pic>
      <p:sp>
        <p:nvSpPr>
          <p:cNvPr id="10" name="CuadroTexto 9">
            <a:extLst>
              <a:ext uri="{FF2B5EF4-FFF2-40B4-BE49-F238E27FC236}">
                <a16:creationId xmlns:a16="http://schemas.microsoft.com/office/drawing/2014/main" id="{D1335408-A8E7-EDA2-8D5C-2784450DA720}"/>
              </a:ext>
            </a:extLst>
          </p:cNvPr>
          <p:cNvSpPr txBox="1"/>
          <p:nvPr/>
        </p:nvSpPr>
        <p:spPr>
          <a:xfrm>
            <a:off x="887896" y="6072177"/>
            <a:ext cx="8507895" cy="369332"/>
          </a:xfrm>
          <a:prstGeom prst="rect">
            <a:avLst/>
          </a:prstGeom>
          <a:noFill/>
        </p:spPr>
        <p:txBody>
          <a:bodyPr wrap="square" rtlCol="0">
            <a:spAutoFit/>
          </a:bodyPr>
          <a:lstStyle/>
          <a:p>
            <a:pPr marL="285750" indent="-285750">
              <a:buFont typeface="Wingdings" panose="05000000000000000000" pitchFamily="2" charset="2"/>
              <a:buChar char="q"/>
            </a:pPr>
            <a:r>
              <a:rPr lang="es-PE" dirty="0"/>
              <a:t>Reducción de varianza y manejo de valores atípicos.</a:t>
            </a:r>
          </a:p>
        </p:txBody>
      </p:sp>
    </p:spTree>
    <p:extLst>
      <p:ext uri="{BB962C8B-B14F-4D97-AF65-F5344CB8AC3E}">
        <p14:creationId xmlns:p14="http://schemas.microsoft.com/office/powerpoint/2010/main" val="3107854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a:extLst>
              <a:ext uri="{FF2B5EF4-FFF2-40B4-BE49-F238E27FC236}">
                <a16:creationId xmlns:a16="http://schemas.microsoft.com/office/drawing/2014/main" id="{398A2092-0D6F-1D48-D4E4-25E72A019485}"/>
              </a:ext>
            </a:extLst>
          </p:cNvPr>
          <p:cNvSpPr>
            <a:spLocks noGrp="1"/>
          </p:cNvSpPr>
          <p:nvPr>
            <p:ph type="ftr" sz="quarter" idx="11"/>
          </p:nvPr>
        </p:nvSpPr>
        <p:spPr/>
        <p:txBody>
          <a:bodyPr/>
          <a:lstStyle/>
          <a:p>
            <a:r>
              <a:rPr lang="es-MX"/>
              <a:t>Máster Universitario en Banca y Finanzas</a:t>
            </a:r>
            <a:endParaRPr lang="es-PE"/>
          </a:p>
        </p:txBody>
      </p:sp>
      <p:sp>
        <p:nvSpPr>
          <p:cNvPr id="5" name="Marcador de número de diapositiva 4">
            <a:extLst>
              <a:ext uri="{FF2B5EF4-FFF2-40B4-BE49-F238E27FC236}">
                <a16:creationId xmlns:a16="http://schemas.microsoft.com/office/drawing/2014/main" id="{1B1F3135-566E-B8CB-4998-A8FB08B9B2D4}"/>
              </a:ext>
            </a:extLst>
          </p:cNvPr>
          <p:cNvSpPr>
            <a:spLocks noGrp="1"/>
          </p:cNvSpPr>
          <p:nvPr>
            <p:ph type="sldNum" sz="quarter" idx="12"/>
          </p:nvPr>
        </p:nvSpPr>
        <p:spPr/>
        <p:txBody>
          <a:bodyPr/>
          <a:lstStyle/>
          <a:p>
            <a:fld id="{22AF71D7-05A8-4E66-B7BC-41B46016AACE}" type="slidenum">
              <a:rPr lang="es-PE" smtClean="0"/>
              <a:t>11</a:t>
            </a:fld>
            <a:endParaRPr lang="es-PE"/>
          </a:p>
        </p:txBody>
      </p:sp>
      <p:sp>
        <p:nvSpPr>
          <p:cNvPr id="6" name="Marcador de contenido 2">
            <a:extLst>
              <a:ext uri="{FF2B5EF4-FFF2-40B4-BE49-F238E27FC236}">
                <a16:creationId xmlns:a16="http://schemas.microsoft.com/office/drawing/2014/main" id="{AB64C6DB-1F42-C90F-7FCE-8FB26856C9C8}"/>
              </a:ext>
            </a:extLst>
          </p:cNvPr>
          <p:cNvSpPr txBox="1">
            <a:spLocks/>
          </p:cNvSpPr>
          <p:nvPr/>
        </p:nvSpPr>
        <p:spPr>
          <a:xfrm>
            <a:off x="838353" y="306721"/>
            <a:ext cx="10515600" cy="460375"/>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marL="0" indent="0">
              <a:spcBef>
                <a:spcPts val="0"/>
              </a:spcBef>
              <a:buFont typeface="Tw Cen MT" panose="020B0602020104020603" pitchFamily="34" charset="0"/>
              <a:buNone/>
            </a:pPr>
            <a:r>
              <a:rPr lang="es-PE" sz="2800" spc="100" dirty="0">
                <a:solidFill>
                  <a:schemeClr val="accent2">
                    <a:lumMod val="75000"/>
                  </a:schemeClr>
                </a:solidFill>
              </a:rPr>
              <a:t>2.4 División de conjuntos de datos – Entrenamiento - Validación</a:t>
            </a:r>
          </a:p>
        </p:txBody>
      </p:sp>
      <p:sp>
        <p:nvSpPr>
          <p:cNvPr id="8" name="CuadroTexto 7">
            <a:extLst>
              <a:ext uri="{FF2B5EF4-FFF2-40B4-BE49-F238E27FC236}">
                <a16:creationId xmlns:a16="http://schemas.microsoft.com/office/drawing/2014/main" id="{26370002-F074-4D0D-0BE3-AF1173B0F914}"/>
              </a:ext>
            </a:extLst>
          </p:cNvPr>
          <p:cNvSpPr txBox="1"/>
          <p:nvPr/>
        </p:nvSpPr>
        <p:spPr>
          <a:xfrm>
            <a:off x="505691" y="2126495"/>
            <a:ext cx="4337241" cy="1904111"/>
          </a:xfrm>
          <a:prstGeom prst="rect">
            <a:avLst/>
          </a:prstGeom>
          <a:solidFill>
            <a:schemeClr val="accent2">
              <a:lumMod val="40000"/>
              <a:lumOff val="60000"/>
            </a:schemeClr>
          </a:solidFill>
          <a:scene3d>
            <a:camera prst="orthographicFront"/>
            <a:lightRig rig="threePt" dir="t"/>
          </a:scene3d>
          <a:sp3d>
            <a:bevelT/>
          </a:sp3d>
        </p:spPr>
        <p:txBody>
          <a:bodyPr wrap="square" rtlCol="0">
            <a:spAutoFit/>
          </a:bodyPr>
          <a:lstStyle/>
          <a:p>
            <a:pPr algn="ctr">
              <a:lnSpc>
                <a:spcPct val="70000"/>
              </a:lnSpc>
              <a:spcBef>
                <a:spcPts val="1000"/>
              </a:spcBef>
            </a:pPr>
            <a:r>
              <a:rPr lang="es-PE" sz="2400" dirty="0"/>
              <a:t>División del conjunto de datos</a:t>
            </a:r>
          </a:p>
          <a:p>
            <a:pPr>
              <a:lnSpc>
                <a:spcPct val="70000"/>
              </a:lnSpc>
              <a:spcBef>
                <a:spcPts val="1000"/>
              </a:spcBef>
            </a:pPr>
            <a:endParaRPr lang="es-PE" sz="2400" dirty="0"/>
          </a:p>
          <a:p>
            <a:pPr marL="342900" indent="-342900">
              <a:lnSpc>
                <a:spcPct val="70000"/>
              </a:lnSpc>
              <a:spcBef>
                <a:spcPts val="1000"/>
              </a:spcBef>
              <a:buFont typeface="Arial" panose="020B0604020202020204" pitchFamily="34" charset="0"/>
              <a:buChar char="•"/>
            </a:pPr>
            <a:r>
              <a:rPr lang="es-PE" sz="2400" dirty="0"/>
              <a:t>80% Entrenamiento _GMC</a:t>
            </a:r>
          </a:p>
          <a:p>
            <a:pPr marL="342900" indent="-342900">
              <a:lnSpc>
                <a:spcPct val="70000"/>
              </a:lnSpc>
              <a:spcBef>
                <a:spcPts val="1000"/>
              </a:spcBef>
              <a:buFont typeface="Arial" panose="020B0604020202020204" pitchFamily="34" charset="0"/>
              <a:buChar char="•"/>
            </a:pPr>
            <a:r>
              <a:rPr lang="es-PE" sz="2400" dirty="0"/>
              <a:t>20% </a:t>
            </a:r>
            <a:r>
              <a:rPr lang="es-PE" sz="2400" dirty="0" err="1"/>
              <a:t>Prueba_GMC</a:t>
            </a:r>
            <a:endParaRPr lang="es-PE" sz="2400" dirty="0"/>
          </a:p>
          <a:p>
            <a:pPr>
              <a:lnSpc>
                <a:spcPct val="70000"/>
              </a:lnSpc>
              <a:spcBef>
                <a:spcPts val="1000"/>
              </a:spcBef>
            </a:pPr>
            <a:endParaRPr lang="es-PE" sz="2400" dirty="0"/>
          </a:p>
        </p:txBody>
      </p:sp>
      <p:sp>
        <p:nvSpPr>
          <p:cNvPr id="9" name="CuadroTexto 8">
            <a:extLst>
              <a:ext uri="{FF2B5EF4-FFF2-40B4-BE49-F238E27FC236}">
                <a16:creationId xmlns:a16="http://schemas.microsoft.com/office/drawing/2014/main" id="{4E6C9480-0375-A516-326A-E1304CDAD1A7}"/>
              </a:ext>
            </a:extLst>
          </p:cNvPr>
          <p:cNvSpPr txBox="1"/>
          <p:nvPr/>
        </p:nvSpPr>
        <p:spPr>
          <a:xfrm>
            <a:off x="5230092" y="1545713"/>
            <a:ext cx="3171787" cy="2936188"/>
          </a:xfrm>
          <a:prstGeom prst="rect">
            <a:avLst/>
          </a:prstGeom>
          <a:solidFill>
            <a:schemeClr val="accent2">
              <a:lumMod val="40000"/>
              <a:lumOff val="60000"/>
            </a:schemeClr>
          </a:solidFill>
          <a:scene3d>
            <a:camera prst="orthographicFront"/>
            <a:lightRig rig="threePt" dir="t"/>
          </a:scene3d>
          <a:sp3d>
            <a:bevelT/>
          </a:sp3d>
        </p:spPr>
        <p:txBody>
          <a:bodyPr wrap="square" rtlCol="0">
            <a:spAutoFit/>
          </a:bodyPr>
          <a:lstStyle/>
          <a:p>
            <a:pPr algn="ctr">
              <a:lnSpc>
                <a:spcPct val="70000"/>
              </a:lnSpc>
              <a:spcBef>
                <a:spcPts val="1000"/>
              </a:spcBef>
            </a:pPr>
            <a:r>
              <a:rPr lang="es-PE" sz="2400" dirty="0"/>
              <a:t>Proceso de entrenamiento</a:t>
            </a:r>
          </a:p>
          <a:p>
            <a:pPr algn="ctr">
              <a:lnSpc>
                <a:spcPct val="70000"/>
              </a:lnSpc>
              <a:spcBef>
                <a:spcPts val="1000"/>
              </a:spcBef>
            </a:pPr>
            <a:endParaRPr lang="es-PE" sz="2400" dirty="0"/>
          </a:p>
          <a:p>
            <a:pPr marL="342900" indent="-342900">
              <a:lnSpc>
                <a:spcPct val="70000"/>
              </a:lnSpc>
              <a:spcBef>
                <a:spcPts val="1000"/>
              </a:spcBef>
              <a:buFont typeface="Arial" panose="020B0604020202020204" pitchFamily="34" charset="0"/>
              <a:buChar char="•"/>
            </a:pPr>
            <a:r>
              <a:rPr lang="es-PE" sz="2400" dirty="0" err="1"/>
              <a:t>Arbol</a:t>
            </a:r>
            <a:r>
              <a:rPr lang="es-PE" sz="2400" dirty="0"/>
              <a:t> de decisión</a:t>
            </a:r>
          </a:p>
          <a:p>
            <a:pPr marL="342900" indent="-342900">
              <a:lnSpc>
                <a:spcPct val="70000"/>
              </a:lnSpc>
              <a:spcBef>
                <a:spcPts val="1000"/>
              </a:spcBef>
              <a:buFont typeface="Arial" panose="020B0604020202020204" pitchFamily="34" charset="0"/>
              <a:buChar char="•"/>
            </a:pPr>
            <a:r>
              <a:rPr lang="es-PE" sz="2400" dirty="0" err="1"/>
              <a:t>Random</a:t>
            </a:r>
            <a:r>
              <a:rPr lang="es-PE" sz="2400" dirty="0"/>
              <a:t> Forest</a:t>
            </a:r>
          </a:p>
          <a:p>
            <a:pPr marL="342900" indent="-342900">
              <a:lnSpc>
                <a:spcPct val="70000"/>
              </a:lnSpc>
              <a:spcBef>
                <a:spcPts val="1000"/>
              </a:spcBef>
              <a:buFont typeface="Arial" panose="020B0604020202020204" pitchFamily="34" charset="0"/>
              <a:buChar char="•"/>
            </a:pPr>
            <a:r>
              <a:rPr lang="es-PE" sz="2400" dirty="0" err="1"/>
              <a:t>Gradient</a:t>
            </a:r>
            <a:r>
              <a:rPr lang="es-PE" sz="2400" dirty="0"/>
              <a:t> </a:t>
            </a:r>
            <a:r>
              <a:rPr lang="es-PE" sz="2400" dirty="0" err="1"/>
              <a:t>Boosting</a:t>
            </a:r>
            <a:endParaRPr lang="es-PE" sz="2400" dirty="0"/>
          </a:p>
          <a:p>
            <a:pPr marL="342900" indent="-342900">
              <a:lnSpc>
                <a:spcPct val="70000"/>
              </a:lnSpc>
              <a:spcBef>
                <a:spcPts val="1000"/>
              </a:spcBef>
              <a:buFont typeface="Arial" panose="020B0604020202020204" pitchFamily="34" charset="0"/>
              <a:buChar char="•"/>
            </a:pPr>
            <a:r>
              <a:rPr lang="es-PE" sz="2400" dirty="0" err="1"/>
              <a:t>Logit</a:t>
            </a:r>
            <a:endParaRPr lang="es-PE" sz="2400" dirty="0"/>
          </a:p>
          <a:p>
            <a:pPr>
              <a:lnSpc>
                <a:spcPct val="70000"/>
              </a:lnSpc>
              <a:spcBef>
                <a:spcPts val="1000"/>
              </a:spcBef>
            </a:pPr>
            <a:endParaRPr lang="es-PE" sz="2400" dirty="0"/>
          </a:p>
        </p:txBody>
      </p:sp>
      <p:sp>
        <p:nvSpPr>
          <p:cNvPr id="10" name="CuadroTexto 9">
            <a:extLst>
              <a:ext uri="{FF2B5EF4-FFF2-40B4-BE49-F238E27FC236}">
                <a16:creationId xmlns:a16="http://schemas.microsoft.com/office/drawing/2014/main" id="{A51B640C-746C-E3A8-3AAB-8E2B51F91A90}"/>
              </a:ext>
            </a:extLst>
          </p:cNvPr>
          <p:cNvSpPr txBox="1"/>
          <p:nvPr/>
        </p:nvSpPr>
        <p:spPr>
          <a:xfrm>
            <a:off x="8902300" y="1527669"/>
            <a:ext cx="2908699" cy="2810000"/>
          </a:xfrm>
          <a:prstGeom prst="rect">
            <a:avLst/>
          </a:prstGeom>
          <a:solidFill>
            <a:schemeClr val="accent2">
              <a:lumMod val="40000"/>
              <a:lumOff val="60000"/>
            </a:schemeClr>
          </a:solidFill>
          <a:scene3d>
            <a:camera prst="orthographicFront"/>
            <a:lightRig rig="threePt" dir="t"/>
          </a:scene3d>
          <a:sp3d>
            <a:bevelT/>
          </a:sp3d>
        </p:spPr>
        <p:txBody>
          <a:bodyPr wrap="square" rtlCol="0">
            <a:spAutoFit/>
          </a:bodyPr>
          <a:lstStyle/>
          <a:p>
            <a:pPr algn="ctr">
              <a:lnSpc>
                <a:spcPct val="70000"/>
              </a:lnSpc>
              <a:spcBef>
                <a:spcPts val="1000"/>
              </a:spcBef>
            </a:pPr>
            <a:r>
              <a:rPr lang="es-PE" sz="2400" dirty="0"/>
              <a:t>Proceso de evaluación</a:t>
            </a:r>
          </a:p>
          <a:p>
            <a:pPr>
              <a:lnSpc>
                <a:spcPct val="70000"/>
              </a:lnSpc>
              <a:spcBef>
                <a:spcPts val="1000"/>
              </a:spcBef>
            </a:pPr>
            <a:endParaRPr lang="es-PE" sz="2400" dirty="0"/>
          </a:p>
          <a:p>
            <a:pPr marL="342900" indent="-342900" algn="ctr">
              <a:lnSpc>
                <a:spcPct val="70000"/>
              </a:lnSpc>
              <a:spcBef>
                <a:spcPts val="1000"/>
              </a:spcBef>
              <a:buFont typeface="Arial" panose="020B0604020202020204" pitchFamily="34" charset="0"/>
              <a:buChar char="•"/>
            </a:pPr>
            <a:r>
              <a:rPr lang="es-PE" sz="2400" dirty="0"/>
              <a:t>Comparación entre predicciones y conjunto de prueba</a:t>
            </a:r>
          </a:p>
          <a:p>
            <a:pPr>
              <a:lnSpc>
                <a:spcPct val="70000"/>
              </a:lnSpc>
              <a:spcBef>
                <a:spcPts val="1000"/>
              </a:spcBef>
            </a:pPr>
            <a:endParaRPr lang="es-PE" sz="2400" dirty="0"/>
          </a:p>
        </p:txBody>
      </p:sp>
      <p:sp>
        <p:nvSpPr>
          <p:cNvPr id="11" name="Flecha: curvada hacia abajo 10">
            <a:extLst>
              <a:ext uri="{FF2B5EF4-FFF2-40B4-BE49-F238E27FC236}">
                <a16:creationId xmlns:a16="http://schemas.microsoft.com/office/drawing/2014/main" id="{BA4E30BD-8F9B-83D2-6BF3-CECD2F8034D5}"/>
              </a:ext>
            </a:extLst>
          </p:cNvPr>
          <p:cNvSpPr/>
          <p:nvPr/>
        </p:nvSpPr>
        <p:spPr>
          <a:xfrm>
            <a:off x="4081670" y="940903"/>
            <a:ext cx="1298713" cy="460375"/>
          </a:xfrm>
          <a:prstGeom prst="curvedDownArrow">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
        <p:nvSpPr>
          <p:cNvPr id="12" name="Flecha: curvada hacia abajo 11">
            <a:extLst>
              <a:ext uri="{FF2B5EF4-FFF2-40B4-BE49-F238E27FC236}">
                <a16:creationId xmlns:a16="http://schemas.microsoft.com/office/drawing/2014/main" id="{D9357EC2-2911-3B32-2DC1-0759F6AA91F6}"/>
              </a:ext>
            </a:extLst>
          </p:cNvPr>
          <p:cNvSpPr/>
          <p:nvPr/>
        </p:nvSpPr>
        <p:spPr>
          <a:xfrm>
            <a:off x="8252943" y="865366"/>
            <a:ext cx="1298713" cy="460374"/>
          </a:xfrm>
          <a:prstGeom prst="curvedDownArrow">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Tree>
    <p:extLst>
      <p:ext uri="{BB962C8B-B14F-4D97-AF65-F5344CB8AC3E}">
        <p14:creationId xmlns:p14="http://schemas.microsoft.com/office/powerpoint/2010/main" val="370144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2D3FB9-6165-C5C8-593C-088EDD87D87A}"/>
              </a:ext>
            </a:extLst>
          </p:cNvPr>
          <p:cNvSpPr>
            <a:spLocks noGrp="1"/>
          </p:cNvSpPr>
          <p:nvPr>
            <p:ph type="title"/>
          </p:nvPr>
        </p:nvSpPr>
        <p:spPr>
          <a:xfrm>
            <a:off x="835077" y="155158"/>
            <a:ext cx="9896061" cy="933588"/>
          </a:xfrm>
        </p:spPr>
        <p:txBody>
          <a:bodyPr>
            <a:normAutofit/>
          </a:bodyPr>
          <a:lstStyle/>
          <a:p>
            <a:r>
              <a:rPr lang="es-PE" sz="4000" dirty="0"/>
              <a:t>3.Resultados</a:t>
            </a:r>
          </a:p>
        </p:txBody>
      </p:sp>
      <p:sp>
        <p:nvSpPr>
          <p:cNvPr id="3" name="Marcador de pie de página 2">
            <a:extLst>
              <a:ext uri="{FF2B5EF4-FFF2-40B4-BE49-F238E27FC236}">
                <a16:creationId xmlns:a16="http://schemas.microsoft.com/office/drawing/2014/main" id="{AF8D0509-3385-42D5-49C2-03C4DB3A491A}"/>
              </a:ext>
            </a:extLst>
          </p:cNvPr>
          <p:cNvSpPr>
            <a:spLocks noGrp="1"/>
          </p:cNvSpPr>
          <p:nvPr>
            <p:ph type="ftr" sz="quarter" idx="11"/>
          </p:nvPr>
        </p:nvSpPr>
        <p:spPr/>
        <p:txBody>
          <a:bodyPr/>
          <a:lstStyle/>
          <a:p>
            <a:r>
              <a:rPr lang="es-MX"/>
              <a:t>Máster Universitario en Banca y Finanzas</a:t>
            </a:r>
            <a:endParaRPr lang="es-PE"/>
          </a:p>
        </p:txBody>
      </p:sp>
      <p:sp>
        <p:nvSpPr>
          <p:cNvPr id="4" name="Marcador de número de diapositiva 3">
            <a:extLst>
              <a:ext uri="{FF2B5EF4-FFF2-40B4-BE49-F238E27FC236}">
                <a16:creationId xmlns:a16="http://schemas.microsoft.com/office/drawing/2014/main" id="{7059D3CD-8012-3DCA-603E-06DF52BABF06}"/>
              </a:ext>
            </a:extLst>
          </p:cNvPr>
          <p:cNvSpPr>
            <a:spLocks noGrp="1"/>
          </p:cNvSpPr>
          <p:nvPr>
            <p:ph type="sldNum" sz="quarter" idx="12"/>
          </p:nvPr>
        </p:nvSpPr>
        <p:spPr/>
        <p:txBody>
          <a:bodyPr/>
          <a:lstStyle/>
          <a:p>
            <a:fld id="{22AF71D7-05A8-4E66-B7BC-41B46016AACE}" type="slidenum">
              <a:rPr lang="es-PE" smtClean="0"/>
              <a:t>12</a:t>
            </a:fld>
            <a:endParaRPr lang="es-PE"/>
          </a:p>
        </p:txBody>
      </p:sp>
      <p:pic>
        <p:nvPicPr>
          <p:cNvPr id="5" name="Imagen 4">
            <a:extLst>
              <a:ext uri="{FF2B5EF4-FFF2-40B4-BE49-F238E27FC236}">
                <a16:creationId xmlns:a16="http://schemas.microsoft.com/office/drawing/2014/main" id="{B60E30D2-0206-4A6F-94BC-FDF82066D1FC}"/>
              </a:ext>
            </a:extLst>
          </p:cNvPr>
          <p:cNvPicPr>
            <a:picLocks noChangeAspect="1"/>
          </p:cNvPicPr>
          <p:nvPr/>
        </p:nvPicPr>
        <p:blipFill>
          <a:blip r:embed="rId2"/>
          <a:stretch>
            <a:fillRect/>
          </a:stretch>
        </p:blipFill>
        <p:spPr>
          <a:xfrm>
            <a:off x="3127513" y="1476807"/>
            <a:ext cx="6024310" cy="2819668"/>
          </a:xfrm>
          <a:prstGeom prst="rect">
            <a:avLst/>
          </a:prstGeom>
        </p:spPr>
      </p:pic>
      <p:sp>
        <p:nvSpPr>
          <p:cNvPr id="7" name="Flecha: a la derecha con bandas 6">
            <a:extLst>
              <a:ext uri="{FF2B5EF4-FFF2-40B4-BE49-F238E27FC236}">
                <a16:creationId xmlns:a16="http://schemas.microsoft.com/office/drawing/2014/main" id="{31276CEE-9401-55D6-BA8E-7EE84B355B34}"/>
              </a:ext>
            </a:extLst>
          </p:cNvPr>
          <p:cNvSpPr/>
          <p:nvPr/>
        </p:nvSpPr>
        <p:spPr>
          <a:xfrm>
            <a:off x="7010676" y="4982844"/>
            <a:ext cx="848139" cy="633005"/>
          </a:xfrm>
          <a:prstGeom prst="stripedRightArrow">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graphicFrame>
        <p:nvGraphicFramePr>
          <p:cNvPr id="8" name="Diagrama 7">
            <a:extLst>
              <a:ext uri="{FF2B5EF4-FFF2-40B4-BE49-F238E27FC236}">
                <a16:creationId xmlns:a16="http://schemas.microsoft.com/office/drawing/2014/main" id="{FCA6D128-D9B6-83A4-2E00-71E25609461A}"/>
              </a:ext>
            </a:extLst>
          </p:cNvPr>
          <p:cNvGraphicFramePr/>
          <p:nvPr>
            <p:extLst>
              <p:ext uri="{D42A27DB-BD31-4B8C-83A1-F6EECF244321}">
                <p14:modId xmlns:p14="http://schemas.microsoft.com/office/powerpoint/2010/main" val="2022654812"/>
              </p:ext>
            </p:extLst>
          </p:nvPr>
        </p:nvGraphicFramePr>
        <p:xfrm>
          <a:off x="424069" y="4296475"/>
          <a:ext cx="6321288" cy="24485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ectángulo: esquinas redondeadas 8">
            <a:extLst>
              <a:ext uri="{FF2B5EF4-FFF2-40B4-BE49-F238E27FC236}">
                <a16:creationId xmlns:a16="http://schemas.microsoft.com/office/drawing/2014/main" id="{E7F778CA-224B-5E5D-5D18-9FA72F62CD51}"/>
              </a:ext>
            </a:extLst>
          </p:cNvPr>
          <p:cNvSpPr/>
          <p:nvPr/>
        </p:nvSpPr>
        <p:spPr>
          <a:xfrm>
            <a:off x="8269909" y="4459143"/>
            <a:ext cx="3378752" cy="1680409"/>
          </a:xfrm>
          <a:prstGeom prst="roundRect">
            <a:avLst/>
          </a:prstGeom>
          <a:solidFill>
            <a:schemeClr val="accent2">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PE" dirty="0"/>
              <a:t>Modelos de aprendizaje automático  superan a las técnicas tradicionales en la determinación de la probabilidad de default.</a:t>
            </a:r>
          </a:p>
        </p:txBody>
      </p:sp>
      <p:sp>
        <p:nvSpPr>
          <p:cNvPr id="10" name="CuadroTexto 9">
            <a:extLst>
              <a:ext uri="{FF2B5EF4-FFF2-40B4-BE49-F238E27FC236}">
                <a16:creationId xmlns:a16="http://schemas.microsoft.com/office/drawing/2014/main" id="{5D35EFEF-D759-1786-28CF-4F3C6C04D4F5}"/>
              </a:ext>
            </a:extLst>
          </p:cNvPr>
          <p:cNvSpPr txBox="1"/>
          <p:nvPr/>
        </p:nvSpPr>
        <p:spPr>
          <a:xfrm>
            <a:off x="1417983" y="968443"/>
            <a:ext cx="4121426" cy="369332"/>
          </a:xfrm>
          <a:prstGeom prst="rect">
            <a:avLst/>
          </a:prstGeom>
          <a:noFill/>
        </p:spPr>
        <p:txBody>
          <a:bodyPr wrap="square" rtlCol="0">
            <a:spAutoFit/>
          </a:bodyPr>
          <a:lstStyle/>
          <a:p>
            <a:pPr marL="285750" indent="-285750">
              <a:buFont typeface="Wingdings" panose="05000000000000000000" pitchFamily="2" charset="2"/>
              <a:buChar char="q"/>
            </a:pPr>
            <a:r>
              <a:rPr lang="es-PE" b="1" dirty="0"/>
              <a:t>Rendimiento de los modelos</a:t>
            </a:r>
          </a:p>
        </p:txBody>
      </p:sp>
    </p:spTree>
    <p:extLst>
      <p:ext uri="{BB962C8B-B14F-4D97-AF65-F5344CB8AC3E}">
        <p14:creationId xmlns:p14="http://schemas.microsoft.com/office/powerpoint/2010/main" val="3732993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a:extLst>
              <a:ext uri="{FF2B5EF4-FFF2-40B4-BE49-F238E27FC236}">
                <a16:creationId xmlns:a16="http://schemas.microsoft.com/office/drawing/2014/main" id="{441F563D-72AA-5B18-2541-0AAC4F67CF28}"/>
              </a:ext>
            </a:extLst>
          </p:cNvPr>
          <p:cNvSpPr>
            <a:spLocks noGrp="1"/>
          </p:cNvSpPr>
          <p:nvPr>
            <p:ph type="ftr" sz="quarter" idx="11"/>
          </p:nvPr>
        </p:nvSpPr>
        <p:spPr/>
        <p:txBody>
          <a:bodyPr/>
          <a:lstStyle/>
          <a:p>
            <a:r>
              <a:rPr lang="es-MX"/>
              <a:t>Máster Universitario en Banca y Finanzas</a:t>
            </a:r>
            <a:endParaRPr lang="es-PE"/>
          </a:p>
        </p:txBody>
      </p:sp>
      <p:sp>
        <p:nvSpPr>
          <p:cNvPr id="5" name="Marcador de número de diapositiva 4">
            <a:extLst>
              <a:ext uri="{FF2B5EF4-FFF2-40B4-BE49-F238E27FC236}">
                <a16:creationId xmlns:a16="http://schemas.microsoft.com/office/drawing/2014/main" id="{09801F3C-675E-C815-2F89-B0EE6B0C0F0E}"/>
              </a:ext>
            </a:extLst>
          </p:cNvPr>
          <p:cNvSpPr>
            <a:spLocks noGrp="1"/>
          </p:cNvSpPr>
          <p:nvPr>
            <p:ph type="sldNum" sz="quarter" idx="12"/>
          </p:nvPr>
        </p:nvSpPr>
        <p:spPr/>
        <p:txBody>
          <a:bodyPr/>
          <a:lstStyle/>
          <a:p>
            <a:fld id="{22AF71D7-05A8-4E66-B7BC-41B46016AACE}" type="slidenum">
              <a:rPr lang="es-PE" smtClean="0"/>
              <a:t>13</a:t>
            </a:fld>
            <a:endParaRPr lang="es-PE"/>
          </a:p>
        </p:txBody>
      </p:sp>
      <p:sp>
        <p:nvSpPr>
          <p:cNvPr id="6" name="CuadroTexto 5">
            <a:extLst>
              <a:ext uri="{FF2B5EF4-FFF2-40B4-BE49-F238E27FC236}">
                <a16:creationId xmlns:a16="http://schemas.microsoft.com/office/drawing/2014/main" id="{99851057-C3EE-BF75-97A0-3320EAD854C8}"/>
              </a:ext>
            </a:extLst>
          </p:cNvPr>
          <p:cNvSpPr txBox="1"/>
          <p:nvPr/>
        </p:nvSpPr>
        <p:spPr>
          <a:xfrm>
            <a:off x="26505" y="5517"/>
            <a:ext cx="6069495" cy="369332"/>
          </a:xfrm>
          <a:prstGeom prst="rect">
            <a:avLst/>
          </a:prstGeom>
          <a:noFill/>
        </p:spPr>
        <p:txBody>
          <a:bodyPr wrap="square" rtlCol="0">
            <a:spAutoFit/>
          </a:bodyPr>
          <a:lstStyle/>
          <a:p>
            <a:pPr marL="285750" indent="-285750">
              <a:buFont typeface="Wingdings" panose="05000000000000000000" pitchFamily="2" charset="2"/>
              <a:buChar char="q"/>
            </a:pPr>
            <a:r>
              <a:rPr lang="es-PE" b="1" dirty="0"/>
              <a:t>Interpretabilidad</a:t>
            </a:r>
          </a:p>
        </p:txBody>
      </p:sp>
      <p:sp>
        <p:nvSpPr>
          <p:cNvPr id="11" name="CuadroTexto 10">
            <a:extLst>
              <a:ext uri="{FF2B5EF4-FFF2-40B4-BE49-F238E27FC236}">
                <a16:creationId xmlns:a16="http://schemas.microsoft.com/office/drawing/2014/main" id="{77A461B6-0FE0-C344-74A8-886AD157AFAD}"/>
              </a:ext>
            </a:extLst>
          </p:cNvPr>
          <p:cNvSpPr txBox="1"/>
          <p:nvPr/>
        </p:nvSpPr>
        <p:spPr>
          <a:xfrm rot="10800000" flipV="1">
            <a:off x="2085197" y="308226"/>
            <a:ext cx="2389428" cy="312907"/>
          </a:xfrm>
          <a:prstGeom prst="rect">
            <a:avLst/>
          </a:prstGeom>
          <a:solidFill>
            <a:schemeClr val="accent2">
              <a:lumMod val="40000"/>
              <a:lumOff val="60000"/>
            </a:schemeClr>
          </a:solidFill>
          <a:scene3d>
            <a:camera prst="orthographicFront"/>
            <a:lightRig rig="threePt" dir="t"/>
          </a:scene3d>
          <a:sp3d>
            <a:bevelT/>
          </a:sp3d>
        </p:spPr>
        <p:txBody>
          <a:bodyPr wrap="square" rtlCol="0">
            <a:spAutoFit/>
          </a:bodyPr>
          <a:lstStyle/>
          <a:p>
            <a:pPr algn="ctr">
              <a:lnSpc>
                <a:spcPct val="70000"/>
              </a:lnSpc>
              <a:spcBef>
                <a:spcPts val="1000"/>
              </a:spcBef>
            </a:pPr>
            <a:r>
              <a:rPr lang="es-PE" sz="2000" dirty="0" err="1"/>
              <a:t>Logit</a:t>
            </a:r>
            <a:endParaRPr lang="es-PE" sz="2000" dirty="0"/>
          </a:p>
        </p:txBody>
      </p:sp>
      <p:sp>
        <p:nvSpPr>
          <p:cNvPr id="12" name="CuadroTexto 11">
            <a:extLst>
              <a:ext uri="{FF2B5EF4-FFF2-40B4-BE49-F238E27FC236}">
                <a16:creationId xmlns:a16="http://schemas.microsoft.com/office/drawing/2014/main" id="{835D11E5-4E64-33F3-C630-DFE7CEDC09C6}"/>
              </a:ext>
            </a:extLst>
          </p:cNvPr>
          <p:cNvSpPr txBox="1"/>
          <p:nvPr/>
        </p:nvSpPr>
        <p:spPr>
          <a:xfrm rot="10800000" flipV="1">
            <a:off x="6765232" y="240248"/>
            <a:ext cx="2682272" cy="312905"/>
          </a:xfrm>
          <a:prstGeom prst="rect">
            <a:avLst/>
          </a:prstGeom>
          <a:solidFill>
            <a:schemeClr val="accent2">
              <a:lumMod val="40000"/>
              <a:lumOff val="60000"/>
            </a:schemeClr>
          </a:solidFill>
          <a:scene3d>
            <a:camera prst="orthographicFront"/>
            <a:lightRig rig="threePt" dir="t"/>
          </a:scene3d>
          <a:sp3d>
            <a:bevelT/>
          </a:sp3d>
        </p:spPr>
        <p:txBody>
          <a:bodyPr wrap="square" rtlCol="0">
            <a:spAutoFit/>
          </a:bodyPr>
          <a:lstStyle/>
          <a:p>
            <a:pPr algn="ctr">
              <a:lnSpc>
                <a:spcPct val="70000"/>
              </a:lnSpc>
              <a:spcBef>
                <a:spcPts val="1000"/>
              </a:spcBef>
            </a:pPr>
            <a:r>
              <a:rPr lang="es-PE" sz="2000" dirty="0"/>
              <a:t>Árbol de decisión</a:t>
            </a:r>
          </a:p>
        </p:txBody>
      </p:sp>
      <p:sp>
        <p:nvSpPr>
          <p:cNvPr id="13" name="CuadroTexto 12">
            <a:extLst>
              <a:ext uri="{FF2B5EF4-FFF2-40B4-BE49-F238E27FC236}">
                <a16:creationId xmlns:a16="http://schemas.microsoft.com/office/drawing/2014/main" id="{4B93AF2E-5CA7-EDF0-A21E-8F4C113ACD9E}"/>
              </a:ext>
            </a:extLst>
          </p:cNvPr>
          <p:cNvSpPr txBox="1"/>
          <p:nvPr/>
        </p:nvSpPr>
        <p:spPr>
          <a:xfrm rot="10800000" flipV="1">
            <a:off x="2085197" y="3476506"/>
            <a:ext cx="2496741" cy="312906"/>
          </a:xfrm>
          <a:prstGeom prst="rect">
            <a:avLst/>
          </a:prstGeom>
          <a:solidFill>
            <a:schemeClr val="accent2">
              <a:lumMod val="40000"/>
              <a:lumOff val="60000"/>
            </a:schemeClr>
          </a:solidFill>
          <a:scene3d>
            <a:camera prst="orthographicFront"/>
            <a:lightRig rig="threePt" dir="t"/>
          </a:scene3d>
          <a:sp3d>
            <a:bevelT/>
          </a:sp3d>
        </p:spPr>
        <p:txBody>
          <a:bodyPr wrap="square" rtlCol="0">
            <a:spAutoFit/>
          </a:bodyPr>
          <a:lstStyle/>
          <a:p>
            <a:pPr algn="ctr">
              <a:lnSpc>
                <a:spcPct val="70000"/>
              </a:lnSpc>
              <a:spcBef>
                <a:spcPts val="1000"/>
              </a:spcBef>
            </a:pPr>
            <a:r>
              <a:rPr lang="es-PE" sz="2000" dirty="0" err="1"/>
              <a:t>Random</a:t>
            </a:r>
            <a:r>
              <a:rPr lang="es-PE" sz="2000" dirty="0"/>
              <a:t> Forest</a:t>
            </a:r>
          </a:p>
        </p:txBody>
      </p:sp>
      <p:sp>
        <p:nvSpPr>
          <p:cNvPr id="14" name="CuadroTexto 13">
            <a:extLst>
              <a:ext uri="{FF2B5EF4-FFF2-40B4-BE49-F238E27FC236}">
                <a16:creationId xmlns:a16="http://schemas.microsoft.com/office/drawing/2014/main" id="{652FC953-2D29-20CF-D4F5-DED0C8BB4E63}"/>
              </a:ext>
            </a:extLst>
          </p:cNvPr>
          <p:cNvSpPr txBox="1"/>
          <p:nvPr/>
        </p:nvSpPr>
        <p:spPr>
          <a:xfrm rot="10800000" flipV="1">
            <a:off x="6765232" y="3476505"/>
            <a:ext cx="2682272" cy="312907"/>
          </a:xfrm>
          <a:prstGeom prst="rect">
            <a:avLst/>
          </a:prstGeom>
          <a:solidFill>
            <a:schemeClr val="accent2">
              <a:lumMod val="40000"/>
              <a:lumOff val="60000"/>
            </a:schemeClr>
          </a:solidFill>
          <a:scene3d>
            <a:camera prst="orthographicFront"/>
            <a:lightRig rig="threePt" dir="t"/>
          </a:scene3d>
          <a:sp3d>
            <a:bevelT/>
          </a:sp3d>
        </p:spPr>
        <p:txBody>
          <a:bodyPr wrap="square" rtlCol="0">
            <a:spAutoFit/>
          </a:bodyPr>
          <a:lstStyle/>
          <a:p>
            <a:pPr algn="ctr">
              <a:lnSpc>
                <a:spcPct val="70000"/>
              </a:lnSpc>
              <a:spcBef>
                <a:spcPts val="1000"/>
              </a:spcBef>
            </a:pPr>
            <a:r>
              <a:rPr lang="es-PE" sz="2000" dirty="0" err="1"/>
              <a:t>Gradient</a:t>
            </a:r>
            <a:r>
              <a:rPr lang="es-PE" sz="2000" dirty="0"/>
              <a:t> </a:t>
            </a:r>
            <a:r>
              <a:rPr lang="es-PE" sz="2000" dirty="0" err="1"/>
              <a:t>Boosting</a:t>
            </a:r>
            <a:endParaRPr lang="es-PE" sz="2000" dirty="0"/>
          </a:p>
        </p:txBody>
      </p:sp>
      <p:pic>
        <p:nvPicPr>
          <p:cNvPr id="16" name="Imagen 15">
            <a:extLst>
              <a:ext uri="{FF2B5EF4-FFF2-40B4-BE49-F238E27FC236}">
                <a16:creationId xmlns:a16="http://schemas.microsoft.com/office/drawing/2014/main" id="{744C4167-A91A-EC8A-96BF-84DF0F5C78BA}"/>
              </a:ext>
            </a:extLst>
          </p:cNvPr>
          <p:cNvPicPr>
            <a:picLocks noChangeAspect="1"/>
          </p:cNvPicPr>
          <p:nvPr/>
        </p:nvPicPr>
        <p:blipFill>
          <a:blip r:embed="rId2"/>
          <a:stretch>
            <a:fillRect/>
          </a:stretch>
        </p:blipFill>
        <p:spPr>
          <a:xfrm>
            <a:off x="1120210" y="726436"/>
            <a:ext cx="4228164" cy="2593488"/>
          </a:xfrm>
          <a:prstGeom prst="rect">
            <a:avLst/>
          </a:prstGeom>
        </p:spPr>
      </p:pic>
      <p:pic>
        <p:nvPicPr>
          <p:cNvPr id="17" name="Imagen 16">
            <a:extLst>
              <a:ext uri="{FF2B5EF4-FFF2-40B4-BE49-F238E27FC236}">
                <a16:creationId xmlns:a16="http://schemas.microsoft.com/office/drawing/2014/main" id="{3D353AF3-72DE-E4E8-B404-8438CBCBF6FE}"/>
              </a:ext>
            </a:extLst>
          </p:cNvPr>
          <p:cNvPicPr>
            <a:picLocks noChangeAspect="1"/>
          </p:cNvPicPr>
          <p:nvPr/>
        </p:nvPicPr>
        <p:blipFill>
          <a:blip r:embed="rId3"/>
          <a:stretch>
            <a:fillRect/>
          </a:stretch>
        </p:blipFill>
        <p:spPr>
          <a:xfrm>
            <a:off x="6209024" y="625841"/>
            <a:ext cx="4379463" cy="2687005"/>
          </a:xfrm>
          <a:prstGeom prst="rect">
            <a:avLst/>
          </a:prstGeom>
        </p:spPr>
      </p:pic>
      <p:pic>
        <p:nvPicPr>
          <p:cNvPr id="18" name="Imagen 17">
            <a:extLst>
              <a:ext uri="{FF2B5EF4-FFF2-40B4-BE49-F238E27FC236}">
                <a16:creationId xmlns:a16="http://schemas.microsoft.com/office/drawing/2014/main" id="{0CF0AB62-90FF-DF6E-4B8D-8EC6EEFF6B04}"/>
              </a:ext>
            </a:extLst>
          </p:cNvPr>
          <p:cNvPicPr>
            <a:picLocks noChangeAspect="1"/>
          </p:cNvPicPr>
          <p:nvPr/>
        </p:nvPicPr>
        <p:blipFill>
          <a:blip r:embed="rId4"/>
          <a:stretch>
            <a:fillRect/>
          </a:stretch>
        </p:blipFill>
        <p:spPr>
          <a:xfrm>
            <a:off x="1334239" y="3894716"/>
            <a:ext cx="3998656" cy="2470684"/>
          </a:xfrm>
          <a:prstGeom prst="rect">
            <a:avLst/>
          </a:prstGeom>
        </p:spPr>
      </p:pic>
      <p:pic>
        <p:nvPicPr>
          <p:cNvPr id="19" name="Imagen 18">
            <a:extLst>
              <a:ext uri="{FF2B5EF4-FFF2-40B4-BE49-F238E27FC236}">
                <a16:creationId xmlns:a16="http://schemas.microsoft.com/office/drawing/2014/main" id="{C183F79A-FCBB-D63B-1E0A-EC7F33BCF83C}"/>
              </a:ext>
            </a:extLst>
          </p:cNvPr>
          <p:cNvPicPr>
            <a:picLocks noChangeAspect="1"/>
          </p:cNvPicPr>
          <p:nvPr/>
        </p:nvPicPr>
        <p:blipFill>
          <a:blip r:embed="rId5"/>
          <a:stretch>
            <a:fillRect/>
          </a:stretch>
        </p:blipFill>
        <p:spPr>
          <a:xfrm>
            <a:off x="6209024" y="3894716"/>
            <a:ext cx="4246941" cy="2614584"/>
          </a:xfrm>
          <a:prstGeom prst="rect">
            <a:avLst/>
          </a:prstGeom>
        </p:spPr>
      </p:pic>
      <p:sp>
        <p:nvSpPr>
          <p:cNvPr id="20" name="Rectángulo: esquinas redondeadas 19">
            <a:extLst>
              <a:ext uri="{FF2B5EF4-FFF2-40B4-BE49-F238E27FC236}">
                <a16:creationId xmlns:a16="http://schemas.microsoft.com/office/drawing/2014/main" id="{F5BF22B9-43CA-74FB-2075-2E7C895D663F}"/>
              </a:ext>
            </a:extLst>
          </p:cNvPr>
          <p:cNvSpPr/>
          <p:nvPr/>
        </p:nvSpPr>
        <p:spPr>
          <a:xfrm>
            <a:off x="1457739" y="719358"/>
            <a:ext cx="1099931" cy="67212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1" name="Rectángulo: esquinas redondeadas 20">
            <a:extLst>
              <a:ext uri="{FF2B5EF4-FFF2-40B4-BE49-F238E27FC236}">
                <a16:creationId xmlns:a16="http://schemas.microsoft.com/office/drawing/2014/main" id="{0507D699-768F-43BC-794C-6D63368CE60C}"/>
              </a:ext>
            </a:extLst>
          </p:cNvPr>
          <p:cNvSpPr/>
          <p:nvPr/>
        </p:nvSpPr>
        <p:spPr>
          <a:xfrm>
            <a:off x="1334239" y="3880709"/>
            <a:ext cx="1099931" cy="1234629"/>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2" name="Rectángulo: esquinas redondeadas 21">
            <a:extLst>
              <a:ext uri="{FF2B5EF4-FFF2-40B4-BE49-F238E27FC236}">
                <a16:creationId xmlns:a16="http://schemas.microsoft.com/office/drawing/2014/main" id="{79EDBACF-7A3F-344B-6B9E-E339EFB34785}"/>
              </a:ext>
            </a:extLst>
          </p:cNvPr>
          <p:cNvSpPr/>
          <p:nvPr/>
        </p:nvSpPr>
        <p:spPr>
          <a:xfrm>
            <a:off x="6513823" y="3953071"/>
            <a:ext cx="1099931" cy="602644"/>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3" name="Rectángulo: esquinas redondeadas 22">
            <a:extLst>
              <a:ext uri="{FF2B5EF4-FFF2-40B4-BE49-F238E27FC236}">
                <a16:creationId xmlns:a16="http://schemas.microsoft.com/office/drawing/2014/main" id="{ACD7FAE6-B8F6-F569-5799-7ADD1BF42888}"/>
              </a:ext>
            </a:extLst>
          </p:cNvPr>
          <p:cNvSpPr/>
          <p:nvPr/>
        </p:nvSpPr>
        <p:spPr>
          <a:xfrm>
            <a:off x="6513824" y="658458"/>
            <a:ext cx="1099931" cy="146189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4" name="CuadroTexto 23">
            <a:extLst>
              <a:ext uri="{FF2B5EF4-FFF2-40B4-BE49-F238E27FC236}">
                <a16:creationId xmlns:a16="http://schemas.microsoft.com/office/drawing/2014/main" id="{682C5D82-83F9-B98E-A458-3AA5A9881175}"/>
              </a:ext>
            </a:extLst>
          </p:cNvPr>
          <p:cNvSpPr txBox="1"/>
          <p:nvPr/>
        </p:nvSpPr>
        <p:spPr>
          <a:xfrm>
            <a:off x="569843" y="6435532"/>
            <a:ext cx="5943980" cy="379624"/>
          </a:xfrm>
          <a:prstGeom prst="rect">
            <a:avLst/>
          </a:prstGeom>
          <a:noFill/>
        </p:spPr>
        <p:txBody>
          <a:bodyPr wrap="square" rtlCol="0">
            <a:spAutoFit/>
          </a:bodyPr>
          <a:lstStyle/>
          <a:p>
            <a:pPr marL="285750" indent="-285750">
              <a:buFont typeface="Wingdings" panose="05000000000000000000" pitchFamily="2" charset="2"/>
              <a:buChar char="q"/>
            </a:pPr>
            <a:r>
              <a:rPr lang="es-PE" dirty="0" err="1"/>
              <a:t>Revolving</a:t>
            </a:r>
            <a:r>
              <a:rPr lang="es-PE" dirty="0"/>
              <a:t>, </a:t>
            </a:r>
            <a:r>
              <a:rPr lang="es-PE" dirty="0" err="1"/>
              <a:t>Late_N</a:t>
            </a:r>
            <a:r>
              <a:rPr lang="es-PE" dirty="0"/>
              <a:t> y </a:t>
            </a:r>
            <a:r>
              <a:rPr lang="es-PE" dirty="0" err="1"/>
              <a:t>Late_dummy</a:t>
            </a:r>
            <a:r>
              <a:rPr lang="es-PE" dirty="0"/>
              <a:t> de mayor importancia</a:t>
            </a:r>
          </a:p>
        </p:txBody>
      </p:sp>
    </p:spTree>
    <p:extLst>
      <p:ext uri="{BB962C8B-B14F-4D97-AF65-F5344CB8AC3E}">
        <p14:creationId xmlns:p14="http://schemas.microsoft.com/office/powerpoint/2010/main" val="3287787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6BC6A71-6BF0-8CC2-27DD-6883A5A9E5EA}"/>
              </a:ext>
            </a:extLst>
          </p:cNvPr>
          <p:cNvPicPr>
            <a:picLocks noChangeAspect="1"/>
          </p:cNvPicPr>
          <p:nvPr/>
        </p:nvPicPr>
        <p:blipFill>
          <a:blip r:embed="rId2"/>
          <a:stretch>
            <a:fillRect/>
          </a:stretch>
        </p:blipFill>
        <p:spPr>
          <a:xfrm>
            <a:off x="2583528" y="998003"/>
            <a:ext cx="7024944" cy="2858425"/>
          </a:xfrm>
          <a:prstGeom prst="rect">
            <a:avLst/>
          </a:prstGeom>
        </p:spPr>
      </p:pic>
      <p:sp>
        <p:nvSpPr>
          <p:cNvPr id="2" name="Marcador de pie de página 1">
            <a:extLst>
              <a:ext uri="{FF2B5EF4-FFF2-40B4-BE49-F238E27FC236}">
                <a16:creationId xmlns:a16="http://schemas.microsoft.com/office/drawing/2014/main" id="{72E1CBCF-1C56-50F9-9461-54B8D9F3D825}"/>
              </a:ext>
            </a:extLst>
          </p:cNvPr>
          <p:cNvSpPr>
            <a:spLocks noGrp="1"/>
          </p:cNvSpPr>
          <p:nvPr>
            <p:ph type="ftr" sz="quarter" idx="11"/>
          </p:nvPr>
        </p:nvSpPr>
        <p:spPr/>
        <p:txBody>
          <a:bodyPr/>
          <a:lstStyle/>
          <a:p>
            <a:r>
              <a:rPr lang="es-MX"/>
              <a:t>Máster Universitario en Banca y Finanzas</a:t>
            </a:r>
            <a:endParaRPr lang="es-PE"/>
          </a:p>
        </p:txBody>
      </p:sp>
      <p:sp>
        <p:nvSpPr>
          <p:cNvPr id="3" name="Marcador de número de diapositiva 2">
            <a:extLst>
              <a:ext uri="{FF2B5EF4-FFF2-40B4-BE49-F238E27FC236}">
                <a16:creationId xmlns:a16="http://schemas.microsoft.com/office/drawing/2014/main" id="{35C9A265-7C6F-993A-BDE2-CF0FA6F0FD1C}"/>
              </a:ext>
            </a:extLst>
          </p:cNvPr>
          <p:cNvSpPr>
            <a:spLocks noGrp="1"/>
          </p:cNvSpPr>
          <p:nvPr>
            <p:ph type="sldNum" sz="quarter" idx="12"/>
          </p:nvPr>
        </p:nvSpPr>
        <p:spPr/>
        <p:txBody>
          <a:bodyPr/>
          <a:lstStyle/>
          <a:p>
            <a:fld id="{22AF71D7-05A8-4E66-B7BC-41B46016AACE}" type="slidenum">
              <a:rPr lang="es-PE" smtClean="0"/>
              <a:t>14</a:t>
            </a:fld>
            <a:endParaRPr lang="es-PE"/>
          </a:p>
        </p:txBody>
      </p:sp>
      <p:graphicFrame>
        <p:nvGraphicFramePr>
          <p:cNvPr id="4" name="Diagrama 3">
            <a:extLst>
              <a:ext uri="{FF2B5EF4-FFF2-40B4-BE49-F238E27FC236}">
                <a16:creationId xmlns:a16="http://schemas.microsoft.com/office/drawing/2014/main" id="{D2FCDD53-9BA2-FBC0-CCED-CF94BD4AFF8E}"/>
              </a:ext>
            </a:extLst>
          </p:cNvPr>
          <p:cNvGraphicFramePr/>
          <p:nvPr>
            <p:extLst>
              <p:ext uri="{D42A27DB-BD31-4B8C-83A1-F6EECF244321}">
                <p14:modId xmlns:p14="http://schemas.microsoft.com/office/powerpoint/2010/main" val="1223820290"/>
              </p:ext>
            </p:extLst>
          </p:nvPr>
        </p:nvGraphicFramePr>
        <p:xfrm>
          <a:off x="477078" y="4100576"/>
          <a:ext cx="6321288" cy="26444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lecha: a la derecha con bandas 5">
            <a:extLst>
              <a:ext uri="{FF2B5EF4-FFF2-40B4-BE49-F238E27FC236}">
                <a16:creationId xmlns:a16="http://schemas.microsoft.com/office/drawing/2014/main" id="{30AA1AAE-6B6C-3DD6-DBCE-0C804F7E81B9}"/>
              </a:ext>
            </a:extLst>
          </p:cNvPr>
          <p:cNvSpPr/>
          <p:nvPr/>
        </p:nvSpPr>
        <p:spPr>
          <a:xfrm>
            <a:off x="7010676" y="4982844"/>
            <a:ext cx="848139" cy="633005"/>
          </a:xfrm>
          <a:prstGeom prst="stripedRightArrow">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Rectángulo: esquinas redondeadas 6">
            <a:extLst>
              <a:ext uri="{FF2B5EF4-FFF2-40B4-BE49-F238E27FC236}">
                <a16:creationId xmlns:a16="http://schemas.microsoft.com/office/drawing/2014/main" id="{2ECD890E-9A2E-BDAA-9BF2-C6AA98B7FBAC}"/>
              </a:ext>
            </a:extLst>
          </p:cNvPr>
          <p:cNvSpPr/>
          <p:nvPr/>
        </p:nvSpPr>
        <p:spPr>
          <a:xfrm>
            <a:off x="8190396" y="4503092"/>
            <a:ext cx="3378752" cy="1680409"/>
          </a:xfrm>
          <a:prstGeom prst="roundRect">
            <a:avLst/>
          </a:prstGeom>
          <a:solidFill>
            <a:schemeClr val="accent2">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PE" dirty="0"/>
              <a:t>Modelos de aprendizaje automático posibilitan la exigencia de menor capital regulatorio.</a:t>
            </a:r>
          </a:p>
        </p:txBody>
      </p:sp>
      <p:sp>
        <p:nvSpPr>
          <p:cNvPr id="8" name="CuadroTexto 7">
            <a:extLst>
              <a:ext uri="{FF2B5EF4-FFF2-40B4-BE49-F238E27FC236}">
                <a16:creationId xmlns:a16="http://schemas.microsoft.com/office/drawing/2014/main" id="{E1D3B21A-12AF-AB9A-F6F2-194389E01781}"/>
              </a:ext>
            </a:extLst>
          </p:cNvPr>
          <p:cNvSpPr txBox="1"/>
          <p:nvPr/>
        </p:nvSpPr>
        <p:spPr>
          <a:xfrm>
            <a:off x="1139687" y="304800"/>
            <a:ext cx="7394713" cy="400110"/>
          </a:xfrm>
          <a:prstGeom prst="rect">
            <a:avLst/>
          </a:prstGeom>
          <a:noFill/>
        </p:spPr>
        <p:txBody>
          <a:bodyPr wrap="square" rtlCol="0">
            <a:spAutoFit/>
          </a:bodyPr>
          <a:lstStyle/>
          <a:p>
            <a:pPr marL="285750" indent="-285750">
              <a:buFont typeface="Wingdings" panose="05000000000000000000" pitchFamily="2" charset="2"/>
              <a:buChar char="q"/>
            </a:pPr>
            <a:r>
              <a:rPr lang="es-PE" sz="2000" b="1" dirty="0"/>
              <a:t>Ahorro de capital regulatorio</a:t>
            </a:r>
          </a:p>
        </p:txBody>
      </p:sp>
    </p:spTree>
    <p:extLst>
      <p:ext uri="{BB962C8B-B14F-4D97-AF65-F5344CB8AC3E}">
        <p14:creationId xmlns:p14="http://schemas.microsoft.com/office/powerpoint/2010/main" val="2984269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B5DF60-482B-6C3E-556D-BD20C39882D5}"/>
              </a:ext>
            </a:extLst>
          </p:cNvPr>
          <p:cNvSpPr>
            <a:spLocks noGrp="1"/>
          </p:cNvSpPr>
          <p:nvPr>
            <p:ph type="title"/>
          </p:nvPr>
        </p:nvSpPr>
        <p:spPr/>
        <p:txBody>
          <a:bodyPr/>
          <a:lstStyle/>
          <a:p>
            <a:r>
              <a:rPr lang="es-PE" dirty="0"/>
              <a:t>4.Conclusiones</a:t>
            </a:r>
          </a:p>
        </p:txBody>
      </p:sp>
      <p:sp>
        <p:nvSpPr>
          <p:cNvPr id="3" name="Marcador de pie de página 2">
            <a:extLst>
              <a:ext uri="{FF2B5EF4-FFF2-40B4-BE49-F238E27FC236}">
                <a16:creationId xmlns:a16="http://schemas.microsoft.com/office/drawing/2014/main" id="{9CB96372-E17D-3D4A-CF91-4D00A514BF6C}"/>
              </a:ext>
            </a:extLst>
          </p:cNvPr>
          <p:cNvSpPr>
            <a:spLocks noGrp="1"/>
          </p:cNvSpPr>
          <p:nvPr>
            <p:ph type="ftr" sz="quarter" idx="11"/>
          </p:nvPr>
        </p:nvSpPr>
        <p:spPr/>
        <p:txBody>
          <a:bodyPr/>
          <a:lstStyle/>
          <a:p>
            <a:r>
              <a:rPr lang="es-MX"/>
              <a:t>Máster Universitario en Banca y Finanzas</a:t>
            </a:r>
            <a:endParaRPr lang="es-PE"/>
          </a:p>
        </p:txBody>
      </p:sp>
      <p:sp>
        <p:nvSpPr>
          <p:cNvPr id="4" name="Marcador de número de diapositiva 3">
            <a:extLst>
              <a:ext uri="{FF2B5EF4-FFF2-40B4-BE49-F238E27FC236}">
                <a16:creationId xmlns:a16="http://schemas.microsoft.com/office/drawing/2014/main" id="{0F4C477D-795D-666B-C40E-AAFB798952ED}"/>
              </a:ext>
            </a:extLst>
          </p:cNvPr>
          <p:cNvSpPr>
            <a:spLocks noGrp="1"/>
          </p:cNvSpPr>
          <p:nvPr>
            <p:ph type="sldNum" sz="quarter" idx="12"/>
          </p:nvPr>
        </p:nvSpPr>
        <p:spPr/>
        <p:txBody>
          <a:bodyPr/>
          <a:lstStyle/>
          <a:p>
            <a:fld id="{22AF71D7-05A8-4E66-B7BC-41B46016AACE}" type="slidenum">
              <a:rPr lang="es-PE" smtClean="0"/>
              <a:t>15</a:t>
            </a:fld>
            <a:endParaRPr lang="es-PE"/>
          </a:p>
        </p:txBody>
      </p:sp>
      <p:graphicFrame>
        <p:nvGraphicFramePr>
          <p:cNvPr id="6" name="Diagrama 5">
            <a:extLst>
              <a:ext uri="{FF2B5EF4-FFF2-40B4-BE49-F238E27FC236}">
                <a16:creationId xmlns:a16="http://schemas.microsoft.com/office/drawing/2014/main" id="{185FE462-8C7D-575F-EE61-32F04ADF1972}"/>
              </a:ext>
            </a:extLst>
          </p:cNvPr>
          <p:cNvGraphicFramePr/>
          <p:nvPr>
            <p:extLst>
              <p:ext uri="{D42A27DB-BD31-4B8C-83A1-F6EECF244321}">
                <p14:modId xmlns:p14="http://schemas.microsoft.com/office/powerpoint/2010/main" val="4091827687"/>
              </p:ext>
            </p:extLst>
          </p:nvPr>
        </p:nvGraphicFramePr>
        <p:xfrm>
          <a:off x="1255594" y="1637732"/>
          <a:ext cx="9213623" cy="46350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0740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BE612F-C61C-00C0-66E0-A37D66982BE6}"/>
              </a:ext>
            </a:extLst>
          </p:cNvPr>
          <p:cNvSpPr>
            <a:spLocks noGrp="1"/>
          </p:cNvSpPr>
          <p:nvPr>
            <p:ph type="title"/>
          </p:nvPr>
        </p:nvSpPr>
        <p:spPr>
          <a:xfrm>
            <a:off x="4719157" y="2480408"/>
            <a:ext cx="3074504" cy="1499616"/>
          </a:xfrm>
        </p:spPr>
        <p:txBody>
          <a:bodyPr/>
          <a:lstStyle/>
          <a:p>
            <a:r>
              <a:rPr lang="es-PE" dirty="0"/>
              <a:t>Gracias!</a:t>
            </a:r>
          </a:p>
        </p:txBody>
      </p:sp>
      <p:sp>
        <p:nvSpPr>
          <p:cNvPr id="4" name="Marcador de pie de página 3">
            <a:extLst>
              <a:ext uri="{FF2B5EF4-FFF2-40B4-BE49-F238E27FC236}">
                <a16:creationId xmlns:a16="http://schemas.microsoft.com/office/drawing/2014/main" id="{E8A239D3-18CE-64C6-420C-5C57A9C21CDA}"/>
              </a:ext>
            </a:extLst>
          </p:cNvPr>
          <p:cNvSpPr>
            <a:spLocks noGrp="1"/>
          </p:cNvSpPr>
          <p:nvPr>
            <p:ph type="ftr" sz="quarter" idx="11"/>
          </p:nvPr>
        </p:nvSpPr>
        <p:spPr/>
        <p:txBody>
          <a:bodyPr/>
          <a:lstStyle/>
          <a:p>
            <a:r>
              <a:rPr lang="es-MX"/>
              <a:t>Máster Universitario en Banca y Finanzas</a:t>
            </a:r>
            <a:endParaRPr lang="es-PE"/>
          </a:p>
        </p:txBody>
      </p:sp>
      <p:sp>
        <p:nvSpPr>
          <p:cNvPr id="5" name="Marcador de número de diapositiva 4">
            <a:extLst>
              <a:ext uri="{FF2B5EF4-FFF2-40B4-BE49-F238E27FC236}">
                <a16:creationId xmlns:a16="http://schemas.microsoft.com/office/drawing/2014/main" id="{059E314F-8C7F-B4E9-4FFB-AA1405E6A4AD}"/>
              </a:ext>
            </a:extLst>
          </p:cNvPr>
          <p:cNvSpPr>
            <a:spLocks noGrp="1"/>
          </p:cNvSpPr>
          <p:nvPr>
            <p:ph type="sldNum" sz="quarter" idx="12"/>
          </p:nvPr>
        </p:nvSpPr>
        <p:spPr/>
        <p:txBody>
          <a:bodyPr/>
          <a:lstStyle/>
          <a:p>
            <a:fld id="{22AF71D7-05A8-4E66-B7BC-41B46016AACE}" type="slidenum">
              <a:rPr lang="es-PE" smtClean="0"/>
              <a:t>16</a:t>
            </a:fld>
            <a:endParaRPr lang="es-PE"/>
          </a:p>
        </p:txBody>
      </p:sp>
    </p:spTree>
    <p:extLst>
      <p:ext uri="{BB962C8B-B14F-4D97-AF65-F5344CB8AC3E}">
        <p14:creationId xmlns:p14="http://schemas.microsoft.com/office/powerpoint/2010/main" val="507708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507E32-76EA-D5D3-639F-71A8B798EF06}"/>
              </a:ext>
            </a:extLst>
          </p:cNvPr>
          <p:cNvSpPr>
            <a:spLocks noGrp="1"/>
          </p:cNvSpPr>
          <p:nvPr>
            <p:ph type="title"/>
          </p:nvPr>
        </p:nvSpPr>
        <p:spPr/>
        <p:txBody>
          <a:bodyPr/>
          <a:lstStyle/>
          <a:p>
            <a:r>
              <a:rPr lang="es-PE" dirty="0"/>
              <a:t>contenido</a:t>
            </a:r>
          </a:p>
        </p:txBody>
      </p:sp>
      <p:sp>
        <p:nvSpPr>
          <p:cNvPr id="7" name="Marcador de pie de página 6">
            <a:extLst>
              <a:ext uri="{FF2B5EF4-FFF2-40B4-BE49-F238E27FC236}">
                <a16:creationId xmlns:a16="http://schemas.microsoft.com/office/drawing/2014/main" id="{BB8A7323-F921-51B0-FE7D-B7C70647E45D}"/>
              </a:ext>
            </a:extLst>
          </p:cNvPr>
          <p:cNvSpPr>
            <a:spLocks noGrp="1"/>
          </p:cNvSpPr>
          <p:nvPr>
            <p:ph type="ftr" sz="quarter" idx="11"/>
          </p:nvPr>
        </p:nvSpPr>
        <p:spPr/>
        <p:txBody>
          <a:bodyPr/>
          <a:lstStyle/>
          <a:p>
            <a:r>
              <a:rPr lang="es-MX"/>
              <a:t>Máster Universitario en Banca y Finanzas</a:t>
            </a:r>
            <a:endParaRPr lang="es-PE"/>
          </a:p>
        </p:txBody>
      </p:sp>
      <p:sp>
        <p:nvSpPr>
          <p:cNvPr id="8" name="Marcador de número de diapositiva 7">
            <a:extLst>
              <a:ext uri="{FF2B5EF4-FFF2-40B4-BE49-F238E27FC236}">
                <a16:creationId xmlns:a16="http://schemas.microsoft.com/office/drawing/2014/main" id="{A2456C47-6381-9ACB-D689-F06CA5A7A93B}"/>
              </a:ext>
            </a:extLst>
          </p:cNvPr>
          <p:cNvSpPr>
            <a:spLocks noGrp="1"/>
          </p:cNvSpPr>
          <p:nvPr>
            <p:ph type="sldNum" sz="quarter" idx="12"/>
          </p:nvPr>
        </p:nvSpPr>
        <p:spPr/>
        <p:txBody>
          <a:bodyPr/>
          <a:lstStyle/>
          <a:p>
            <a:fld id="{22AF71D7-05A8-4E66-B7BC-41B46016AACE}" type="slidenum">
              <a:rPr lang="es-PE" smtClean="0"/>
              <a:t>2</a:t>
            </a:fld>
            <a:endParaRPr lang="es-PE"/>
          </a:p>
        </p:txBody>
      </p:sp>
      <p:sp>
        <p:nvSpPr>
          <p:cNvPr id="9" name="CuadroTexto 8">
            <a:extLst>
              <a:ext uri="{FF2B5EF4-FFF2-40B4-BE49-F238E27FC236}">
                <a16:creationId xmlns:a16="http://schemas.microsoft.com/office/drawing/2014/main" id="{F40B6DF4-F699-68C5-6788-4F66AB6B0F4D}"/>
              </a:ext>
            </a:extLst>
          </p:cNvPr>
          <p:cNvSpPr txBox="1"/>
          <p:nvPr/>
        </p:nvSpPr>
        <p:spPr>
          <a:xfrm>
            <a:off x="1583634" y="2171709"/>
            <a:ext cx="9024731" cy="3108543"/>
          </a:xfrm>
          <a:prstGeom prst="rect">
            <a:avLst/>
          </a:prstGeom>
          <a:noFill/>
        </p:spPr>
        <p:txBody>
          <a:bodyPr wrap="square" rtlCol="0">
            <a:spAutoFit/>
          </a:bodyPr>
          <a:lstStyle/>
          <a:p>
            <a:r>
              <a:rPr lang="es-PE" sz="2800" b="1" dirty="0"/>
              <a:t>1 . Estado de la cuestión</a:t>
            </a:r>
          </a:p>
          <a:p>
            <a:endParaRPr lang="es-PE" sz="2800" b="1" dirty="0"/>
          </a:p>
          <a:p>
            <a:r>
              <a:rPr lang="es-PE" sz="2800" b="1" dirty="0"/>
              <a:t>2. Desarrollo de la investigación.</a:t>
            </a:r>
          </a:p>
          <a:p>
            <a:endParaRPr lang="es-PE" sz="2800" b="1" dirty="0"/>
          </a:p>
          <a:p>
            <a:r>
              <a:rPr lang="es-PE" sz="2800" b="1" dirty="0"/>
              <a:t>3. Resultados.</a:t>
            </a:r>
          </a:p>
          <a:p>
            <a:endParaRPr lang="es-PE" sz="2800" b="1" dirty="0"/>
          </a:p>
          <a:p>
            <a:r>
              <a:rPr lang="es-PE" sz="2800" b="1" dirty="0"/>
              <a:t>4. Conclusiones.</a:t>
            </a:r>
          </a:p>
        </p:txBody>
      </p:sp>
    </p:spTree>
    <p:extLst>
      <p:ext uri="{BB962C8B-B14F-4D97-AF65-F5344CB8AC3E}">
        <p14:creationId xmlns:p14="http://schemas.microsoft.com/office/powerpoint/2010/main" val="1358212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4BBF2-F4C3-CD56-279E-AAAB755C8251}"/>
              </a:ext>
            </a:extLst>
          </p:cNvPr>
          <p:cNvSpPr>
            <a:spLocks noGrp="1"/>
          </p:cNvSpPr>
          <p:nvPr>
            <p:ph type="title"/>
          </p:nvPr>
        </p:nvSpPr>
        <p:spPr>
          <a:xfrm>
            <a:off x="767339" y="852313"/>
            <a:ext cx="10629612" cy="765778"/>
          </a:xfrm>
        </p:spPr>
        <p:txBody>
          <a:bodyPr>
            <a:normAutofit/>
          </a:bodyPr>
          <a:lstStyle/>
          <a:p>
            <a:r>
              <a:rPr lang="es-PE" sz="4000" dirty="0"/>
              <a:t>1. Estado de la cuestión</a:t>
            </a:r>
          </a:p>
        </p:txBody>
      </p:sp>
      <p:sp>
        <p:nvSpPr>
          <p:cNvPr id="3" name="Marcador de texto 2">
            <a:extLst>
              <a:ext uri="{FF2B5EF4-FFF2-40B4-BE49-F238E27FC236}">
                <a16:creationId xmlns:a16="http://schemas.microsoft.com/office/drawing/2014/main" id="{FD9B82FA-3DFF-AB61-BA06-02E71C676E24}"/>
              </a:ext>
            </a:extLst>
          </p:cNvPr>
          <p:cNvSpPr>
            <a:spLocks noGrp="1"/>
          </p:cNvSpPr>
          <p:nvPr>
            <p:ph type="body" idx="1"/>
          </p:nvPr>
        </p:nvSpPr>
        <p:spPr>
          <a:xfrm>
            <a:off x="505055" y="1488444"/>
            <a:ext cx="4337877" cy="823912"/>
          </a:xfrm>
        </p:spPr>
        <p:txBody>
          <a:bodyPr>
            <a:normAutofit/>
          </a:bodyPr>
          <a:lstStyle/>
          <a:p>
            <a:r>
              <a:rPr lang="es-PE" sz="2800" dirty="0"/>
              <a:t>1.1 Contexto</a:t>
            </a:r>
          </a:p>
        </p:txBody>
      </p:sp>
      <p:sp>
        <p:nvSpPr>
          <p:cNvPr id="4" name="Marcador de contenido 3">
            <a:extLst>
              <a:ext uri="{FF2B5EF4-FFF2-40B4-BE49-F238E27FC236}">
                <a16:creationId xmlns:a16="http://schemas.microsoft.com/office/drawing/2014/main" id="{46620623-2C1A-611B-58BA-7B169FA5DDDE}"/>
              </a:ext>
            </a:extLst>
          </p:cNvPr>
          <p:cNvSpPr>
            <a:spLocks noGrp="1"/>
          </p:cNvSpPr>
          <p:nvPr>
            <p:ph sz="half" idx="2"/>
          </p:nvPr>
        </p:nvSpPr>
        <p:spPr>
          <a:xfrm>
            <a:off x="483679" y="2152568"/>
            <a:ext cx="4822069" cy="3980473"/>
          </a:xfrm>
        </p:spPr>
        <p:txBody>
          <a:bodyPr>
            <a:normAutofit/>
          </a:bodyPr>
          <a:lstStyle/>
          <a:p>
            <a:r>
              <a:rPr lang="es-PE" dirty="0"/>
              <a:t>Avance de elementos de Tecnologías de información y comunicaciones (TIC)</a:t>
            </a:r>
          </a:p>
          <a:p>
            <a:r>
              <a:rPr lang="es-PE" dirty="0"/>
              <a:t>Consumidores mas habituados al uso de TIC.</a:t>
            </a:r>
          </a:p>
          <a:p>
            <a:r>
              <a:rPr lang="es-PE" dirty="0"/>
              <a:t>Sector financiero: Nuevos canales de atención, detección de fraude, segmentación de clientes, y </a:t>
            </a:r>
            <a:r>
              <a:rPr lang="es-PE" dirty="0">
                <a:solidFill>
                  <a:srgbClr val="C00000"/>
                </a:solidFill>
              </a:rPr>
              <a:t>predicción de riesgos crediticios </a:t>
            </a:r>
          </a:p>
          <a:p>
            <a:r>
              <a:rPr lang="es-PE" dirty="0"/>
              <a:t>Interacción constante entre empresa y cliente </a:t>
            </a:r>
          </a:p>
        </p:txBody>
      </p:sp>
      <p:sp>
        <p:nvSpPr>
          <p:cNvPr id="5" name="Marcador de texto 4">
            <a:extLst>
              <a:ext uri="{FF2B5EF4-FFF2-40B4-BE49-F238E27FC236}">
                <a16:creationId xmlns:a16="http://schemas.microsoft.com/office/drawing/2014/main" id="{7C89C294-2756-11DE-F02D-B8BFAFD04481}"/>
              </a:ext>
            </a:extLst>
          </p:cNvPr>
          <p:cNvSpPr>
            <a:spLocks noGrp="1"/>
          </p:cNvSpPr>
          <p:nvPr>
            <p:ph type="body" sz="quarter" idx="3"/>
          </p:nvPr>
        </p:nvSpPr>
        <p:spPr>
          <a:xfrm>
            <a:off x="6935101" y="1619205"/>
            <a:ext cx="4664766" cy="626769"/>
          </a:xfrm>
        </p:spPr>
        <p:txBody>
          <a:bodyPr>
            <a:normAutofit/>
          </a:bodyPr>
          <a:lstStyle/>
          <a:p>
            <a:r>
              <a:rPr lang="es-PE" sz="2800" dirty="0"/>
              <a:t>1.2 Situación problemática</a:t>
            </a:r>
          </a:p>
        </p:txBody>
      </p:sp>
      <p:sp>
        <p:nvSpPr>
          <p:cNvPr id="6" name="Marcador de contenido 5">
            <a:extLst>
              <a:ext uri="{FF2B5EF4-FFF2-40B4-BE49-F238E27FC236}">
                <a16:creationId xmlns:a16="http://schemas.microsoft.com/office/drawing/2014/main" id="{3F9DBB6B-DDA9-89DB-DA3B-59044A97B07D}"/>
              </a:ext>
            </a:extLst>
          </p:cNvPr>
          <p:cNvSpPr>
            <a:spLocks noGrp="1"/>
          </p:cNvSpPr>
          <p:nvPr>
            <p:ph sz="quarter" idx="4"/>
          </p:nvPr>
        </p:nvSpPr>
        <p:spPr>
          <a:xfrm>
            <a:off x="6844688" y="2185719"/>
            <a:ext cx="5221357" cy="2656970"/>
          </a:xfrm>
        </p:spPr>
        <p:txBody>
          <a:bodyPr>
            <a:normAutofit/>
          </a:bodyPr>
          <a:lstStyle/>
          <a:p>
            <a:r>
              <a:rPr lang="es-PE" dirty="0"/>
              <a:t>Avalancha de datos disponibles.</a:t>
            </a:r>
          </a:p>
          <a:p>
            <a:r>
              <a:rPr lang="es-PE" dirty="0"/>
              <a:t>Búsqueda y uso de nuevas técnica de procesamiento y análisis de información.</a:t>
            </a:r>
          </a:p>
          <a:p>
            <a:pPr marL="0" indent="0">
              <a:buNone/>
            </a:pPr>
            <a:endParaRPr lang="es-PE" dirty="0"/>
          </a:p>
          <a:p>
            <a:endParaRPr lang="es-PE" dirty="0"/>
          </a:p>
          <a:p>
            <a:endParaRPr lang="es-PE" dirty="0"/>
          </a:p>
        </p:txBody>
      </p:sp>
      <p:sp>
        <p:nvSpPr>
          <p:cNvPr id="8" name="Marcador de pie de página 7">
            <a:extLst>
              <a:ext uri="{FF2B5EF4-FFF2-40B4-BE49-F238E27FC236}">
                <a16:creationId xmlns:a16="http://schemas.microsoft.com/office/drawing/2014/main" id="{572B05AB-F7B8-DB6A-4003-AC4468A75A36}"/>
              </a:ext>
            </a:extLst>
          </p:cNvPr>
          <p:cNvSpPr>
            <a:spLocks noGrp="1"/>
          </p:cNvSpPr>
          <p:nvPr>
            <p:ph type="ftr" sz="quarter" idx="11"/>
          </p:nvPr>
        </p:nvSpPr>
        <p:spPr/>
        <p:txBody>
          <a:bodyPr/>
          <a:lstStyle/>
          <a:p>
            <a:r>
              <a:rPr lang="es-MX" sz="1050" dirty="0"/>
              <a:t>Máster Universitario en Banca y Finanzas</a:t>
            </a:r>
            <a:endParaRPr lang="es-PE" sz="1050" dirty="0"/>
          </a:p>
        </p:txBody>
      </p:sp>
      <p:sp>
        <p:nvSpPr>
          <p:cNvPr id="9" name="Marcador de número de diapositiva 8">
            <a:extLst>
              <a:ext uri="{FF2B5EF4-FFF2-40B4-BE49-F238E27FC236}">
                <a16:creationId xmlns:a16="http://schemas.microsoft.com/office/drawing/2014/main" id="{FF236F05-0876-E64B-73C4-4A99F60CCAEE}"/>
              </a:ext>
            </a:extLst>
          </p:cNvPr>
          <p:cNvSpPr>
            <a:spLocks noGrp="1"/>
          </p:cNvSpPr>
          <p:nvPr>
            <p:ph type="sldNum" sz="quarter" idx="12"/>
          </p:nvPr>
        </p:nvSpPr>
        <p:spPr/>
        <p:txBody>
          <a:bodyPr/>
          <a:lstStyle/>
          <a:p>
            <a:fld id="{22AF71D7-05A8-4E66-B7BC-41B46016AACE}" type="slidenum">
              <a:rPr lang="es-PE" smtClean="0"/>
              <a:t>3</a:t>
            </a:fld>
            <a:endParaRPr lang="es-PE"/>
          </a:p>
        </p:txBody>
      </p:sp>
      <p:sp>
        <p:nvSpPr>
          <p:cNvPr id="7" name="CuadroTexto 6">
            <a:extLst>
              <a:ext uri="{FF2B5EF4-FFF2-40B4-BE49-F238E27FC236}">
                <a16:creationId xmlns:a16="http://schemas.microsoft.com/office/drawing/2014/main" id="{7543BB5F-4A3D-D1CA-EE4B-8974898D4143}"/>
              </a:ext>
            </a:extLst>
          </p:cNvPr>
          <p:cNvSpPr txBox="1"/>
          <p:nvPr/>
        </p:nvSpPr>
        <p:spPr>
          <a:xfrm>
            <a:off x="6935101" y="3780031"/>
            <a:ext cx="4640950" cy="950517"/>
          </a:xfrm>
          <a:prstGeom prst="rect">
            <a:avLst/>
          </a:prstGeom>
          <a:solidFill>
            <a:schemeClr val="accent2">
              <a:lumMod val="40000"/>
              <a:lumOff val="60000"/>
            </a:schemeClr>
          </a:solidFill>
          <a:scene3d>
            <a:camera prst="orthographicFront"/>
            <a:lightRig rig="threePt" dir="t"/>
          </a:scene3d>
          <a:sp3d>
            <a:bevelT/>
          </a:sp3d>
        </p:spPr>
        <p:txBody>
          <a:bodyPr wrap="square" rtlCol="0">
            <a:spAutoFit/>
          </a:bodyPr>
          <a:lstStyle/>
          <a:p>
            <a:pPr algn="ctr">
              <a:lnSpc>
                <a:spcPct val="70000"/>
              </a:lnSpc>
              <a:spcBef>
                <a:spcPts val="1000"/>
              </a:spcBef>
            </a:pPr>
            <a:r>
              <a:rPr lang="es-PE" sz="2600" dirty="0"/>
              <a:t>Técnicas de aprendizaje automático vs modelos tradicionales </a:t>
            </a:r>
          </a:p>
        </p:txBody>
      </p:sp>
      <p:sp>
        <p:nvSpPr>
          <p:cNvPr id="10" name="Flecha: a la derecha 9">
            <a:extLst>
              <a:ext uri="{FF2B5EF4-FFF2-40B4-BE49-F238E27FC236}">
                <a16:creationId xmlns:a16="http://schemas.microsoft.com/office/drawing/2014/main" id="{112CCC00-392D-9AF1-D618-4EBF594DCE30}"/>
              </a:ext>
            </a:extLst>
          </p:cNvPr>
          <p:cNvSpPr/>
          <p:nvPr/>
        </p:nvSpPr>
        <p:spPr>
          <a:xfrm>
            <a:off x="5818909" y="2881745"/>
            <a:ext cx="526473" cy="1427019"/>
          </a:xfrm>
          <a:prstGeom prst="rightArrow">
            <a:avLst/>
          </a:prstGeom>
          <a:solidFill>
            <a:srgbClr val="00206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s-PE" dirty="0">
              <a:solidFill>
                <a:schemeClr val="accent4">
                  <a:lumMod val="50000"/>
                </a:schemeClr>
              </a:solidFill>
            </a:endParaRPr>
          </a:p>
        </p:txBody>
      </p:sp>
    </p:spTree>
    <p:extLst>
      <p:ext uri="{BB962C8B-B14F-4D97-AF65-F5344CB8AC3E}">
        <p14:creationId xmlns:p14="http://schemas.microsoft.com/office/powerpoint/2010/main" val="2269469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A7E7BD0-67A1-4D22-3F19-0A6D2C1B83D5}"/>
              </a:ext>
            </a:extLst>
          </p:cNvPr>
          <p:cNvSpPr>
            <a:spLocks noGrp="1"/>
          </p:cNvSpPr>
          <p:nvPr>
            <p:ph type="title"/>
          </p:nvPr>
        </p:nvSpPr>
        <p:spPr>
          <a:xfrm>
            <a:off x="839788" y="365126"/>
            <a:ext cx="10515600" cy="823912"/>
          </a:xfrm>
        </p:spPr>
        <p:txBody>
          <a:bodyPr>
            <a:normAutofit/>
          </a:bodyPr>
          <a:lstStyle/>
          <a:p>
            <a:pPr>
              <a:lnSpc>
                <a:spcPct val="90000"/>
              </a:lnSpc>
              <a:spcBef>
                <a:spcPts val="0"/>
              </a:spcBef>
              <a:buClr>
                <a:schemeClr val="accent2"/>
              </a:buClr>
              <a:buSzPct val="100000"/>
            </a:pPr>
            <a:r>
              <a:rPr lang="es-PE" sz="2800" cap="none" dirty="0">
                <a:solidFill>
                  <a:schemeClr val="accent2">
                    <a:lumMod val="75000"/>
                  </a:schemeClr>
                </a:solidFill>
                <a:latin typeface="+mn-lt"/>
                <a:ea typeface="+mn-ea"/>
                <a:cs typeface="+mn-cs"/>
              </a:rPr>
              <a:t>1.3 Revisión de la literatura</a:t>
            </a:r>
          </a:p>
        </p:txBody>
      </p:sp>
      <p:sp>
        <p:nvSpPr>
          <p:cNvPr id="2" name="Marcador de pie de página 1">
            <a:extLst>
              <a:ext uri="{FF2B5EF4-FFF2-40B4-BE49-F238E27FC236}">
                <a16:creationId xmlns:a16="http://schemas.microsoft.com/office/drawing/2014/main" id="{33248446-672A-B189-354F-CFACEAEC168D}"/>
              </a:ext>
            </a:extLst>
          </p:cNvPr>
          <p:cNvSpPr>
            <a:spLocks noGrp="1"/>
          </p:cNvSpPr>
          <p:nvPr>
            <p:ph type="ftr" sz="quarter" idx="11"/>
          </p:nvPr>
        </p:nvSpPr>
        <p:spPr/>
        <p:txBody>
          <a:bodyPr/>
          <a:lstStyle/>
          <a:p>
            <a:r>
              <a:rPr lang="es-MX"/>
              <a:t>Máster Universitario en Banca y Finanzas</a:t>
            </a:r>
            <a:endParaRPr lang="es-PE"/>
          </a:p>
        </p:txBody>
      </p:sp>
      <p:sp>
        <p:nvSpPr>
          <p:cNvPr id="3" name="Marcador de número de diapositiva 2">
            <a:extLst>
              <a:ext uri="{FF2B5EF4-FFF2-40B4-BE49-F238E27FC236}">
                <a16:creationId xmlns:a16="http://schemas.microsoft.com/office/drawing/2014/main" id="{2FEDF151-E076-4107-675B-AF2E7644C761}"/>
              </a:ext>
            </a:extLst>
          </p:cNvPr>
          <p:cNvSpPr>
            <a:spLocks noGrp="1"/>
          </p:cNvSpPr>
          <p:nvPr>
            <p:ph type="sldNum" sz="quarter" idx="12"/>
          </p:nvPr>
        </p:nvSpPr>
        <p:spPr/>
        <p:txBody>
          <a:bodyPr/>
          <a:lstStyle/>
          <a:p>
            <a:fld id="{22AF71D7-05A8-4E66-B7BC-41B46016AACE}" type="slidenum">
              <a:rPr lang="es-PE" smtClean="0"/>
              <a:t>4</a:t>
            </a:fld>
            <a:endParaRPr lang="es-PE"/>
          </a:p>
        </p:txBody>
      </p:sp>
      <p:graphicFrame>
        <p:nvGraphicFramePr>
          <p:cNvPr id="5" name="Tabla 5">
            <a:extLst>
              <a:ext uri="{FF2B5EF4-FFF2-40B4-BE49-F238E27FC236}">
                <a16:creationId xmlns:a16="http://schemas.microsoft.com/office/drawing/2014/main" id="{E2D5039E-DCBC-19CD-43EB-31D65CC91615}"/>
              </a:ext>
            </a:extLst>
          </p:cNvPr>
          <p:cNvGraphicFramePr>
            <a:graphicFrameLocks noGrp="1"/>
          </p:cNvGraphicFramePr>
          <p:nvPr>
            <p:extLst>
              <p:ext uri="{D42A27DB-BD31-4B8C-83A1-F6EECF244321}">
                <p14:modId xmlns:p14="http://schemas.microsoft.com/office/powerpoint/2010/main" val="1089417539"/>
              </p:ext>
            </p:extLst>
          </p:nvPr>
        </p:nvGraphicFramePr>
        <p:xfrm>
          <a:off x="1069008" y="1189038"/>
          <a:ext cx="10053984" cy="3661286"/>
        </p:xfrm>
        <a:graphic>
          <a:graphicData uri="http://schemas.openxmlformats.org/drawingml/2006/table">
            <a:tbl>
              <a:tblPr firstRow="1" bandRow="1">
                <a:tableStyleId>{00A15C55-8517-42AA-B614-E9B94910E393}</a:tableStyleId>
              </a:tblPr>
              <a:tblGrid>
                <a:gridCol w="2380974">
                  <a:extLst>
                    <a:ext uri="{9D8B030D-6E8A-4147-A177-3AD203B41FA5}">
                      <a16:colId xmlns:a16="http://schemas.microsoft.com/office/drawing/2014/main" val="3719007416"/>
                    </a:ext>
                  </a:extLst>
                </a:gridCol>
                <a:gridCol w="4505739">
                  <a:extLst>
                    <a:ext uri="{9D8B030D-6E8A-4147-A177-3AD203B41FA5}">
                      <a16:colId xmlns:a16="http://schemas.microsoft.com/office/drawing/2014/main" val="4273683508"/>
                    </a:ext>
                  </a:extLst>
                </a:gridCol>
                <a:gridCol w="3167271">
                  <a:extLst>
                    <a:ext uri="{9D8B030D-6E8A-4147-A177-3AD203B41FA5}">
                      <a16:colId xmlns:a16="http://schemas.microsoft.com/office/drawing/2014/main" val="1715538013"/>
                    </a:ext>
                  </a:extLst>
                </a:gridCol>
              </a:tblGrid>
              <a:tr h="369446">
                <a:tc>
                  <a:txBody>
                    <a:bodyPr/>
                    <a:lstStyle/>
                    <a:p>
                      <a:pPr algn="ctr"/>
                      <a:r>
                        <a:rPr lang="es-PE" dirty="0"/>
                        <a:t>Autor</a:t>
                      </a:r>
                    </a:p>
                  </a:txBody>
                  <a:tcPr/>
                </a:tc>
                <a:tc>
                  <a:txBody>
                    <a:bodyPr/>
                    <a:lstStyle/>
                    <a:p>
                      <a:pPr algn="ctr"/>
                      <a:r>
                        <a:rPr lang="es-PE" dirty="0"/>
                        <a:t>Título</a:t>
                      </a:r>
                    </a:p>
                  </a:txBody>
                  <a:tcPr/>
                </a:tc>
                <a:tc>
                  <a:txBody>
                    <a:bodyPr/>
                    <a:lstStyle/>
                    <a:p>
                      <a:pPr algn="ctr"/>
                      <a:r>
                        <a:rPr lang="es-PE" dirty="0"/>
                        <a:t>Conclusión</a:t>
                      </a:r>
                    </a:p>
                  </a:txBody>
                  <a:tcPr/>
                </a:tc>
                <a:extLst>
                  <a:ext uri="{0D108BD9-81ED-4DB2-BD59-A6C34878D82A}">
                    <a16:rowId xmlns:a16="http://schemas.microsoft.com/office/drawing/2014/main" val="1078532422"/>
                  </a:ext>
                </a:extLst>
              </a:tr>
              <a:tr h="369446">
                <a:tc>
                  <a:txBody>
                    <a:bodyPr/>
                    <a:lstStyle/>
                    <a:p>
                      <a:r>
                        <a:rPr lang="en-US" dirty="0" err="1"/>
                        <a:t>Lessmann</a:t>
                      </a:r>
                      <a:r>
                        <a:rPr lang="en-US" dirty="0"/>
                        <a:t>, </a:t>
                      </a:r>
                      <a:r>
                        <a:rPr lang="en-US" dirty="0" err="1"/>
                        <a:t>Baesens</a:t>
                      </a:r>
                      <a:r>
                        <a:rPr lang="en-US" dirty="0"/>
                        <a:t>, </a:t>
                      </a:r>
                      <a:r>
                        <a:rPr lang="en-US" dirty="0" err="1"/>
                        <a:t>Seow</a:t>
                      </a:r>
                      <a:r>
                        <a:rPr lang="en-US" dirty="0"/>
                        <a:t> y Thomas ,2015</a:t>
                      </a:r>
                      <a:endParaRPr lang="es-PE" dirty="0"/>
                    </a:p>
                  </a:txBody>
                  <a:tcPr/>
                </a:tc>
                <a:tc>
                  <a:txBody>
                    <a:bodyPr/>
                    <a:lstStyle/>
                    <a:p>
                      <a:r>
                        <a:rPr lang="es-ES" sz="1800" kern="1200" dirty="0">
                          <a:solidFill>
                            <a:schemeClr val="dk1"/>
                          </a:solidFill>
                          <a:effectLst/>
                        </a:rPr>
                        <a:t>"Benchmarking </a:t>
                      </a:r>
                      <a:r>
                        <a:rPr lang="es-ES" sz="1800" kern="1200" dirty="0" err="1">
                          <a:solidFill>
                            <a:schemeClr val="dk1"/>
                          </a:solidFill>
                          <a:effectLst/>
                        </a:rPr>
                        <a:t>State</a:t>
                      </a:r>
                      <a:r>
                        <a:rPr lang="es-ES" sz="1800" kern="1200" dirty="0">
                          <a:solidFill>
                            <a:schemeClr val="dk1"/>
                          </a:solidFill>
                          <a:effectLst/>
                        </a:rPr>
                        <a:t>-</a:t>
                      </a:r>
                      <a:r>
                        <a:rPr lang="es-ES" sz="1800" kern="1200" dirty="0" err="1">
                          <a:solidFill>
                            <a:schemeClr val="dk1"/>
                          </a:solidFill>
                          <a:effectLst/>
                        </a:rPr>
                        <a:t>of</a:t>
                      </a:r>
                      <a:r>
                        <a:rPr lang="es-ES" sz="1800" kern="1200" dirty="0">
                          <a:solidFill>
                            <a:schemeClr val="dk1"/>
                          </a:solidFill>
                          <a:effectLst/>
                        </a:rPr>
                        <a:t>-</a:t>
                      </a:r>
                      <a:r>
                        <a:rPr lang="es-ES" sz="1800" kern="1200" dirty="0" err="1">
                          <a:solidFill>
                            <a:schemeClr val="dk1"/>
                          </a:solidFill>
                          <a:effectLst/>
                        </a:rPr>
                        <a:t>the</a:t>
                      </a:r>
                      <a:r>
                        <a:rPr lang="es-ES" sz="1800" kern="1200" dirty="0">
                          <a:solidFill>
                            <a:schemeClr val="dk1"/>
                          </a:solidFill>
                          <a:effectLst/>
                        </a:rPr>
                        <a:t>-Art </a:t>
                      </a:r>
                      <a:r>
                        <a:rPr lang="es-ES" sz="1800" kern="1200" dirty="0" err="1">
                          <a:solidFill>
                            <a:schemeClr val="dk1"/>
                          </a:solidFill>
                          <a:effectLst/>
                        </a:rPr>
                        <a:t>Classification</a:t>
                      </a:r>
                      <a:r>
                        <a:rPr lang="es-ES" sz="1800" kern="1200" dirty="0">
                          <a:solidFill>
                            <a:schemeClr val="dk1"/>
                          </a:solidFill>
                          <a:effectLst/>
                        </a:rPr>
                        <a:t> </a:t>
                      </a:r>
                      <a:r>
                        <a:rPr lang="es-ES" sz="1800" kern="1200" dirty="0" err="1">
                          <a:solidFill>
                            <a:schemeClr val="dk1"/>
                          </a:solidFill>
                          <a:effectLst/>
                        </a:rPr>
                        <a:t>Algorithms</a:t>
                      </a:r>
                      <a:r>
                        <a:rPr lang="es-ES" sz="1800" kern="1200" dirty="0">
                          <a:solidFill>
                            <a:schemeClr val="dk1"/>
                          </a:solidFill>
                          <a:effectLst/>
                        </a:rPr>
                        <a:t> </a:t>
                      </a:r>
                      <a:r>
                        <a:rPr lang="es-ES" sz="1800" kern="1200" dirty="0" err="1">
                          <a:solidFill>
                            <a:schemeClr val="dk1"/>
                          </a:solidFill>
                          <a:effectLst/>
                        </a:rPr>
                        <a:t>for</a:t>
                      </a:r>
                      <a:r>
                        <a:rPr lang="es-ES" sz="1800" kern="1200" dirty="0">
                          <a:solidFill>
                            <a:schemeClr val="dk1"/>
                          </a:solidFill>
                          <a:effectLst/>
                        </a:rPr>
                        <a:t> </a:t>
                      </a:r>
                      <a:r>
                        <a:rPr lang="es-ES" sz="1800" kern="1200" dirty="0" err="1">
                          <a:solidFill>
                            <a:schemeClr val="dk1"/>
                          </a:solidFill>
                          <a:effectLst/>
                        </a:rPr>
                        <a:t>Credit</a:t>
                      </a:r>
                      <a:r>
                        <a:rPr lang="es-ES" sz="1800" kern="1200" dirty="0">
                          <a:solidFill>
                            <a:schemeClr val="dk1"/>
                          </a:solidFill>
                          <a:effectLst/>
                        </a:rPr>
                        <a:t> </a:t>
                      </a:r>
                      <a:r>
                        <a:rPr lang="es-ES" sz="1800" kern="1200" dirty="0" err="1">
                          <a:solidFill>
                            <a:schemeClr val="dk1"/>
                          </a:solidFill>
                          <a:effectLst/>
                        </a:rPr>
                        <a:t>Scoring</a:t>
                      </a:r>
                      <a:r>
                        <a:rPr lang="es-ES" sz="1800" kern="1200" dirty="0">
                          <a:solidFill>
                            <a:schemeClr val="dk1"/>
                          </a:solidFill>
                          <a:effectLst/>
                        </a:rPr>
                        <a:t>: </a:t>
                      </a:r>
                      <a:r>
                        <a:rPr lang="es-ES" sz="1800" kern="1200" dirty="0" err="1">
                          <a:solidFill>
                            <a:schemeClr val="dk1"/>
                          </a:solidFill>
                          <a:effectLst/>
                        </a:rPr>
                        <a:t>An</a:t>
                      </a:r>
                      <a:r>
                        <a:rPr lang="es-ES" sz="1800" kern="1200" dirty="0">
                          <a:solidFill>
                            <a:schemeClr val="dk1"/>
                          </a:solidFill>
                          <a:effectLst/>
                        </a:rPr>
                        <a:t> </a:t>
                      </a:r>
                      <a:r>
                        <a:rPr lang="es-ES" sz="1800" kern="1200" dirty="0" err="1">
                          <a:solidFill>
                            <a:schemeClr val="dk1"/>
                          </a:solidFill>
                          <a:effectLst/>
                        </a:rPr>
                        <a:t>Update</a:t>
                      </a:r>
                      <a:r>
                        <a:rPr lang="es-ES" sz="1800" kern="1200" dirty="0">
                          <a:solidFill>
                            <a:schemeClr val="dk1"/>
                          </a:solidFill>
                          <a:effectLst/>
                        </a:rPr>
                        <a:t> </a:t>
                      </a:r>
                      <a:r>
                        <a:rPr lang="es-ES" sz="1800" kern="1200" dirty="0" err="1">
                          <a:solidFill>
                            <a:schemeClr val="dk1"/>
                          </a:solidFill>
                          <a:effectLst/>
                        </a:rPr>
                        <a:t>of</a:t>
                      </a:r>
                      <a:r>
                        <a:rPr lang="es-ES" sz="1800" kern="1200" dirty="0">
                          <a:solidFill>
                            <a:schemeClr val="dk1"/>
                          </a:solidFill>
                          <a:effectLst/>
                        </a:rPr>
                        <a:t> </a:t>
                      </a:r>
                      <a:r>
                        <a:rPr lang="es-ES" sz="1800" kern="1200" dirty="0" err="1">
                          <a:solidFill>
                            <a:schemeClr val="dk1"/>
                          </a:solidFill>
                          <a:effectLst/>
                        </a:rPr>
                        <a:t>Research</a:t>
                      </a:r>
                      <a:r>
                        <a:rPr lang="es-ES" sz="1800" kern="1200" dirty="0">
                          <a:solidFill>
                            <a:schemeClr val="dk1"/>
                          </a:solidFill>
                          <a:effectLst/>
                        </a:rPr>
                        <a:t>"</a:t>
                      </a:r>
                      <a:endParaRPr lang="es-PE" i="1" dirty="0"/>
                    </a:p>
                  </a:txBody>
                  <a:tcPr/>
                </a:tc>
                <a:tc>
                  <a:txBody>
                    <a:bodyPr/>
                    <a:lstStyle/>
                    <a:p>
                      <a:r>
                        <a:rPr lang="es-PE" dirty="0"/>
                        <a:t>*48 investigaciones entre 2003 y 2014.</a:t>
                      </a:r>
                    </a:p>
                    <a:p>
                      <a:r>
                        <a:rPr lang="es-PE" dirty="0"/>
                        <a:t>*Rendimiento de 41 modelos, mejor Redes neuronales.</a:t>
                      </a:r>
                    </a:p>
                  </a:txBody>
                  <a:tcPr/>
                </a:tc>
                <a:extLst>
                  <a:ext uri="{0D108BD9-81ED-4DB2-BD59-A6C34878D82A}">
                    <a16:rowId xmlns:a16="http://schemas.microsoft.com/office/drawing/2014/main" val="1520051087"/>
                  </a:ext>
                </a:extLst>
              </a:tr>
              <a:tr h="369446">
                <a:tc>
                  <a:txBody>
                    <a:bodyPr/>
                    <a:lstStyle/>
                    <a:p>
                      <a:r>
                        <a:rPr lang="it-IT" dirty="0"/>
                        <a:t>Li, Y.; Chen, W. (2020)</a:t>
                      </a:r>
                      <a:endParaRPr lang="es-PE" dirty="0"/>
                    </a:p>
                  </a:txBody>
                  <a:tcPr/>
                </a:tc>
                <a:tc>
                  <a:txBody>
                    <a:bodyPr/>
                    <a:lstStyle/>
                    <a:p>
                      <a:r>
                        <a:rPr lang="en-US" dirty="0"/>
                        <a:t>“A Comparative Performance Assessment of Ensemble Learning for Credit”</a:t>
                      </a:r>
                      <a:endParaRPr lang="es-PE" i="1" dirty="0"/>
                    </a:p>
                  </a:txBody>
                  <a:tcPr/>
                </a:tc>
                <a:tc>
                  <a:txBody>
                    <a:bodyPr/>
                    <a:lstStyle/>
                    <a:p>
                      <a:r>
                        <a:rPr lang="es-PE" dirty="0"/>
                        <a:t>*Rendimiento de 10 modelos,</a:t>
                      </a:r>
                    </a:p>
                    <a:p>
                      <a:r>
                        <a:rPr lang="es-PE" dirty="0"/>
                        <a:t>Mejor Redes neuronales y Máquinas de vectores de soporte</a:t>
                      </a:r>
                    </a:p>
                  </a:txBody>
                  <a:tcPr/>
                </a:tc>
                <a:extLst>
                  <a:ext uri="{0D108BD9-81ED-4DB2-BD59-A6C34878D82A}">
                    <a16:rowId xmlns:a16="http://schemas.microsoft.com/office/drawing/2014/main" val="4039757909"/>
                  </a:ext>
                </a:extLst>
              </a:tr>
              <a:tr h="369446">
                <a:tc>
                  <a:txBody>
                    <a:bodyPr/>
                    <a:lstStyle/>
                    <a:p>
                      <a:r>
                        <a:rPr lang="es-ES" sz="1800" kern="1200" dirty="0" err="1">
                          <a:solidFill>
                            <a:schemeClr val="dk1"/>
                          </a:solidFill>
                          <a:effectLst/>
                        </a:rPr>
                        <a:t>Robisco</a:t>
                      </a:r>
                      <a:r>
                        <a:rPr lang="es-ES" sz="1800" kern="1200" dirty="0">
                          <a:solidFill>
                            <a:schemeClr val="dk1"/>
                          </a:solidFill>
                          <a:effectLst/>
                        </a:rPr>
                        <a:t>, A., &amp; Carbó, J. M. (2023). </a:t>
                      </a:r>
                      <a:r>
                        <a:rPr lang="es-PE" dirty="0"/>
                        <a:t> </a:t>
                      </a:r>
                    </a:p>
                  </a:txBody>
                  <a:tcPr/>
                </a:tc>
                <a:tc>
                  <a:txBody>
                    <a:bodyPr/>
                    <a:lstStyle/>
                    <a:p>
                      <a:r>
                        <a:rPr lang="es-ES" sz="1800" kern="1200" dirty="0">
                          <a:solidFill>
                            <a:schemeClr val="dk1"/>
                          </a:solidFill>
                          <a:effectLst/>
                        </a:rPr>
                        <a:t>“Aprendizaje automático en modelos de concesión de crédito: oportunidades y riesgos”</a:t>
                      </a:r>
                      <a:endParaRPr lang="es-PE" i="1" dirty="0"/>
                    </a:p>
                  </a:txBody>
                  <a:tcPr/>
                </a:tc>
                <a:tc>
                  <a:txBody>
                    <a:bodyPr/>
                    <a:lstStyle/>
                    <a:p>
                      <a:r>
                        <a:rPr lang="es-PE" dirty="0"/>
                        <a:t>*Rendimiento de 5 modelos , Mejor rendimiento, Extreme Gradiente </a:t>
                      </a:r>
                      <a:r>
                        <a:rPr lang="es-PE" dirty="0" err="1"/>
                        <a:t>Boosting</a:t>
                      </a:r>
                      <a:r>
                        <a:rPr lang="es-PE" dirty="0"/>
                        <a:t>  </a:t>
                      </a:r>
                    </a:p>
                  </a:txBody>
                  <a:tcPr/>
                </a:tc>
                <a:extLst>
                  <a:ext uri="{0D108BD9-81ED-4DB2-BD59-A6C34878D82A}">
                    <a16:rowId xmlns:a16="http://schemas.microsoft.com/office/drawing/2014/main" val="336880082"/>
                  </a:ext>
                </a:extLst>
              </a:tr>
            </a:tbl>
          </a:graphicData>
        </a:graphic>
      </p:graphicFrame>
      <p:sp>
        <p:nvSpPr>
          <p:cNvPr id="6" name="Flecha: hacia abajo 5">
            <a:extLst>
              <a:ext uri="{FF2B5EF4-FFF2-40B4-BE49-F238E27FC236}">
                <a16:creationId xmlns:a16="http://schemas.microsoft.com/office/drawing/2014/main" id="{6A41A3CD-E67D-E86E-B509-A126A1E4F8A4}"/>
              </a:ext>
            </a:extLst>
          </p:cNvPr>
          <p:cNvSpPr/>
          <p:nvPr/>
        </p:nvSpPr>
        <p:spPr>
          <a:xfrm>
            <a:off x="5514108" y="4941794"/>
            <a:ext cx="482495" cy="618804"/>
          </a:xfrm>
          <a:prstGeom prst="downArrow">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CuadroTexto 7">
            <a:extLst>
              <a:ext uri="{FF2B5EF4-FFF2-40B4-BE49-F238E27FC236}">
                <a16:creationId xmlns:a16="http://schemas.microsoft.com/office/drawing/2014/main" id="{9A29B6C4-46D6-96C5-F285-A6AFF2A428BC}"/>
              </a:ext>
            </a:extLst>
          </p:cNvPr>
          <p:cNvSpPr txBox="1"/>
          <p:nvPr/>
        </p:nvSpPr>
        <p:spPr>
          <a:xfrm>
            <a:off x="2380566" y="5639707"/>
            <a:ext cx="7232073" cy="830997"/>
          </a:xfrm>
          <a:prstGeom prst="rect">
            <a:avLst/>
          </a:prstGeom>
          <a:solidFill>
            <a:schemeClr val="accent2">
              <a:lumMod val="60000"/>
              <a:lumOff val="40000"/>
            </a:schemeClr>
          </a:solidFill>
          <a:scene3d>
            <a:camera prst="orthographicFront"/>
            <a:lightRig rig="threePt" dir="t"/>
          </a:scene3d>
          <a:sp3d>
            <a:bevelT/>
          </a:sp3d>
        </p:spPr>
        <p:txBody>
          <a:bodyPr wrap="square" rtlCol="0">
            <a:spAutoFit/>
          </a:bodyPr>
          <a:lstStyle/>
          <a:p>
            <a:pPr algn="ctr"/>
            <a:r>
              <a:rPr lang="es-PE" sz="2400" dirty="0"/>
              <a:t>Vacío de investigación: Beneficios económicos asociados a los modelos de aprendizaje automático</a:t>
            </a:r>
          </a:p>
        </p:txBody>
      </p:sp>
    </p:spTree>
    <p:extLst>
      <p:ext uri="{BB962C8B-B14F-4D97-AF65-F5344CB8AC3E}">
        <p14:creationId xmlns:p14="http://schemas.microsoft.com/office/powerpoint/2010/main" val="3258751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esquinas redondeadas 5">
            <a:extLst>
              <a:ext uri="{FF2B5EF4-FFF2-40B4-BE49-F238E27FC236}">
                <a16:creationId xmlns:a16="http://schemas.microsoft.com/office/drawing/2014/main" id="{89F69E76-E22A-8F41-F32A-15FA6C27E773}"/>
              </a:ext>
            </a:extLst>
          </p:cNvPr>
          <p:cNvSpPr/>
          <p:nvPr/>
        </p:nvSpPr>
        <p:spPr>
          <a:xfrm>
            <a:off x="1024127" y="1482159"/>
            <a:ext cx="1954600" cy="436695"/>
          </a:xfrm>
          <a:prstGeom prst="roundRect">
            <a:avLst/>
          </a:prstGeom>
          <a:solidFill>
            <a:schemeClr val="accent2">
              <a:lumMod val="20000"/>
              <a:lumOff val="8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s-PE"/>
          </a:p>
        </p:txBody>
      </p:sp>
      <p:sp>
        <p:nvSpPr>
          <p:cNvPr id="2" name="Título 1">
            <a:extLst>
              <a:ext uri="{FF2B5EF4-FFF2-40B4-BE49-F238E27FC236}">
                <a16:creationId xmlns:a16="http://schemas.microsoft.com/office/drawing/2014/main" id="{029CAB3D-8CF1-54EF-33BE-DC165DFEC992}"/>
              </a:ext>
            </a:extLst>
          </p:cNvPr>
          <p:cNvSpPr>
            <a:spLocks noGrp="1"/>
          </p:cNvSpPr>
          <p:nvPr>
            <p:ph type="title"/>
          </p:nvPr>
        </p:nvSpPr>
        <p:spPr>
          <a:xfrm>
            <a:off x="1024127" y="112976"/>
            <a:ext cx="9720072" cy="1499616"/>
          </a:xfrm>
        </p:spPr>
        <p:txBody>
          <a:bodyPr>
            <a:normAutofit/>
          </a:bodyPr>
          <a:lstStyle/>
          <a:p>
            <a:pPr>
              <a:lnSpc>
                <a:spcPct val="90000"/>
              </a:lnSpc>
              <a:spcBef>
                <a:spcPts val="0"/>
              </a:spcBef>
              <a:buClr>
                <a:schemeClr val="accent2"/>
              </a:buClr>
              <a:buSzPct val="100000"/>
            </a:pPr>
            <a:r>
              <a:rPr lang="es-PE" sz="2800" cap="none" dirty="0">
                <a:solidFill>
                  <a:schemeClr val="accent2">
                    <a:lumMod val="75000"/>
                  </a:schemeClr>
                </a:solidFill>
                <a:latin typeface="+mn-lt"/>
                <a:ea typeface="+mn-ea"/>
                <a:cs typeface="+mn-cs"/>
              </a:rPr>
              <a:t>1.4 Objetivos de la investigación</a:t>
            </a:r>
          </a:p>
        </p:txBody>
      </p:sp>
      <p:sp>
        <p:nvSpPr>
          <p:cNvPr id="3" name="Marcador de contenido 2">
            <a:extLst>
              <a:ext uri="{FF2B5EF4-FFF2-40B4-BE49-F238E27FC236}">
                <a16:creationId xmlns:a16="http://schemas.microsoft.com/office/drawing/2014/main" id="{F452A8D6-1764-67A6-5F02-9E419DE5E1F8}"/>
              </a:ext>
            </a:extLst>
          </p:cNvPr>
          <p:cNvSpPr>
            <a:spLocks noGrp="1"/>
          </p:cNvSpPr>
          <p:nvPr>
            <p:ph idx="1"/>
          </p:nvPr>
        </p:nvSpPr>
        <p:spPr>
          <a:xfrm>
            <a:off x="1117263" y="1482159"/>
            <a:ext cx="9720071" cy="1946841"/>
          </a:xfrm>
        </p:spPr>
        <p:txBody>
          <a:bodyPr>
            <a:normAutofit fontScale="70000" lnSpcReduction="20000"/>
          </a:bodyPr>
          <a:lstStyle/>
          <a:p>
            <a:r>
              <a:rPr lang="es-MX" sz="2600" b="1" dirty="0"/>
              <a:t>Principal</a:t>
            </a:r>
          </a:p>
          <a:p>
            <a:endParaRPr lang="es-MX" b="1" dirty="0"/>
          </a:p>
          <a:p>
            <a:pPr marL="0" indent="0" algn="ctr">
              <a:buNone/>
            </a:pPr>
            <a:r>
              <a:rPr lang="es-MX" sz="2600" b="1" dirty="0"/>
              <a:t>Investigar y analizar el impacto económico de la aplicación de técnicas de aprendizaje automático en la evaluación y predicción de la probabilidad de default en el riesgo de crédito.</a:t>
            </a:r>
          </a:p>
          <a:p>
            <a:pPr marL="0" indent="0">
              <a:buNone/>
            </a:pPr>
            <a:endParaRPr lang="es-MX" dirty="0"/>
          </a:p>
          <a:p>
            <a:pPr marL="0" indent="0">
              <a:buNone/>
            </a:pPr>
            <a:r>
              <a:rPr lang="es-PE" dirty="0"/>
              <a:t>	</a:t>
            </a:r>
          </a:p>
        </p:txBody>
      </p:sp>
      <p:sp>
        <p:nvSpPr>
          <p:cNvPr id="4" name="Marcador de pie de página 3">
            <a:extLst>
              <a:ext uri="{FF2B5EF4-FFF2-40B4-BE49-F238E27FC236}">
                <a16:creationId xmlns:a16="http://schemas.microsoft.com/office/drawing/2014/main" id="{0AA97281-3F7C-C91A-98FE-BBEF8BD23400}"/>
              </a:ext>
            </a:extLst>
          </p:cNvPr>
          <p:cNvSpPr>
            <a:spLocks noGrp="1"/>
          </p:cNvSpPr>
          <p:nvPr>
            <p:ph type="ftr" sz="quarter" idx="11"/>
          </p:nvPr>
        </p:nvSpPr>
        <p:spPr/>
        <p:txBody>
          <a:bodyPr/>
          <a:lstStyle/>
          <a:p>
            <a:r>
              <a:rPr lang="es-MX" dirty="0"/>
              <a:t>Máster Universitario en Banca y Finanzas</a:t>
            </a:r>
            <a:endParaRPr lang="es-PE" dirty="0"/>
          </a:p>
        </p:txBody>
      </p:sp>
      <p:sp>
        <p:nvSpPr>
          <p:cNvPr id="5" name="Marcador de número de diapositiva 4">
            <a:extLst>
              <a:ext uri="{FF2B5EF4-FFF2-40B4-BE49-F238E27FC236}">
                <a16:creationId xmlns:a16="http://schemas.microsoft.com/office/drawing/2014/main" id="{CB5117AF-3225-5DDD-F5BB-8F9F9A31B879}"/>
              </a:ext>
            </a:extLst>
          </p:cNvPr>
          <p:cNvSpPr>
            <a:spLocks noGrp="1"/>
          </p:cNvSpPr>
          <p:nvPr>
            <p:ph type="sldNum" sz="quarter" idx="12"/>
          </p:nvPr>
        </p:nvSpPr>
        <p:spPr/>
        <p:txBody>
          <a:bodyPr/>
          <a:lstStyle/>
          <a:p>
            <a:fld id="{22AF71D7-05A8-4E66-B7BC-41B46016AACE}" type="slidenum">
              <a:rPr lang="es-PE" smtClean="0"/>
              <a:t>5</a:t>
            </a:fld>
            <a:endParaRPr lang="es-PE"/>
          </a:p>
        </p:txBody>
      </p:sp>
      <p:graphicFrame>
        <p:nvGraphicFramePr>
          <p:cNvPr id="7" name="Diagrama 6">
            <a:extLst>
              <a:ext uri="{FF2B5EF4-FFF2-40B4-BE49-F238E27FC236}">
                <a16:creationId xmlns:a16="http://schemas.microsoft.com/office/drawing/2014/main" id="{0B3968EE-3E86-9AB6-98BF-7BD4F5511BDC}"/>
              </a:ext>
            </a:extLst>
          </p:cNvPr>
          <p:cNvGraphicFramePr/>
          <p:nvPr>
            <p:extLst>
              <p:ext uri="{D42A27DB-BD31-4B8C-83A1-F6EECF244321}">
                <p14:modId xmlns:p14="http://schemas.microsoft.com/office/powerpoint/2010/main" val="3766733552"/>
              </p:ext>
            </p:extLst>
          </p:nvPr>
        </p:nvGraphicFramePr>
        <p:xfrm>
          <a:off x="2978727" y="3573402"/>
          <a:ext cx="5583382" cy="2449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uadroTexto 7">
            <a:extLst>
              <a:ext uri="{FF2B5EF4-FFF2-40B4-BE49-F238E27FC236}">
                <a16:creationId xmlns:a16="http://schemas.microsoft.com/office/drawing/2014/main" id="{D33767E7-15FD-8845-E192-B39443292B78}"/>
              </a:ext>
            </a:extLst>
          </p:cNvPr>
          <p:cNvSpPr txBox="1"/>
          <p:nvPr/>
        </p:nvSpPr>
        <p:spPr>
          <a:xfrm>
            <a:off x="4842932" y="3032574"/>
            <a:ext cx="2028487" cy="461665"/>
          </a:xfrm>
          <a:prstGeom prst="rect">
            <a:avLst/>
          </a:prstGeom>
          <a:noFill/>
        </p:spPr>
        <p:txBody>
          <a:bodyPr wrap="square" rtlCol="0">
            <a:spAutoFit/>
          </a:bodyPr>
          <a:lstStyle/>
          <a:p>
            <a:r>
              <a:rPr lang="es-PE" sz="2400" b="1" dirty="0"/>
              <a:t>Caso práctico </a:t>
            </a:r>
          </a:p>
        </p:txBody>
      </p:sp>
    </p:spTree>
    <p:extLst>
      <p:ext uri="{BB962C8B-B14F-4D97-AF65-F5344CB8AC3E}">
        <p14:creationId xmlns:p14="http://schemas.microsoft.com/office/powerpoint/2010/main" val="2183531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FCD206-A22A-B9A2-4D1D-6E919940F82C}"/>
              </a:ext>
            </a:extLst>
          </p:cNvPr>
          <p:cNvSpPr>
            <a:spLocks noGrp="1"/>
          </p:cNvSpPr>
          <p:nvPr>
            <p:ph type="title"/>
          </p:nvPr>
        </p:nvSpPr>
        <p:spPr>
          <a:xfrm>
            <a:off x="838200" y="4648"/>
            <a:ext cx="9720072" cy="1499616"/>
          </a:xfrm>
        </p:spPr>
        <p:txBody>
          <a:bodyPr>
            <a:normAutofit/>
          </a:bodyPr>
          <a:lstStyle/>
          <a:p>
            <a:r>
              <a:rPr lang="es-PE" sz="4000" dirty="0"/>
              <a:t>2.Desarrollo de la investigación</a:t>
            </a:r>
          </a:p>
        </p:txBody>
      </p:sp>
      <p:sp>
        <p:nvSpPr>
          <p:cNvPr id="3" name="Marcador de contenido 2">
            <a:extLst>
              <a:ext uri="{FF2B5EF4-FFF2-40B4-BE49-F238E27FC236}">
                <a16:creationId xmlns:a16="http://schemas.microsoft.com/office/drawing/2014/main" id="{510F86E5-0768-6771-FFD8-504C8EB28AC5}"/>
              </a:ext>
            </a:extLst>
          </p:cNvPr>
          <p:cNvSpPr>
            <a:spLocks noGrp="1"/>
          </p:cNvSpPr>
          <p:nvPr>
            <p:ph idx="1"/>
          </p:nvPr>
        </p:nvSpPr>
        <p:spPr>
          <a:xfrm>
            <a:off x="838200" y="1164195"/>
            <a:ext cx="10515600" cy="460375"/>
          </a:xfrm>
        </p:spPr>
        <p:txBody>
          <a:bodyPr>
            <a:normAutofit lnSpcReduction="10000"/>
          </a:bodyPr>
          <a:lstStyle/>
          <a:p>
            <a:pPr marL="0" indent="0">
              <a:spcBef>
                <a:spcPts val="0"/>
              </a:spcBef>
              <a:buNone/>
            </a:pPr>
            <a:r>
              <a:rPr lang="es-PE" sz="2800" spc="100" dirty="0">
                <a:solidFill>
                  <a:schemeClr val="accent2">
                    <a:lumMod val="75000"/>
                  </a:schemeClr>
                </a:solidFill>
              </a:rPr>
              <a:t>2.1 Metodología </a:t>
            </a:r>
          </a:p>
        </p:txBody>
      </p:sp>
      <p:sp>
        <p:nvSpPr>
          <p:cNvPr id="4" name="Marcador de pie de página 3">
            <a:extLst>
              <a:ext uri="{FF2B5EF4-FFF2-40B4-BE49-F238E27FC236}">
                <a16:creationId xmlns:a16="http://schemas.microsoft.com/office/drawing/2014/main" id="{BA4FEB99-A683-55A2-9B5C-8F2CC71D75E8}"/>
              </a:ext>
            </a:extLst>
          </p:cNvPr>
          <p:cNvSpPr>
            <a:spLocks noGrp="1"/>
          </p:cNvSpPr>
          <p:nvPr>
            <p:ph type="ftr" sz="quarter" idx="11"/>
          </p:nvPr>
        </p:nvSpPr>
        <p:spPr/>
        <p:txBody>
          <a:bodyPr/>
          <a:lstStyle/>
          <a:p>
            <a:r>
              <a:rPr lang="es-MX"/>
              <a:t>Máster Universitario en Banca y Finanzas</a:t>
            </a:r>
            <a:endParaRPr lang="es-PE"/>
          </a:p>
        </p:txBody>
      </p:sp>
      <p:sp>
        <p:nvSpPr>
          <p:cNvPr id="6" name="Marcador de número de diapositiva 5">
            <a:extLst>
              <a:ext uri="{FF2B5EF4-FFF2-40B4-BE49-F238E27FC236}">
                <a16:creationId xmlns:a16="http://schemas.microsoft.com/office/drawing/2014/main" id="{994DBFDE-2F13-720D-4F0B-52C0970FA2B5}"/>
              </a:ext>
            </a:extLst>
          </p:cNvPr>
          <p:cNvSpPr>
            <a:spLocks noGrp="1"/>
          </p:cNvSpPr>
          <p:nvPr>
            <p:ph type="sldNum" sz="quarter" idx="12"/>
          </p:nvPr>
        </p:nvSpPr>
        <p:spPr/>
        <p:txBody>
          <a:bodyPr/>
          <a:lstStyle/>
          <a:p>
            <a:fld id="{22AF71D7-05A8-4E66-B7BC-41B46016AACE}" type="slidenum">
              <a:rPr lang="es-PE" smtClean="0"/>
              <a:t>6</a:t>
            </a:fld>
            <a:endParaRPr lang="es-PE"/>
          </a:p>
        </p:txBody>
      </p:sp>
      <p:pic>
        <p:nvPicPr>
          <p:cNvPr id="5" name="Imagen 4">
            <a:extLst>
              <a:ext uri="{FF2B5EF4-FFF2-40B4-BE49-F238E27FC236}">
                <a16:creationId xmlns:a16="http://schemas.microsoft.com/office/drawing/2014/main" id="{AE5AB8E9-D2A6-B935-74FD-E74C379B2820}"/>
              </a:ext>
            </a:extLst>
          </p:cNvPr>
          <p:cNvPicPr>
            <a:picLocks noChangeAspect="1"/>
          </p:cNvPicPr>
          <p:nvPr/>
        </p:nvPicPr>
        <p:blipFill>
          <a:blip r:embed="rId2"/>
          <a:stretch>
            <a:fillRect/>
          </a:stretch>
        </p:blipFill>
        <p:spPr>
          <a:xfrm>
            <a:off x="2189677" y="2114208"/>
            <a:ext cx="7812645" cy="4236190"/>
          </a:xfrm>
          <a:prstGeom prst="rect">
            <a:avLst/>
          </a:prstGeom>
        </p:spPr>
      </p:pic>
      <p:sp>
        <p:nvSpPr>
          <p:cNvPr id="7" name="CuadroTexto 6">
            <a:extLst>
              <a:ext uri="{FF2B5EF4-FFF2-40B4-BE49-F238E27FC236}">
                <a16:creationId xmlns:a16="http://schemas.microsoft.com/office/drawing/2014/main" id="{6EEA4258-BA0E-4E13-18EC-BD31F74FBF87}"/>
              </a:ext>
            </a:extLst>
          </p:cNvPr>
          <p:cNvSpPr txBox="1"/>
          <p:nvPr/>
        </p:nvSpPr>
        <p:spPr>
          <a:xfrm>
            <a:off x="954157" y="1624570"/>
            <a:ext cx="7328452" cy="369332"/>
          </a:xfrm>
          <a:prstGeom prst="rect">
            <a:avLst/>
          </a:prstGeom>
          <a:noFill/>
        </p:spPr>
        <p:txBody>
          <a:bodyPr wrap="square" rtlCol="0">
            <a:spAutoFit/>
          </a:bodyPr>
          <a:lstStyle/>
          <a:p>
            <a:pPr marL="285750" indent="-285750">
              <a:buFont typeface="Wingdings" panose="05000000000000000000" pitchFamily="2" charset="2"/>
              <a:buChar char="q"/>
            </a:pPr>
            <a:r>
              <a:rPr lang="es-PE" b="1" dirty="0"/>
              <a:t>Determinación del rendimiento del modelo</a:t>
            </a:r>
          </a:p>
        </p:txBody>
      </p:sp>
    </p:spTree>
    <p:extLst>
      <p:ext uri="{BB962C8B-B14F-4D97-AF65-F5344CB8AC3E}">
        <p14:creationId xmlns:p14="http://schemas.microsoft.com/office/powerpoint/2010/main" val="2922210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a:extLst>
              <a:ext uri="{FF2B5EF4-FFF2-40B4-BE49-F238E27FC236}">
                <a16:creationId xmlns:a16="http://schemas.microsoft.com/office/drawing/2014/main" id="{4AD7B3F4-1650-B0EF-BA7C-6F7FA805EF44}"/>
              </a:ext>
            </a:extLst>
          </p:cNvPr>
          <p:cNvSpPr>
            <a:spLocks noGrp="1"/>
          </p:cNvSpPr>
          <p:nvPr>
            <p:ph type="ftr" sz="quarter" idx="11"/>
          </p:nvPr>
        </p:nvSpPr>
        <p:spPr/>
        <p:txBody>
          <a:bodyPr/>
          <a:lstStyle/>
          <a:p>
            <a:r>
              <a:rPr lang="es-MX"/>
              <a:t>Máster Universitario en Banca y Finanzas</a:t>
            </a:r>
            <a:endParaRPr lang="es-PE"/>
          </a:p>
        </p:txBody>
      </p:sp>
      <p:sp>
        <p:nvSpPr>
          <p:cNvPr id="5" name="Marcador de número de diapositiva 4">
            <a:extLst>
              <a:ext uri="{FF2B5EF4-FFF2-40B4-BE49-F238E27FC236}">
                <a16:creationId xmlns:a16="http://schemas.microsoft.com/office/drawing/2014/main" id="{A05692E1-D1C5-98AB-FFD2-76B25A8DD01C}"/>
              </a:ext>
            </a:extLst>
          </p:cNvPr>
          <p:cNvSpPr>
            <a:spLocks noGrp="1"/>
          </p:cNvSpPr>
          <p:nvPr>
            <p:ph type="sldNum" sz="quarter" idx="12"/>
          </p:nvPr>
        </p:nvSpPr>
        <p:spPr/>
        <p:txBody>
          <a:bodyPr/>
          <a:lstStyle/>
          <a:p>
            <a:fld id="{22AF71D7-05A8-4E66-B7BC-41B46016AACE}" type="slidenum">
              <a:rPr lang="es-PE" smtClean="0"/>
              <a:t>7</a:t>
            </a:fld>
            <a:endParaRPr lang="es-PE"/>
          </a:p>
        </p:txBody>
      </p:sp>
      <p:sp>
        <p:nvSpPr>
          <p:cNvPr id="6" name="CuadroTexto 5">
            <a:extLst>
              <a:ext uri="{FF2B5EF4-FFF2-40B4-BE49-F238E27FC236}">
                <a16:creationId xmlns:a16="http://schemas.microsoft.com/office/drawing/2014/main" id="{930F07FD-3C85-C595-4177-8F86EECA2BB3}"/>
              </a:ext>
            </a:extLst>
          </p:cNvPr>
          <p:cNvSpPr txBox="1"/>
          <p:nvPr/>
        </p:nvSpPr>
        <p:spPr>
          <a:xfrm>
            <a:off x="913774" y="340782"/>
            <a:ext cx="10138539" cy="400110"/>
          </a:xfrm>
          <a:prstGeom prst="rect">
            <a:avLst/>
          </a:prstGeom>
          <a:noFill/>
        </p:spPr>
        <p:txBody>
          <a:bodyPr wrap="square" rtlCol="0">
            <a:spAutoFit/>
          </a:bodyPr>
          <a:lstStyle/>
          <a:p>
            <a:pPr marL="342900" indent="-342900">
              <a:buFont typeface="Wingdings" panose="05000000000000000000" pitchFamily="2" charset="2"/>
              <a:buChar char="q"/>
            </a:pPr>
            <a:r>
              <a:rPr lang="es-PE" sz="2000" b="1" dirty="0"/>
              <a:t>Determinación del capital regulatorio exigido.</a:t>
            </a:r>
          </a:p>
        </p:txBody>
      </p:sp>
      <p:pic>
        <p:nvPicPr>
          <p:cNvPr id="8" name="Imagen 7">
            <a:extLst>
              <a:ext uri="{FF2B5EF4-FFF2-40B4-BE49-F238E27FC236}">
                <a16:creationId xmlns:a16="http://schemas.microsoft.com/office/drawing/2014/main" id="{3DD24ACB-C460-C0BE-E574-6C9D9A83180E}"/>
              </a:ext>
            </a:extLst>
          </p:cNvPr>
          <p:cNvPicPr>
            <a:picLocks noChangeAspect="1"/>
          </p:cNvPicPr>
          <p:nvPr/>
        </p:nvPicPr>
        <p:blipFill>
          <a:blip r:embed="rId2"/>
          <a:stretch>
            <a:fillRect/>
          </a:stretch>
        </p:blipFill>
        <p:spPr>
          <a:xfrm>
            <a:off x="3114645" y="2649334"/>
            <a:ext cx="5962710" cy="1311526"/>
          </a:xfrm>
          <a:prstGeom prst="rect">
            <a:avLst/>
          </a:prstGeom>
        </p:spPr>
      </p:pic>
      <p:pic>
        <p:nvPicPr>
          <p:cNvPr id="12" name="Imagen 11">
            <a:extLst>
              <a:ext uri="{FF2B5EF4-FFF2-40B4-BE49-F238E27FC236}">
                <a16:creationId xmlns:a16="http://schemas.microsoft.com/office/drawing/2014/main" id="{B85EEFE2-C040-0B85-F2AF-027593D29902}"/>
              </a:ext>
            </a:extLst>
          </p:cNvPr>
          <p:cNvPicPr>
            <a:picLocks noChangeAspect="1"/>
          </p:cNvPicPr>
          <p:nvPr/>
        </p:nvPicPr>
        <p:blipFill>
          <a:blip r:embed="rId3"/>
          <a:stretch>
            <a:fillRect/>
          </a:stretch>
        </p:blipFill>
        <p:spPr>
          <a:xfrm>
            <a:off x="3523411" y="3976460"/>
            <a:ext cx="4919261" cy="921007"/>
          </a:xfrm>
          <a:prstGeom prst="rect">
            <a:avLst/>
          </a:prstGeom>
        </p:spPr>
      </p:pic>
      <p:pic>
        <p:nvPicPr>
          <p:cNvPr id="14" name="Imagen 13">
            <a:extLst>
              <a:ext uri="{FF2B5EF4-FFF2-40B4-BE49-F238E27FC236}">
                <a16:creationId xmlns:a16="http://schemas.microsoft.com/office/drawing/2014/main" id="{BC728A06-4069-5057-935C-7D4A38BB24DA}"/>
              </a:ext>
            </a:extLst>
          </p:cNvPr>
          <p:cNvPicPr>
            <a:picLocks noChangeAspect="1"/>
          </p:cNvPicPr>
          <p:nvPr/>
        </p:nvPicPr>
        <p:blipFill>
          <a:blip r:embed="rId4"/>
          <a:stretch>
            <a:fillRect/>
          </a:stretch>
        </p:blipFill>
        <p:spPr>
          <a:xfrm>
            <a:off x="4398806" y="5293023"/>
            <a:ext cx="2558585" cy="531027"/>
          </a:xfrm>
          <a:prstGeom prst="rect">
            <a:avLst/>
          </a:prstGeom>
        </p:spPr>
      </p:pic>
      <p:sp>
        <p:nvSpPr>
          <p:cNvPr id="15" name="CuadroTexto 14">
            <a:extLst>
              <a:ext uri="{FF2B5EF4-FFF2-40B4-BE49-F238E27FC236}">
                <a16:creationId xmlns:a16="http://schemas.microsoft.com/office/drawing/2014/main" id="{3379CE47-F9B7-C4C5-79AC-47E42D9B1367}"/>
              </a:ext>
            </a:extLst>
          </p:cNvPr>
          <p:cNvSpPr txBox="1"/>
          <p:nvPr/>
        </p:nvSpPr>
        <p:spPr>
          <a:xfrm rot="10800000" flipV="1">
            <a:off x="3545579" y="2375795"/>
            <a:ext cx="4640952" cy="312906"/>
          </a:xfrm>
          <a:prstGeom prst="rect">
            <a:avLst/>
          </a:prstGeom>
          <a:solidFill>
            <a:schemeClr val="accent2">
              <a:lumMod val="40000"/>
              <a:lumOff val="60000"/>
            </a:schemeClr>
          </a:solidFill>
          <a:scene3d>
            <a:camera prst="orthographicFront"/>
            <a:lightRig rig="threePt" dir="t"/>
          </a:scene3d>
          <a:sp3d>
            <a:bevelT/>
          </a:sp3d>
        </p:spPr>
        <p:txBody>
          <a:bodyPr wrap="square" rtlCol="0">
            <a:spAutoFit/>
          </a:bodyPr>
          <a:lstStyle/>
          <a:p>
            <a:pPr algn="ctr">
              <a:lnSpc>
                <a:spcPct val="70000"/>
              </a:lnSpc>
              <a:spcBef>
                <a:spcPts val="1000"/>
              </a:spcBef>
            </a:pPr>
            <a:r>
              <a:rPr lang="es-PE" sz="2000" dirty="0"/>
              <a:t>Requerimiento de capital</a:t>
            </a:r>
          </a:p>
        </p:txBody>
      </p:sp>
      <p:sp>
        <p:nvSpPr>
          <p:cNvPr id="16" name="CuadroTexto 15">
            <a:extLst>
              <a:ext uri="{FF2B5EF4-FFF2-40B4-BE49-F238E27FC236}">
                <a16:creationId xmlns:a16="http://schemas.microsoft.com/office/drawing/2014/main" id="{9CBC63BA-96C3-3160-DDCC-47D84C26E9F6}"/>
              </a:ext>
            </a:extLst>
          </p:cNvPr>
          <p:cNvSpPr txBox="1"/>
          <p:nvPr/>
        </p:nvSpPr>
        <p:spPr>
          <a:xfrm>
            <a:off x="3545579" y="3693300"/>
            <a:ext cx="4640950" cy="312906"/>
          </a:xfrm>
          <a:prstGeom prst="rect">
            <a:avLst/>
          </a:prstGeom>
          <a:solidFill>
            <a:schemeClr val="accent2">
              <a:lumMod val="40000"/>
              <a:lumOff val="60000"/>
            </a:schemeClr>
          </a:solidFill>
          <a:scene3d>
            <a:camera prst="orthographicFront"/>
            <a:lightRig rig="threePt" dir="t"/>
          </a:scene3d>
          <a:sp3d>
            <a:bevelT/>
          </a:sp3d>
        </p:spPr>
        <p:txBody>
          <a:bodyPr wrap="square" rtlCol="0">
            <a:spAutoFit/>
          </a:bodyPr>
          <a:lstStyle/>
          <a:p>
            <a:pPr algn="ctr">
              <a:lnSpc>
                <a:spcPct val="70000"/>
              </a:lnSpc>
              <a:spcBef>
                <a:spcPts val="1000"/>
              </a:spcBef>
            </a:pPr>
            <a:r>
              <a:rPr lang="es-PE" sz="2000" dirty="0"/>
              <a:t>Correlación de probabilidades</a:t>
            </a:r>
          </a:p>
        </p:txBody>
      </p:sp>
      <p:sp>
        <p:nvSpPr>
          <p:cNvPr id="17" name="CuadroTexto 16">
            <a:extLst>
              <a:ext uri="{FF2B5EF4-FFF2-40B4-BE49-F238E27FC236}">
                <a16:creationId xmlns:a16="http://schemas.microsoft.com/office/drawing/2014/main" id="{7AD310D8-86ED-D88D-077E-3B2EDE43436B}"/>
              </a:ext>
            </a:extLst>
          </p:cNvPr>
          <p:cNvSpPr txBox="1"/>
          <p:nvPr/>
        </p:nvSpPr>
        <p:spPr>
          <a:xfrm>
            <a:off x="3545579" y="4827437"/>
            <a:ext cx="4640950" cy="312906"/>
          </a:xfrm>
          <a:prstGeom prst="rect">
            <a:avLst/>
          </a:prstGeom>
          <a:solidFill>
            <a:schemeClr val="accent2">
              <a:lumMod val="40000"/>
              <a:lumOff val="60000"/>
            </a:schemeClr>
          </a:solidFill>
          <a:scene3d>
            <a:camera prst="orthographicFront"/>
            <a:lightRig rig="threePt" dir="t"/>
          </a:scene3d>
          <a:sp3d>
            <a:bevelT/>
          </a:sp3d>
        </p:spPr>
        <p:txBody>
          <a:bodyPr wrap="square" rtlCol="0">
            <a:spAutoFit/>
          </a:bodyPr>
          <a:lstStyle/>
          <a:p>
            <a:pPr algn="ctr">
              <a:lnSpc>
                <a:spcPct val="70000"/>
              </a:lnSpc>
              <a:spcBef>
                <a:spcPts val="1000"/>
              </a:spcBef>
            </a:pPr>
            <a:r>
              <a:rPr lang="es-PE" sz="2000" dirty="0"/>
              <a:t>Activos ponderados por riesgo</a:t>
            </a:r>
          </a:p>
        </p:txBody>
      </p:sp>
      <p:sp>
        <p:nvSpPr>
          <p:cNvPr id="18" name="CuadroTexto 17">
            <a:extLst>
              <a:ext uri="{FF2B5EF4-FFF2-40B4-BE49-F238E27FC236}">
                <a16:creationId xmlns:a16="http://schemas.microsoft.com/office/drawing/2014/main" id="{E2501283-A842-4717-B4E6-8EB0EBD16F48}"/>
              </a:ext>
            </a:extLst>
          </p:cNvPr>
          <p:cNvSpPr txBox="1"/>
          <p:nvPr/>
        </p:nvSpPr>
        <p:spPr>
          <a:xfrm>
            <a:off x="737164" y="5976730"/>
            <a:ext cx="10900261" cy="523220"/>
          </a:xfrm>
          <a:prstGeom prst="rect">
            <a:avLst/>
          </a:prstGeom>
          <a:noFill/>
        </p:spPr>
        <p:txBody>
          <a:bodyPr wrap="square" rtlCol="0">
            <a:spAutoFit/>
          </a:bodyPr>
          <a:lstStyle/>
          <a:p>
            <a:pPr marL="285750" indent="-285750">
              <a:buFont typeface="Arial" panose="020B0604020202020204" pitchFamily="34" charset="0"/>
              <a:buChar char="•"/>
            </a:pPr>
            <a:r>
              <a:rPr lang="es-PE" sz="1400" dirty="0"/>
              <a:t>Determinación de capital para posiciones minoristas (Comité de Supervisión de Basilea, 2017)</a:t>
            </a:r>
          </a:p>
          <a:p>
            <a:pPr marL="285750" indent="-285750">
              <a:buFont typeface="Arial" panose="020B0604020202020204" pitchFamily="34" charset="0"/>
              <a:buChar char="•"/>
            </a:pPr>
            <a:r>
              <a:rPr lang="es-PE" sz="1400" dirty="0"/>
              <a:t>LGD = 0.45 , EAD = 1</a:t>
            </a:r>
          </a:p>
        </p:txBody>
      </p:sp>
      <p:sp>
        <p:nvSpPr>
          <p:cNvPr id="2" name="Rectángulo: esquinas redondeadas 1">
            <a:extLst>
              <a:ext uri="{FF2B5EF4-FFF2-40B4-BE49-F238E27FC236}">
                <a16:creationId xmlns:a16="http://schemas.microsoft.com/office/drawing/2014/main" id="{36BBECF7-9B44-DEF9-A033-5703C240650E}"/>
              </a:ext>
            </a:extLst>
          </p:cNvPr>
          <p:cNvSpPr/>
          <p:nvPr/>
        </p:nvSpPr>
        <p:spPr>
          <a:xfrm>
            <a:off x="3938450" y="1448545"/>
            <a:ext cx="3855211" cy="568793"/>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PE" b="1" dirty="0"/>
              <a:t>Método basado en calificaciones internas (IRB)</a:t>
            </a:r>
          </a:p>
        </p:txBody>
      </p:sp>
    </p:spTree>
    <p:extLst>
      <p:ext uri="{BB962C8B-B14F-4D97-AF65-F5344CB8AC3E}">
        <p14:creationId xmlns:p14="http://schemas.microsoft.com/office/powerpoint/2010/main" val="2565038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Marcador de contenido 2">
            <a:extLst>
              <a:ext uri="{FF2B5EF4-FFF2-40B4-BE49-F238E27FC236}">
                <a16:creationId xmlns:a16="http://schemas.microsoft.com/office/drawing/2014/main" id="{376E6EF4-591B-4555-618F-2FC075C042D8}"/>
              </a:ext>
            </a:extLst>
          </p:cNvPr>
          <p:cNvSpPr>
            <a:spLocks noGrp="1"/>
          </p:cNvSpPr>
          <p:nvPr>
            <p:ph idx="1"/>
          </p:nvPr>
        </p:nvSpPr>
        <p:spPr>
          <a:xfrm>
            <a:off x="838353" y="306721"/>
            <a:ext cx="10515600" cy="460375"/>
          </a:xfrm>
        </p:spPr>
        <p:txBody>
          <a:bodyPr>
            <a:normAutofit lnSpcReduction="10000"/>
          </a:bodyPr>
          <a:lstStyle/>
          <a:p>
            <a:pPr marL="0" indent="0">
              <a:spcBef>
                <a:spcPts val="0"/>
              </a:spcBef>
              <a:buNone/>
            </a:pPr>
            <a:r>
              <a:rPr lang="es-PE" sz="2800" spc="100" dirty="0">
                <a:solidFill>
                  <a:schemeClr val="accent2">
                    <a:lumMod val="75000"/>
                  </a:schemeClr>
                </a:solidFill>
              </a:rPr>
              <a:t>2.2 Caso Práctico : Descripción del conjunto de datos GMC</a:t>
            </a:r>
          </a:p>
        </p:txBody>
      </p:sp>
      <p:sp>
        <p:nvSpPr>
          <p:cNvPr id="3" name="Marcador de pie de página 2">
            <a:extLst>
              <a:ext uri="{FF2B5EF4-FFF2-40B4-BE49-F238E27FC236}">
                <a16:creationId xmlns:a16="http://schemas.microsoft.com/office/drawing/2014/main" id="{8D4156B0-0858-793F-C378-9A6C954F11EF}"/>
              </a:ext>
            </a:extLst>
          </p:cNvPr>
          <p:cNvSpPr>
            <a:spLocks noGrp="1"/>
          </p:cNvSpPr>
          <p:nvPr>
            <p:ph type="ftr" sz="quarter" idx="11"/>
          </p:nvPr>
        </p:nvSpPr>
        <p:spPr/>
        <p:txBody>
          <a:bodyPr/>
          <a:lstStyle/>
          <a:p>
            <a:r>
              <a:rPr lang="es-MX"/>
              <a:t>Máster Universitario en Banca y Finanzas</a:t>
            </a:r>
            <a:endParaRPr lang="es-PE"/>
          </a:p>
        </p:txBody>
      </p:sp>
      <p:sp>
        <p:nvSpPr>
          <p:cNvPr id="6" name="Marcador de número de diapositiva 5">
            <a:extLst>
              <a:ext uri="{FF2B5EF4-FFF2-40B4-BE49-F238E27FC236}">
                <a16:creationId xmlns:a16="http://schemas.microsoft.com/office/drawing/2014/main" id="{E7AB1EDA-B9F7-92B5-29DB-DA1EE920548C}"/>
              </a:ext>
            </a:extLst>
          </p:cNvPr>
          <p:cNvSpPr>
            <a:spLocks noGrp="1"/>
          </p:cNvSpPr>
          <p:nvPr>
            <p:ph type="sldNum" sz="quarter" idx="12"/>
          </p:nvPr>
        </p:nvSpPr>
        <p:spPr/>
        <p:txBody>
          <a:bodyPr/>
          <a:lstStyle/>
          <a:p>
            <a:fld id="{22AF71D7-05A8-4E66-B7BC-41B46016AACE}" type="slidenum">
              <a:rPr lang="es-PE" smtClean="0"/>
              <a:t>8</a:t>
            </a:fld>
            <a:endParaRPr lang="es-PE"/>
          </a:p>
        </p:txBody>
      </p:sp>
      <p:graphicFrame>
        <p:nvGraphicFramePr>
          <p:cNvPr id="4" name="Tabla 3">
            <a:extLst>
              <a:ext uri="{FF2B5EF4-FFF2-40B4-BE49-F238E27FC236}">
                <a16:creationId xmlns:a16="http://schemas.microsoft.com/office/drawing/2014/main" id="{0468C6AD-F332-5431-3FE1-9EFE22378CB6}"/>
              </a:ext>
            </a:extLst>
          </p:cNvPr>
          <p:cNvGraphicFramePr>
            <a:graphicFrameLocks noGrp="1"/>
          </p:cNvGraphicFramePr>
          <p:nvPr>
            <p:extLst>
              <p:ext uri="{D42A27DB-BD31-4B8C-83A1-F6EECF244321}">
                <p14:modId xmlns:p14="http://schemas.microsoft.com/office/powerpoint/2010/main" val="3129505006"/>
              </p:ext>
            </p:extLst>
          </p:nvPr>
        </p:nvGraphicFramePr>
        <p:xfrm>
          <a:off x="4190902" y="1285462"/>
          <a:ext cx="7730934" cy="4913129"/>
        </p:xfrm>
        <a:graphic>
          <a:graphicData uri="http://schemas.openxmlformats.org/drawingml/2006/table">
            <a:tbl>
              <a:tblPr firstRow="1" firstCol="1" bandRow="1">
                <a:tableStyleId>{00A15C55-8517-42AA-B614-E9B94910E393}</a:tableStyleId>
              </a:tblPr>
              <a:tblGrid>
                <a:gridCol w="1202977">
                  <a:extLst>
                    <a:ext uri="{9D8B030D-6E8A-4147-A177-3AD203B41FA5}">
                      <a16:colId xmlns:a16="http://schemas.microsoft.com/office/drawing/2014/main" val="1607513489"/>
                    </a:ext>
                  </a:extLst>
                </a:gridCol>
                <a:gridCol w="6527957">
                  <a:extLst>
                    <a:ext uri="{9D8B030D-6E8A-4147-A177-3AD203B41FA5}">
                      <a16:colId xmlns:a16="http://schemas.microsoft.com/office/drawing/2014/main" val="1548481948"/>
                    </a:ext>
                  </a:extLst>
                </a:gridCol>
              </a:tblGrid>
              <a:tr h="440119">
                <a:tc>
                  <a:txBody>
                    <a:bodyPr/>
                    <a:lstStyle/>
                    <a:p>
                      <a:pPr indent="0" algn="ctr">
                        <a:lnSpc>
                          <a:spcPct val="100000"/>
                        </a:lnSpc>
                        <a:spcBef>
                          <a:spcPts val="600"/>
                        </a:spcBef>
                        <a:spcAft>
                          <a:spcPts val="600"/>
                        </a:spcAft>
                      </a:pPr>
                      <a:r>
                        <a:rPr lang="es-ES" sz="1400" dirty="0">
                          <a:effectLst/>
                        </a:rPr>
                        <a:t>Nombre de Variable</a:t>
                      </a:r>
                      <a:endParaRPr lang="es-PE"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12" marR="67112" marT="0" marB="0" anchor="ctr"/>
                </a:tc>
                <a:tc>
                  <a:txBody>
                    <a:bodyPr/>
                    <a:lstStyle/>
                    <a:p>
                      <a:pPr indent="0" algn="ctr">
                        <a:lnSpc>
                          <a:spcPct val="100000"/>
                        </a:lnSpc>
                        <a:spcBef>
                          <a:spcPts val="600"/>
                        </a:spcBef>
                        <a:spcAft>
                          <a:spcPts val="600"/>
                        </a:spcAft>
                      </a:pPr>
                      <a:r>
                        <a:rPr lang="es-ES" sz="1400" dirty="0">
                          <a:effectLst/>
                        </a:rPr>
                        <a:t>Descripción</a:t>
                      </a:r>
                      <a:endParaRPr lang="es-PE"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12" marR="67112" marT="0" marB="0" anchor="ctr"/>
                </a:tc>
                <a:extLst>
                  <a:ext uri="{0D108BD9-81ED-4DB2-BD59-A6C34878D82A}">
                    <a16:rowId xmlns:a16="http://schemas.microsoft.com/office/drawing/2014/main" val="3268845079"/>
                  </a:ext>
                </a:extLst>
              </a:tr>
              <a:tr h="440119">
                <a:tc>
                  <a:txBody>
                    <a:bodyPr/>
                    <a:lstStyle/>
                    <a:p>
                      <a:pPr indent="0" algn="l">
                        <a:lnSpc>
                          <a:spcPct val="100000"/>
                        </a:lnSpc>
                        <a:spcBef>
                          <a:spcPts val="600"/>
                        </a:spcBef>
                        <a:spcAft>
                          <a:spcPts val="600"/>
                        </a:spcAft>
                      </a:pPr>
                      <a:r>
                        <a:rPr lang="es-ES" sz="1400" dirty="0">
                          <a:effectLst/>
                        </a:rPr>
                        <a:t>Default</a:t>
                      </a:r>
                      <a:endParaRPr lang="es-PE"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12" marR="67112" marT="0" marB="0" anchor="ctr"/>
                </a:tc>
                <a:tc>
                  <a:txBody>
                    <a:bodyPr/>
                    <a:lstStyle/>
                    <a:p>
                      <a:pPr indent="0" algn="l">
                        <a:lnSpc>
                          <a:spcPct val="100000"/>
                        </a:lnSpc>
                        <a:spcBef>
                          <a:spcPts val="600"/>
                        </a:spcBef>
                        <a:spcAft>
                          <a:spcPts val="600"/>
                        </a:spcAft>
                      </a:pPr>
                      <a:r>
                        <a:rPr lang="es-ES" sz="1400" dirty="0">
                          <a:effectLst/>
                        </a:rPr>
                        <a:t>Indica si el prestatario experimentó una morosidad de 90 días o más en los últimos dos años, si sucede se consideró Default. (Si=1, No=0)</a:t>
                      </a:r>
                      <a:endParaRPr lang="es-PE"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12" marR="67112" marT="0" marB="0" anchor="ctr"/>
                </a:tc>
                <a:extLst>
                  <a:ext uri="{0D108BD9-81ED-4DB2-BD59-A6C34878D82A}">
                    <a16:rowId xmlns:a16="http://schemas.microsoft.com/office/drawing/2014/main" val="1515028611"/>
                  </a:ext>
                </a:extLst>
              </a:tr>
              <a:tr h="616933">
                <a:tc>
                  <a:txBody>
                    <a:bodyPr/>
                    <a:lstStyle/>
                    <a:p>
                      <a:pPr indent="0" algn="l">
                        <a:lnSpc>
                          <a:spcPct val="100000"/>
                        </a:lnSpc>
                        <a:spcBef>
                          <a:spcPts val="600"/>
                        </a:spcBef>
                        <a:spcAft>
                          <a:spcPts val="600"/>
                        </a:spcAft>
                      </a:pPr>
                      <a:r>
                        <a:rPr lang="es-ES" sz="1400" dirty="0" err="1">
                          <a:effectLst/>
                        </a:rPr>
                        <a:t>Revolving</a:t>
                      </a:r>
                      <a:endParaRPr lang="es-PE"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12" marR="67112" marT="0" marB="0" anchor="ctr"/>
                </a:tc>
                <a:tc>
                  <a:txBody>
                    <a:bodyPr/>
                    <a:lstStyle/>
                    <a:p>
                      <a:pPr indent="0" algn="l">
                        <a:lnSpc>
                          <a:spcPct val="100000"/>
                        </a:lnSpc>
                        <a:spcBef>
                          <a:spcPts val="600"/>
                        </a:spcBef>
                        <a:spcAft>
                          <a:spcPts val="600"/>
                        </a:spcAft>
                      </a:pPr>
                      <a:r>
                        <a:rPr lang="es-ES" sz="1400" dirty="0">
                          <a:effectLst/>
                        </a:rPr>
                        <a:t>Deuda total en tarjetas de crédito y líneas de créditos personales, excepto bienes raíces y deuda a plazos, dividido por la suma de los límites de crédito.</a:t>
                      </a:r>
                      <a:endParaRPr lang="es-PE"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12" marR="67112" marT="0" marB="0" anchor="ctr"/>
                </a:tc>
                <a:extLst>
                  <a:ext uri="{0D108BD9-81ED-4DB2-BD59-A6C34878D82A}">
                    <a16:rowId xmlns:a16="http://schemas.microsoft.com/office/drawing/2014/main" val="3897739143"/>
                  </a:ext>
                </a:extLst>
              </a:tr>
              <a:tr h="616933">
                <a:tc>
                  <a:txBody>
                    <a:bodyPr/>
                    <a:lstStyle/>
                    <a:p>
                      <a:pPr indent="0" algn="l">
                        <a:lnSpc>
                          <a:spcPct val="100000"/>
                        </a:lnSpc>
                        <a:spcBef>
                          <a:spcPts val="600"/>
                        </a:spcBef>
                        <a:spcAft>
                          <a:spcPts val="600"/>
                        </a:spcAft>
                      </a:pPr>
                      <a:r>
                        <a:rPr lang="es-ES" sz="1400" dirty="0" err="1">
                          <a:effectLst/>
                        </a:rPr>
                        <a:t>DebtRatio</a:t>
                      </a:r>
                      <a:endParaRPr lang="es-PE"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12" marR="67112" marT="0" marB="0" anchor="ctr"/>
                </a:tc>
                <a:tc>
                  <a:txBody>
                    <a:bodyPr/>
                    <a:lstStyle/>
                    <a:p>
                      <a:pPr indent="0" algn="l">
                        <a:lnSpc>
                          <a:spcPct val="100000"/>
                        </a:lnSpc>
                        <a:spcBef>
                          <a:spcPts val="600"/>
                        </a:spcBef>
                        <a:spcAft>
                          <a:spcPts val="600"/>
                        </a:spcAft>
                      </a:pPr>
                      <a:r>
                        <a:rPr lang="es-ES" sz="1400" dirty="0">
                          <a:effectLst/>
                        </a:rPr>
                        <a:t>La relación entre la suma de los pagos mensuales de deudas, pensión alimenticia y costos de vida entre el ingreso bruto mensual.</a:t>
                      </a:r>
                      <a:endParaRPr lang="es-PE"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12" marR="67112" marT="0" marB="0" anchor="ctr"/>
                </a:tc>
                <a:extLst>
                  <a:ext uri="{0D108BD9-81ED-4DB2-BD59-A6C34878D82A}">
                    <a16:rowId xmlns:a16="http://schemas.microsoft.com/office/drawing/2014/main" val="229483729"/>
                  </a:ext>
                </a:extLst>
              </a:tr>
              <a:tr h="403398">
                <a:tc>
                  <a:txBody>
                    <a:bodyPr/>
                    <a:lstStyle/>
                    <a:p>
                      <a:pPr indent="0" algn="l">
                        <a:lnSpc>
                          <a:spcPct val="100000"/>
                        </a:lnSpc>
                        <a:spcBef>
                          <a:spcPts val="600"/>
                        </a:spcBef>
                        <a:spcAft>
                          <a:spcPts val="600"/>
                        </a:spcAft>
                      </a:pPr>
                      <a:r>
                        <a:rPr lang="es-ES" sz="1400">
                          <a:effectLst/>
                        </a:rPr>
                        <a:t>MonthlyIncome</a:t>
                      </a:r>
                      <a:endParaRPr lang="es-PE" sz="1400">
                        <a:effectLst/>
                        <a:latin typeface="Arial" panose="020B0604020202020204" pitchFamily="34" charset="0"/>
                        <a:ea typeface="Calibri" panose="020F0502020204030204" pitchFamily="34" charset="0"/>
                        <a:cs typeface="Times New Roman" panose="02020603050405020304" pitchFamily="18" charset="0"/>
                      </a:endParaRPr>
                    </a:p>
                  </a:txBody>
                  <a:tcPr marL="67112" marR="67112" marT="0" marB="0" anchor="ctr"/>
                </a:tc>
                <a:tc>
                  <a:txBody>
                    <a:bodyPr/>
                    <a:lstStyle/>
                    <a:p>
                      <a:pPr indent="0" algn="l">
                        <a:lnSpc>
                          <a:spcPct val="100000"/>
                        </a:lnSpc>
                        <a:spcBef>
                          <a:spcPts val="600"/>
                        </a:spcBef>
                        <a:spcAft>
                          <a:spcPts val="600"/>
                        </a:spcAft>
                      </a:pPr>
                      <a:r>
                        <a:rPr lang="es-ES" sz="1400" dirty="0">
                          <a:effectLst/>
                        </a:rPr>
                        <a:t>Ingreso mensual del prestatario.</a:t>
                      </a:r>
                      <a:endParaRPr lang="es-PE"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12" marR="67112" marT="0" marB="0" anchor="ctr"/>
                </a:tc>
                <a:extLst>
                  <a:ext uri="{0D108BD9-81ED-4DB2-BD59-A6C34878D82A}">
                    <a16:rowId xmlns:a16="http://schemas.microsoft.com/office/drawing/2014/main" val="814750787"/>
                  </a:ext>
                </a:extLst>
              </a:tr>
              <a:tr h="207172">
                <a:tc>
                  <a:txBody>
                    <a:bodyPr/>
                    <a:lstStyle/>
                    <a:p>
                      <a:pPr indent="0" algn="l">
                        <a:lnSpc>
                          <a:spcPct val="100000"/>
                        </a:lnSpc>
                        <a:spcBef>
                          <a:spcPts val="600"/>
                        </a:spcBef>
                        <a:spcAft>
                          <a:spcPts val="600"/>
                        </a:spcAft>
                      </a:pPr>
                      <a:r>
                        <a:rPr lang="es-ES" sz="1400">
                          <a:effectLst/>
                        </a:rPr>
                        <a:t>CreditLines</a:t>
                      </a:r>
                      <a:endParaRPr lang="es-PE" sz="1400">
                        <a:effectLst/>
                        <a:latin typeface="Arial" panose="020B0604020202020204" pitchFamily="34" charset="0"/>
                        <a:ea typeface="Calibri" panose="020F0502020204030204" pitchFamily="34" charset="0"/>
                        <a:cs typeface="Times New Roman" panose="02020603050405020304" pitchFamily="18" charset="0"/>
                      </a:endParaRPr>
                    </a:p>
                  </a:txBody>
                  <a:tcPr marL="67112" marR="67112" marT="0" marB="0" anchor="ctr"/>
                </a:tc>
                <a:tc>
                  <a:txBody>
                    <a:bodyPr/>
                    <a:lstStyle/>
                    <a:p>
                      <a:pPr indent="0" algn="l">
                        <a:lnSpc>
                          <a:spcPct val="100000"/>
                        </a:lnSpc>
                        <a:spcBef>
                          <a:spcPts val="600"/>
                        </a:spcBef>
                        <a:spcAft>
                          <a:spcPts val="600"/>
                        </a:spcAft>
                      </a:pPr>
                      <a:r>
                        <a:rPr lang="es-ES" sz="1400" dirty="0">
                          <a:effectLst/>
                        </a:rPr>
                        <a:t>Números de préstamos y líneas de crédito abiertas</a:t>
                      </a:r>
                      <a:endParaRPr lang="es-PE"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12" marR="67112" marT="0" marB="0" anchor="ctr"/>
                </a:tc>
                <a:extLst>
                  <a:ext uri="{0D108BD9-81ED-4DB2-BD59-A6C34878D82A}">
                    <a16:rowId xmlns:a16="http://schemas.microsoft.com/office/drawing/2014/main" val="2919715595"/>
                  </a:ext>
                </a:extLst>
              </a:tr>
              <a:tr h="440119">
                <a:tc>
                  <a:txBody>
                    <a:bodyPr/>
                    <a:lstStyle/>
                    <a:p>
                      <a:pPr indent="0" algn="l">
                        <a:lnSpc>
                          <a:spcPct val="100000"/>
                        </a:lnSpc>
                        <a:spcBef>
                          <a:spcPts val="600"/>
                        </a:spcBef>
                        <a:spcAft>
                          <a:spcPts val="600"/>
                        </a:spcAft>
                      </a:pPr>
                      <a:r>
                        <a:rPr lang="es-ES" sz="1400">
                          <a:effectLst/>
                        </a:rPr>
                        <a:t>RealEstate</a:t>
                      </a:r>
                      <a:endParaRPr lang="es-PE" sz="1400">
                        <a:effectLst/>
                        <a:latin typeface="Arial" panose="020B0604020202020204" pitchFamily="34" charset="0"/>
                        <a:ea typeface="Calibri" panose="020F0502020204030204" pitchFamily="34" charset="0"/>
                        <a:cs typeface="Times New Roman" panose="02020603050405020304" pitchFamily="18" charset="0"/>
                      </a:endParaRPr>
                    </a:p>
                  </a:txBody>
                  <a:tcPr marL="67112" marR="67112" marT="0" marB="0" anchor="ctr"/>
                </a:tc>
                <a:tc>
                  <a:txBody>
                    <a:bodyPr/>
                    <a:lstStyle/>
                    <a:p>
                      <a:pPr indent="0" algn="l">
                        <a:lnSpc>
                          <a:spcPct val="100000"/>
                        </a:lnSpc>
                        <a:spcBef>
                          <a:spcPts val="600"/>
                        </a:spcBef>
                        <a:spcAft>
                          <a:spcPts val="600"/>
                        </a:spcAft>
                      </a:pPr>
                      <a:r>
                        <a:rPr lang="es-ES" sz="1400" dirty="0">
                          <a:effectLst/>
                        </a:rPr>
                        <a:t>Número de préstamos hipotecarios y de bienes raíces, incluidas las líneas de crédito sobre el valor de la vivienda.</a:t>
                      </a:r>
                      <a:endParaRPr lang="es-PE"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12" marR="67112" marT="0" marB="0" anchor="ctr"/>
                </a:tc>
                <a:extLst>
                  <a:ext uri="{0D108BD9-81ED-4DB2-BD59-A6C34878D82A}">
                    <a16:rowId xmlns:a16="http://schemas.microsoft.com/office/drawing/2014/main" val="2894776579"/>
                  </a:ext>
                </a:extLst>
              </a:tr>
              <a:tr h="403398">
                <a:tc>
                  <a:txBody>
                    <a:bodyPr/>
                    <a:lstStyle/>
                    <a:p>
                      <a:pPr indent="0" algn="l">
                        <a:lnSpc>
                          <a:spcPct val="100000"/>
                        </a:lnSpc>
                        <a:spcBef>
                          <a:spcPts val="600"/>
                        </a:spcBef>
                        <a:spcAft>
                          <a:spcPts val="600"/>
                        </a:spcAft>
                      </a:pPr>
                      <a:r>
                        <a:rPr lang="es-ES" sz="1400">
                          <a:effectLst/>
                        </a:rPr>
                        <a:t>Dependents</a:t>
                      </a:r>
                      <a:endParaRPr lang="es-PE" sz="1400">
                        <a:effectLst/>
                        <a:latin typeface="Arial" panose="020B0604020202020204" pitchFamily="34" charset="0"/>
                        <a:ea typeface="Calibri" panose="020F0502020204030204" pitchFamily="34" charset="0"/>
                        <a:cs typeface="Times New Roman" panose="02020603050405020304" pitchFamily="18" charset="0"/>
                      </a:endParaRPr>
                    </a:p>
                  </a:txBody>
                  <a:tcPr marL="67112" marR="67112" marT="0" marB="0" anchor="ctr"/>
                </a:tc>
                <a:tc>
                  <a:txBody>
                    <a:bodyPr/>
                    <a:lstStyle/>
                    <a:p>
                      <a:pPr indent="0" algn="l">
                        <a:lnSpc>
                          <a:spcPct val="100000"/>
                        </a:lnSpc>
                        <a:spcBef>
                          <a:spcPts val="600"/>
                        </a:spcBef>
                        <a:spcAft>
                          <a:spcPts val="600"/>
                        </a:spcAft>
                      </a:pPr>
                      <a:r>
                        <a:rPr lang="es-ES" sz="1400" dirty="0">
                          <a:effectLst/>
                        </a:rPr>
                        <a:t>Número de dependientes en la familia, excluyendo al propio prestatario.</a:t>
                      </a:r>
                      <a:endParaRPr lang="es-PE"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12" marR="67112" marT="0" marB="0" anchor="ctr"/>
                </a:tc>
                <a:extLst>
                  <a:ext uri="{0D108BD9-81ED-4DB2-BD59-A6C34878D82A}">
                    <a16:rowId xmlns:a16="http://schemas.microsoft.com/office/drawing/2014/main" val="1262809762"/>
                  </a:ext>
                </a:extLst>
              </a:tr>
              <a:tr h="207172">
                <a:tc>
                  <a:txBody>
                    <a:bodyPr/>
                    <a:lstStyle/>
                    <a:p>
                      <a:pPr indent="0" algn="l">
                        <a:lnSpc>
                          <a:spcPct val="100000"/>
                        </a:lnSpc>
                        <a:spcBef>
                          <a:spcPts val="600"/>
                        </a:spcBef>
                        <a:spcAft>
                          <a:spcPts val="600"/>
                        </a:spcAft>
                      </a:pPr>
                      <a:r>
                        <a:rPr lang="es-ES" sz="1400">
                          <a:effectLst/>
                        </a:rPr>
                        <a:t>Age</a:t>
                      </a:r>
                      <a:endParaRPr lang="es-PE" sz="1400">
                        <a:effectLst/>
                        <a:latin typeface="Arial" panose="020B0604020202020204" pitchFamily="34" charset="0"/>
                        <a:ea typeface="Calibri" panose="020F0502020204030204" pitchFamily="34" charset="0"/>
                        <a:cs typeface="Times New Roman" panose="02020603050405020304" pitchFamily="18" charset="0"/>
                      </a:endParaRPr>
                    </a:p>
                  </a:txBody>
                  <a:tcPr marL="67112" marR="67112" marT="0" marB="0" anchor="ctr"/>
                </a:tc>
                <a:tc>
                  <a:txBody>
                    <a:bodyPr/>
                    <a:lstStyle/>
                    <a:p>
                      <a:pPr indent="0" algn="l">
                        <a:lnSpc>
                          <a:spcPct val="100000"/>
                        </a:lnSpc>
                        <a:spcBef>
                          <a:spcPts val="600"/>
                        </a:spcBef>
                        <a:spcAft>
                          <a:spcPts val="600"/>
                        </a:spcAft>
                      </a:pPr>
                      <a:r>
                        <a:rPr lang="es-ES" sz="1400" dirty="0">
                          <a:effectLst/>
                        </a:rPr>
                        <a:t>Edad del prestatario en años</a:t>
                      </a:r>
                      <a:endParaRPr lang="es-PE"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12" marR="67112" marT="0" marB="0" anchor="ctr"/>
                </a:tc>
                <a:extLst>
                  <a:ext uri="{0D108BD9-81ED-4DB2-BD59-A6C34878D82A}">
                    <a16:rowId xmlns:a16="http://schemas.microsoft.com/office/drawing/2014/main" val="3129992435"/>
                  </a:ext>
                </a:extLst>
              </a:tr>
              <a:tr h="440119">
                <a:tc>
                  <a:txBody>
                    <a:bodyPr/>
                    <a:lstStyle/>
                    <a:p>
                      <a:pPr indent="0" algn="l">
                        <a:lnSpc>
                          <a:spcPct val="100000"/>
                        </a:lnSpc>
                        <a:spcBef>
                          <a:spcPts val="600"/>
                        </a:spcBef>
                        <a:spcAft>
                          <a:spcPts val="600"/>
                        </a:spcAft>
                      </a:pPr>
                      <a:r>
                        <a:rPr lang="es-ES" sz="1400">
                          <a:effectLst/>
                        </a:rPr>
                        <a:t>30-59Days</a:t>
                      </a:r>
                      <a:endParaRPr lang="es-PE" sz="1400">
                        <a:effectLst/>
                        <a:latin typeface="Arial" panose="020B0604020202020204" pitchFamily="34" charset="0"/>
                        <a:ea typeface="Calibri" panose="020F0502020204030204" pitchFamily="34" charset="0"/>
                        <a:cs typeface="Times New Roman" panose="02020603050405020304" pitchFamily="18" charset="0"/>
                      </a:endParaRPr>
                    </a:p>
                  </a:txBody>
                  <a:tcPr marL="67112" marR="67112" marT="0" marB="0" anchor="ctr"/>
                </a:tc>
                <a:tc>
                  <a:txBody>
                    <a:bodyPr/>
                    <a:lstStyle/>
                    <a:p>
                      <a:pPr indent="0" algn="l">
                        <a:lnSpc>
                          <a:spcPct val="100000"/>
                        </a:lnSpc>
                        <a:spcBef>
                          <a:spcPts val="600"/>
                        </a:spcBef>
                        <a:spcAft>
                          <a:spcPts val="600"/>
                        </a:spcAft>
                      </a:pPr>
                      <a:r>
                        <a:rPr lang="es-ES" sz="1400" dirty="0">
                          <a:effectLst/>
                        </a:rPr>
                        <a:t>Número de veces que el prestatario ha tenido un retraso de 30-59 días, pero no más, en los últimos dos años</a:t>
                      </a:r>
                      <a:endParaRPr lang="es-PE"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12" marR="67112" marT="0" marB="0" anchor="ctr"/>
                </a:tc>
                <a:extLst>
                  <a:ext uri="{0D108BD9-81ED-4DB2-BD59-A6C34878D82A}">
                    <a16:rowId xmlns:a16="http://schemas.microsoft.com/office/drawing/2014/main" val="1769641693"/>
                  </a:ext>
                </a:extLst>
              </a:tr>
              <a:tr h="440119">
                <a:tc>
                  <a:txBody>
                    <a:bodyPr/>
                    <a:lstStyle/>
                    <a:p>
                      <a:pPr indent="0" algn="l">
                        <a:lnSpc>
                          <a:spcPct val="100000"/>
                        </a:lnSpc>
                        <a:spcBef>
                          <a:spcPts val="600"/>
                        </a:spcBef>
                        <a:spcAft>
                          <a:spcPts val="600"/>
                        </a:spcAft>
                      </a:pPr>
                      <a:r>
                        <a:rPr lang="es-ES" sz="1400">
                          <a:effectLst/>
                        </a:rPr>
                        <a:t>60-89Days</a:t>
                      </a:r>
                      <a:endParaRPr lang="es-PE" sz="1400">
                        <a:effectLst/>
                        <a:latin typeface="Arial" panose="020B0604020202020204" pitchFamily="34" charset="0"/>
                        <a:ea typeface="Calibri" panose="020F0502020204030204" pitchFamily="34" charset="0"/>
                        <a:cs typeface="Times New Roman" panose="02020603050405020304" pitchFamily="18" charset="0"/>
                      </a:endParaRPr>
                    </a:p>
                  </a:txBody>
                  <a:tcPr marL="67112" marR="67112" marT="0" marB="0" anchor="ctr"/>
                </a:tc>
                <a:tc>
                  <a:txBody>
                    <a:bodyPr/>
                    <a:lstStyle/>
                    <a:p>
                      <a:pPr indent="0" algn="l">
                        <a:lnSpc>
                          <a:spcPct val="100000"/>
                        </a:lnSpc>
                        <a:spcBef>
                          <a:spcPts val="600"/>
                        </a:spcBef>
                        <a:spcAft>
                          <a:spcPts val="600"/>
                        </a:spcAft>
                      </a:pPr>
                      <a:r>
                        <a:rPr lang="es-ES" sz="1400" dirty="0">
                          <a:effectLst/>
                        </a:rPr>
                        <a:t>Número de veces que el prestatario ha tenido un retraso de 60-89 días, pero no más, en los últimos dos años.</a:t>
                      </a:r>
                      <a:endParaRPr lang="es-PE"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12" marR="67112" marT="0" marB="0" anchor="ctr"/>
                </a:tc>
                <a:extLst>
                  <a:ext uri="{0D108BD9-81ED-4DB2-BD59-A6C34878D82A}">
                    <a16:rowId xmlns:a16="http://schemas.microsoft.com/office/drawing/2014/main" val="2255192568"/>
                  </a:ext>
                </a:extLst>
              </a:tr>
              <a:tr h="221830">
                <a:tc>
                  <a:txBody>
                    <a:bodyPr/>
                    <a:lstStyle/>
                    <a:p>
                      <a:pPr indent="0" algn="l">
                        <a:lnSpc>
                          <a:spcPct val="100000"/>
                        </a:lnSpc>
                        <a:spcBef>
                          <a:spcPts val="600"/>
                        </a:spcBef>
                        <a:spcAft>
                          <a:spcPts val="600"/>
                        </a:spcAft>
                      </a:pPr>
                      <a:r>
                        <a:rPr lang="es-ES" sz="1400" dirty="0">
                          <a:effectLst/>
                        </a:rPr>
                        <a:t>90Days</a:t>
                      </a:r>
                      <a:endParaRPr lang="es-PE"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12" marR="67112" marT="0" marB="0" anchor="ctr"/>
                </a:tc>
                <a:tc>
                  <a:txBody>
                    <a:bodyPr/>
                    <a:lstStyle/>
                    <a:p>
                      <a:pPr indent="0" algn="l">
                        <a:lnSpc>
                          <a:spcPct val="100000"/>
                        </a:lnSpc>
                        <a:spcBef>
                          <a:spcPts val="600"/>
                        </a:spcBef>
                        <a:spcAft>
                          <a:spcPts val="600"/>
                        </a:spcAft>
                      </a:pPr>
                      <a:r>
                        <a:rPr lang="es-ES" sz="1400" dirty="0">
                          <a:effectLst/>
                        </a:rPr>
                        <a:t>Número de veces que el prestatario ha tenido un retraso de 90 días o más.</a:t>
                      </a:r>
                      <a:endParaRPr lang="es-PE" sz="1400" dirty="0">
                        <a:effectLst/>
                        <a:latin typeface="Arial" panose="020B0604020202020204" pitchFamily="34" charset="0"/>
                        <a:ea typeface="Calibri" panose="020F0502020204030204" pitchFamily="34" charset="0"/>
                        <a:cs typeface="Times New Roman" panose="02020603050405020304" pitchFamily="18" charset="0"/>
                      </a:endParaRPr>
                    </a:p>
                  </a:txBody>
                  <a:tcPr marL="67112" marR="67112" marT="0" marB="0" anchor="ctr"/>
                </a:tc>
                <a:extLst>
                  <a:ext uri="{0D108BD9-81ED-4DB2-BD59-A6C34878D82A}">
                    <a16:rowId xmlns:a16="http://schemas.microsoft.com/office/drawing/2014/main" val="1888612981"/>
                  </a:ext>
                </a:extLst>
              </a:tr>
            </a:tbl>
          </a:graphicData>
        </a:graphic>
      </p:graphicFrame>
      <p:sp>
        <p:nvSpPr>
          <p:cNvPr id="5" name="Rectangle 1">
            <a:extLst>
              <a:ext uri="{FF2B5EF4-FFF2-40B4-BE49-F238E27FC236}">
                <a16:creationId xmlns:a16="http://schemas.microsoft.com/office/drawing/2014/main" id="{A0048982-6336-E4F2-C5B7-0C2D567465CF}"/>
              </a:ext>
            </a:extLst>
          </p:cNvPr>
          <p:cNvSpPr>
            <a:spLocks noChangeArrowheads="1"/>
          </p:cNvSpPr>
          <p:nvPr/>
        </p:nvSpPr>
        <p:spPr bwMode="auto">
          <a:xfrm>
            <a:off x="838353" y="128546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PE" altLang="es-PE" sz="1800" b="0" i="0" u="none" strike="noStrike" cap="none" normalizeH="0" baseline="0">
                <a:ln>
                  <a:noFill/>
                </a:ln>
                <a:solidFill>
                  <a:schemeClr val="tx1"/>
                </a:solidFill>
                <a:effectLst/>
                <a:latin typeface="Arial" panose="020B0604020202020204" pitchFamily="34" charset="0"/>
              </a:rPr>
            </a:br>
            <a:endParaRPr kumimoji="0" lang="es-PE" altLang="es-PE" sz="1800" b="0" i="0" u="none" strike="noStrike" cap="none" normalizeH="0" baseline="0">
              <a:ln>
                <a:noFill/>
              </a:ln>
              <a:solidFill>
                <a:schemeClr val="tx1"/>
              </a:solidFill>
              <a:effectLst/>
              <a:latin typeface="Arial" panose="020B0604020202020204" pitchFamily="34" charset="0"/>
            </a:endParaRPr>
          </a:p>
        </p:txBody>
      </p:sp>
      <p:sp>
        <p:nvSpPr>
          <p:cNvPr id="11" name="CuadroTexto 10">
            <a:extLst>
              <a:ext uri="{FF2B5EF4-FFF2-40B4-BE49-F238E27FC236}">
                <a16:creationId xmlns:a16="http://schemas.microsoft.com/office/drawing/2014/main" id="{91907E42-F737-6389-315D-968C44B2724F}"/>
              </a:ext>
            </a:extLst>
          </p:cNvPr>
          <p:cNvSpPr txBox="1"/>
          <p:nvPr/>
        </p:nvSpPr>
        <p:spPr>
          <a:xfrm>
            <a:off x="505691" y="2126495"/>
            <a:ext cx="3228109" cy="2431435"/>
          </a:xfrm>
          <a:prstGeom prst="rect">
            <a:avLst/>
          </a:prstGeom>
          <a:solidFill>
            <a:schemeClr val="accent2">
              <a:lumMod val="40000"/>
              <a:lumOff val="60000"/>
            </a:schemeClr>
          </a:solidFill>
          <a:scene3d>
            <a:camera prst="orthographicFront"/>
            <a:lightRig rig="threePt" dir="t"/>
          </a:scene3d>
          <a:sp3d>
            <a:bevelT/>
          </a:sp3d>
        </p:spPr>
        <p:txBody>
          <a:bodyPr wrap="square" rtlCol="0">
            <a:spAutoFit/>
          </a:bodyPr>
          <a:lstStyle/>
          <a:p>
            <a:pPr marL="457200" indent="-457200">
              <a:lnSpc>
                <a:spcPct val="70000"/>
              </a:lnSpc>
              <a:spcBef>
                <a:spcPts val="1000"/>
              </a:spcBef>
              <a:buFont typeface="Arial" panose="020B0604020202020204" pitchFamily="34" charset="0"/>
              <a:buChar char="•"/>
            </a:pPr>
            <a:r>
              <a:rPr lang="es-PE" sz="2400" dirty="0"/>
              <a:t>Base de datos de prestamos: </a:t>
            </a:r>
            <a:r>
              <a:rPr lang="es-PE" sz="2400" i="1" dirty="0"/>
              <a:t>“</a:t>
            </a:r>
            <a:r>
              <a:rPr lang="es-PE" sz="2400" i="1" dirty="0" err="1"/>
              <a:t>Give</a:t>
            </a:r>
            <a:r>
              <a:rPr lang="es-PE" sz="2400" i="1" dirty="0"/>
              <a:t> me </a:t>
            </a:r>
            <a:r>
              <a:rPr lang="es-PE" sz="2400" i="1" dirty="0" err="1"/>
              <a:t>some</a:t>
            </a:r>
            <a:r>
              <a:rPr lang="es-PE" sz="2400" i="1" dirty="0"/>
              <a:t> </a:t>
            </a:r>
            <a:r>
              <a:rPr lang="es-PE" sz="2400" i="1" dirty="0" err="1"/>
              <a:t>credit</a:t>
            </a:r>
            <a:r>
              <a:rPr lang="es-PE" sz="2400" i="1" dirty="0"/>
              <a:t>”</a:t>
            </a:r>
          </a:p>
          <a:p>
            <a:pPr marL="457200" indent="-457200">
              <a:lnSpc>
                <a:spcPct val="70000"/>
              </a:lnSpc>
              <a:spcBef>
                <a:spcPts val="1000"/>
              </a:spcBef>
              <a:buFont typeface="Arial" panose="020B0604020202020204" pitchFamily="34" charset="0"/>
              <a:buChar char="•"/>
            </a:pPr>
            <a:r>
              <a:rPr lang="es-PE" sz="2400" dirty="0"/>
              <a:t>150,000 observaciones</a:t>
            </a:r>
          </a:p>
          <a:p>
            <a:pPr marL="457200" indent="-457200">
              <a:lnSpc>
                <a:spcPct val="70000"/>
              </a:lnSpc>
              <a:spcBef>
                <a:spcPts val="1000"/>
              </a:spcBef>
              <a:buFont typeface="Arial" panose="020B0604020202020204" pitchFamily="34" charset="0"/>
              <a:buChar char="•"/>
            </a:pPr>
            <a:r>
              <a:rPr lang="es-PE" sz="2400" dirty="0"/>
              <a:t>1 variable objetivo y 10 variables independientes</a:t>
            </a:r>
          </a:p>
        </p:txBody>
      </p:sp>
      <p:sp>
        <p:nvSpPr>
          <p:cNvPr id="7" name="Elipse 6">
            <a:extLst>
              <a:ext uri="{FF2B5EF4-FFF2-40B4-BE49-F238E27FC236}">
                <a16:creationId xmlns:a16="http://schemas.microsoft.com/office/drawing/2014/main" id="{351A3380-E623-2FC3-E63C-81512F94A3D0}"/>
              </a:ext>
            </a:extLst>
          </p:cNvPr>
          <p:cNvSpPr/>
          <p:nvPr/>
        </p:nvSpPr>
        <p:spPr>
          <a:xfrm>
            <a:off x="3975652" y="2415100"/>
            <a:ext cx="119270" cy="145769"/>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Elipse 7">
            <a:extLst>
              <a:ext uri="{FF2B5EF4-FFF2-40B4-BE49-F238E27FC236}">
                <a16:creationId xmlns:a16="http://schemas.microsoft.com/office/drawing/2014/main" id="{FF167FD4-348A-2A71-A9A0-E1182C1091CC}"/>
              </a:ext>
            </a:extLst>
          </p:cNvPr>
          <p:cNvSpPr/>
          <p:nvPr/>
        </p:nvSpPr>
        <p:spPr>
          <a:xfrm>
            <a:off x="3964007" y="3018761"/>
            <a:ext cx="119270" cy="145769"/>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Elipse 8">
            <a:extLst>
              <a:ext uri="{FF2B5EF4-FFF2-40B4-BE49-F238E27FC236}">
                <a16:creationId xmlns:a16="http://schemas.microsoft.com/office/drawing/2014/main" id="{2E458656-0291-6F90-77B2-61AD3A096C92}"/>
              </a:ext>
            </a:extLst>
          </p:cNvPr>
          <p:cNvSpPr/>
          <p:nvPr/>
        </p:nvSpPr>
        <p:spPr>
          <a:xfrm>
            <a:off x="3964007" y="3876148"/>
            <a:ext cx="119270" cy="145769"/>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2" name="Elipse 11">
            <a:extLst>
              <a:ext uri="{FF2B5EF4-FFF2-40B4-BE49-F238E27FC236}">
                <a16:creationId xmlns:a16="http://schemas.microsoft.com/office/drawing/2014/main" id="{B1BAB931-8E3E-FE3A-0E9A-6B12D9D5310F}"/>
              </a:ext>
            </a:extLst>
          </p:cNvPr>
          <p:cNvSpPr/>
          <p:nvPr/>
        </p:nvSpPr>
        <p:spPr>
          <a:xfrm>
            <a:off x="3964007" y="4171644"/>
            <a:ext cx="119270" cy="145769"/>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3" name="Elipse 12">
            <a:extLst>
              <a:ext uri="{FF2B5EF4-FFF2-40B4-BE49-F238E27FC236}">
                <a16:creationId xmlns:a16="http://schemas.microsoft.com/office/drawing/2014/main" id="{10F3F6E5-82C6-8020-8BEE-D1A52944BFD6}"/>
              </a:ext>
            </a:extLst>
          </p:cNvPr>
          <p:cNvSpPr/>
          <p:nvPr/>
        </p:nvSpPr>
        <p:spPr>
          <a:xfrm>
            <a:off x="3975652" y="5279000"/>
            <a:ext cx="119270" cy="145769"/>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4" name="Elipse 13">
            <a:extLst>
              <a:ext uri="{FF2B5EF4-FFF2-40B4-BE49-F238E27FC236}">
                <a16:creationId xmlns:a16="http://schemas.microsoft.com/office/drawing/2014/main" id="{652AAEC1-ABCE-4DFB-B5F9-8388E5C7940E}"/>
              </a:ext>
            </a:extLst>
          </p:cNvPr>
          <p:cNvSpPr/>
          <p:nvPr/>
        </p:nvSpPr>
        <p:spPr>
          <a:xfrm>
            <a:off x="3964007" y="6028430"/>
            <a:ext cx="119270" cy="145769"/>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5" name="Elipse 14">
            <a:extLst>
              <a:ext uri="{FF2B5EF4-FFF2-40B4-BE49-F238E27FC236}">
                <a16:creationId xmlns:a16="http://schemas.microsoft.com/office/drawing/2014/main" id="{9500CBCF-2081-7096-6364-2BA50C9BDCEF}"/>
              </a:ext>
            </a:extLst>
          </p:cNvPr>
          <p:cNvSpPr/>
          <p:nvPr/>
        </p:nvSpPr>
        <p:spPr>
          <a:xfrm>
            <a:off x="3958185" y="5670205"/>
            <a:ext cx="119270" cy="145769"/>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06715498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Marcador de pie de página 2">
            <a:extLst>
              <a:ext uri="{FF2B5EF4-FFF2-40B4-BE49-F238E27FC236}">
                <a16:creationId xmlns:a16="http://schemas.microsoft.com/office/drawing/2014/main" id="{CDCA1A6D-654D-248A-EF2B-A2CA8B134BF9}"/>
              </a:ext>
            </a:extLst>
          </p:cNvPr>
          <p:cNvSpPr>
            <a:spLocks noGrp="1"/>
          </p:cNvSpPr>
          <p:nvPr>
            <p:ph type="ftr" sz="quarter" idx="11"/>
          </p:nvPr>
        </p:nvSpPr>
        <p:spPr/>
        <p:txBody>
          <a:bodyPr/>
          <a:lstStyle/>
          <a:p>
            <a:r>
              <a:rPr lang="es-MX"/>
              <a:t>Máster Universitario en Banca y Finanzas</a:t>
            </a:r>
            <a:endParaRPr lang="es-PE"/>
          </a:p>
        </p:txBody>
      </p:sp>
      <p:sp>
        <p:nvSpPr>
          <p:cNvPr id="4" name="Marcador de número de diapositiva 3">
            <a:extLst>
              <a:ext uri="{FF2B5EF4-FFF2-40B4-BE49-F238E27FC236}">
                <a16:creationId xmlns:a16="http://schemas.microsoft.com/office/drawing/2014/main" id="{258002DC-64BC-173B-4B52-46E697FAE0B4}"/>
              </a:ext>
            </a:extLst>
          </p:cNvPr>
          <p:cNvSpPr>
            <a:spLocks noGrp="1"/>
          </p:cNvSpPr>
          <p:nvPr>
            <p:ph type="sldNum" sz="quarter" idx="12"/>
          </p:nvPr>
        </p:nvSpPr>
        <p:spPr/>
        <p:txBody>
          <a:bodyPr/>
          <a:lstStyle/>
          <a:p>
            <a:fld id="{22AF71D7-05A8-4E66-B7BC-41B46016AACE}" type="slidenum">
              <a:rPr lang="es-PE" smtClean="0"/>
              <a:t>9</a:t>
            </a:fld>
            <a:endParaRPr lang="es-PE"/>
          </a:p>
        </p:txBody>
      </p:sp>
      <p:sp>
        <p:nvSpPr>
          <p:cNvPr id="5" name="CuadroTexto 4">
            <a:extLst>
              <a:ext uri="{FF2B5EF4-FFF2-40B4-BE49-F238E27FC236}">
                <a16:creationId xmlns:a16="http://schemas.microsoft.com/office/drawing/2014/main" id="{B4797CDE-5F1F-E81D-FE07-45693EB3CC81}"/>
              </a:ext>
            </a:extLst>
          </p:cNvPr>
          <p:cNvSpPr txBox="1"/>
          <p:nvPr/>
        </p:nvSpPr>
        <p:spPr>
          <a:xfrm>
            <a:off x="913776" y="1243708"/>
            <a:ext cx="5393635" cy="400110"/>
          </a:xfrm>
          <a:prstGeom prst="rect">
            <a:avLst/>
          </a:prstGeom>
          <a:noFill/>
        </p:spPr>
        <p:txBody>
          <a:bodyPr wrap="square" rtlCol="0">
            <a:spAutoFit/>
          </a:bodyPr>
          <a:lstStyle/>
          <a:p>
            <a:pPr marL="342900" indent="-342900">
              <a:buFont typeface="Wingdings" panose="05000000000000000000" pitchFamily="2" charset="2"/>
              <a:buChar char="q"/>
            </a:pPr>
            <a:r>
              <a:rPr lang="es-PE" sz="2000" b="1" dirty="0"/>
              <a:t>Detección de anomalías en las variables</a:t>
            </a:r>
          </a:p>
        </p:txBody>
      </p:sp>
      <p:sp>
        <p:nvSpPr>
          <p:cNvPr id="6" name="CuadroTexto 5">
            <a:extLst>
              <a:ext uri="{FF2B5EF4-FFF2-40B4-BE49-F238E27FC236}">
                <a16:creationId xmlns:a16="http://schemas.microsoft.com/office/drawing/2014/main" id="{CC892A4A-E092-3690-0AD1-9343606CFC63}"/>
              </a:ext>
            </a:extLst>
          </p:cNvPr>
          <p:cNvSpPr txBox="1"/>
          <p:nvPr/>
        </p:nvSpPr>
        <p:spPr>
          <a:xfrm>
            <a:off x="7645903" y="1243708"/>
            <a:ext cx="5393635" cy="400110"/>
          </a:xfrm>
          <a:prstGeom prst="rect">
            <a:avLst/>
          </a:prstGeom>
          <a:noFill/>
        </p:spPr>
        <p:txBody>
          <a:bodyPr wrap="square" rtlCol="0">
            <a:spAutoFit/>
          </a:bodyPr>
          <a:lstStyle/>
          <a:p>
            <a:pPr marL="342900" indent="-342900">
              <a:buFont typeface="Wingdings" panose="05000000000000000000" pitchFamily="2" charset="2"/>
              <a:buChar char="q"/>
            </a:pPr>
            <a:r>
              <a:rPr lang="es-PE" sz="2000" b="1" dirty="0"/>
              <a:t>Creación de nuevas variables</a:t>
            </a:r>
          </a:p>
        </p:txBody>
      </p:sp>
      <p:pic>
        <p:nvPicPr>
          <p:cNvPr id="7" name="Imagen 6">
            <a:extLst>
              <a:ext uri="{FF2B5EF4-FFF2-40B4-BE49-F238E27FC236}">
                <a16:creationId xmlns:a16="http://schemas.microsoft.com/office/drawing/2014/main" id="{95ADBF99-B98A-474C-57AE-F77ABDE677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5903" y="1738335"/>
            <a:ext cx="3603242" cy="3250487"/>
          </a:xfrm>
          <a:prstGeom prst="rect">
            <a:avLst/>
          </a:prstGeom>
        </p:spPr>
      </p:pic>
      <p:sp>
        <p:nvSpPr>
          <p:cNvPr id="10" name="Marcador de contenido 2">
            <a:extLst>
              <a:ext uri="{FF2B5EF4-FFF2-40B4-BE49-F238E27FC236}">
                <a16:creationId xmlns:a16="http://schemas.microsoft.com/office/drawing/2014/main" id="{188FDE9C-4CDC-64E4-A92A-2C21DD4267B6}"/>
              </a:ext>
            </a:extLst>
          </p:cNvPr>
          <p:cNvSpPr>
            <a:spLocks noGrp="1"/>
          </p:cNvSpPr>
          <p:nvPr>
            <p:ph idx="1"/>
          </p:nvPr>
        </p:nvSpPr>
        <p:spPr>
          <a:xfrm>
            <a:off x="838353" y="306721"/>
            <a:ext cx="10515600" cy="460375"/>
          </a:xfrm>
        </p:spPr>
        <p:txBody>
          <a:bodyPr>
            <a:normAutofit lnSpcReduction="10000"/>
          </a:bodyPr>
          <a:lstStyle/>
          <a:p>
            <a:pPr marL="0" indent="0">
              <a:spcBef>
                <a:spcPts val="0"/>
              </a:spcBef>
              <a:buNone/>
            </a:pPr>
            <a:r>
              <a:rPr lang="es-PE" sz="2800" spc="100" dirty="0">
                <a:solidFill>
                  <a:schemeClr val="accent2">
                    <a:lumMod val="75000"/>
                  </a:schemeClr>
                </a:solidFill>
              </a:rPr>
              <a:t>2.3 Análisis exploratorio y preprocesamiento de datos</a:t>
            </a:r>
          </a:p>
        </p:txBody>
      </p:sp>
      <p:pic>
        <p:nvPicPr>
          <p:cNvPr id="12" name="Imagen 11">
            <a:extLst>
              <a:ext uri="{FF2B5EF4-FFF2-40B4-BE49-F238E27FC236}">
                <a16:creationId xmlns:a16="http://schemas.microsoft.com/office/drawing/2014/main" id="{7D789A95-0DE8-5930-D7DE-333232FEDE5E}"/>
              </a:ext>
            </a:extLst>
          </p:cNvPr>
          <p:cNvPicPr>
            <a:picLocks noChangeAspect="1"/>
          </p:cNvPicPr>
          <p:nvPr/>
        </p:nvPicPr>
        <p:blipFill>
          <a:blip r:embed="rId3"/>
          <a:stretch>
            <a:fillRect/>
          </a:stretch>
        </p:blipFill>
        <p:spPr>
          <a:xfrm>
            <a:off x="498508" y="2172160"/>
            <a:ext cx="6073323" cy="2582424"/>
          </a:xfrm>
          <a:prstGeom prst="rect">
            <a:avLst/>
          </a:prstGeom>
        </p:spPr>
      </p:pic>
      <p:sp>
        <p:nvSpPr>
          <p:cNvPr id="13" name="Rectángulo: esquinas redondeadas 12">
            <a:extLst>
              <a:ext uri="{FF2B5EF4-FFF2-40B4-BE49-F238E27FC236}">
                <a16:creationId xmlns:a16="http://schemas.microsoft.com/office/drawing/2014/main" id="{7B81B6D8-24C4-C672-69D6-DCE4D7E14FCC}"/>
              </a:ext>
            </a:extLst>
          </p:cNvPr>
          <p:cNvSpPr/>
          <p:nvPr/>
        </p:nvSpPr>
        <p:spPr>
          <a:xfrm>
            <a:off x="4585252" y="3495971"/>
            <a:ext cx="742122" cy="201386"/>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4" name="Rectángulo: esquinas redondeadas 13">
            <a:extLst>
              <a:ext uri="{FF2B5EF4-FFF2-40B4-BE49-F238E27FC236}">
                <a16:creationId xmlns:a16="http://schemas.microsoft.com/office/drawing/2014/main" id="{28DB3A31-36BA-4CF5-A4BF-1AF477BAC7DB}"/>
              </a:ext>
            </a:extLst>
          </p:cNvPr>
          <p:cNvSpPr/>
          <p:nvPr/>
        </p:nvSpPr>
        <p:spPr>
          <a:xfrm>
            <a:off x="4585252" y="3287367"/>
            <a:ext cx="742122" cy="201386"/>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5" name="Rectángulo: esquinas redondeadas 14">
            <a:extLst>
              <a:ext uri="{FF2B5EF4-FFF2-40B4-BE49-F238E27FC236}">
                <a16:creationId xmlns:a16="http://schemas.microsoft.com/office/drawing/2014/main" id="{6840723A-5F93-E2E7-F114-CD99589B9B4D}"/>
              </a:ext>
            </a:extLst>
          </p:cNvPr>
          <p:cNvSpPr/>
          <p:nvPr/>
        </p:nvSpPr>
        <p:spPr>
          <a:xfrm>
            <a:off x="4585252" y="2692746"/>
            <a:ext cx="742122" cy="201386"/>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6" name="Rectángulo: esquinas redondeadas 15">
            <a:extLst>
              <a:ext uri="{FF2B5EF4-FFF2-40B4-BE49-F238E27FC236}">
                <a16:creationId xmlns:a16="http://schemas.microsoft.com/office/drawing/2014/main" id="{F32F1F00-2EF9-50E7-599C-010F3A95FD4F}"/>
              </a:ext>
            </a:extLst>
          </p:cNvPr>
          <p:cNvSpPr/>
          <p:nvPr/>
        </p:nvSpPr>
        <p:spPr>
          <a:xfrm>
            <a:off x="1557130" y="3518207"/>
            <a:ext cx="576470" cy="179150"/>
          </a:xfrm>
          <a:prstGeom prst="roundRect">
            <a:avLst/>
          </a:prstGeom>
          <a:noFill/>
          <a:ln w="28575">
            <a:solidFill>
              <a:srgbClr val="66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7" name="Rectángulo: esquinas redondeadas 16">
            <a:extLst>
              <a:ext uri="{FF2B5EF4-FFF2-40B4-BE49-F238E27FC236}">
                <a16:creationId xmlns:a16="http://schemas.microsoft.com/office/drawing/2014/main" id="{451DF80D-43E3-63FA-3F84-E0990DA326FA}"/>
              </a:ext>
            </a:extLst>
          </p:cNvPr>
          <p:cNvSpPr/>
          <p:nvPr/>
        </p:nvSpPr>
        <p:spPr>
          <a:xfrm>
            <a:off x="1557130" y="4433243"/>
            <a:ext cx="576470" cy="179150"/>
          </a:xfrm>
          <a:prstGeom prst="roundRect">
            <a:avLst/>
          </a:prstGeom>
          <a:noFill/>
          <a:ln w="28575">
            <a:solidFill>
              <a:srgbClr val="66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8" name="Rectángulo: esquinas redondeadas 17">
            <a:extLst>
              <a:ext uri="{FF2B5EF4-FFF2-40B4-BE49-F238E27FC236}">
                <a16:creationId xmlns:a16="http://schemas.microsoft.com/office/drawing/2014/main" id="{6EE1CA1F-4516-64D6-95A9-089E2E334AD2}"/>
              </a:ext>
            </a:extLst>
          </p:cNvPr>
          <p:cNvSpPr/>
          <p:nvPr/>
        </p:nvSpPr>
        <p:spPr>
          <a:xfrm>
            <a:off x="4585252" y="4253338"/>
            <a:ext cx="742122" cy="201386"/>
          </a:xfrm>
          <a:prstGeom prst="round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9" name="Rectángulo: esquinas redondeadas 18">
            <a:extLst>
              <a:ext uri="{FF2B5EF4-FFF2-40B4-BE49-F238E27FC236}">
                <a16:creationId xmlns:a16="http://schemas.microsoft.com/office/drawing/2014/main" id="{0688EBA4-17C0-B131-C750-11F27C1CAB4F}"/>
              </a:ext>
            </a:extLst>
          </p:cNvPr>
          <p:cNvSpPr/>
          <p:nvPr/>
        </p:nvSpPr>
        <p:spPr>
          <a:xfrm>
            <a:off x="4585252" y="3863176"/>
            <a:ext cx="742122" cy="201386"/>
          </a:xfrm>
          <a:prstGeom prst="round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0" name="Rectángulo: esquinas redondeadas 19">
            <a:extLst>
              <a:ext uri="{FF2B5EF4-FFF2-40B4-BE49-F238E27FC236}">
                <a16:creationId xmlns:a16="http://schemas.microsoft.com/office/drawing/2014/main" id="{C88A06FE-20B5-6269-F703-D3CA9B5D7334}"/>
              </a:ext>
            </a:extLst>
          </p:cNvPr>
          <p:cNvSpPr/>
          <p:nvPr/>
        </p:nvSpPr>
        <p:spPr>
          <a:xfrm>
            <a:off x="4585252" y="3087979"/>
            <a:ext cx="742122" cy="201386"/>
          </a:xfrm>
          <a:prstGeom prst="round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1" name="Rectángulo: esquinas redondeadas 20">
            <a:extLst>
              <a:ext uri="{FF2B5EF4-FFF2-40B4-BE49-F238E27FC236}">
                <a16:creationId xmlns:a16="http://schemas.microsoft.com/office/drawing/2014/main" id="{6C96B8CA-CDF8-6CE5-1B27-9213D23E9597}"/>
              </a:ext>
            </a:extLst>
          </p:cNvPr>
          <p:cNvSpPr/>
          <p:nvPr/>
        </p:nvSpPr>
        <p:spPr>
          <a:xfrm>
            <a:off x="2133600" y="2508518"/>
            <a:ext cx="576470" cy="179150"/>
          </a:xfrm>
          <a:prstGeom prst="roundRect">
            <a:avLst/>
          </a:prstGeom>
          <a:noFill/>
          <a:ln w="28575">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2" name="Rectángulo: esquinas redondeadas 21">
            <a:extLst>
              <a:ext uri="{FF2B5EF4-FFF2-40B4-BE49-F238E27FC236}">
                <a16:creationId xmlns:a16="http://schemas.microsoft.com/office/drawing/2014/main" id="{64E3A88C-B072-B890-93BF-D12E62EF6D46}"/>
              </a:ext>
            </a:extLst>
          </p:cNvPr>
          <p:cNvSpPr/>
          <p:nvPr/>
        </p:nvSpPr>
        <p:spPr>
          <a:xfrm>
            <a:off x="3962400" y="2894132"/>
            <a:ext cx="576470" cy="179150"/>
          </a:xfrm>
          <a:prstGeom prst="roundRect">
            <a:avLst/>
          </a:prstGeom>
          <a:noFill/>
          <a:ln w="28575">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3" name="CuadroTexto 22">
            <a:extLst>
              <a:ext uri="{FF2B5EF4-FFF2-40B4-BE49-F238E27FC236}">
                <a16:creationId xmlns:a16="http://schemas.microsoft.com/office/drawing/2014/main" id="{73B2DE68-ED16-86FC-E037-7CF77FD3736A}"/>
              </a:ext>
            </a:extLst>
          </p:cNvPr>
          <p:cNvSpPr txBox="1"/>
          <p:nvPr/>
        </p:nvSpPr>
        <p:spPr>
          <a:xfrm>
            <a:off x="649357" y="5001696"/>
            <a:ext cx="5922474" cy="2031325"/>
          </a:xfrm>
          <a:prstGeom prst="rect">
            <a:avLst/>
          </a:prstGeom>
          <a:noFill/>
        </p:spPr>
        <p:txBody>
          <a:bodyPr wrap="square" rtlCol="0">
            <a:spAutoFit/>
          </a:bodyPr>
          <a:lstStyle/>
          <a:p>
            <a:pPr marL="285750" indent="-285750">
              <a:buFont typeface="Arial" panose="020B0604020202020204" pitchFamily="34" charset="0"/>
              <a:buChar char="•"/>
            </a:pPr>
            <a:r>
              <a:rPr lang="es-PE" dirty="0"/>
              <a:t>Eliminación de valores atípicos extremos . Se mantuvo </a:t>
            </a:r>
            <a:r>
              <a:rPr lang="es-PE" dirty="0" err="1"/>
              <a:t>Revolving</a:t>
            </a:r>
            <a:r>
              <a:rPr lang="es-PE" dirty="0"/>
              <a:t> &lt;= 1 , </a:t>
            </a:r>
            <a:r>
              <a:rPr lang="es-PE" dirty="0" err="1"/>
              <a:t>DebtRatio</a:t>
            </a:r>
            <a:r>
              <a:rPr lang="es-PE" dirty="0"/>
              <a:t> &lt;= 100, (30-59Days, 60-89Days, 90Days) &lt;=24</a:t>
            </a:r>
          </a:p>
          <a:p>
            <a:pPr marL="285750" indent="-285750">
              <a:buFont typeface="Arial" panose="020B0604020202020204" pitchFamily="34" charset="0"/>
              <a:buChar char="•"/>
            </a:pPr>
            <a:r>
              <a:rPr lang="es-PE" dirty="0"/>
              <a:t>Eliminación de valores nulos </a:t>
            </a:r>
            <a:r>
              <a:rPr lang="es-PE" dirty="0" err="1"/>
              <a:t>MonthlyIncome</a:t>
            </a:r>
            <a:r>
              <a:rPr lang="es-PE" dirty="0"/>
              <a:t> y </a:t>
            </a:r>
            <a:r>
              <a:rPr lang="es-PE" dirty="0" err="1"/>
              <a:t>Dependents</a:t>
            </a:r>
            <a:r>
              <a:rPr lang="es-PE" dirty="0"/>
              <a:t>.</a:t>
            </a:r>
          </a:p>
          <a:p>
            <a:r>
              <a:rPr lang="es-PE" dirty="0"/>
              <a:t>.</a:t>
            </a:r>
          </a:p>
          <a:p>
            <a:pPr marL="285750" indent="-285750">
              <a:buFont typeface="Wingdings" panose="05000000000000000000" pitchFamily="2" charset="2"/>
              <a:buChar char="q"/>
            </a:pPr>
            <a:endParaRPr lang="es-PE" dirty="0"/>
          </a:p>
        </p:txBody>
      </p:sp>
      <p:sp>
        <p:nvSpPr>
          <p:cNvPr id="24" name="CuadroTexto 23">
            <a:extLst>
              <a:ext uri="{FF2B5EF4-FFF2-40B4-BE49-F238E27FC236}">
                <a16:creationId xmlns:a16="http://schemas.microsoft.com/office/drawing/2014/main" id="{E11C2152-DAA5-CC85-1200-5F338F92F851}"/>
              </a:ext>
            </a:extLst>
          </p:cNvPr>
          <p:cNvSpPr txBox="1"/>
          <p:nvPr/>
        </p:nvSpPr>
        <p:spPr>
          <a:xfrm>
            <a:off x="7420616" y="5282777"/>
            <a:ext cx="3933337" cy="1200329"/>
          </a:xfrm>
          <a:prstGeom prst="rect">
            <a:avLst/>
          </a:prstGeom>
          <a:noFill/>
        </p:spPr>
        <p:txBody>
          <a:bodyPr wrap="square" rtlCol="0">
            <a:spAutoFit/>
          </a:bodyPr>
          <a:lstStyle/>
          <a:p>
            <a:pPr marL="285750" indent="-285750">
              <a:buFont typeface="Arial" panose="020B0604020202020204" pitchFamily="34" charset="0"/>
              <a:buChar char="•"/>
            </a:pPr>
            <a:r>
              <a:rPr lang="es-PE" dirty="0"/>
              <a:t>Alta correlación entre 30-59Days, 60-89Days, 90Days. Eliminación de las mismas.</a:t>
            </a:r>
          </a:p>
          <a:p>
            <a:pPr marL="285750" indent="-285750">
              <a:buFont typeface="Arial" panose="020B0604020202020204" pitchFamily="34" charset="0"/>
              <a:buChar char="•"/>
            </a:pPr>
            <a:r>
              <a:rPr lang="es-PE" dirty="0"/>
              <a:t> Creación de </a:t>
            </a:r>
            <a:r>
              <a:rPr lang="es-PE" dirty="0" err="1"/>
              <a:t>Late_N</a:t>
            </a:r>
            <a:r>
              <a:rPr lang="es-PE" dirty="0"/>
              <a:t> , Late </a:t>
            </a:r>
            <a:r>
              <a:rPr lang="es-PE" dirty="0" err="1"/>
              <a:t>Dummy</a:t>
            </a:r>
            <a:endParaRPr lang="es-PE" dirty="0"/>
          </a:p>
        </p:txBody>
      </p:sp>
    </p:spTree>
    <p:extLst>
      <p:ext uri="{BB962C8B-B14F-4D97-AF65-F5344CB8AC3E}">
        <p14:creationId xmlns:p14="http://schemas.microsoft.com/office/powerpoint/2010/main" val="1152440524"/>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themeOverride>
</file>

<file path=docProps/app.xml><?xml version="1.0" encoding="utf-8"?>
<Properties xmlns="http://schemas.openxmlformats.org/officeDocument/2006/extended-properties" xmlns:vt="http://schemas.openxmlformats.org/officeDocument/2006/docPropsVTypes">
  <TotalTime>2299</TotalTime>
  <Words>1210</Words>
  <Application>Microsoft Office PowerPoint</Application>
  <PresentationFormat>Panorámica</PresentationFormat>
  <Paragraphs>166</Paragraphs>
  <Slides>16</Slides>
  <Notes>0</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16</vt:i4>
      </vt:variant>
    </vt:vector>
  </HeadingPairs>
  <TitlesOfParts>
    <vt:vector size="26" baseType="lpstr">
      <vt:lpstr>Arial</vt:lpstr>
      <vt:lpstr>Calibri</vt:lpstr>
      <vt:lpstr>Calibri Light</vt:lpstr>
      <vt:lpstr>Franklin Gothic Book</vt:lpstr>
      <vt:lpstr>Franklin Gothic Medium</vt:lpstr>
      <vt:lpstr>Tw Cen MT</vt:lpstr>
      <vt:lpstr>Wingdings</vt:lpstr>
      <vt:lpstr>Wingdings 3</vt:lpstr>
      <vt:lpstr>Diseño personalizado</vt:lpstr>
      <vt:lpstr>Integral</vt:lpstr>
      <vt:lpstr> Aplicación de técnicas de aprendizaje automático a la probabilidad de default en la gestión de riesgo de crédito</vt:lpstr>
      <vt:lpstr>contenido</vt:lpstr>
      <vt:lpstr>1. Estado de la cuestión</vt:lpstr>
      <vt:lpstr>1.3 Revisión de la literatura</vt:lpstr>
      <vt:lpstr>1.4 Objetivos de la investigación</vt:lpstr>
      <vt:lpstr>2.Desarrollo de la investigación</vt:lpstr>
      <vt:lpstr>Presentación de PowerPoint</vt:lpstr>
      <vt:lpstr>Presentación de PowerPoint</vt:lpstr>
      <vt:lpstr>Presentación de PowerPoint</vt:lpstr>
      <vt:lpstr>Presentación de PowerPoint</vt:lpstr>
      <vt:lpstr>Presentación de PowerPoint</vt:lpstr>
      <vt:lpstr>3.Resultados</vt:lpstr>
      <vt:lpstr>Presentación de PowerPoint</vt:lpstr>
      <vt:lpstr>Presentación de PowerPoint</vt:lpstr>
      <vt:lpstr>4.Conclusiones</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Universidade da Coruña Trabajo de fin de máster</dc:title>
  <dc:creator>Oscar Paul Sanchez Riveros</dc:creator>
  <cp:lastModifiedBy>Oscar Paul Sanchez Riveros</cp:lastModifiedBy>
  <cp:revision>21</cp:revision>
  <dcterms:created xsi:type="dcterms:W3CDTF">2024-07-22T17:04:35Z</dcterms:created>
  <dcterms:modified xsi:type="dcterms:W3CDTF">2024-07-26T10:23:57Z</dcterms:modified>
</cp:coreProperties>
</file>