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66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89537-29CA-4980-8F11-2245C7A6F414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CEAF3-8F3F-432C-9063-BA310E4E8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43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54C0A89-CDBD-479E-8C21-FBDADBDE8A8A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FE339F3-BD71-4F6C-BE94-74724807C612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073524E-303A-4B71-B88E-E0EEFDD05FC8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E69B6C3-2ABA-4DAE-8806-CC0BA8611629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F84D839-2FF8-4117-9AC5-03D9A6E46B0C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AF51B-0134-40A4-9182-D0E9E60C031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58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E2F4DBC-9B03-4E21-A538-266CE1BE2FF0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5EBD859-4912-4F40-A8E8-03ECB7E4204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74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4DBC-9B03-4E21-A538-266CE1BE2FF0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D859-4912-4F40-A8E8-03ECB7E4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3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4DBC-9B03-4E21-A538-266CE1BE2FF0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D859-4912-4F40-A8E8-03ECB7E4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3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4DBC-9B03-4E21-A538-266CE1BE2FF0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D859-4912-4F40-A8E8-03ECB7E4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2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4DBC-9B03-4E21-A538-266CE1BE2FF0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D859-4912-4F40-A8E8-03ECB7E4204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94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4DBC-9B03-4E21-A538-266CE1BE2FF0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D859-4912-4F40-A8E8-03ECB7E4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9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4DBC-9B03-4E21-A538-266CE1BE2FF0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D859-4912-4F40-A8E8-03ECB7E4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7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4DBC-9B03-4E21-A538-266CE1BE2FF0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D859-4912-4F40-A8E8-03ECB7E4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5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4DBC-9B03-4E21-A538-266CE1BE2FF0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D859-4912-4F40-A8E8-03ECB7E4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4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4DBC-9B03-4E21-A538-266CE1BE2FF0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D859-4912-4F40-A8E8-03ECB7E4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9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4DBC-9B03-4E21-A538-266CE1BE2FF0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D859-4912-4F40-A8E8-03ECB7E4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9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E2F4DBC-9B03-4E21-A538-266CE1BE2FF0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5EBD859-4912-4F40-A8E8-03ECB7E42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0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0A2C-02AC-46A1-A1D4-F2E7476BC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Artificial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8F661-1C3E-41E4-8C47-45354EB50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G.D. </a:t>
            </a:r>
            <a:r>
              <a:rPr lang="en-US" dirty="0" err="1"/>
              <a:t>Illeperuma</a:t>
            </a:r>
            <a:br>
              <a:rPr lang="en-US" dirty="0"/>
            </a:br>
            <a:r>
              <a:rPr lang="en-US" dirty="0"/>
              <a:t>Dept. Physics</a:t>
            </a:r>
            <a:br>
              <a:rPr lang="en-US" dirty="0"/>
            </a:br>
            <a:r>
              <a:rPr lang="en-US" dirty="0"/>
              <a:t>The Open University of Sri Lanka</a:t>
            </a:r>
          </a:p>
        </p:txBody>
      </p:sp>
    </p:spTree>
    <p:extLst>
      <p:ext uri="{BB962C8B-B14F-4D97-AF65-F5344CB8AC3E}">
        <p14:creationId xmlns:p14="http://schemas.microsoft.com/office/powerpoint/2010/main" val="432811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98963" y="2044700"/>
            <a:ext cx="3886200" cy="3733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79" name="TextBox 2"/>
          <p:cNvSpPr txBox="1">
            <a:spLocks noChangeArrowheads="1"/>
          </p:cNvSpPr>
          <p:nvPr/>
        </p:nvSpPr>
        <p:spPr bwMode="auto">
          <a:xfrm>
            <a:off x="5160963" y="27305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1</a:t>
            </a:r>
          </a:p>
        </p:txBody>
      </p:sp>
      <p:sp>
        <p:nvSpPr>
          <p:cNvPr id="24580" name="TextBox 5"/>
          <p:cNvSpPr txBox="1">
            <a:spLocks noChangeArrowheads="1"/>
          </p:cNvSpPr>
          <p:nvPr/>
        </p:nvSpPr>
        <p:spPr bwMode="auto">
          <a:xfrm>
            <a:off x="4932363" y="33401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1</a:t>
            </a:r>
          </a:p>
        </p:txBody>
      </p:sp>
      <p:sp>
        <p:nvSpPr>
          <p:cNvPr id="24581" name="TextBox 6"/>
          <p:cNvSpPr txBox="1">
            <a:spLocks noChangeArrowheads="1"/>
          </p:cNvSpPr>
          <p:nvPr/>
        </p:nvSpPr>
        <p:spPr bwMode="auto">
          <a:xfrm>
            <a:off x="4703763" y="40259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0</a:t>
            </a:r>
          </a:p>
        </p:txBody>
      </p:sp>
      <p:sp>
        <p:nvSpPr>
          <p:cNvPr id="24582" name="TextBox 7"/>
          <p:cNvSpPr txBox="1">
            <a:spLocks noChangeArrowheads="1"/>
          </p:cNvSpPr>
          <p:nvPr/>
        </p:nvSpPr>
        <p:spPr bwMode="auto">
          <a:xfrm>
            <a:off x="5008563" y="45593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0.5</a:t>
            </a:r>
          </a:p>
        </p:txBody>
      </p:sp>
      <p:sp>
        <p:nvSpPr>
          <p:cNvPr id="24583" name="TextBox 9"/>
          <p:cNvSpPr txBox="1">
            <a:spLocks noChangeArrowheads="1"/>
          </p:cNvSpPr>
          <p:nvPr/>
        </p:nvSpPr>
        <p:spPr bwMode="auto">
          <a:xfrm>
            <a:off x="6075363" y="3560764"/>
            <a:ext cx="6858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>
                <a:latin typeface="Constantia" pitchFamily="18" charset="0"/>
              </a:rPr>
              <a:t>∑</a:t>
            </a:r>
          </a:p>
        </p:txBody>
      </p:sp>
      <p:sp>
        <p:nvSpPr>
          <p:cNvPr id="24584" name="TextBox 10"/>
          <p:cNvSpPr txBox="1">
            <a:spLocks noChangeArrowheads="1"/>
          </p:cNvSpPr>
          <p:nvPr/>
        </p:nvSpPr>
        <p:spPr bwMode="auto">
          <a:xfrm>
            <a:off x="7142164" y="3716338"/>
            <a:ext cx="8080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onstantia" pitchFamily="18" charset="0"/>
              </a:rPr>
              <a:t>F(x</a:t>
            </a:r>
            <a:r>
              <a:rPr lang="en-US">
                <a:latin typeface="Constantia" pitchFamily="18" charset="0"/>
              </a:rPr>
              <a:t>)</a:t>
            </a:r>
          </a:p>
        </p:txBody>
      </p:sp>
      <p:sp>
        <p:nvSpPr>
          <p:cNvPr id="24585" name="TextBox 11"/>
          <p:cNvSpPr txBox="1">
            <a:spLocks noChangeArrowheads="1"/>
          </p:cNvSpPr>
          <p:nvPr/>
        </p:nvSpPr>
        <p:spPr bwMode="auto">
          <a:xfrm>
            <a:off x="8970963" y="3808414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Output</a:t>
            </a:r>
          </a:p>
        </p:txBody>
      </p:sp>
      <p:sp>
        <p:nvSpPr>
          <p:cNvPr id="24586" name="TextBox 12"/>
          <p:cNvSpPr txBox="1">
            <a:spLocks noChangeArrowheads="1"/>
          </p:cNvSpPr>
          <p:nvPr/>
        </p:nvSpPr>
        <p:spPr bwMode="auto">
          <a:xfrm>
            <a:off x="2417763" y="2959100"/>
            <a:ext cx="793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-0.5</a:t>
            </a:r>
          </a:p>
        </p:txBody>
      </p:sp>
      <p:sp>
        <p:nvSpPr>
          <p:cNvPr id="24587" name="TextBox 13"/>
          <p:cNvSpPr txBox="1">
            <a:spLocks noChangeArrowheads="1"/>
          </p:cNvSpPr>
          <p:nvPr/>
        </p:nvSpPr>
        <p:spPr bwMode="auto">
          <a:xfrm>
            <a:off x="2951163" y="1968500"/>
            <a:ext cx="793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1</a:t>
            </a:r>
          </a:p>
        </p:txBody>
      </p:sp>
      <p:sp>
        <p:nvSpPr>
          <p:cNvPr id="24588" name="TextBox 14"/>
          <p:cNvSpPr txBox="1">
            <a:spLocks noChangeArrowheads="1"/>
          </p:cNvSpPr>
          <p:nvPr/>
        </p:nvSpPr>
        <p:spPr bwMode="auto">
          <a:xfrm>
            <a:off x="2373313" y="4037014"/>
            <a:ext cx="8699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0.5</a:t>
            </a:r>
          </a:p>
        </p:txBody>
      </p:sp>
      <p:sp>
        <p:nvSpPr>
          <p:cNvPr id="24589" name="TextBox 15"/>
          <p:cNvSpPr txBox="1">
            <a:spLocks noChangeArrowheads="1"/>
          </p:cNvSpPr>
          <p:nvPr/>
        </p:nvSpPr>
        <p:spPr bwMode="auto">
          <a:xfrm>
            <a:off x="2601913" y="5256214"/>
            <a:ext cx="793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0</a:t>
            </a:r>
          </a:p>
        </p:txBody>
      </p:sp>
      <p:cxnSp>
        <p:nvCxnSpPr>
          <p:cNvPr id="27" name="Straight Arrow Connector 26"/>
          <p:cNvCxnSpPr>
            <a:stCxn id="24586" idx="3"/>
            <a:endCxn id="24583" idx="1"/>
          </p:cNvCxnSpPr>
          <p:nvPr/>
        </p:nvCxnSpPr>
        <p:spPr>
          <a:xfrm>
            <a:off x="3211513" y="3143251"/>
            <a:ext cx="2863850" cy="803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588" idx="3"/>
            <a:endCxn id="24583" idx="1"/>
          </p:cNvCxnSpPr>
          <p:nvPr/>
        </p:nvCxnSpPr>
        <p:spPr>
          <a:xfrm flipV="1">
            <a:off x="3243263" y="3946526"/>
            <a:ext cx="2832100" cy="276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589" idx="3"/>
            <a:endCxn id="24583" idx="1"/>
          </p:cNvCxnSpPr>
          <p:nvPr/>
        </p:nvCxnSpPr>
        <p:spPr>
          <a:xfrm flipV="1">
            <a:off x="3395663" y="3946526"/>
            <a:ext cx="2679700" cy="1495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4587" idx="3"/>
            <a:endCxn id="24583" idx="1"/>
          </p:cNvCxnSpPr>
          <p:nvPr/>
        </p:nvCxnSpPr>
        <p:spPr>
          <a:xfrm>
            <a:off x="3744913" y="2152651"/>
            <a:ext cx="2330450" cy="1793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4583" idx="3"/>
            <a:endCxn id="24584" idx="1"/>
          </p:cNvCxnSpPr>
          <p:nvPr/>
        </p:nvCxnSpPr>
        <p:spPr>
          <a:xfrm>
            <a:off x="6761163" y="3946525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584" idx="3"/>
          </p:cNvCxnSpPr>
          <p:nvPr/>
        </p:nvCxnSpPr>
        <p:spPr>
          <a:xfrm>
            <a:off x="7950201" y="3948114"/>
            <a:ext cx="1020763" cy="4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 example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00BAB5-5F42-4A72-9CED-708DB471F03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98963" y="2044700"/>
            <a:ext cx="3886200" cy="3733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603" name="TextBox 2"/>
          <p:cNvSpPr txBox="1">
            <a:spLocks noChangeArrowheads="1"/>
          </p:cNvSpPr>
          <p:nvPr/>
        </p:nvSpPr>
        <p:spPr bwMode="auto">
          <a:xfrm>
            <a:off x="5160963" y="27305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1</a:t>
            </a:r>
          </a:p>
        </p:txBody>
      </p:sp>
      <p:sp>
        <p:nvSpPr>
          <p:cNvPr id="25604" name="TextBox 5"/>
          <p:cNvSpPr txBox="1">
            <a:spLocks noChangeArrowheads="1"/>
          </p:cNvSpPr>
          <p:nvPr/>
        </p:nvSpPr>
        <p:spPr bwMode="auto">
          <a:xfrm>
            <a:off x="4932363" y="33401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1</a:t>
            </a:r>
          </a:p>
        </p:txBody>
      </p:sp>
      <p:sp>
        <p:nvSpPr>
          <p:cNvPr id="25605" name="TextBox 6"/>
          <p:cNvSpPr txBox="1">
            <a:spLocks noChangeArrowheads="1"/>
          </p:cNvSpPr>
          <p:nvPr/>
        </p:nvSpPr>
        <p:spPr bwMode="auto">
          <a:xfrm>
            <a:off x="4703763" y="40259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0</a:t>
            </a:r>
          </a:p>
        </p:txBody>
      </p:sp>
      <p:sp>
        <p:nvSpPr>
          <p:cNvPr id="25606" name="TextBox 7"/>
          <p:cNvSpPr txBox="1">
            <a:spLocks noChangeArrowheads="1"/>
          </p:cNvSpPr>
          <p:nvPr/>
        </p:nvSpPr>
        <p:spPr bwMode="auto">
          <a:xfrm>
            <a:off x="5008563" y="45593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0.5</a:t>
            </a:r>
          </a:p>
        </p:txBody>
      </p:sp>
      <p:sp>
        <p:nvSpPr>
          <p:cNvPr id="25607" name="TextBox 9"/>
          <p:cNvSpPr txBox="1">
            <a:spLocks noChangeArrowheads="1"/>
          </p:cNvSpPr>
          <p:nvPr/>
        </p:nvSpPr>
        <p:spPr bwMode="auto">
          <a:xfrm>
            <a:off x="6075364" y="3505201"/>
            <a:ext cx="85883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onstantia" pitchFamily="18" charset="0"/>
              </a:rPr>
              <a:t>∑= 0.5</a:t>
            </a:r>
          </a:p>
        </p:txBody>
      </p:sp>
      <p:sp>
        <p:nvSpPr>
          <p:cNvPr id="25608" name="TextBox 10"/>
          <p:cNvSpPr txBox="1">
            <a:spLocks noChangeArrowheads="1"/>
          </p:cNvSpPr>
          <p:nvPr/>
        </p:nvSpPr>
        <p:spPr bwMode="auto">
          <a:xfrm>
            <a:off x="7162801" y="3729038"/>
            <a:ext cx="8080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Constantia" pitchFamily="18" charset="0"/>
              </a:rPr>
              <a:t>F(x</a:t>
            </a:r>
            <a:r>
              <a:rPr lang="en-US" dirty="0">
                <a:latin typeface="Constantia" pitchFamily="18" charset="0"/>
              </a:rPr>
              <a:t>)</a:t>
            </a:r>
          </a:p>
        </p:txBody>
      </p:sp>
      <p:sp>
        <p:nvSpPr>
          <p:cNvPr id="25609" name="TextBox 11"/>
          <p:cNvSpPr txBox="1">
            <a:spLocks noChangeArrowheads="1"/>
          </p:cNvSpPr>
          <p:nvPr/>
        </p:nvSpPr>
        <p:spPr bwMode="auto">
          <a:xfrm>
            <a:off x="8970963" y="3808414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Output</a:t>
            </a:r>
          </a:p>
        </p:txBody>
      </p:sp>
      <p:sp>
        <p:nvSpPr>
          <p:cNvPr id="25610" name="TextBox 12"/>
          <p:cNvSpPr txBox="1">
            <a:spLocks noChangeArrowheads="1"/>
          </p:cNvSpPr>
          <p:nvPr/>
        </p:nvSpPr>
        <p:spPr bwMode="auto">
          <a:xfrm>
            <a:off x="2417763" y="2959100"/>
            <a:ext cx="793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-0.5</a:t>
            </a:r>
          </a:p>
        </p:txBody>
      </p:sp>
      <p:sp>
        <p:nvSpPr>
          <p:cNvPr id="25611" name="TextBox 13"/>
          <p:cNvSpPr txBox="1">
            <a:spLocks noChangeArrowheads="1"/>
          </p:cNvSpPr>
          <p:nvPr/>
        </p:nvSpPr>
        <p:spPr bwMode="auto">
          <a:xfrm>
            <a:off x="2951163" y="1968500"/>
            <a:ext cx="793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1</a:t>
            </a:r>
          </a:p>
        </p:txBody>
      </p:sp>
      <p:sp>
        <p:nvSpPr>
          <p:cNvPr id="25612" name="TextBox 14"/>
          <p:cNvSpPr txBox="1">
            <a:spLocks noChangeArrowheads="1"/>
          </p:cNvSpPr>
          <p:nvPr/>
        </p:nvSpPr>
        <p:spPr bwMode="auto">
          <a:xfrm>
            <a:off x="2373313" y="4037014"/>
            <a:ext cx="8699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0.5</a:t>
            </a:r>
          </a:p>
        </p:txBody>
      </p:sp>
      <p:sp>
        <p:nvSpPr>
          <p:cNvPr id="25613" name="TextBox 15"/>
          <p:cNvSpPr txBox="1">
            <a:spLocks noChangeArrowheads="1"/>
          </p:cNvSpPr>
          <p:nvPr/>
        </p:nvSpPr>
        <p:spPr bwMode="auto">
          <a:xfrm>
            <a:off x="2601913" y="5256214"/>
            <a:ext cx="793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0</a:t>
            </a:r>
          </a:p>
        </p:txBody>
      </p:sp>
      <p:cxnSp>
        <p:nvCxnSpPr>
          <p:cNvPr id="27" name="Straight Arrow Connector 26"/>
          <p:cNvCxnSpPr>
            <a:stCxn id="25610" idx="3"/>
            <a:endCxn id="25607" idx="1"/>
          </p:cNvCxnSpPr>
          <p:nvPr/>
        </p:nvCxnSpPr>
        <p:spPr>
          <a:xfrm>
            <a:off x="3211513" y="3143251"/>
            <a:ext cx="2863850" cy="777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612" idx="3"/>
            <a:endCxn id="25607" idx="1"/>
          </p:cNvCxnSpPr>
          <p:nvPr/>
        </p:nvCxnSpPr>
        <p:spPr>
          <a:xfrm flipV="1">
            <a:off x="3243263" y="3921126"/>
            <a:ext cx="2832100" cy="301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613" idx="3"/>
            <a:endCxn id="25607" idx="1"/>
          </p:cNvCxnSpPr>
          <p:nvPr/>
        </p:nvCxnSpPr>
        <p:spPr>
          <a:xfrm flipV="1">
            <a:off x="3395663" y="3921126"/>
            <a:ext cx="2679700" cy="1520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5611" idx="3"/>
            <a:endCxn id="25607" idx="1"/>
          </p:cNvCxnSpPr>
          <p:nvPr/>
        </p:nvCxnSpPr>
        <p:spPr>
          <a:xfrm>
            <a:off x="3744913" y="2152651"/>
            <a:ext cx="2330450" cy="1768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5607" idx="3"/>
            <a:endCxn id="25608" idx="1"/>
          </p:cNvCxnSpPr>
          <p:nvPr/>
        </p:nvCxnSpPr>
        <p:spPr>
          <a:xfrm>
            <a:off x="6934200" y="3920333"/>
            <a:ext cx="228600" cy="39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5608" idx="3"/>
          </p:cNvCxnSpPr>
          <p:nvPr/>
        </p:nvCxnSpPr>
        <p:spPr>
          <a:xfrm>
            <a:off x="7970838" y="3960814"/>
            <a:ext cx="1020763" cy="4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 example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00BAB5-5F42-4A72-9CED-708DB471F03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98963" y="2044700"/>
            <a:ext cx="3886200" cy="3733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627" name="TextBox 2"/>
          <p:cNvSpPr txBox="1">
            <a:spLocks noChangeArrowheads="1"/>
          </p:cNvSpPr>
          <p:nvPr/>
        </p:nvSpPr>
        <p:spPr bwMode="auto">
          <a:xfrm>
            <a:off x="5160963" y="27305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1</a:t>
            </a:r>
          </a:p>
        </p:txBody>
      </p:sp>
      <p:sp>
        <p:nvSpPr>
          <p:cNvPr id="26628" name="TextBox 5"/>
          <p:cNvSpPr txBox="1">
            <a:spLocks noChangeArrowheads="1"/>
          </p:cNvSpPr>
          <p:nvPr/>
        </p:nvSpPr>
        <p:spPr bwMode="auto">
          <a:xfrm>
            <a:off x="4932363" y="33401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1</a:t>
            </a:r>
          </a:p>
        </p:txBody>
      </p: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4703763" y="40259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0</a:t>
            </a:r>
          </a:p>
        </p:txBody>
      </p:sp>
      <p:sp>
        <p:nvSpPr>
          <p:cNvPr id="26630" name="TextBox 7"/>
          <p:cNvSpPr txBox="1">
            <a:spLocks noChangeArrowheads="1"/>
          </p:cNvSpPr>
          <p:nvPr/>
        </p:nvSpPr>
        <p:spPr bwMode="auto">
          <a:xfrm>
            <a:off x="5008563" y="45593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0.5</a:t>
            </a:r>
          </a:p>
        </p:txBody>
      </p:sp>
      <p:sp>
        <p:nvSpPr>
          <p:cNvPr id="26631" name="TextBox 9"/>
          <p:cNvSpPr txBox="1">
            <a:spLocks noChangeArrowheads="1"/>
          </p:cNvSpPr>
          <p:nvPr/>
        </p:nvSpPr>
        <p:spPr bwMode="auto">
          <a:xfrm>
            <a:off x="5791200" y="3505201"/>
            <a:ext cx="838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onstantia" pitchFamily="18" charset="0"/>
              </a:rPr>
              <a:t>∑= 0.5</a:t>
            </a:r>
          </a:p>
        </p:txBody>
      </p:sp>
      <p:sp>
        <p:nvSpPr>
          <p:cNvPr id="26632" name="TextBox 10"/>
          <p:cNvSpPr txBox="1">
            <a:spLocks noChangeArrowheads="1"/>
          </p:cNvSpPr>
          <p:nvPr/>
        </p:nvSpPr>
        <p:spPr bwMode="auto">
          <a:xfrm>
            <a:off x="7010400" y="3729038"/>
            <a:ext cx="1143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onstantia" pitchFamily="18" charset="0"/>
              </a:rPr>
              <a:t>0.5 &gt; 0</a:t>
            </a:r>
            <a:endParaRPr lang="en-US">
              <a:latin typeface="Constantia" pitchFamily="18" charset="0"/>
            </a:endParaRPr>
          </a:p>
        </p:txBody>
      </p:sp>
      <p:sp>
        <p:nvSpPr>
          <p:cNvPr id="26633" name="TextBox 11"/>
          <p:cNvSpPr txBox="1">
            <a:spLocks noChangeArrowheads="1"/>
          </p:cNvSpPr>
          <p:nvPr/>
        </p:nvSpPr>
        <p:spPr bwMode="auto">
          <a:xfrm>
            <a:off x="8970963" y="3808414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Output</a:t>
            </a:r>
          </a:p>
        </p:txBody>
      </p:sp>
      <p:sp>
        <p:nvSpPr>
          <p:cNvPr id="26634" name="TextBox 12"/>
          <p:cNvSpPr txBox="1">
            <a:spLocks noChangeArrowheads="1"/>
          </p:cNvSpPr>
          <p:nvPr/>
        </p:nvSpPr>
        <p:spPr bwMode="auto">
          <a:xfrm>
            <a:off x="2417763" y="2959100"/>
            <a:ext cx="793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-0.5</a:t>
            </a: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2951163" y="1968500"/>
            <a:ext cx="793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1</a:t>
            </a:r>
          </a:p>
        </p:txBody>
      </p:sp>
      <p:sp>
        <p:nvSpPr>
          <p:cNvPr id="26636" name="TextBox 14"/>
          <p:cNvSpPr txBox="1">
            <a:spLocks noChangeArrowheads="1"/>
          </p:cNvSpPr>
          <p:nvPr/>
        </p:nvSpPr>
        <p:spPr bwMode="auto">
          <a:xfrm>
            <a:off x="2373313" y="4037014"/>
            <a:ext cx="8699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0.5</a:t>
            </a:r>
          </a:p>
        </p:txBody>
      </p:sp>
      <p:sp>
        <p:nvSpPr>
          <p:cNvPr id="26637" name="TextBox 15"/>
          <p:cNvSpPr txBox="1">
            <a:spLocks noChangeArrowheads="1"/>
          </p:cNvSpPr>
          <p:nvPr/>
        </p:nvSpPr>
        <p:spPr bwMode="auto">
          <a:xfrm>
            <a:off x="2601913" y="5256214"/>
            <a:ext cx="793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0</a:t>
            </a:r>
          </a:p>
        </p:txBody>
      </p:sp>
      <p:cxnSp>
        <p:nvCxnSpPr>
          <p:cNvPr id="27" name="Straight Arrow Connector 26"/>
          <p:cNvCxnSpPr>
            <a:stCxn id="26634" idx="3"/>
            <a:endCxn id="26631" idx="1"/>
          </p:cNvCxnSpPr>
          <p:nvPr/>
        </p:nvCxnSpPr>
        <p:spPr>
          <a:xfrm>
            <a:off x="3211514" y="3143251"/>
            <a:ext cx="2579687" cy="777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636" idx="3"/>
            <a:endCxn id="26631" idx="1"/>
          </p:cNvCxnSpPr>
          <p:nvPr/>
        </p:nvCxnSpPr>
        <p:spPr>
          <a:xfrm flipV="1">
            <a:off x="3243264" y="3921126"/>
            <a:ext cx="2547937" cy="301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637" idx="3"/>
            <a:endCxn id="26631" idx="1"/>
          </p:cNvCxnSpPr>
          <p:nvPr/>
        </p:nvCxnSpPr>
        <p:spPr>
          <a:xfrm flipV="1">
            <a:off x="3395664" y="3921126"/>
            <a:ext cx="2395537" cy="1520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6635" idx="3"/>
            <a:endCxn id="26631" idx="1"/>
          </p:cNvCxnSpPr>
          <p:nvPr/>
        </p:nvCxnSpPr>
        <p:spPr>
          <a:xfrm>
            <a:off x="3744914" y="2152651"/>
            <a:ext cx="2046287" cy="1768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6631" idx="3"/>
            <a:endCxn id="26632" idx="1"/>
          </p:cNvCxnSpPr>
          <p:nvPr/>
        </p:nvCxnSpPr>
        <p:spPr>
          <a:xfrm>
            <a:off x="6629400" y="3921125"/>
            <a:ext cx="381000" cy="39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6632" idx="3"/>
          </p:cNvCxnSpPr>
          <p:nvPr/>
        </p:nvCxnSpPr>
        <p:spPr>
          <a:xfrm>
            <a:off x="8153401" y="3960814"/>
            <a:ext cx="893763" cy="4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 example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00BAB5-5F42-4A72-9CED-708DB471F03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398963" y="2044700"/>
            <a:ext cx="3886200" cy="3733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651" name="TextBox 2"/>
          <p:cNvSpPr txBox="1">
            <a:spLocks noChangeArrowheads="1"/>
          </p:cNvSpPr>
          <p:nvPr/>
        </p:nvSpPr>
        <p:spPr bwMode="auto">
          <a:xfrm>
            <a:off x="5160963" y="27305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1</a:t>
            </a:r>
          </a:p>
        </p:txBody>
      </p:sp>
      <p:sp>
        <p:nvSpPr>
          <p:cNvPr id="27652" name="TextBox 5"/>
          <p:cNvSpPr txBox="1">
            <a:spLocks noChangeArrowheads="1"/>
          </p:cNvSpPr>
          <p:nvPr/>
        </p:nvSpPr>
        <p:spPr bwMode="auto">
          <a:xfrm>
            <a:off x="4932363" y="33401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1</a:t>
            </a:r>
          </a:p>
        </p:txBody>
      </p:sp>
      <p:sp>
        <p:nvSpPr>
          <p:cNvPr id="27653" name="TextBox 6"/>
          <p:cNvSpPr txBox="1">
            <a:spLocks noChangeArrowheads="1"/>
          </p:cNvSpPr>
          <p:nvPr/>
        </p:nvSpPr>
        <p:spPr bwMode="auto">
          <a:xfrm>
            <a:off x="4703763" y="40259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0</a:t>
            </a:r>
          </a:p>
        </p:txBody>
      </p:sp>
      <p:sp>
        <p:nvSpPr>
          <p:cNvPr id="27654" name="TextBox 7"/>
          <p:cNvSpPr txBox="1">
            <a:spLocks noChangeArrowheads="1"/>
          </p:cNvSpPr>
          <p:nvPr/>
        </p:nvSpPr>
        <p:spPr bwMode="auto">
          <a:xfrm>
            <a:off x="5008563" y="45593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0.5</a:t>
            </a:r>
          </a:p>
        </p:txBody>
      </p:sp>
      <p:sp>
        <p:nvSpPr>
          <p:cNvPr id="27655" name="TextBox 9"/>
          <p:cNvSpPr txBox="1">
            <a:spLocks noChangeArrowheads="1"/>
          </p:cNvSpPr>
          <p:nvPr/>
        </p:nvSpPr>
        <p:spPr bwMode="auto">
          <a:xfrm>
            <a:off x="5791200" y="3505201"/>
            <a:ext cx="838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onstantia" pitchFamily="18" charset="0"/>
              </a:rPr>
              <a:t>∑= 0.5</a:t>
            </a:r>
          </a:p>
        </p:txBody>
      </p:sp>
      <p:sp>
        <p:nvSpPr>
          <p:cNvPr id="27656" name="TextBox 10"/>
          <p:cNvSpPr txBox="1">
            <a:spLocks noChangeArrowheads="1"/>
          </p:cNvSpPr>
          <p:nvPr/>
        </p:nvSpPr>
        <p:spPr bwMode="auto">
          <a:xfrm>
            <a:off x="6934200" y="3716338"/>
            <a:ext cx="1143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onstantia" pitchFamily="18" charset="0"/>
              </a:rPr>
              <a:t>0.5 &gt; 0</a:t>
            </a:r>
            <a:endParaRPr lang="en-US">
              <a:latin typeface="Constantia" pitchFamily="18" charset="0"/>
            </a:endParaRPr>
          </a:p>
        </p:txBody>
      </p:sp>
      <p:sp>
        <p:nvSpPr>
          <p:cNvPr id="27657" name="TextBox 11"/>
          <p:cNvSpPr txBox="1">
            <a:spLocks noChangeArrowheads="1"/>
          </p:cNvSpPr>
          <p:nvPr/>
        </p:nvSpPr>
        <p:spPr bwMode="auto">
          <a:xfrm>
            <a:off x="9067800" y="3810000"/>
            <a:ext cx="114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tantia" pitchFamily="18" charset="0"/>
              </a:rPr>
              <a:t>1</a:t>
            </a:r>
          </a:p>
        </p:txBody>
      </p:sp>
      <p:sp>
        <p:nvSpPr>
          <p:cNvPr id="27658" name="TextBox 12"/>
          <p:cNvSpPr txBox="1">
            <a:spLocks noChangeArrowheads="1"/>
          </p:cNvSpPr>
          <p:nvPr/>
        </p:nvSpPr>
        <p:spPr bwMode="auto">
          <a:xfrm>
            <a:off x="2417763" y="2959100"/>
            <a:ext cx="793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-0.5</a:t>
            </a:r>
          </a:p>
        </p:txBody>
      </p:sp>
      <p:sp>
        <p:nvSpPr>
          <p:cNvPr id="27659" name="TextBox 13"/>
          <p:cNvSpPr txBox="1">
            <a:spLocks noChangeArrowheads="1"/>
          </p:cNvSpPr>
          <p:nvPr/>
        </p:nvSpPr>
        <p:spPr bwMode="auto">
          <a:xfrm>
            <a:off x="2951163" y="1968500"/>
            <a:ext cx="793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1</a:t>
            </a:r>
          </a:p>
        </p:txBody>
      </p:sp>
      <p:sp>
        <p:nvSpPr>
          <p:cNvPr id="27660" name="TextBox 14"/>
          <p:cNvSpPr txBox="1">
            <a:spLocks noChangeArrowheads="1"/>
          </p:cNvSpPr>
          <p:nvPr/>
        </p:nvSpPr>
        <p:spPr bwMode="auto">
          <a:xfrm>
            <a:off x="2373313" y="4037014"/>
            <a:ext cx="8699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0.5</a:t>
            </a:r>
          </a:p>
        </p:txBody>
      </p:sp>
      <p:sp>
        <p:nvSpPr>
          <p:cNvPr id="27661" name="TextBox 15"/>
          <p:cNvSpPr txBox="1">
            <a:spLocks noChangeArrowheads="1"/>
          </p:cNvSpPr>
          <p:nvPr/>
        </p:nvSpPr>
        <p:spPr bwMode="auto">
          <a:xfrm>
            <a:off x="2601913" y="5256214"/>
            <a:ext cx="793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0</a:t>
            </a:r>
          </a:p>
        </p:txBody>
      </p:sp>
      <p:cxnSp>
        <p:nvCxnSpPr>
          <p:cNvPr id="27" name="Straight Arrow Connector 26"/>
          <p:cNvCxnSpPr>
            <a:stCxn id="27658" idx="3"/>
            <a:endCxn id="27655" idx="1"/>
          </p:cNvCxnSpPr>
          <p:nvPr/>
        </p:nvCxnSpPr>
        <p:spPr>
          <a:xfrm>
            <a:off x="3211514" y="3143251"/>
            <a:ext cx="2579687" cy="777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660" idx="3"/>
            <a:endCxn id="27655" idx="1"/>
          </p:cNvCxnSpPr>
          <p:nvPr/>
        </p:nvCxnSpPr>
        <p:spPr>
          <a:xfrm flipV="1">
            <a:off x="3243264" y="3921126"/>
            <a:ext cx="2547937" cy="301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661" idx="3"/>
            <a:endCxn id="27655" idx="1"/>
          </p:cNvCxnSpPr>
          <p:nvPr/>
        </p:nvCxnSpPr>
        <p:spPr>
          <a:xfrm flipV="1">
            <a:off x="3395664" y="3921126"/>
            <a:ext cx="2395537" cy="1520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7659" idx="3"/>
            <a:endCxn id="27655" idx="1"/>
          </p:cNvCxnSpPr>
          <p:nvPr/>
        </p:nvCxnSpPr>
        <p:spPr>
          <a:xfrm>
            <a:off x="3744914" y="2152651"/>
            <a:ext cx="2046287" cy="1768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655" idx="3"/>
            <a:endCxn id="27656" idx="1"/>
          </p:cNvCxnSpPr>
          <p:nvPr/>
        </p:nvCxnSpPr>
        <p:spPr>
          <a:xfrm>
            <a:off x="6629400" y="3921125"/>
            <a:ext cx="304800" cy="26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7656" idx="3"/>
          </p:cNvCxnSpPr>
          <p:nvPr/>
        </p:nvCxnSpPr>
        <p:spPr>
          <a:xfrm>
            <a:off x="8077201" y="3948114"/>
            <a:ext cx="893763" cy="4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 example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00BAB5-5F42-4A72-9CED-708DB471F03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ANN to solve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 is trained to solve problems by </a:t>
            </a:r>
          </a:p>
          <a:p>
            <a:pPr lvl="1"/>
            <a:r>
              <a:rPr lang="en-US" dirty="0"/>
              <a:t>Showing it a collection of examples &amp;</a:t>
            </a:r>
          </a:p>
          <a:p>
            <a:pPr lvl="1"/>
            <a:r>
              <a:rPr lang="en-US" dirty="0"/>
              <a:t>Adjusting the weights until examples are properly learned</a:t>
            </a:r>
          </a:p>
          <a:p>
            <a:pPr lvl="1"/>
            <a:r>
              <a:rPr lang="en-US" dirty="0"/>
              <a:t>Different algorithms are available to adjust the weights automatically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training/ learning</a:t>
            </a:r>
          </a:p>
          <a:p>
            <a:pPr lvl="1"/>
            <a:r>
              <a:rPr lang="en-US" dirty="0"/>
              <a:t>Examples include the correct answer. </a:t>
            </a:r>
          </a:p>
          <a:p>
            <a:pPr lvl="1"/>
            <a:r>
              <a:rPr lang="en-US" dirty="0"/>
              <a:t>Weight are adjusted to match the correct answer</a:t>
            </a:r>
          </a:p>
          <a:p>
            <a:pPr lvl="1"/>
            <a:endParaRPr lang="en-US" dirty="0"/>
          </a:p>
          <a:p>
            <a:r>
              <a:rPr lang="en-US" dirty="0"/>
              <a:t>Unsupervised training/ learning</a:t>
            </a:r>
          </a:p>
          <a:p>
            <a:pPr lvl="1"/>
            <a:r>
              <a:rPr lang="en-US" dirty="0"/>
              <a:t>No correct answer is provided</a:t>
            </a:r>
          </a:p>
          <a:p>
            <a:pPr lvl="1"/>
            <a:r>
              <a:rPr lang="en-US" dirty="0"/>
              <a:t>Weights are adjust to group similar inputs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Neuron (perceptron to be more precise) </a:t>
            </a:r>
          </a:p>
          <a:p>
            <a:r>
              <a:rPr lang="en-US" dirty="0"/>
              <a:t>Single input  (</a:t>
            </a:r>
            <a:r>
              <a:rPr lang="en-US" i="1" dirty="0" err="1"/>
              <a:t>tr_in</a:t>
            </a:r>
            <a:r>
              <a:rPr lang="en-US" dirty="0"/>
              <a:t>), No bias, single weight (</a:t>
            </a:r>
            <a:r>
              <a:rPr lang="en-US" i="1" dirty="0"/>
              <a:t>w</a:t>
            </a:r>
            <a:r>
              <a:rPr lang="en-US" dirty="0"/>
              <a:t>)</a:t>
            </a:r>
          </a:p>
          <a:p>
            <a:r>
              <a:rPr lang="en-US" dirty="0"/>
              <a:t>Transfer function: Hard limit at 5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971800" y="3733800"/>
            <a:ext cx="5943600" cy="2133600"/>
            <a:chOff x="1447800" y="3733800"/>
            <a:chExt cx="5943600" cy="2133600"/>
          </a:xfrm>
        </p:grpSpPr>
        <p:sp>
          <p:nvSpPr>
            <p:cNvPr id="5" name="Oval 4"/>
            <p:cNvSpPr/>
            <p:nvPr/>
          </p:nvSpPr>
          <p:spPr>
            <a:xfrm>
              <a:off x="2819400" y="3733800"/>
              <a:ext cx="2743200" cy="21336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810001" y="4508501"/>
              <a:ext cx="38099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Constantia" pitchFamily="18" charset="0"/>
                </a:rPr>
                <a:t>∑</a:t>
              </a: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4419600" y="4495800"/>
              <a:ext cx="106679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Constantia" pitchFamily="18" charset="0"/>
                </a:rPr>
                <a:t>net &gt;5</a:t>
              </a:r>
              <a:endParaRPr lang="en-US" dirty="0">
                <a:latin typeface="Constantia" pitchFamily="18" charset="0"/>
              </a:endParaRPr>
            </a:p>
          </p:txBody>
        </p:sp>
        <p:sp>
          <p:nvSpPr>
            <p:cNvPr id="15" name="TextBox 15"/>
            <p:cNvSpPr txBox="1">
              <a:spLocks noChangeArrowheads="1"/>
            </p:cNvSpPr>
            <p:nvPr/>
          </p:nvSpPr>
          <p:spPr bwMode="auto">
            <a:xfrm>
              <a:off x="1447800" y="4572000"/>
              <a:ext cx="11430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tantia" pitchFamily="18" charset="0"/>
                </a:rPr>
                <a:t>Input</a:t>
              </a:r>
              <a:br>
                <a:rPr lang="en-US" dirty="0">
                  <a:latin typeface="Constantia" pitchFamily="18" charset="0"/>
                </a:rPr>
              </a:br>
              <a:r>
                <a:rPr lang="en-US" dirty="0">
                  <a:latin typeface="Constantia" pitchFamily="18" charset="0"/>
                </a:rPr>
                <a:t>(</a:t>
              </a:r>
              <a:r>
                <a:rPr lang="en-US" dirty="0" err="1">
                  <a:latin typeface="Constantia" pitchFamily="18" charset="0"/>
                </a:rPr>
                <a:t>tr_in</a:t>
              </a:r>
              <a:r>
                <a:rPr lang="en-US" dirty="0">
                  <a:latin typeface="Constantia" pitchFamily="18" charset="0"/>
                </a:rPr>
                <a:t>) 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581400" y="4724400"/>
              <a:ext cx="304801" cy="149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3"/>
              <a:endCxn id="11" idx="1"/>
            </p:cNvCxnSpPr>
            <p:nvPr/>
          </p:nvCxnSpPr>
          <p:spPr>
            <a:xfrm flipV="1">
              <a:off x="4191000" y="4726633"/>
              <a:ext cx="228600" cy="127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1" idx="3"/>
            </p:cNvCxnSpPr>
            <p:nvPr/>
          </p:nvCxnSpPr>
          <p:spPr>
            <a:xfrm flipV="1">
              <a:off x="5486399" y="4724400"/>
              <a:ext cx="609601" cy="22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15"/>
            <p:cNvSpPr txBox="1">
              <a:spLocks noChangeArrowheads="1"/>
            </p:cNvSpPr>
            <p:nvPr/>
          </p:nvSpPr>
          <p:spPr bwMode="auto">
            <a:xfrm>
              <a:off x="6096000" y="4495800"/>
              <a:ext cx="12954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tantia" pitchFamily="18" charset="0"/>
                </a:rPr>
                <a:t>Out put</a:t>
              </a:r>
              <a:br>
                <a:rPr lang="en-US" dirty="0">
                  <a:latin typeface="Constantia" pitchFamily="18" charset="0"/>
                </a:rPr>
              </a:br>
              <a:r>
                <a:rPr lang="en-US" dirty="0">
                  <a:latin typeface="Constantia" pitchFamily="18" charset="0"/>
                </a:rPr>
                <a:t>(</a:t>
              </a:r>
              <a:r>
                <a:rPr lang="en-US" dirty="0" err="1">
                  <a:latin typeface="Constantia" pitchFamily="18" charset="0"/>
                </a:rPr>
                <a:t>ann_out</a:t>
              </a:r>
              <a:r>
                <a:rPr lang="en-US" dirty="0">
                  <a:latin typeface="Constantia" pitchFamily="18" charset="0"/>
                </a:rPr>
                <a:t>) </a:t>
              </a:r>
            </a:p>
          </p:txBody>
        </p:sp>
        <p:sp>
          <p:nvSpPr>
            <p:cNvPr id="43" name="TextBox 2"/>
            <p:cNvSpPr txBox="1">
              <a:spLocks noChangeArrowheads="1"/>
            </p:cNvSpPr>
            <p:nvPr/>
          </p:nvSpPr>
          <p:spPr bwMode="auto">
            <a:xfrm>
              <a:off x="3124200" y="4572000"/>
              <a:ext cx="5334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tantia" pitchFamily="18" charset="0"/>
                </a:rPr>
                <a:t>W1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2209800" y="4800600"/>
              <a:ext cx="914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Python code to simulate previous neuron. (</a:t>
            </a:r>
            <a:r>
              <a:rPr lang="en-US" i="1" dirty="0"/>
              <a:t>net , </a:t>
            </a:r>
            <a:r>
              <a:rPr lang="en-US" i="1" dirty="0" err="1"/>
              <a:t>ann_out</a:t>
            </a:r>
            <a:r>
              <a:rPr lang="en-US" i="1" dirty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the weight use a random number between 0 and 1 (rand)</a:t>
            </a:r>
          </a:p>
          <a:p>
            <a:endParaRPr lang="en-US" dirty="0"/>
          </a:p>
          <a:p>
            <a:r>
              <a:rPr lang="en-US" dirty="0"/>
              <a:t>Put some value for input (</a:t>
            </a:r>
            <a:r>
              <a:rPr lang="en-US" i="1" dirty="0" err="1"/>
              <a:t>tr_in</a:t>
            </a:r>
            <a:r>
              <a:rPr lang="en-US" dirty="0"/>
              <a:t>)and see the out put (</a:t>
            </a:r>
            <a:r>
              <a:rPr lang="en-US" i="1" dirty="0" err="1"/>
              <a:t>ann_out</a:t>
            </a:r>
            <a:r>
              <a:rPr lang="en-US" dirty="0"/>
              <a:t>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merchant want to sell Key-tags on </a:t>
            </a:r>
            <a:r>
              <a:rPr lang="en-US" dirty="0" err="1"/>
              <a:t>ebay</a:t>
            </a:r>
            <a:r>
              <a:rPr lang="en-US" dirty="0"/>
              <a:t>. If the price is high buyers will not buy it. If the price is low, profit is small. </a:t>
            </a:r>
          </a:p>
          <a:p>
            <a:r>
              <a:rPr lang="en-US" dirty="0"/>
              <a:t>He looks at the selling data of others to get a better estimate.</a:t>
            </a:r>
          </a:p>
          <a:p>
            <a:endParaRPr lang="en-US" dirty="0"/>
          </a:p>
          <a:p>
            <a:r>
              <a:rPr lang="en-US" dirty="0"/>
              <a:t>Train your neuron to predict if the item will sell, at a given price </a:t>
            </a:r>
          </a:p>
          <a:p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624217"/>
              </p:ext>
            </p:extLst>
          </p:nvPr>
        </p:nvGraphicFramePr>
        <p:xfrm>
          <a:off x="1981200" y="4560163"/>
          <a:ext cx="8229600" cy="75057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Price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24" marR="902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20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24" marR="902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35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24" marR="902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70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24" marR="902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90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24" marR="902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25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24" marR="902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50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24" marR="902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80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24" marR="902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20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24" marR="9024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Sold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24" marR="902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Yes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24" marR="902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Yes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24" marR="902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No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24" marR="902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No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24" marR="902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024" marR="902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No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24" marR="902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No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24" marR="902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Yes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24" marR="9024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inputs &amp; outputs of an ANN are numbers.</a:t>
            </a:r>
          </a:p>
          <a:p>
            <a:r>
              <a:rPr lang="en-US" dirty="0"/>
              <a:t>Encode non-numeric values to numbers</a:t>
            </a:r>
          </a:p>
          <a:p>
            <a:r>
              <a:rPr lang="en-US" dirty="0"/>
              <a:t>E.g.</a:t>
            </a:r>
          </a:p>
          <a:p>
            <a:pPr lvl="1"/>
            <a:r>
              <a:rPr lang="en-US" dirty="0"/>
              <a:t>Sold = 0</a:t>
            </a:r>
          </a:p>
          <a:p>
            <a:pPr lvl="1"/>
            <a:r>
              <a:rPr lang="en-US" dirty="0"/>
              <a:t>Not Sold =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C5F8B-20BD-4A84-BBF1-60F0D156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82585-B59F-4BA6-B185-A2E97E506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Artificial Neural Networks (ANN)</a:t>
            </a:r>
          </a:p>
          <a:p>
            <a:r>
              <a:rPr lang="en-US" dirty="0"/>
              <a:t>What is an ANN</a:t>
            </a:r>
          </a:p>
          <a:p>
            <a:r>
              <a:rPr lang="en-US" dirty="0"/>
              <a:t>Develop a simple ANN</a:t>
            </a:r>
          </a:p>
          <a:p>
            <a:r>
              <a:rPr lang="en-US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60840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through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	: Price</a:t>
            </a:r>
          </a:p>
          <a:p>
            <a:r>
              <a:rPr lang="en-US" dirty="0"/>
              <a:t>Output	:Sellable at the given price (0/1)</a:t>
            </a:r>
          </a:p>
          <a:p>
            <a:pPr lvl="1"/>
            <a:r>
              <a:rPr lang="en-US" dirty="0"/>
              <a:t>Create two python lists, each for input and output</a:t>
            </a:r>
          </a:p>
          <a:p>
            <a:r>
              <a:rPr lang="en-US" dirty="0"/>
              <a:t>Modify the code </a:t>
            </a:r>
          </a:p>
          <a:p>
            <a:pPr lvl="1"/>
            <a:r>
              <a:rPr lang="en-US" dirty="0"/>
              <a:t>It will loop through price of each item</a:t>
            </a:r>
          </a:p>
          <a:p>
            <a:pPr lvl="1"/>
            <a:r>
              <a:rPr lang="en-US" dirty="0"/>
              <a:t>Print the correct (expected) output (</a:t>
            </a:r>
            <a:r>
              <a:rPr lang="en-US" dirty="0" err="1"/>
              <a:t>tr_out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Print the actual output calculated by the ANN (</a:t>
            </a:r>
            <a:r>
              <a:rPr lang="en-US" i="1" dirty="0" err="1"/>
              <a:t>ann_out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ANN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of NN is the difference between the expected output and actual output</a:t>
            </a:r>
          </a:p>
          <a:p>
            <a:pPr lvl="1">
              <a:buNone/>
            </a:pPr>
            <a:r>
              <a:rPr lang="en-US" dirty="0" err="1"/>
              <a:t>ANN_err</a:t>
            </a:r>
            <a:r>
              <a:rPr lang="en-US" dirty="0"/>
              <a:t> = </a:t>
            </a:r>
            <a:r>
              <a:rPr lang="en-US" dirty="0" err="1"/>
              <a:t>tr_out</a:t>
            </a:r>
            <a:r>
              <a:rPr lang="en-US" dirty="0"/>
              <a:t> – </a:t>
            </a:r>
            <a:r>
              <a:rPr lang="en-US" dirty="0" err="1"/>
              <a:t>ANN_out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Training ANN means updating the weight such as to reduce the error</a:t>
            </a:r>
          </a:p>
          <a:p>
            <a:r>
              <a:rPr lang="en-US" dirty="0"/>
              <a:t>There are may algorithms to train the ANN.</a:t>
            </a:r>
          </a:p>
          <a:p>
            <a:r>
              <a:rPr lang="en-US" dirty="0"/>
              <a:t>Delta rule is the simplest.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Delta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1" indent="-514350">
              <a:buFont typeface="+mj-lt"/>
              <a:buAutoNum type="arabicPeriod"/>
            </a:pPr>
            <a:r>
              <a:rPr lang="en-US" dirty="0"/>
              <a:t>Calculate the error for the given sample input 	</a:t>
            </a:r>
          </a:p>
          <a:p>
            <a:pPr marL="0" lvl="1" indent="0">
              <a:buNone/>
            </a:pPr>
            <a:r>
              <a:rPr lang="en-US" dirty="0"/>
              <a:t>	</a:t>
            </a:r>
            <a:r>
              <a:rPr lang="en-US" dirty="0" err="1"/>
              <a:t>ANN_err</a:t>
            </a:r>
            <a:r>
              <a:rPr lang="en-US" dirty="0"/>
              <a:t> = </a:t>
            </a:r>
            <a:r>
              <a:rPr lang="en-US" dirty="0" err="1"/>
              <a:t>tr_out</a:t>
            </a:r>
            <a:r>
              <a:rPr lang="en-US" dirty="0"/>
              <a:t> – </a:t>
            </a:r>
            <a:r>
              <a:rPr lang="en-US" dirty="0" err="1"/>
              <a:t>ANN_out</a:t>
            </a:r>
            <a:br>
              <a:rPr lang="en-US" dirty="0"/>
            </a:br>
            <a:endParaRPr lang="en-US" dirty="0"/>
          </a:p>
          <a:p>
            <a:pPr marL="514350" lvl="1" indent="-514350">
              <a:buFont typeface="+mj-lt"/>
              <a:buAutoNum type="arabicPeriod"/>
            </a:pPr>
            <a:r>
              <a:rPr lang="en-US" dirty="0"/>
              <a:t>Calculate the weight adjustment 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del_w</a:t>
            </a:r>
            <a:r>
              <a:rPr lang="en-US" dirty="0"/>
              <a:t>   = </a:t>
            </a:r>
            <a:r>
              <a:rPr lang="en-US" dirty="0" err="1"/>
              <a:t>ANN_err</a:t>
            </a:r>
            <a:r>
              <a:rPr lang="en-US" dirty="0"/>
              <a:t> * </a:t>
            </a:r>
            <a:r>
              <a:rPr lang="en-US" dirty="0" err="1"/>
              <a:t>tr_in</a:t>
            </a:r>
            <a:r>
              <a:rPr lang="en-US" dirty="0"/>
              <a:t> * n</a:t>
            </a:r>
            <a:r>
              <a:rPr lang="en-US"/>
              <a:t>*w</a:t>
            </a:r>
            <a:br>
              <a:rPr lang="en-US"/>
            </a:br>
            <a:r>
              <a:rPr lang="en-US"/>
              <a:t>n</a:t>
            </a:r>
            <a:r>
              <a:rPr lang="en-US" dirty="0"/>
              <a:t>: learning coefficient ~ 0.01</a:t>
            </a:r>
            <a:br>
              <a:rPr lang="en-US" dirty="0"/>
            </a:br>
            <a:endParaRPr lang="en-US" dirty="0"/>
          </a:p>
          <a:p>
            <a:pPr marL="514350" lvl="1" indent="-514350">
              <a:buFont typeface="+mj-lt"/>
              <a:buAutoNum type="arabicPeriod"/>
            </a:pPr>
            <a:r>
              <a:rPr lang="en-US" sz="1800" dirty="0"/>
              <a:t>Add the weight adjustment to get new weight</a:t>
            </a:r>
          </a:p>
          <a:p>
            <a:pPr marL="514350" lvl="1" indent="-514350">
              <a:buNone/>
            </a:pPr>
            <a:r>
              <a:rPr lang="en-US" sz="1800" dirty="0"/>
              <a:t>	w = w + </a:t>
            </a:r>
            <a:r>
              <a:rPr lang="en-US" sz="1800" dirty="0" err="1"/>
              <a:t>del_w</a:t>
            </a:r>
            <a:endParaRPr lang="en-US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rule…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step 1-3 for all the samples(1 epoch)</a:t>
            </a:r>
          </a:p>
          <a:p>
            <a:endParaRPr lang="en-US" dirty="0"/>
          </a:p>
          <a:p>
            <a:r>
              <a:rPr lang="en-US" dirty="0"/>
              <a:t>Repeat the procedure multiple times (e.g. 100 epochs)</a:t>
            </a:r>
          </a:p>
          <a:p>
            <a:endParaRPr lang="en-US" dirty="0"/>
          </a:p>
          <a:p>
            <a:r>
              <a:rPr lang="en-US" dirty="0"/>
              <a:t>We can view the performance of the training if we plot the absolute average error for each epoch with number of epochs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ANN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network is properly trained we can use it.</a:t>
            </a:r>
          </a:p>
          <a:p>
            <a:r>
              <a:rPr lang="en-US" dirty="0"/>
              <a:t>In the example cutoff price was 40;</a:t>
            </a:r>
          </a:p>
          <a:p>
            <a:r>
              <a:rPr lang="en-US" dirty="0"/>
              <a:t>Input the following values , Is the calcification of the ANN correct ?</a:t>
            </a:r>
          </a:p>
          <a:p>
            <a:pPr lvl="1"/>
            <a:r>
              <a:rPr lang="en-US" dirty="0"/>
              <a:t>16,86,25,</a:t>
            </a:r>
          </a:p>
          <a:p>
            <a:pPr lvl="1"/>
            <a:r>
              <a:rPr lang="en-US" dirty="0"/>
              <a:t>39,40,41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should we stop the training ?</a:t>
            </a:r>
          </a:p>
          <a:p>
            <a:endParaRPr lang="en-US" dirty="0"/>
          </a:p>
          <a:p>
            <a:pPr lvl="1"/>
            <a:r>
              <a:rPr lang="en-US" dirty="0"/>
              <a:t>Our excepted accuracy is achieved</a:t>
            </a:r>
          </a:p>
          <a:p>
            <a:pPr lvl="1"/>
            <a:r>
              <a:rPr lang="en-US" dirty="0"/>
              <a:t>Maximum number of epochs reached</a:t>
            </a:r>
          </a:p>
          <a:p>
            <a:pPr lvl="1"/>
            <a:r>
              <a:rPr lang="en-US" dirty="0"/>
              <a:t>Weights no longer updated (error is fixed)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92D1-A227-4A7A-9817-9A129B1D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D5598-6A38-47AA-A0A7-07419FCCB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Data/Information : Precise / Noisy / Imperfect / Missing.</a:t>
            </a:r>
          </a:p>
          <a:p>
            <a:endParaRPr lang="en-US" dirty="0"/>
          </a:p>
          <a:p>
            <a:r>
              <a:rPr lang="en-US" dirty="0"/>
              <a:t>Rules / Instructions : Well-known / Partial / Missing</a:t>
            </a:r>
          </a:p>
          <a:p>
            <a:endParaRPr lang="en-US" dirty="0"/>
          </a:p>
          <a:p>
            <a:r>
              <a:rPr lang="en-US" dirty="0"/>
              <a:t>Computational complexity : Low / High / Exponential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4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E87E-10CE-4DFE-B1E7-FC247EDC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779BD-FC8F-4DE4-B388-ADA2FA31F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Soft computing algorithms</a:t>
            </a:r>
          </a:p>
          <a:p>
            <a:pPr lvl="1"/>
            <a:r>
              <a:rPr lang="en-US" dirty="0">
                <a:latin typeface="+mj-lt"/>
              </a:rPr>
              <a:t>Compute like humans</a:t>
            </a:r>
          </a:p>
          <a:p>
            <a:pPr lvl="1"/>
            <a:r>
              <a:rPr lang="en-US" dirty="0">
                <a:latin typeface="+mj-lt"/>
              </a:rPr>
              <a:t>Deals with imprecision, uncertainty, partial truth</a:t>
            </a:r>
          </a:p>
          <a:p>
            <a:pPr lvl="1"/>
            <a:r>
              <a:rPr lang="en-US" dirty="0">
                <a:latin typeface="+mj-lt"/>
              </a:rPr>
              <a:t>Uses approximations to achieve computability, robustness and low solution cost</a:t>
            </a:r>
          </a:p>
          <a:p>
            <a:pPr lvl="1"/>
            <a:endParaRPr lang="en-US" b="0" i="0" dirty="0">
              <a:solidFill>
                <a:srgbClr val="202122"/>
              </a:solidFill>
              <a:effectLst/>
              <a:latin typeface="+mj-lt"/>
            </a:endParaRPr>
          </a:p>
          <a:p>
            <a:r>
              <a:rPr lang="en-US" dirty="0">
                <a:solidFill>
                  <a:srgbClr val="202122"/>
                </a:solidFill>
                <a:latin typeface="+mj-lt"/>
              </a:rPr>
              <a:t>Main categories of soft computing are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+mj-lt"/>
              </a:rPr>
              <a:t>Artificial Neural Networks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+mj-lt"/>
              </a:rPr>
              <a:t>Genetic Algorithms 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+mj-lt"/>
              </a:rPr>
              <a:t>Fuzzy Logic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339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6D4E-D0D8-474E-88FA-101D4B80C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 vs Hard Computing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E36EB-614C-47B3-A588-2B9A2785B9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Computing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52B947-12B5-4564-BD45-17CAAE5249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6815" y="3064307"/>
            <a:ext cx="4179877" cy="213190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E04856-543B-4482-AD9F-AFE8D0296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ANN (Supervised)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8D62C5-0A23-475A-BCA3-FB4A9FFD5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755" y="2657521"/>
            <a:ext cx="4444751" cy="17761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6C3413-23FB-4C2B-99B5-E2A5DB4AE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246" y="3734125"/>
            <a:ext cx="47434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2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82331-330B-4A02-B93E-4810136B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87FD-4723-4A5E-AE06-5182EE9FB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collection</a:t>
            </a:r>
            <a:r>
              <a:rPr lang="en-US" dirty="0"/>
              <a:t> of </a:t>
            </a:r>
            <a:r>
              <a:rPr lang="en-US" b="1" dirty="0"/>
              <a:t>simple processors connected together </a:t>
            </a:r>
            <a:r>
              <a:rPr lang="en-US" dirty="0"/>
              <a:t>to perform processing and representing of data </a:t>
            </a:r>
            <a:r>
              <a:rPr lang="en-US" b="1" dirty="0"/>
              <a:t>as a group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3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ANN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architecture they can be categorized</a:t>
            </a:r>
          </a:p>
          <a:p>
            <a:endParaRPr lang="en-US" dirty="0"/>
          </a:p>
          <a:p>
            <a:pPr lvl="1"/>
            <a:r>
              <a:rPr lang="en-US" dirty="0"/>
              <a:t>Feed forward Networks</a:t>
            </a:r>
          </a:p>
          <a:p>
            <a:pPr lvl="1"/>
            <a:r>
              <a:rPr lang="en-US" dirty="0"/>
              <a:t>Recurrent Networks</a:t>
            </a:r>
          </a:p>
          <a:p>
            <a:pPr lvl="1"/>
            <a:r>
              <a:rPr lang="en-US" dirty="0"/>
              <a:t>Radial Bias Networks</a:t>
            </a:r>
          </a:p>
          <a:p>
            <a:pPr lvl="1"/>
            <a:r>
              <a:rPr lang="en-US" dirty="0"/>
              <a:t>Convolutional Networks</a:t>
            </a:r>
          </a:p>
          <a:p>
            <a:pPr lvl="1"/>
            <a:r>
              <a:rPr lang="en-US" dirty="0"/>
              <a:t>Long Short Term Memory Networks</a:t>
            </a:r>
          </a:p>
          <a:p>
            <a:pPr marL="274320" lvl="1" indent="0">
              <a:buNone/>
            </a:pPr>
            <a:r>
              <a:rPr lang="en-US" dirty="0"/>
              <a:t>And many more….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 network</a:t>
            </a:r>
          </a:p>
        </p:txBody>
      </p:sp>
      <p:grpSp>
        <p:nvGrpSpPr>
          <p:cNvPr id="4" name="Group 1"/>
          <p:cNvGrpSpPr>
            <a:grpSpLocks noChangeAspect="1"/>
          </p:cNvGrpSpPr>
          <p:nvPr/>
        </p:nvGrpSpPr>
        <p:grpSpPr bwMode="auto">
          <a:xfrm>
            <a:off x="2209800" y="1722268"/>
            <a:ext cx="7848600" cy="4830932"/>
            <a:chOff x="1816" y="7312"/>
            <a:chExt cx="8335" cy="5376"/>
          </a:xfrm>
        </p:grpSpPr>
        <p:sp>
          <p:nvSpPr>
            <p:cNvPr id="5" name="AutoShape 57"/>
            <p:cNvSpPr>
              <a:spLocks noChangeAspect="1" noChangeArrowheads="1" noTextEdit="1"/>
            </p:cNvSpPr>
            <p:nvPr/>
          </p:nvSpPr>
          <p:spPr bwMode="auto">
            <a:xfrm>
              <a:off x="1816" y="7312"/>
              <a:ext cx="8335" cy="5376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Rectangle 56"/>
            <p:cNvSpPr>
              <a:spLocks noChangeArrowheads="1"/>
            </p:cNvSpPr>
            <p:nvPr/>
          </p:nvSpPr>
          <p:spPr bwMode="auto">
            <a:xfrm>
              <a:off x="1816" y="7441"/>
              <a:ext cx="1474" cy="675"/>
            </a:xfrm>
            <a:prstGeom prst="rect">
              <a:avLst/>
            </a:prstGeom>
            <a:ln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just">
                <a:defRPr/>
              </a:pPr>
              <a:r>
                <a:rPr lang="en-GB" sz="1400">
                  <a:solidFill>
                    <a:schemeClr val="tx1"/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Input element 1</a:t>
              </a:r>
              <a:endParaRPr lang="en-GB" sz="140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55"/>
            <p:cNvSpPr>
              <a:spLocks noChangeArrowheads="1"/>
            </p:cNvSpPr>
            <p:nvPr/>
          </p:nvSpPr>
          <p:spPr bwMode="auto">
            <a:xfrm>
              <a:off x="1816" y="8196"/>
              <a:ext cx="1474" cy="675"/>
            </a:xfrm>
            <a:prstGeom prst="rect">
              <a:avLst/>
            </a:prstGeom>
            <a:ln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just">
                <a:defRPr/>
              </a:pPr>
              <a:r>
                <a:rPr lang="en-GB" sz="1400">
                  <a:solidFill>
                    <a:schemeClr val="tx1"/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Input element 2</a:t>
              </a:r>
              <a:endParaRPr lang="en-GB" sz="140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54"/>
            <p:cNvSpPr>
              <a:spLocks noChangeArrowheads="1"/>
            </p:cNvSpPr>
            <p:nvPr/>
          </p:nvSpPr>
          <p:spPr bwMode="auto">
            <a:xfrm>
              <a:off x="1816" y="8932"/>
              <a:ext cx="1474" cy="677"/>
            </a:xfrm>
            <a:prstGeom prst="rect">
              <a:avLst/>
            </a:prstGeom>
            <a:ln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just">
                <a:defRPr/>
              </a:pPr>
              <a:r>
                <a:rPr lang="en-GB" sz="1400" dirty="0">
                  <a:solidFill>
                    <a:schemeClr val="tx1"/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Input element 3</a:t>
              </a:r>
              <a:endParaRPr lang="en-GB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53"/>
            <p:cNvSpPr>
              <a:spLocks noChangeArrowheads="1"/>
            </p:cNvSpPr>
            <p:nvPr/>
          </p:nvSpPr>
          <p:spPr bwMode="auto">
            <a:xfrm>
              <a:off x="1816" y="9669"/>
              <a:ext cx="1474" cy="675"/>
            </a:xfrm>
            <a:prstGeom prst="rect">
              <a:avLst/>
            </a:prstGeom>
            <a:ln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just">
                <a:defRPr/>
              </a:pPr>
              <a:r>
                <a:rPr lang="en-GB" sz="1400">
                  <a:solidFill>
                    <a:schemeClr val="tx1"/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Input element </a:t>
              </a:r>
              <a:endParaRPr lang="en-GB" sz="140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52"/>
            <p:cNvSpPr>
              <a:spLocks noChangeArrowheads="1"/>
            </p:cNvSpPr>
            <p:nvPr/>
          </p:nvSpPr>
          <p:spPr bwMode="auto">
            <a:xfrm>
              <a:off x="1816" y="10393"/>
              <a:ext cx="1474" cy="675"/>
            </a:xfrm>
            <a:prstGeom prst="rect">
              <a:avLst/>
            </a:prstGeom>
            <a:ln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GB" sz="1400" dirty="0">
                  <a:solidFill>
                    <a:schemeClr val="tx1"/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Input </a:t>
              </a:r>
              <a:r>
                <a:rPr lang="en-GB" sz="1200" dirty="0">
                  <a:solidFill>
                    <a:schemeClr val="tx1"/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element</a:t>
              </a:r>
              <a:r>
                <a:rPr lang="en-GB" sz="1400" dirty="0">
                  <a:solidFill>
                    <a:schemeClr val="tx1"/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 n-1</a:t>
              </a:r>
              <a:endParaRPr lang="en-GB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51"/>
            <p:cNvSpPr>
              <a:spLocks noChangeArrowheads="1"/>
            </p:cNvSpPr>
            <p:nvPr/>
          </p:nvSpPr>
          <p:spPr bwMode="auto">
            <a:xfrm>
              <a:off x="1816" y="11131"/>
              <a:ext cx="1474" cy="674"/>
            </a:xfrm>
            <a:prstGeom prst="rect">
              <a:avLst/>
            </a:prstGeom>
            <a:ln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just">
                <a:defRPr/>
              </a:pPr>
              <a:r>
                <a:rPr lang="en-GB" sz="1400">
                  <a:solidFill>
                    <a:schemeClr val="tx1"/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Input element n </a:t>
              </a:r>
              <a:endParaRPr lang="en-GB" sz="140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 Box 50"/>
            <p:cNvSpPr txBox="1">
              <a:spLocks noChangeArrowheads="1"/>
            </p:cNvSpPr>
            <p:nvPr/>
          </p:nvSpPr>
          <p:spPr bwMode="auto">
            <a:xfrm>
              <a:off x="1816" y="12056"/>
              <a:ext cx="1458" cy="41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GB" sz="1400"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Input vector</a:t>
              </a:r>
              <a:endParaRPr lang="en-GB" sz="1400">
                <a:ea typeface="Calibri" pitchFamily="34" charset="0"/>
                <a:cs typeface="Times New Roman" pitchFamily="18" charset="0"/>
              </a:endParaRPr>
            </a:p>
          </p:txBody>
        </p:sp>
        <p:sp>
          <p:nvSpPr>
            <p:cNvPr id="13" name="Rectangle 49"/>
            <p:cNvSpPr>
              <a:spLocks noChangeArrowheads="1"/>
            </p:cNvSpPr>
            <p:nvPr/>
          </p:nvSpPr>
          <p:spPr bwMode="auto">
            <a:xfrm>
              <a:off x="8625" y="8757"/>
              <a:ext cx="1474" cy="675"/>
            </a:xfrm>
            <a:prstGeom prst="rect">
              <a:avLst/>
            </a:prstGeom>
            <a:ln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GB" sz="1200">
                  <a:solidFill>
                    <a:schemeClr val="tx1"/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Output element 1</a:t>
              </a:r>
              <a:endParaRPr lang="en-GB" sz="120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48"/>
            <p:cNvSpPr>
              <a:spLocks noChangeArrowheads="1"/>
            </p:cNvSpPr>
            <p:nvPr/>
          </p:nvSpPr>
          <p:spPr bwMode="auto">
            <a:xfrm>
              <a:off x="8649" y="10474"/>
              <a:ext cx="1474" cy="675"/>
            </a:xfrm>
            <a:prstGeom prst="rect">
              <a:avLst/>
            </a:prstGeom>
            <a:ln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GB" sz="1200">
                  <a:solidFill>
                    <a:schemeClr val="tx1"/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Output element n</a:t>
              </a:r>
              <a:endParaRPr lang="en-GB" sz="120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47"/>
            <p:cNvSpPr txBox="1">
              <a:spLocks noChangeArrowheads="1"/>
            </p:cNvSpPr>
            <p:nvPr/>
          </p:nvSpPr>
          <p:spPr bwMode="auto">
            <a:xfrm>
              <a:off x="8677" y="11712"/>
              <a:ext cx="1474" cy="47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GB" sz="1400"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Output vector</a:t>
              </a:r>
              <a:endParaRPr lang="en-GB" sz="1400">
                <a:ea typeface="Calibri" pitchFamily="34" charset="0"/>
                <a:cs typeface="Times New Roman" pitchFamily="18" charset="0"/>
              </a:endParaRPr>
            </a:p>
          </p:txBody>
        </p:sp>
        <p:pic>
          <p:nvPicPr>
            <p:cNvPr id="16" name="Picture 4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003" y="7312"/>
              <a:ext cx="1210" cy="1267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4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016" y="8612"/>
              <a:ext cx="1210" cy="1266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" name="Picture 4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003" y="9882"/>
              <a:ext cx="1210" cy="1267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9" name="AutoShape 43"/>
            <p:cNvCxnSpPr>
              <a:cxnSpLocks noChangeShapeType="1"/>
            </p:cNvCxnSpPr>
            <p:nvPr/>
          </p:nvCxnSpPr>
          <p:spPr bwMode="auto">
            <a:xfrm>
              <a:off x="3290" y="7779"/>
              <a:ext cx="713" cy="16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AutoShape 42"/>
            <p:cNvCxnSpPr>
              <a:cxnSpLocks noChangeShapeType="1"/>
            </p:cNvCxnSpPr>
            <p:nvPr/>
          </p:nvCxnSpPr>
          <p:spPr bwMode="auto">
            <a:xfrm>
              <a:off x="3290" y="7779"/>
              <a:ext cx="726" cy="14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41"/>
            <p:cNvCxnSpPr>
              <a:cxnSpLocks noChangeShapeType="1"/>
            </p:cNvCxnSpPr>
            <p:nvPr/>
          </p:nvCxnSpPr>
          <p:spPr bwMode="auto">
            <a:xfrm>
              <a:off x="3290" y="7779"/>
              <a:ext cx="713" cy="27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40"/>
            <p:cNvCxnSpPr>
              <a:cxnSpLocks noChangeShapeType="1"/>
            </p:cNvCxnSpPr>
            <p:nvPr/>
          </p:nvCxnSpPr>
          <p:spPr bwMode="auto">
            <a:xfrm flipV="1">
              <a:off x="3290" y="7946"/>
              <a:ext cx="713" cy="50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9"/>
            <p:cNvCxnSpPr>
              <a:cxnSpLocks noChangeShapeType="1"/>
            </p:cNvCxnSpPr>
            <p:nvPr/>
          </p:nvCxnSpPr>
          <p:spPr bwMode="auto">
            <a:xfrm>
              <a:off x="3290" y="8454"/>
              <a:ext cx="726" cy="7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38"/>
            <p:cNvCxnSpPr>
              <a:cxnSpLocks noChangeShapeType="1"/>
            </p:cNvCxnSpPr>
            <p:nvPr/>
          </p:nvCxnSpPr>
          <p:spPr bwMode="auto">
            <a:xfrm>
              <a:off x="3290" y="8454"/>
              <a:ext cx="713" cy="20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AutoShape 37"/>
            <p:cNvCxnSpPr>
              <a:cxnSpLocks noChangeShapeType="1"/>
            </p:cNvCxnSpPr>
            <p:nvPr/>
          </p:nvCxnSpPr>
          <p:spPr bwMode="auto">
            <a:xfrm flipV="1">
              <a:off x="3290" y="7946"/>
              <a:ext cx="713" cy="320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36"/>
            <p:cNvCxnSpPr>
              <a:cxnSpLocks noChangeShapeType="1"/>
            </p:cNvCxnSpPr>
            <p:nvPr/>
          </p:nvCxnSpPr>
          <p:spPr bwMode="auto">
            <a:xfrm flipV="1">
              <a:off x="3290" y="9245"/>
              <a:ext cx="726" cy="19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" name="AutoShape 35"/>
            <p:cNvCxnSpPr>
              <a:cxnSpLocks noChangeShapeType="1"/>
            </p:cNvCxnSpPr>
            <p:nvPr/>
          </p:nvCxnSpPr>
          <p:spPr bwMode="auto">
            <a:xfrm flipV="1">
              <a:off x="3290" y="10516"/>
              <a:ext cx="713" cy="6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AutoShape 34"/>
            <p:cNvCxnSpPr>
              <a:cxnSpLocks noChangeShapeType="1"/>
            </p:cNvCxnSpPr>
            <p:nvPr/>
          </p:nvCxnSpPr>
          <p:spPr bwMode="auto">
            <a:xfrm>
              <a:off x="3290" y="9129"/>
              <a:ext cx="726" cy="1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9" name="AutoShape 33"/>
            <p:cNvCxnSpPr>
              <a:cxnSpLocks noChangeShapeType="1"/>
            </p:cNvCxnSpPr>
            <p:nvPr/>
          </p:nvCxnSpPr>
          <p:spPr bwMode="auto">
            <a:xfrm flipV="1">
              <a:off x="3290" y="7946"/>
              <a:ext cx="713" cy="118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AutoShape 32"/>
            <p:cNvCxnSpPr>
              <a:cxnSpLocks noChangeShapeType="1"/>
            </p:cNvCxnSpPr>
            <p:nvPr/>
          </p:nvCxnSpPr>
          <p:spPr bwMode="auto">
            <a:xfrm>
              <a:off x="3290" y="9129"/>
              <a:ext cx="713" cy="13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pic>
          <p:nvPicPr>
            <p:cNvPr id="31" name="Picture 3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579" y="7956"/>
              <a:ext cx="1210" cy="1267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605" y="9340"/>
              <a:ext cx="1210" cy="1267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33" name="AutoShape 29"/>
            <p:cNvCxnSpPr>
              <a:cxnSpLocks noChangeShapeType="1"/>
            </p:cNvCxnSpPr>
            <p:nvPr/>
          </p:nvCxnSpPr>
          <p:spPr bwMode="auto">
            <a:xfrm>
              <a:off x="5213" y="7946"/>
              <a:ext cx="366" cy="6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4" name="AutoShape 28"/>
            <p:cNvCxnSpPr>
              <a:cxnSpLocks noChangeShapeType="1"/>
            </p:cNvCxnSpPr>
            <p:nvPr/>
          </p:nvCxnSpPr>
          <p:spPr bwMode="auto">
            <a:xfrm>
              <a:off x="5213" y="7946"/>
              <a:ext cx="392" cy="20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5" name="AutoShape 27"/>
            <p:cNvCxnSpPr>
              <a:cxnSpLocks noChangeShapeType="1"/>
            </p:cNvCxnSpPr>
            <p:nvPr/>
          </p:nvCxnSpPr>
          <p:spPr bwMode="auto">
            <a:xfrm flipV="1">
              <a:off x="5226" y="8591"/>
              <a:ext cx="353" cy="6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6" name="AutoShape 26"/>
            <p:cNvCxnSpPr>
              <a:cxnSpLocks noChangeShapeType="1"/>
            </p:cNvCxnSpPr>
            <p:nvPr/>
          </p:nvCxnSpPr>
          <p:spPr bwMode="auto">
            <a:xfrm>
              <a:off x="5226" y="9245"/>
              <a:ext cx="379" cy="72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7" name="AutoShape 25"/>
            <p:cNvCxnSpPr>
              <a:cxnSpLocks noChangeShapeType="1"/>
            </p:cNvCxnSpPr>
            <p:nvPr/>
          </p:nvCxnSpPr>
          <p:spPr bwMode="auto">
            <a:xfrm flipV="1">
              <a:off x="5213" y="8591"/>
              <a:ext cx="366" cy="19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8" name="AutoShape 24"/>
            <p:cNvCxnSpPr>
              <a:cxnSpLocks noChangeShapeType="1"/>
            </p:cNvCxnSpPr>
            <p:nvPr/>
          </p:nvCxnSpPr>
          <p:spPr bwMode="auto">
            <a:xfrm flipV="1">
              <a:off x="5213" y="9974"/>
              <a:ext cx="392" cy="5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pic>
          <p:nvPicPr>
            <p:cNvPr id="39" name="Picture 2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069" y="11240"/>
              <a:ext cx="1210" cy="1266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2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631" y="10813"/>
              <a:ext cx="1210" cy="1267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2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41" y="10180"/>
              <a:ext cx="1210" cy="1267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2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51" y="8453"/>
              <a:ext cx="1210" cy="1267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3" name="AutoShape 19"/>
            <p:cNvCxnSpPr>
              <a:cxnSpLocks noChangeShapeType="1"/>
            </p:cNvCxnSpPr>
            <p:nvPr/>
          </p:nvCxnSpPr>
          <p:spPr bwMode="auto">
            <a:xfrm>
              <a:off x="3290" y="11154"/>
              <a:ext cx="779" cy="7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4" name="AutoShape 18"/>
            <p:cNvCxnSpPr>
              <a:cxnSpLocks noChangeShapeType="1"/>
            </p:cNvCxnSpPr>
            <p:nvPr/>
          </p:nvCxnSpPr>
          <p:spPr bwMode="auto">
            <a:xfrm>
              <a:off x="3290" y="7779"/>
              <a:ext cx="779" cy="40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5" name="AutoShape 17"/>
            <p:cNvCxnSpPr>
              <a:cxnSpLocks noChangeShapeType="1"/>
            </p:cNvCxnSpPr>
            <p:nvPr/>
          </p:nvCxnSpPr>
          <p:spPr bwMode="auto">
            <a:xfrm>
              <a:off x="3290" y="9804"/>
              <a:ext cx="779" cy="20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6" name="AutoShape 16"/>
            <p:cNvCxnSpPr>
              <a:cxnSpLocks noChangeShapeType="1"/>
            </p:cNvCxnSpPr>
            <p:nvPr/>
          </p:nvCxnSpPr>
          <p:spPr bwMode="auto">
            <a:xfrm flipV="1">
              <a:off x="5279" y="8591"/>
              <a:ext cx="300" cy="328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7" name="AutoShape 15"/>
            <p:cNvCxnSpPr>
              <a:cxnSpLocks noChangeShapeType="1"/>
            </p:cNvCxnSpPr>
            <p:nvPr/>
          </p:nvCxnSpPr>
          <p:spPr bwMode="auto">
            <a:xfrm flipV="1">
              <a:off x="5279" y="9974"/>
              <a:ext cx="326" cy="18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8" name="AutoShape 14"/>
            <p:cNvCxnSpPr>
              <a:cxnSpLocks noChangeShapeType="1"/>
            </p:cNvCxnSpPr>
            <p:nvPr/>
          </p:nvCxnSpPr>
          <p:spPr bwMode="auto">
            <a:xfrm>
              <a:off x="5213" y="7946"/>
              <a:ext cx="418" cy="350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9" name="AutoShape 13"/>
            <p:cNvCxnSpPr>
              <a:cxnSpLocks noChangeShapeType="1"/>
            </p:cNvCxnSpPr>
            <p:nvPr/>
          </p:nvCxnSpPr>
          <p:spPr bwMode="auto">
            <a:xfrm flipV="1">
              <a:off x="5279" y="11447"/>
              <a:ext cx="352" cy="4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50" name="AutoShape 12"/>
            <p:cNvCxnSpPr>
              <a:cxnSpLocks noChangeShapeType="1"/>
            </p:cNvCxnSpPr>
            <p:nvPr/>
          </p:nvCxnSpPr>
          <p:spPr bwMode="auto">
            <a:xfrm>
              <a:off x="5213" y="10516"/>
              <a:ext cx="418" cy="9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51" name="AutoShape 11"/>
            <p:cNvCxnSpPr>
              <a:cxnSpLocks noChangeShapeType="1"/>
            </p:cNvCxnSpPr>
            <p:nvPr/>
          </p:nvCxnSpPr>
          <p:spPr bwMode="auto">
            <a:xfrm>
              <a:off x="5226" y="9245"/>
              <a:ext cx="405" cy="22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52" name="AutoShape 10"/>
            <p:cNvCxnSpPr>
              <a:cxnSpLocks noChangeShapeType="1"/>
            </p:cNvCxnSpPr>
            <p:nvPr/>
          </p:nvCxnSpPr>
          <p:spPr bwMode="auto">
            <a:xfrm>
              <a:off x="6789" y="8591"/>
              <a:ext cx="362" cy="49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53" name="AutoShape 9"/>
            <p:cNvCxnSpPr>
              <a:cxnSpLocks noChangeShapeType="1"/>
            </p:cNvCxnSpPr>
            <p:nvPr/>
          </p:nvCxnSpPr>
          <p:spPr bwMode="auto">
            <a:xfrm>
              <a:off x="6789" y="8591"/>
              <a:ext cx="453" cy="22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AutoShape 8"/>
            <p:cNvCxnSpPr>
              <a:cxnSpLocks noChangeShapeType="1"/>
            </p:cNvCxnSpPr>
            <p:nvPr/>
          </p:nvCxnSpPr>
          <p:spPr bwMode="auto">
            <a:xfrm flipV="1">
              <a:off x="6815" y="9088"/>
              <a:ext cx="336" cy="8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AutoShape 7"/>
            <p:cNvCxnSpPr>
              <a:cxnSpLocks noChangeShapeType="1"/>
            </p:cNvCxnSpPr>
            <p:nvPr/>
          </p:nvCxnSpPr>
          <p:spPr bwMode="auto">
            <a:xfrm>
              <a:off x="6815" y="9974"/>
              <a:ext cx="427" cy="8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6"/>
            <p:cNvCxnSpPr>
              <a:cxnSpLocks noChangeShapeType="1"/>
            </p:cNvCxnSpPr>
            <p:nvPr/>
          </p:nvCxnSpPr>
          <p:spPr bwMode="auto">
            <a:xfrm flipV="1">
              <a:off x="6841" y="9088"/>
              <a:ext cx="310" cy="23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57" name="AutoShape 5"/>
            <p:cNvCxnSpPr>
              <a:cxnSpLocks noChangeShapeType="1"/>
            </p:cNvCxnSpPr>
            <p:nvPr/>
          </p:nvCxnSpPr>
          <p:spPr bwMode="auto">
            <a:xfrm flipV="1">
              <a:off x="6841" y="10814"/>
              <a:ext cx="401" cy="6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58" name="AutoShape 4"/>
            <p:cNvCxnSpPr>
              <a:cxnSpLocks noChangeShapeType="1"/>
            </p:cNvCxnSpPr>
            <p:nvPr/>
          </p:nvCxnSpPr>
          <p:spPr bwMode="auto">
            <a:xfrm>
              <a:off x="8361" y="9088"/>
              <a:ext cx="264" cy="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59" name="AutoShape 3"/>
            <p:cNvCxnSpPr>
              <a:cxnSpLocks noChangeShapeType="1"/>
            </p:cNvCxnSpPr>
            <p:nvPr/>
          </p:nvCxnSpPr>
          <p:spPr bwMode="auto">
            <a:xfrm flipV="1">
              <a:off x="8452" y="10812"/>
              <a:ext cx="198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60" name="Text Box 2"/>
            <p:cNvSpPr txBox="1">
              <a:spLocks noChangeArrowheads="1"/>
            </p:cNvSpPr>
            <p:nvPr/>
          </p:nvSpPr>
          <p:spPr bwMode="auto">
            <a:xfrm>
              <a:off x="5835" y="12186"/>
              <a:ext cx="1928" cy="50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GB" sz="1400"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Hidden Layer(s)</a:t>
              </a:r>
              <a:endParaRPr lang="en-GB" sz="1400">
                <a:ea typeface="Calibri" pitchFamily="34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267200" y="2057400"/>
            <a:ext cx="3886200" cy="3733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55" name="TextBox 2"/>
          <p:cNvSpPr txBox="1">
            <a:spLocks noChangeArrowheads="1"/>
          </p:cNvSpPr>
          <p:nvPr/>
        </p:nvSpPr>
        <p:spPr bwMode="auto">
          <a:xfrm>
            <a:off x="5029200" y="27432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tantia" pitchFamily="18" charset="0"/>
              </a:rPr>
              <a:t>W1</a:t>
            </a:r>
          </a:p>
        </p:txBody>
      </p:sp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4800600" y="33528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W2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4572000" y="40386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W3</a:t>
            </a:r>
          </a:p>
        </p:txBody>
      </p:sp>
      <p:sp>
        <p:nvSpPr>
          <p:cNvPr id="23558" name="TextBox 7"/>
          <p:cNvSpPr txBox="1">
            <a:spLocks noChangeArrowheads="1"/>
          </p:cNvSpPr>
          <p:nvPr/>
        </p:nvSpPr>
        <p:spPr bwMode="auto">
          <a:xfrm>
            <a:off x="4876800" y="45720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W4</a:t>
            </a:r>
          </a:p>
        </p:txBody>
      </p:sp>
      <p:sp>
        <p:nvSpPr>
          <p:cNvPr id="23559" name="TextBox 9"/>
          <p:cNvSpPr txBox="1">
            <a:spLocks noChangeArrowheads="1"/>
          </p:cNvSpPr>
          <p:nvPr/>
        </p:nvSpPr>
        <p:spPr bwMode="auto">
          <a:xfrm>
            <a:off x="5943600" y="3573464"/>
            <a:ext cx="6858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>
                <a:latin typeface="Constantia" pitchFamily="18" charset="0"/>
              </a:rPr>
              <a:t>∑</a:t>
            </a:r>
          </a:p>
        </p:txBody>
      </p:sp>
      <p:sp>
        <p:nvSpPr>
          <p:cNvPr id="23560" name="TextBox 10"/>
          <p:cNvSpPr txBox="1">
            <a:spLocks noChangeArrowheads="1"/>
          </p:cNvSpPr>
          <p:nvPr/>
        </p:nvSpPr>
        <p:spPr bwMode="auto">
          <a:xfrm>
            <a:off x="7010400" y="3729038"/>
            <a:ext cx="8080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onstantia" pitchFamily="18" charset="0"/>
              </a:rPr>
              <a:t>F(x</a:t>
            </a:r>
            <a:r>
              <a:rPr lang="en-US">
                <a:latin typeface="Constantia" pitchFamily="18" charset="0"/>
              </a:rPr>
              <a:t>)</a:t>
            </a:r>
          </a:p>
        </p:txBody>
      </p:sp>
      <p:sp>
        <p:nvSpPr>
          <p:cNvPr id="23561" name="TextBox 11"/>
          <p:cNvSpPr txBox="1">
            <a:spLocks noChangeArrowheads="1"/>
          </p:cNvSpPr>
          <p:nvPr/>
        </p:nvSpPr>
        <p:spPr bwMode="auto">
          <a:xfrm>
            <a:off x="8839200" y="3821114"/>
            <a:ext cx="1143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Output</a:t>
            </a:r>
          </a:p>
        </p:txBody>
      </p:sp>
      <p:sp>
        <p:nvSpPr>
          <p:cNvPr id="23562" name="TextBox 12"/>
          <p:cNvSpPr txBox="1">
            <a:spLocks noChangeArrowheads="1"/>
          </p:cNvSpPr>
          <p:nvPr/>
        </p:nvSpPr>
        <p:spPr bwMode="auto">
          <a:xfrm>
            <a:off x="2209800" y="2971800"/>
            <a:ext cx="869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Inputs</a:t>
            </a:r>
          </a:p>
        </p:txBody>
      </p:sp>
      <p:sp>
        <p:nvSpPr>
          <p:cNvPr id="23563" name="TextBox 13"/>
          <p:cNvSpPr txBox="1">
            <a:spLocks noChangeArrowheads="1"/>
          </p:cNvSpPr>
          <p:nvPr/>
        </p:nvSpPr>
        <p:spPr bwMode="auto">
          <a:xfrm>
            <a:off x="2667000" y="1981200"/>
            <a:ext cx="946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Inputs</a:t>
            </a:r>
          </a:p>
        </p:txBody>
      </p:sp>
      <p:sp>
        <p:nvSpPr>
          <p:cNvPr id="23564" name="TextBox 14"/>
          <p:cNvSpPr txBox="1">
            <a:spLocks noChangeArrowheads="1"/>
          </p:cNvSpPr>
          <p:nvPr/>
        </p:nvSpPr>
        <p:spPr bwMode="auto">
          <a:xfrm>
            <a:off x="2241550" y="4049714"/>
            <a:ext cx="8699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Inputs</a:t>
            </a:r>
          </a:p>
        </p:txBody>
      </p:sp>
      <p:sp>
        <p:nvSpPr>
          <p:cNvPr id="23565" name="TextBox 15"/>
          <p:cNvSpPr txBox="1">
            <a:spLocks noChangeArrowheads="1"/>
          </p:cNvSpPr>
          <p:nvPr/>
        </p:nvSpPr>
        <p:spPr bwMode="auto">
          <a:xfrm>
            <a:off x="2286000" y="5268914"/>
            <a:ext cx="9779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Inputs</a:t>
            </a:r>
          </a:p>
        </p:txBody>
      </p:sp>
      <p:cxnSp>
        <p:nvCxnSpPr>
          <p:cNvPr id="27" name="Straight Arrow Connector 26"/>
          <p:cNvCxnSpPr>
            <a:stCxn id="23562" idx="3"/>
            <a:endCxn id="23559" idx="1"/>
          </p:cNvCxnSpPr>
          <p:nvPr/>
        </p:nvCxnSpPr>
        <p:spPr>
          <a:xfrm>
            <a:off x="3079750" y="3155951"/>
            <a:ext cx="2863850" cy="803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564" idx="3"/>
            <a:endCxn id="23559" idx="1"/>
          </p:cNvCxnSpPr>
          <p:nvPr/>
        </p:nvCxnSpPr>
        <p:spPr>
          <a:xfrm flipV="1">
            <a:off x="3111500" y="3959226"/>
            <a:ext cx="2832100" cy="276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565" idx="3"/>
            <a:endCxn id="23559" idx="1"/>
          </p:cNvCxnSpPr>
          <p:nvPr/>
        </p:nvCxnSpPr>
        <p:spPr>
          <a:xfrm flipV="1">
            <a:off x="3263900" y="3959226"/>
            <a:ext cx="2679700" cy="1495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3563" idx="3"/>
            <a:endCxn id="23559" idx="1"/>
          </p:cNvCxnSpPr>
          <p:nvPr/>
        </p:nvCxnSpPr>
        <p:spPr>
          <a:xfrm>
            <a:off x="3613150" y="2165351"/>
            <a:ext cx="2330450" cy="1793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3559" idx="3"/>
            <a:endCxn id="23560" idx="1"/>
          </p:cNvCxnSpPr>
          <p:nvPr/>
        </p:nvCxnSpPr>
        <p:spPr>
          <a:xfrm>
            <a:off x="6629400" y="3959225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3560" idx="3"/>
            <a:endCxn id="23561" idx="1"/>
          </p:cNvCxnSpPr>
          <p:nvPr/>
        </p:nvCxnSpPr>
        <p:spPr>
          <a:xfrm>
            <a:off x="7818438" y="3960814"/>
            <a:ext cx="1020762" cy="4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itle 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Neuron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00BAB5-5F42-4A72-9CED-708DB471F03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167</TotalTime>
  <Words>895</Words>
  <Application>Microsoft Office PowerPoint</Application>
  <PresentationFormat>Widescreen</PresentationFormat>
  <Paragraphs>216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Constantia</vt:lpstr>
      <vt:lpstr>Corbel</vt:lpstr>
      <vt:lpstr>Times New Roman</vt:lpstr>
      <vt:lpstr>Basis</vt:lpstr>
      <vt:lpstr>Introduction to Artificial Neural Networks</vt:lpstr>
      <vt:lpstr>Content</vt:lpstr>
      <vt:lpstr>Problem Types</vt:lpstr>
      <vt:lpstr>Soft Computing</vt:lpstr>
      <vt:lpstr>ANN vs Hard Computing Algorithms</vt:lpstr>
      <vt:lpstr>What is an ANN</vt:lpstr>
      <vt:lpstr>Different types of ANN</vt:lpstr>
      <vt:lpstr>Feed forward network</vt:lpstr>
      <vt:lpstr>A Neuron</vt:lpstr>
      <vt:lpstr>An example</vt:lpstr>
      <vt:lpstr>An example</vt:lpstr>
      <vt:lpstr>An example</vt:lpstr>
      <vt:lpstr>An example</vt:lpstr>
      <vt:lpstr>Using ANN to solve problems</vt:lpstr>
      <vt:lpstr>Types of training</vt:lpstr>
      <vt:lpstr>Simplified Example</vt:lpstr>
      <vt:lpstr>First Code</vt:lpstr>
      <vt:lpstr>Data</vt:lpstr>
      <vt:lpstr>Step 1</vt:lpstr>
      <vt:lpstr>Going through data</vt:lpstr>
      <vt:lpstr>Training the ANN</vt:lpstr>
      <vt:lpstr>Simplified Delta rule</vt:lpstr>
      <vt:lpstr>Delta rule…</vt:lpstr>
      <vt:lpstr>Testing the ANN</vt:lpstr>
      <vt:lpstr>Termination Criteria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Artificial Neural Networks</dc:title>
  <dc:creator>Gayan</dc:creator>
  <cp:lastModifiedBy>Gayan</cp:lastModifiedBy>
  <cp:revision>13</cp:revision>
  <dcterms:created xsi:type="dcterms:W3CDTF">2021-09-18T04:41:51Z</dcterms:created>
  <dcterms:modified xsi:type="dcterms:W3CDTF">2021-09-18T07:28:56Z</dcterms:modified>
</cp:coreProperties>
</file>