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51"/>
  </p:notesMasterIdLst>
  <p:handoutMasterIdLst>
    <p:handoutMasterId r:id="rId52"/>
  </p:handoutMasterIdLst>
  <p:sldIdLst>
    <p:sldId id="256" r:id="rId3"/>
    <p:sldId id="257" r:id="rId4"/>
    <p:sldId id="294" r:id="rId5"/>
    <p:sldId id="295" r:id="rId6"/>
    <p:sldId id="284" r:id="rId7"/>
    <p:sldId id="258" r:id="rId8"/>
    <p:sldId id="259" r:id="rId9"/>
    <p:sldId id="260" r:id="rId10"/>
    <p:sldId id="285" r:id="rId11"/>
    <p:sldId id="296" r:id="rId12"/>
    <p:sldId id="261" r:id="rId13"/>
    <p:sldId id="297" r:id="rId14"/>
    <p:sldId id="298" r:id="rId15"/>
    <p:sldId id="293" r:id="rId16"/>
    <p:sldId id="299" r:id="rId17"/>
    <p:sldId id="300" r:id="rId18"/>
    <p:sldId id="280" r:id="rId19"/>
    <p:sldId id="264" r:id="rId20"/>
    <p:sldId id="303" r:id="rId21"/>
    <p:sldId id="304" r:id="rId22"/>
    <p:sldId id="281" r:id="rId23"/>
    <p:sldId id="282" r:id="rId24"/>
    <p:sldId id="283" r:id="rId25"/>
    <p:sldId id="286" r:id="rId26"/>
    <p:sldId id="287" r:id="rId27"/>
    <p:sldId id="288" r:id="rId28"/>
    <p:sldId id="289" r:id="rId29"/>
    <p:sldId id="290" r:id="rId30"/>
    <p:sldId id="263" r:id="rId31"/>
    <p:sldId id="265" r:id="rId32"/>
    <p:sldId id="266" r:id="rId33"/>
    <p:sldId id="267" r:id="rId34"/>
    <p:sldId id="268" r:id="rId35"/>
    <p:sldId id="269" r:id="rId36"/>
    <p:sldId id="270" r:id="rId37"/>
    <p:sldId id="271" r:id="rId38"/>
    <p:sldId id="272" r:id="rId39"/>
    <p:sldId id="273" r:id="rId40"/>
    <p:sldId id="274" r:id="rId41"/>
    <p:sldId id="275" r:id="rId42"/>
    <p:sldId id="276" r:id="rId43"/>
    <p:sldId id="277" r:id="rId44"/>
    <p:sldId id="278" r:id="rId45"/>
    <p:sldId id="279" r:id="rId46"/>
    <p:sldId id="291" r:id="rId47"/>
    <p:sldId id="292" r:id="rId48"/>
    <p:sldId id="301" r:id="rId49"/>
    <p:sldId id="302" r:id="rId50"/>
  </p:sldIdLst>
  <p:sldSz cx="9144000" cy="6858000" type="screen4x3"/>
  <p:notesSz cx="6669088" cy="9753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08" y="7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8768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7607" y="0"/>
            <a:ext cx="2889938" cy="487680"/>
          </a:xfrm>
          <a:prstGeom prst="rect">
            <a:avLst/>
          </a:prstGeom>
        </p:spPr>
        <p:txBody>
          <a:bodyPr vert="horz" lIns="91440" tIns="45720" rIns="91440" bIns="45720" rtlCol="0"/>
          <a:lstStyle>
            <a:lvl1pPr algn="r">
              <a:defRPr sz="1200"/>
            </a:lvl1pPr>
          </a:lstStyle>
          <a:p>
            <a:fld id="{BA18FED9-1CE6-46C3-BD8D-98D77FD2E500}" type="datetimeFigureOut">
              <a:rPr lang="en-US" smtClean="0"/>
              <a:pPr/>
              <a:t>10/9/2021</a:t>
            </a:fld>
            <a:endParaRPr lang="en-US"/>
          </a:p>
        </p:txBody>
      </p:sp>
      <p:sp>
        <p:nvSpPr>
          <p:cNvPr id="4" name="Footer Placeholder 3"/>
          <p:cNvSpPr>
            <a:spLocks noGrp="1"/>
          </p:cNvSpPr>
          <p:nvPr>
            <p:ph type="ftr" sz="quarter" idx="2"/>
          </p:nvPr>
        </p:nvSpPr>
        <p:spPr>
          <a:xfrm>
            <a:off x="0" y="9264227"/>
            <a:ext cx="2889938" cy="48768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7607" y="9264227"/>
            <a:ext cx="2889938" cy="487680"/>
          </a:xfrm>
          <a:prstGeom prst="rect">
            <a:avLst/>
          </a:prstGeom>
        </p:spPr>
        <p:txBody>
          <a:bodyPr vert="horz" lIns="91440" tIns="45720" rIns="91440" bIns="45720" rtlCol="0" anchor="b"/>
          <a:lstStyle>
            <a:lvl1pPr algn="r">
              <a:defRPr sz="1200"/>
            </a:lvl1pPr>
          </a:lstStyle>
          <a:p>
            <a:fld id="{8C6FF5B6-001C-4DFB-8B20-F7E8834162B2}"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250" cy="4873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250" y="0"/>
            <a:ext cx="2889250" cy="487363"/>
          </a:xfrm>
          <a:prstGeom prst="rect">
            <a:avLst/>
          </a:prstGeom>
        </p:spPr>
        <p:txBody>
          <a:bodyPr vert="horz" lIns="91440" tIns="45720" rIns="91440" bIns="45720" rtlCol="0"/>
          <a:lstStyle>
            <a:lvl1pPr algn="r">
              <a:defRPr sz="1200"/>
            </a:lvl1pPr>
          </a:lstStyle>
          <a:p>
            <a:fld id="{0B97B337-1656-42D1-B717-6E66049BB02D}" type="datetimeFigureOut">
              <a:rPr lang="en-US" smtClean="0"/>
              <a:pPr/>
              <a:t>10/9/2021</a:t>
            </a:fld>
            <a:endParaRPr lang="en-US"/>
          </a:p>
        </p:txBody>
      </p:sp>
      <p:sp>
        <p:nvSpPr>
          <p:cNvPr id="4" name="Slide Image Placeholder 3"/>
          <p:cNvSpPr>
            <a:spLocks noGrp="1" noRot="1" noChangeAspect="1"/>
          </p:cNvSpPr>
          <p:nvPr>
            <p:ph type="sldImg" idx="2"/>
          </p:nvPr>
        </p:nvSpPr>
        <p:spPr>
          <a:xfrm>
            <a:off x="896938" y="731838"/>
            <a:ext cx="4875212" cy="36576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6750" y="4632325"/>
            <a:ext cx="5335588" cy="43894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264650"/>
            <a:ext cx="2889250" cy="4873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250" y="9264650"/>
            <a:ext cx="2889250" cy="487363"/>
          </a:xfrm>
          <a:prstGeom prst="rect">
            <a:avLst/>
          </a:prstGeom>
        </p:spPr>
        <p:txBody>
          <a:bodyPr vert="horz" lIns="91440" tIns="45720" rIns="91440" bIns="45720" rtlCol="0" anchor="b"/>
          <a:lstStyle>
            <a:lvl1pPr algn="r">
              <a:defRPr sz="1200"/>
            </a:lvl1pPr>
          </a:lstStyle>
          <a:p>
            <a:fld id="{6930AE04-0EB3-4C85-BE85-EA756E1A165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B5D5005E-116E-4FDD-98DA-DFC6EE998707}" type="datetime1">
              <a:rPr lang="en-US" smtClean="0"/>
              <a:pPr/>
              <a:t>10/9/2021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F4137F0-3F72-4DE7-B9DC-21755B2F58D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5E6E93D-55F8-4C0A-84F3-76B05F0E2C56}" type="datetime1">
              <a:rPr lang="en-US" smtClean="0"/>
              <a:pPr/>
              <a:t>10/9/2021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137F0-3F72-4DE7-B9DC-21755B2F58D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206EA4F-78A7-4B5F-8CC6-66AAF347B400}" type="datetime1">
              <a:rPr lang="en-US" smtClean="0"/>
              <a:pPr/>
              <a:t>10/9/2021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137F0-3F72-4DE7-B9DC-21755B2F58D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D74D4D2-5364-4A0A-9058-0D616D1E0F92}" type="datetime1">
              <a:rPr lang="en-US" smtClean="0"/>
              <a:pPr/>
              <a:t>10/9/2021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137F0-3F72-4DE7-B9DC-21755B2F58D8}"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340C60-325E-4066-9A93-C31A871710AF}" type="datetime1">
              <a:rPr lang="en-US" smtClean="0"/>
              <a:pPr/>
              <a:t>10/9/2021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137F0-3F72-4DE7-B9DC-21755B2F58D8}"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7D2952-511E-441B-B1D5-EB9F933485D7}" type="datetime1">
              <a:rPr lang="en-US" smtClean="0"/>
              <a:pPr/>
              <a:t>10/9/2021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137F0-3F72-4DE7-B9DC-21755B2F58D8}"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A714FAB-0D6A-4605-BDBA-BE01A27A7338}" type="datetime1">
              <a:rPr lang="en-US" smtClean="0"/>
              <a:pPr/>
              <a:t>10/9/2021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137F0-3F72-4DE7-B9DC-21755B2F58D8}"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FC1A6DC-5E50-422C-BE91-36974737AF31}" type="datetime1">
              <a:rPr lang="en-US" smtClean="0"/>
              <a:pPr/>
              <a:t>10/9/2021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4137F0-3F72-4DE7-B9DC-21755B2F58D8}"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A9F441D-2855-4E2D-92AE-2E6617F48540}" type="datetime1">
              <a:rPr lang="en-US" smtClean="0"/>
              <a:pPr/>
              <a:t>10/9/2021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4137F0-3F72-4DE7-B9DC-21755B2F58D8}"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7731C9-E00B-4CCB-81DD-114EFD6EE7DD}" type="datetime1">
              <a:rPr lang="en-US" smtClean="0"/>
              <a:pPr/>
              <a:t>10/9/2021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4137F0-3F72-4DE7-B9DC-21755B2F58D8}"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3C8A51-257E-4BEB-9199-8B204D531CEF}" type="datetime1">
              <a:rPr lang="en-US" smtClean="0"/>
              <a:pPr/>
              <a:t>10/9/2021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137F0-3F72-4DE7-B9DC-21755B2F58D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A7B1B8E-A5B6-47DB-8248-D9C331FDE550}" type="datetime1">
              <a:rPr lang="en-US" smtClean="0"/>
              <a:pPr/>
              <a:t>10/9/2021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137F0-3F72-4DE7-B9DC-21755B2F58D8}"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6DD2D1-B7A0-4C45-B9FC-E6669FC75095}" type="datetime1">
              <a:rPr lang="en-US" smtClean="0"/>
              <a:pPr/>
              <a:t>10/9/2021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137F0-3F72-4DE7-B9DC-21755B2F58D8}"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61704D-F742-4C8B-A022-B047E22D0549}" type="datetime1">
              <a:rPr lang="en-US" smtClean="0"/>
              <a:pPr/>
              <a:t>10/9/2021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137F0-3F72-4DE7-B9DC-21755B2F58D8}"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0D6A4D-C301-42A8-BC52-AA88237F3629}" type="datetime1">
              <a:rPr lang="en-US" smtClean="0"/>
              <a:pPr/>
              <a:t>10/9/2021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137F0-3F72-4DE7-B9DC-21755B2F58D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7CFDFC0-5345-406F-BCDB-668773964E48}" type="datetime1">
              <a:rPr lang="en-US" smtClean="0"/>
              <a:pPr/>
              <a:t>10/9/2021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137F0-3F72-4DE7-B9DC-21755B2F58D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8A31E41-0F6D-463E-BA03-217299BC2157}" type="datetime1">
              <a:rPr lang="en-US" smtClean="0"/>
              <a:pPr/>
              <a:t>10/9/2021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137F0-3F72-4DE7-B9DC-21755B2F58D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0FAD08B-1A90-440E-BED0-CC06E8744552}" type="datetime1">
              <a:rPr lang="en-US" smtClean="0"/>
              <a:pPr/>
              <a:t>10/9/2021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4137F0-3F72-4DE7-B9DC-21755B2F58D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B9A10FF7-95E5-43BF-92A7-0ED853C09A57}" type="datetime1">
              <a:rPr lang="en-US" smtClean="0"/>
              <a:pPr/>
              <a:t>10/9/2021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4137F0-3F72-4DE7-B9DC-21755B2F58D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19E488-B534-45E4-812A-CB5B7AC3B06F}" type="datetime1">
              <a:rPr lang="en-US" smtClean="0"/>
              <a:pPr/>
              <a:t>10/9/2021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4137F0-3F72-4DE7-B9DC-21755B2F58D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724CEB4-769D-4028-93D0-EAA135F06649}" type="datetime1">
              <a:rPr lang="en-US" smtClean="0"/>
              <a:pPr/>
              <a:t>10/9/2021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137F0-3F72-4DE7-B9DC-21755B2F58D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B869363-466E-4FBA-9FD8-2113BAC0F83F}" type="datetime1">
              <a:rPr lang="en-US" smtClean="0"/>
              <a:pPr/>
              <a:t>10/9/2021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F4137F0-3F72-4DE7-B9DC-21755B2F58D8}"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3943D5C-92AE-4CF1-8521-50D8837A9BE5}" type="datetime1">
              <a:rPr lang="en-US" smtClean="0"/>
              <a:pPr/>
              <a:t>10/9/2021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F4137F0-3F72-4DE7-B9DC-21755B2F58D8}"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83A286-DB5B-4605-A902-60F29C3A5C9F}" type="datetime1">
              <a:rPr lang="en-US" smtClean="0"/>
              <a:pPr/>
              <a:t>10/9/2021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4137F0-3F72-4DE7-B9DC-21755B2F58D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0" y="4619625"/>
            <a:ext cx="4762500" cy="2238375"/>
          </a:xfrm>
          <a:prstGeom prst="rect">
            <a:avLst/>
          </a:prstGeom>
          <a:noFill/>
          <a:ln w="9525">
            <a:noFill/>
            <a:miter lim="800000"/>
            <a:headEnd/>
            <a:tailEnd/>
          </a:ln>
          <a:effectLst/>
        </p:spPr>
      </p:pic>
      <p:sp>
        <p:nvSpPr>
          <p:cNvPr id="2" name="Title 1"/>
          <p:cNvSpPr>
            <a:spLocks noGrp="1"/>
          </p:cNvSpPr>
          <p:nvPr>
            <p:ph type="ctrTitle"/>
          </p:nvPr>
        </p:nvSpPr>
        <p:spPr/>
        <p:txBody>
          <a:bodyPr>
            <a:normAutofit fontScale="90000"/>
          </a:bodyPr>
          <a:lstStyle/>
          <a:p>
            <a:r>
              <a:rPr lang="en-US"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Genetic Algorithms</a:t>
            </a:r>
            <a:br>
              <a:rPr lang="en-US"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br>
            <a:br>
              <a:rPr lang="en-US"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br>
            <a:r>
              <a:rPr lang="en-US"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Advanced Computational Modeling</a:t>
            </a:r>
          </a:p>
        </p:txBody>
      </p:sp>
      <p:sp>
        <p:nvSpPr>
          <p:cNvPr id="3" name="Subtitle 2"/>
          <p:cNvSpPr>
            <a:spLocks noGrp="1"/>
          </p:cNvSpPr>
          <p:nvPr>
            <p:ph type="subTitle" idx="1"/>
          </p:nvPr>
        </p:nvSpPr>
        <p:spPr>
          <a:xfrm>
            <a:off x="5029200" y="5105400"/>
            <a:ext cx="3505200" cy="1447800"/>
          </a:xfrm>
        </p:spPr>
        <p:txBody>
          <a:bodyPr>
            <a:normAutofit fontScale="70000" lnSpcReduction="20000"/>
          </a:bodyPr>
          <a:lstStyle/>
          <a:p>
            <a:r>
              <a:rPr lang="en-US" dirty="0"/>
              <a:t>Genetic Algorithms</a:t>
            </a:r>
          </a:p>
          <a:p>
            <a:r>
              <a:rPr lang="en-US" dirty="0"/>
              <a:t>G.D. </a:t>
            </a:r>
            <a:r>
              <a:rPr lang="en-US" dirty="0" err="1"/>
              <a:t>Illeperuma</a:t>
            </a:r>
            <a:endParaRPr lang="en-US" dirty="0"/>
          </a:p>
          <a:p>
            <a:r>
              <a:rPr lang="en-US" dirty="0"/>
              <a:t>Dept of Physics</a:t>
            </a:r>
          </a:p>
          <a:p>
            <a:r>
              <a:rPr lang="en-US" dirty="0"/>
              <a:t>Open University of Sri Lanka</a:t>
            </a:r>
          </a:p>
        </p:txBody>
      </p:sp>
      <p:sp>
        <p:nvSpPr>
          <p:cNvPr id="5" name="Slide Number Placeholder 4"/>
          <p:cNvSpPr>
            <a:spLocks noGrp="1"/>
          </p:cNvSpPr>
          <p:nvPr>
            <p:ph type="sldNum" sz="quarter" idx="12"/>
          </p:nvPr>
        </p:nvSpPr>
        <p:spPr/>
        <p:txBody>
          <a:bodyPr/>
          <a:lstStyle/>
          <a:p>
            <a:fld id="{DF4137F0-3F72-4DE7-B9DC-21755B2F58D8}"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a:t>
            </a:r>
          </a:p>
        </p:txBody>
      </p:sp>
      <p:sp>
        <p:nvSpPr>
          <p:cNvPr id="3" name="Content Placeholder 2"/>
          <p:cNvSpPr>
            <a:spLocks noGrp="1"/>
          </p:cNvSpPr>
          <p:nvPr>
            <p:ph idx="1"/>
          </p:nvPr>
        </p:nvSpPr>
        <p:spPr/>
        <p:txBody>
          <a:bodyPr/>
          <a:lstStyle/>
          <a:p>
            <a:endParaRPr lang="en-US" dirty="0"/>
          </a:p>
          <a:p>
            <a:r>
              <a:rPr lang="en-US" dirty="0"/>
              <a:t>Idea of evolutionary computing was first introduced by I. </a:t>
            </a:r>
            <a:r>
              <a:rPr lang="en-US" dirty="0" err="1"/>
              <a:t>Rechemberg</a:t>
            </a:r>
            <a:r>
              <a:rPr lang="en-US" dirty="0"/>
              <a:t> in 1960</a:t>
            </a:r>
          </a:p>
          <a:p>
            <a:endParaRPr lang="en-US" dirty="0"/>
          </a:p>
          <a:p>
            <a:r>
              <a:rPr lang="en-US" dirty="0"/>
              <a:t>Prof. Holland of University of Michigan published his seminal work in mid sixties.</a:t>
            </a:r>
          </a:p>
        </p:txBody>
      </p:sp>
      <p:sp>
        <p:nvSpPr>
          <p:cNvPr id="4" name="Slide Number Placeholder 3"/>
          <p:cNvSpPr>
            <a:spLocks noGrp="1"/>
          </p:cNvSpPr>
          <p:nvPr>
            <p:ph type="sldNum" sz="quarter" idx="12"/>
          </p:nvPr>
        </p:nvSpPr>
        <p:spPr/>
        <p:txBody>
          <a:bodyPr/>
          <a:lstStyle/>
          <a:p>
            <a:fld id="{DF4137F0-3F72-4DE7-B9DC-21755B2F58D8}"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GA</a:t>
            </a:r>
          </a:p>
        </p:txBody>
      </p:sp>
      <p:sp>
        <p:nvSpPr>
          <p:cNvPr id="3" name="Content Placeholder 2"/>
          <p:cNvSpPr>
            <a:spLocks noGrp="1"/>
          </p:cNvSpPr>
          <p:nvPr>
            <p:ph idx="1"/>
          </p:nvPr>
        </p:nvSpPr>
        <p:spPr>
          <a:xfrm>
            <a:off x="1981200" y="1935480"/>
            <a:ext cx="6705600" cy="4389120"/>
          </a:xfrm>
        </p:spPr>
        <p:txBody>
          <a:bodyPr/>
          <a:lstStyle/>
          <a:p>
            <a:pPr marL="514350" indent="-514350">
              <a:buFont typeface="+mj-lt"/>
              <a:buAutoNum type="arabicPeriod"/>
            </a:pPr>
            <a:r>
              <a:rPr lang="en-US" dirty="0"/>
              <a:t>Create a pool of valid solutions</a:t>
            </a:r>
          </a:p>
          <a:p>
            <a:pPr marL="514350" indent="-514350">
              <a:buFont typeface="+mj-lt"/>
              <a:buAutoNum type="arabicPeriod"/>
            </a:pPr>
            <a:r>
              <a:rPr lang="en-US" dirty="0"/>
              <a:t>Define a fitness function.</a:t>
            </a:r>
          </a:p>
          <a:p>
            <a:pPr marL="514350" indent="-514350">
              <a:buFont typeface="+mj-lt"/>
              <a:buAutoNum type="arabicPeriod"/>
            </a:pPr>
            <a:r>
              <a:rPr lang="en-US" dirty="0"/>
              <a:t>Eliminate weak solutions</a:t>
            </a:r>
          </a:p>
          <a:p>
            <a:pPr marL="514350" indent="-514350">
              <a:buFont typeface="+mj-lt"/>
              <a:buAutoNum type="arabicPeriod"/>
            </a:pPr>
            <a:r>
              <a:rPr lang="en-US" dirty="0"/>
              <a:t>Select few of the fittest in the solution pool</a:t>
            </a:r>
          </a:p>
          <a:p>
            <a:pPr marL="514350" indent="-514350">
              <a:buFont typeface="+mj-lt"/>
              <a:buAutoNum type="arabicPeriod"/>
            </a:pPr>
            <a:r>
              <a:rPr lang="en-US" dirty="0"/>
              <a:t>Mutate them and produce a new generation. Add them to pool.</a:t>
            </a:r>
          </a:p>
          <a:p>
            <a:pPr marL="514350" indent="-514350">
              <a:buFont typeface="+mj-lt"/>
              <a:buAutoNum type="arabicPeriod"/>
            </a:pPr>
            <a:r>
              <a:rPr lang="en-US" dirty="0"/>
              <a:t>Repeat steps 3,4,5 until  you have a good solution.</a:t>
            </a:r>
          </a:p>
          <a:p>
            <a:endParaRPr lang="en-US" dirty="0"/>
          </a:p>
        </p:txBody>
      </p:sp>
      <p:pic>
        <p:nvPicPr>
          <p:cNvPr id="6146" name="Picture 2" descr="Q:\dem\4th yearBio informatics\montecarlo\presentastion\other\0511-0807-0912-2349.jpg.png"/>
          <p:cNvPicPr>
            <a:picLocks noChangeAspect="1" noChangeArrowheads="1"/>
          </p:cNvPicPr>
          <p:nvPr/>
        </p:nvPicPr>
        <p:blipFill>
          <a:blip r:embed="rId2" cstate="print"/>
          <a:srcRect/>
          <a:stretch>
            <a:fillRect/>
          </a:stretch>
        </p:blipFill>
        <p:spPr bwMode="auto">
          <a:xfrm>
            <a:off x="152400" y="5257800"/>
            <a:ext cx="1676400" cy="1465653"/>
          </a:xfrm>
          <a:prstGeom prst="rect">
            <a:avLst/>
          </a:prstGeom>
          <a:noFill/>
        </p:spPr>
      </p:pic>
      <p:sp>
        <p:nvSpPr>
          <p:cNvPr id="5" name="Slide Number Placeholder 4"/>
          <p:cNvSpPr>
            <a:spLocks noGrp="1"/>
          </p:cNvSpPr>
          <p:nvPr>
            <p:ph type="sldNum" sz="quarter" idx="12"/>
          </p:nvPr>
        </p:nvSpPr>
        <p:spPr/>
        <p:txBody>
          <a:bodyPr/>
          <a:lstStyle/>
          <a:p>
            <a:fld id="{DF4137F0-3F72-4DE7-B9DC-21755B2F58D8}"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Encoding</a:t>
            </a:r>
          </a:p>
        </p:txBody>
      </p:sp>
      <p:sp>
        <p:nvSpPr>
          <p:cNvPr id="3" name="Content Placeholder 2"/>
          <p:cNvSpPr>
            <a:spLocks noGrp="1"/>
          </p:cNvSpPr>
          <p:nvPr>
            <p:ph idx="1"/>
          </p:nvPr>
        </p:nvSpPr>
        <p:spPr/>
        <p:txBody>
          <a:bodyPr/>
          <a:lstStyle/>
          <a:p>
            <a:r>
              <a:rPr lang="en-US" dirty="0"/>
              <a:t>Encoding is how we are going to map our solution space into genes</a:t>
            </a:r>
          </a:p>
          <a:p>
            <a:r>
              <a:rPr lang="en-US" dirty="0"/>
              <a:t>Some encoding techniques</a:t>
            </a:r>
          </a:p>
          <a:p>
            <a:pPr lvl="1"/>
            <a:r>
              <a:rPr lang="en-US" dirty="0"/>
              <a:t>Binary</a:t>
            </a:r>
          </a:p>
          <a:p>
            <a:pPr lvl="1"/>
            <a:r>
              <a:rPr lang="en-US" dirty="0"/>
              <a:t>Octal, </a:t>
            </a:r>
            <a:r>
              <a:rPr lang="en-US" dirty="0" err="1"/>
              <a:t>Hexa</a:t>
            </a:r>
            <a:r>
              <a:rPr lang="en-US" dirty="0"/>
              <a:t>-decimal</a:t>
            </a:r>
          </a:p>
          <a:p>
            <a:pPr lvl="1"/>
            <a:r>
              <a:rPr lang="en-US" dirty="0"/>
              <a:t>Permutation encoding</a:t>
            </a:r>
          </a:p>
          <a:p>
            <a:pPr lvl="2"/>
            <a:r>
              <a:rPr lang="en-US" dirty="0"/>
              <a:t>Every chromosome is a string of numbers which represent the number in the sequence</a:t>
            </a:r>
          </a:p>
        </p:txBody>
      </p:sp>
      <p:sp>
        <p:nvSpPr>
          <p:cNvPr id="4" name="Slide Number Placeholder 3"/>
          <p:cNvSpPr>
            <a:spLocks noGrp="1"/>
          </p:cNvSpPr>
          <p:nvPr>
            <p:ph type="sldNum" sz="quarter" idx="12"/>
          </p:nvPr>
        </p:nvSpPr>
        <p:spPr/>
        <p:txBody>
          <a:bodyPr/>
          <a:lstStyle/>
          <a:p>
            <a:fld id="{DF4137F0-3F72-4DE7-B9DC-21755B2F58D8}"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Tree encoding</a:t>
            </a:r>
          </a:p>
          <a:p>
            <a:endParaRPr lang="en-US" dirty="0"/>
          </a:p>
          <a:p>
            <a:endParaRPr lang="en-US" dirty="0"/>
          </a:p>
          <a:p>
            <a:endParaRPr lang="en-US" dirty="0"/>
          </a:p>
          <a:p>
            <a:endParaRPr lang="en-US" dirty="0"/>
          </a:p>
          <a:p>
            <a:r>
              <a:rPr lang="en-US" dirty="0"/>
              <a:t>Value Encoding</a:t>
            </a:r>
          </a:p>
          <a:p>
            <a:endParaRPr lang="en-US" dirty="0"/>
          </a:p>
        </p:txBody>
      </p:sp>
      <p:pic>
        <p:nvPicPr>
          <p:cNvPr id="2054" name="Picture 6"/>
          <p:cNvPicPr>
            <a:picLocks noChangeAspect="1" noChangeArrowheads="1"/>
          </p:cNvPicPr>
          <p:nvPr/>
        </p:nvPicPr>
        <p:blipFill>
          <a:blip r:embed="rId2" cstate="print"/>
          <a:srcRect/>
          <a:stretch>
            <a:fillRect/>
          </a:stretch>
        </p:blipFill>
        <p:spPr bwMode="auto">
          <a:xfrm>
            <a:off x="3190875" y="1905000"/>
            <a:ext cx="5953125" cy="22860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DF4137F0-3F72-4DE7-B9DC-21755B2F58D8}"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Local optimum Vs Global optimum</a:t>
            </a:r>
          </a:p>
        </p:txBody>
      </p:sp>
      <p:pic>
        <p:nvPicPr>
          <p:cNvPr id="1026" name="Picture 2"/>
          <p:cNvPicPr>
            <a:picLocks noChangeAspect="1" noChangeArrowheads="1"/>
          </p:cNvPicPr>
          <p:nvPr/>
        </p:nvPicPr>
        <p:blipFill>
          <a:blip r:embed="rId2" cstate="print"/>
          <a:srcRect/>
          <a:stretch>
            <a:fillRect/>
          </a:stretch>
        </p:blipFill>
        <p:spPr bwMode="auto">
          <a:xfrm>
            <a:off x="914400" y="2286000"/>
            <a:ext cx="7050000" cy="38100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DF4137F0-3F72-4DE7-B9DC-21755B2F58D8}"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methods</a:t>
            </a:r>
          </a:p>
        </p:txBody>
      </p:sp>
      <p:sp>
        <p:nvSpPr>
          <p:cNvPr id="3" name="Content Placeholder 2"/>
          <p:cNvSpPr>
            <a:spLocks noGrp="1"/>
          </p:cNvSpPr>
          <p:nvPr>
            <p:ph idx="1"/>
          </p:nvPr>
        </p:nvSpPr>
        <p:spPr/>
        <p:txBody>
          <a:bodyPr/>
          <a:lstStyle/>
          <a:p>
            <a:r>
              <a:rPr lang="en-US" dirty="0"/>
              <a:t>Roulette-Wheel selection</a:t>
            </a:r>
          </a:p>
          <a:p>
            <a:r>
              <a:rPr lang="en-US" dirty="0"/>
              <a:t>Boltzmann Selection</a:t>
            </a:r>
          </a:p>
          <a:p>
            <a:r>
              <a:rPr lang="en-US" dirty="0"/>
              <a:t>Tournament Selection</a:t>
            </a:r>
          </a:p>
          <a:p>
            <a:r>
              <a:rPr lang="en-US" dirty="0"/>
              <a:t>Rank Selection</a:t>
            </a:r>
          </a:p>
          <a:p>
            <a:r>
              <a:rPr lang="en-US" dirty="0"/>
              <a:t>Steady state selection</a:t>
            </a:r>
          </a:p>
          <a:p>
            <a:r>
              <a:rPr lang="en-US" dirty="0"/>
              <a:t>Elitism</a:t>
            </a:r>
          </a:p>
          <a:p>
            <a:endParaRPr lang="en-US" dirty="0"/>
          </a:p>
        </p:txBody>
      </p:sp>
      <p:sp>
        <p:nvSpPr>
          <p:cNvPr id="4" name="Slide Number Placeholder 3"/>
          <p:cNvSpPr>
            <a:spLocks noGrp="1"/>
          </p:cNvSpPr>
          <p:nvPr>
            <p:ph type="sldNum" sz="quarter" idx="12"/>
          </p:nvPr>
        </p:nvSpPr>
        <p:spPr/>
        <p:txBody>
          <a:bodyPr/>
          <a:lstStyle/>
          <a:p>
            <a:fld id="{DF4137F0-3F72-4DE7-B9DC-21755B2F58D8}"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Popularity Diversity</a:t>
            </a:r>
          </a:p>
          <a:p>
            <a:pPr lvl="1"/>
            <a:r>
              <a:rPr lang="en-US" dirty="0"/>
              <a:t>Genes from already discovered good are exploited while promising new areas of the search space continue to be explored</a:t>
            </a:r>
          </a:p>
          <a:p>
            <a:r>
              <a:rPr lang="en-US" dirty="0"/>
              <a:t>Selective reassure</a:t>
            </a:r>
          </a:p>
          <a:p>
            <a:pPr lvl="1"/>
            <a:r>
              <a:rPr lang="en-US" dirty="0"/>
              <a:t>Degree to which the better individuals are favored</a:t>
            </a:r>
          </a:p>
          <a:p>
            <a:pPr lvl="1"/>
            <a:endParaRPr lang="en-US" dirty="0"/>
          </a:p>
        </p:txBody>
      </p:sp>
      <p:sp>
        <p:nvSpPr>
          <p:cNvPr id="4" name="Slide Number Placeholder 3"/>
          <p:cNvSpPr>
            <a:spLocks noGrp="1"/>
          </p:cNvSpPr>
          <p:nvPr>
            <p:ph type="sldNum" sz="quarter" idx="12"/>
          </p:nvPr>
        </p:nvSpPr>
        <p:spPr/>
        <p:txBody>
          <a:bodyPr/>
          <a:lstStyle/>
          <a:p>
            <a:fld id="{DF4137F0-3F72-4DE7-B9DC-21755B2F58D8}"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Crossovers and Mutations</a:t>
            </a:r>
          </a:p>
        </p:txBody>
      </p:sp>
      <p:pic>
        <p:nvPicPr>
          <p:cNvPr id="9" name="Picture 3"/>
          <p:cNvPicPr>
            <a:picLocks noGrp="1" noChangeAspect="1" noChangeArrowheads="1"/>
          </p:cNvPicPr>
          <p:nvPr>
            <p:ph sz="half" idx="1"/>
          </p:nvPr>
        </p:nvPicPr>
        <p:blipFill>
          <a:blip r:embed="rId2" cstate="print"/>
          <a:srcRect/>
          <a:stretch>
            <a:fillRect/>
          </a:stretch>
        </p:blipFill>
        <p:spPr bwMode="auto">
          <a:xfrm>
            <a:off x="457200" y="2401414"/>
            <a:ext cx="3505200" cy="2923534"/>
          </a:xfrm>
          <a:prstGeom prst="rect">
            <a:avLst/>
          </a:prstGeom>
          <a:noFill/>
          <a:ln w="9525">
            <a:noFill/>
            <a:miter lim="800000"/>
            <a:headEnd/>
            <a:tailEnd/>
          </a:ln>
          <a:effectLst/>
        </p:spPr>
      </p:pic>
      <p:pic>
        <p:nvPicPr>
          <p:cNvPr id="19459" name="Picture 3"/>
          <p:cNvPicPr>
            <a:picLocks noGrp="1" noChangeAspect="1" noChangeArrowheads="1"/>
          </p:cNvPicPr>
          <p:nvPr>
            <p:ph sz="half" idx="2"/>
          </p:nvPr>
        </p:nvPicPr>
        <p:blipFill>
          <a:blip r:embed="rId3" cstate="print"/>
          <a:srcRect/>
          <a:stretch>
            <a:fillRect/>
          </a:stretch>
        </p:blipFill>
        <p:spPr bwMode="auto">
          <a:xfrm>
            <a:off x="4724400" y="1981200"/>
            <a:ext cx="3981365" cy="3566319"/>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DF4137F0-3F72-4DE7-B9DC-21755B2F58D8}"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762000" y="2362200"/>
          <a:ext cx="7391400" cy="3048000"/>
        </p:xfrm>
        <a:graphic>
          <a:graphicData uri="http://schemas.openxmlformats.org/drawingml/2006/table">
            <a:tbl>
              <a:tblPr firstRow="1" bandRow="1">
                <a:effectLst>
                  <a:innerShdw blurRad="63500" dist="50800" dir="10800000">
                    <a:prstClr val="black">
                      <a:alpha val="50000"/>
                    </a:prstClr>
                  </a:innerShdw>
                </a:effectLst>
                <a:tableStyleId>{5C22544A-7EE6-4342-B048-85BDC9FD1C3A}</a:tableStyleId>
              </a:tblPr>
              <a:tblGrid>
                <a:gridCol w="2463800">
                  <a:extLst>
                    <a:ext uri="{9D8B030D-6E8A-4147-A177-3AD203B41FA5}">
                      <a16:colId xmlns:a16="http://schemas.microsoft.com/office/drawing/2014/main" val="20000"/>
                    </a:ext>
                  </a:extLst>
                </a:gridCol>
                <a:gridCol w="2463800">
                  <a:extLst>
                    <a:ext uri="{9D8B030D-6E8A-4147-A177-3AD203B41FA5}">
                      <a16:colId xmlns:a16="http://schemas.microsoft.com/office/drawing/2014/main" val="20001"/>
                    </a:ext>
                  </a:extLst>
                </a:gridCol>
                <a:gridCol w="2463800">
                  <a:extLst>
                    <a:ext uri="{9D8B030D-6E8A-4147-A177-3AD203B41FA5}">
                      <a16:colId xmlns:a16="http://schemas.microsoft.com/office/drawing/2014/main" val="20002"/>
                    </a:ext>
                  </a:extLst>
                </a:gridCol>
              </a:tblGrid>
              <a:tr h="1219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One-point crossover</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Two-point crossover</a:t>
                      </a:r>
                    </a:p>
                    <a:p>
                      <a:r>
                        <a:rPr lang="en-US" dirty="0"/>
                        <a:t>(Multi point)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Cut and splice”</a:t>
                      </a:r>
                      <a:endParaRPr lang="en-US" dirty="0"/>
                    </a:p>
                  </a:txBody>
                  <a:tcPr/>
                </a:tc>
                <a:extLst>
                  <a:ext uri="{0D108BD9-81ED-4DB2-BD59-A6C34878D82A}">
                    <a16:rowId xmlns:a16="http://schemas.microsoft.com/office/drawing/2014/main" val="10000"/>
                  </a:ext>
                </a:extLst>
              </a:tr>
              <a:tr h="182880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p:txBody>
          <a:bodyPr/>
          <a:lstStyle/>
          <a:p>
            <a:r>
              <a:rPr lang="en-US" dirty="0"/>
              <a:t>cross over variations</a:t>
            </a:r>
          </a:p>
        </p:txBody>
      </p:sp>
      <p:pic>
        <p:nvPicPr>
          <p:cNvPr id="1026" name="Picture 2"/>
          <p:cNvPicPr>
            <a:picLocks noGrp="1" noChangeAspect="1" noChangeArrowheads="1"/>
          </p:cNvPicPr>
          <p:nvPr>
            <p:ph idx="1"/>
          </p:nvPr>
        </p:nvPicPr>
        <p:blipFill>
          <a:blip r:embed="rId2" cstate="print">
            <a:clrChange>
              <a:clrFrom>
                <a:srgbClr val="000000"/>
              </a:clrFrom>
              <a:clrTo>
                <a:srgbClr val="000000">
                  <a:alpha val="0"/>
                </a:srgbClr>
              </a:clrTo>
            </a:clrChange>
          </a:blip>
          <a:srcRect/>
          <a:stretch>
            <a:fillRect/>
          </a:stretch>
        </p:blipFill>
        <p:spPr bwMode="auto">
          <a:xfrm>
            <a:off x="838200" y="4114800"/>
            <a:ext cx="1619250" cy="952500"/>
          </a:xfrm>
          <a:prstGeom prst="rect">
            <a:avLst/>
          </a:prstGeom>
          <a:ln>
            <a:noFill/>
          </a:ln>
          <a:effectLst>
            <a:outerShdw blurRad="292100" dist="139700" dir="2700000" algn="tl" rotWithShape="0">
              <a:srgbClr val="333333">
                <a:alpha val="65000"/>
              </a:srgbClr>
            </a:outerShdw>
          </a:effectLst>
        </p:spPr>
      </p:pic>
      <p:pic>
        <p:nvPicPr>
          <p:cNvPr id="1028" name="Picture 4"/>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5562600" y="4191000"/>
            <a:ext cx="2514600" cy="847725"/>
          </a:xfrm>
          <a:prstGeom prst="rect">
            <a:avLst/>
          </a:prstGeom>
          <a:ln>
            <a:noFill/>
          </a:ln>
          <a:effectLst>
            <a:outerShdw blurRad="292100" dist="139700" dir="2700000" algn="tl" rotWithShape="0">
              <a:srgbClr val="333333">
                <a:alpha val="65000"/>
              </a:srgbClr>
            </a:outerShdw>
          </a:effectLst>
        </p:spPr>
      </p:pic>
      <p:pic>
        <p:nvPicPr>
          <p:cNvPr id="1027" name="Picture 3"/>
          <p:cNvPicPr>
            <a:picLocks noChangeAspect="1" noChangeArrowheads="1"/>
          </p:cNvPicPr>
          <p:nvPr/>
        </p:nvPicPr>
        <p:blipFill>
          <a:blip r:embed="rId4" cstate="print">
            <a:clrChange>
              <a:clrFrom>
                <a:srgbClr val="000000"/>
              </a:clrFrom>
              <a:clrTo>
                <a:srgbClr val="000000">
                  <a:alpha val="0"/>
                </a:srgbClr>
              </a:clrTo>
            </a:clrChange>
          </a:blip>
          <a:srcRect/>
          <a:stretch>
            <a:fillRect/>
          </a:stretch>
        </p:blipFill>
        <p:spPr bwMode="auto">
          <a:xfrm>
            <a:off x="3276600" y="4114800"/>
            <a:ext cx="2152650" cy="952500"/>
          </a:xfrm>
          <a:prstGeom prst="rect">
            <a:avLst/>
          </a:prstGeom>
          <a:ln>
            <a:noFill/>
          </a:ln>
          <a:effectLst>
            <a:outerShdw blurRad="292100" dist="139700" dir="2700000" algn="tl" rotWithShape="0">
              <a:srgbClr val="333333">
                <a:alpha val="65000"/>
              </a:srgbClr>
            </a:outerShdw>
          </a:effectLst>
        </p:spPr>
      </p:pic>
      <p:sp>
        <p:nvSpPr>
          <p:cNvPr id="8" name="Slide Number Placeholder 7"/>
          <p:cNvSpPr>
            <a:spLocks noGrp="1"/>
          </p:cNvSpPr>
          <p:nvPr>
            <p:ph type="sldNum" sz="quarter" idx="12"/>
          </p:nvPr>
        </p:nvSpPr>
        <p:spPr/>
        <p:txBody>
          <a:bodyPr/>
          <a:lstStyle/>
          <a:p>
            <a:fld id="{DF4137F0-3F72-4DE7-B9DC-21755B2F58D8}"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DA695-D5CB-432B-B036-71783342C6D9}"/>
              </a:ext>
            </a:extLst>
          </p:cNvPr>
          <p:cNvSpPr>
            <a:spLocks noGrp="1"/>
          </p:cNvSpPr>
          <p:nvPr>
            <p:ph type="title"/>
          </p:nvPr>
        </p:nvSpPr>
        <p:spPr/>
        <p:txBody>
          <a:bodyPr/>
          <a:lstStyle/>
          <a:p>
            <a:r>
              <a:rPr lang="en-US" dirty="0"/>
              <a:t>Lets try Knapsack-Problem</a:t>
            </a:r>
          </a:p>
        </p:txBody>
      </p:sp>
      <p:sp>
        <p:nvSpPr>
          <p:cNvPr id="3" name="Content Placeholder 2">
            <a:extLst>
              <a:ext uri="{FF2B5EF4-FFF2-40B4-BE49-F238E27FC236}">
                <a16:creationId xmlns:a16="http://schemas.microsoft.com/office/drawing/2014/main" id="{946184AC-927D-4EED-8A35-27F45C33D741}"/>
              </a:ext>
            </a:extLst>
          </p:cNvPr>
          <p:cNvSpPr>
            <a:spLocks noGrp="1"/>
          </p:cNvSpPr>
          <p:nvPr>
            <p:ph idx="1"/>
          </p:nvPr>
        </p:nvSpPr>
        <p:spPr/>
        <p:txBody>
          <a:bodyPr/>
          <a:lstStyle/>
          <a:p>
            <a:r>
              <a:rPr lang="en-US" dirty="0"/>
              <a:t> which boxes should be chosen to maximize the amount of money while still keeping the overall weight under or equal to 15 kg?</a:t>
            </a:r>
          </a:p>
        </p:txBody>
      </p:sp>
      <p:sp>
        <p:nvSpPr>
          <p:cNvPr id="4" name="Slide Number Placeholder 3">
            <a:extLst>
              <a:ext uri="{FF2B5EF4-FFF2-40B4-BE49-F238E27FC236}">
                <a16:creationId xmlns:a16="http://schemas.microsoft.com/office/drawing/2014/main" id="{72C0FBB2-5F63-4A85-9423-8A3747FA93C0}"/>
              </a:ext>
            </a:extLst>
          </p:cNvPr>
          <p:cNvSpPr>
            <a:spLocks noGrp="1"/>
          </p:cNvSpPr>
          <p:nvPr>
            <p:ph type="sldNum" sz="quarter" idx="12"/>
          </p:nvPr>
        </p:nvSpPr>
        <p:spPr/>
        <p:txBody>
          <a:bodyPr/>
          <a:lstStyle/>
          <a:p>
            <a:fld id="{DF4137F0-3F72-4DE7-B9DC-21755B2F58D8}" type="slidenum">
              <a:rPr lang="en-US" smtClean="0"/>
              <a:pPr/>
              <a:t>19</a:t>
            </a:fld>
            <a:endParaRPr lang="en-US"/>
          </a:p>
        </p:txBody>
      </p:sp>
      <p:pic>
        <p:nvPicPr>
          <p:cNvPr id="7" name="Picture 6">
            <a:extLst>
              <a:ext uri="{FF2B5EF4-FFF2-40B4-BE49-F238E27FC236}">
                <a16:creationId xmlns:a16="http://schemas.microsoft.com/office/drawing/2014/main" id="{ED19CFF9-33EC-4C75-9469-5BBE3EB1B7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3464091"/>
            <a:ext cx="3429000" cy="2970237"/>
          </a:xfrm>
          <a:prstGeom prst="rect">
            <a:avLst/>
          </a:prstGeom>
        </p:spPr>
      </p:pic>
      <p:graphicFrame>
        <p:nvGraphicFramePr>
          <p:cNvPr id="8" name="Table 7">
            <a:extLst>
              <a:ext uri="{FF2B5EF4-FFF2-40B4-BE49-F238E27FC236}">
                <a16:creationId xmlns:a16="http://schemas.microsoft.com/office/drawing/2014/main" id="{3C0A8D37-3F59-4E19-ABFF-174A6527CDC4}"/>
              </a:ext>
            </a:extLst>
          </p:cNvPr>
          <p:cNvGraphicFramePr>
            <a:graphicFrameLocks noGrp="1"/>
          </p:cNvGraphicFramePr>
          <p:nvPr>
            <p:extLst>
              <p:ext uri="{D42A27DB-BD31-4B8C-83A1-F6EECF244321}">
                <p14:modId xmlns:p14="http://schemas.microsoft.com/office/powerpoint/2010/main" val="4088721737"/>
              </p:ext>
            </p:extLst>
          </p:nvPr>
        </p:nvGraphicFramePr>
        <p:xfrm>
          <a:off x="4572000" y="3733800"/>
          <a:ext cx="3599688" cy="2346960"/>
        </p:xfrm>
        <a:graphic>
          <a:graphicData uri="http://schemas.openxmlformats.org/drawingml/2006/table">
            <a:tbl>
              <a:tblPr firstRow="1" bandRow="1">
                <a:tableStyleId>{5C22544A-7EE6-4342-B048-85BDC9FD1C3A}</a:tableStyleId>
              </a:tblPr>
              <a:tblGrid>
                <a:gridCol w="1199896">
                  <a:extLst>
                    <a:ext uri="{9D8B030D-6E8A-4147-A177-3AD203B41FA5}">
                      <a16:colId xmlns:a16="http://schemas.microsoft.com/office/drawing/2014/main" val="3809823379"/>
                    </a:ext>
                  </a:extLst>
                </a:gridCol>
                <a:gridCol w="1199896">
                  <a:extLst>
                    <a:ext uri="{9D8B030D-6E8A-4147-A177-3AD203B41FA5}">
                      <a16:colId xmlns:a16="http://schemas.microsoft.com/office/drawing/2014/main" val="2082651747"/>
                    </a:ext>
                  </a:extLst>
                </a:gridCol>
                <a:gridCol w="1199896">
                  <a:extLst>
                    <a:ext uri="{9D8B030D-6E8A-4147-A177-3AD203B41FA5}">
                      <a16:colId xmlns:a16="http://schemas.microsoft.com/office/drawing/2014/main" val="3734848180"/>
                    </a:ext>
                  </a:extLst>
                </a:gridCol>
              </a:tblGrid>
              <a:tr h="362452">
                <a:tc>
                  <a:txBody>
                    <a:bodyPr/>
                    <a:lstStyle/>
                    <a:p>
                      <a:r>
                        <a:rPr lang="en-US" dirty="0"/>
                        <a:t>Item</a:t>
                      </a:r>
                    </a:p>
                  </a:txBody>
                  <a:tcPr/>
                </a:tc>
                <a:tc>
                  <a:txBody>
                    <a:bodyPr/>
                    <a:lstStyle/>
                    <a:p>
                      <a:r>
                        <a:rPr lang="en-US" dirty="0"/>
                        <a:t>Weight</a:t>
                      </a:r>
                    </a:p>
                  </a:txBody>
                  <a:tcPr/>
                </a:tc>
                <a:tc>
                  <a:txBody>
                    <a:bodyPr/>
                    <a:lstStyle/>
                    <a:p>
                      <a:r>
                        <a:rPr lang="en-US" dirty="0"/>
                        <a:t>Value</a:t>
                      </a:r>
                    </a:p>
                  </a:txBody>
                  <a:tcPr/>
                </a:tc>
                <a:extLst>
                  <a:ext uri="{0D108BD9-81ED-4DB2-BD59-A6C34878D82A}">
                    <a16:rowId xmlns:a16="http://schemas.microsoft.com/office/drawing/2014/main" val="550355257"/>
                  </a:ext>
                </a:extLst>
              </a:tr>
              <a:tr h="362452">
                <a:tc>
                  <a:txBody>
                    <a:bodyPr/>
                    <a:lstStyle/>
                    <a:p>
                      <a:pPr algn="ctr"/>
                      <a:r>
                        <a:rPr lang="en-US" sz="2000" b="1" dirty="0"/>
                        <a:t>A</a:t>
                      </a:r>
                    </a:p>
                  </a:txBody>
                  <a:tcPr/>
                </a:tc>
                <a:tc>
                  <a:txBody>
                    <a:bodyPr/>
                    <a:lstStyle/>
                    <a:p>
                      <a:pPr algn="ctr"/>
                      <a:r>
                        <a:rPr lang="en-US" sz="2000" b="1" dirty="0"/>
                        <a:t>12</a:t>
                      </a:r>
                    </a:p>
                  </a:txBody>
                  <a:tcPr/>
                </a:tc>
                <a:tc>
                  <a:txBody>
                    <a:bodyPr/>
                    <a:lstStyle/>
                    <a:p>
                      <a:pPr algn="ctr"/>
                      <a:r>
                        <a:rPr lang="en-US" sz="2000" b="1" dirty="0"/>
                        <a:t>4</a:t>
                      </a:r>
                    </a:p>
                  </a:txBody>
                  <a:tcPr/>
                </a:tc>
                <a:extLst>
                  <a:ext uri="{0D108BD9-81ED-4DB2-BD59-A6C34878D82A}">
                    <a16:rowId xmlns:a16="http://schemas.microsoft.com/office/drawing/2014/main" val="4100888351"/>
                  </a:ext>
                </a:extLst>
              </a:tr>
              <a:tr h="362452">
                <a:tc>
                  <a:txBody>
                    <a:bodyPr/>
                    <a:lstStyle/>
                    <a:p>
                      <a:pPr algn="ctr"/>
                      <a:r>
                        <a:rPr lang="en-US" sz="2000" b="1" dirty="0"/>
                        <a:t>B</a:t>
                      </a:r>
                    </a:p>
                  </a:txBody>
                  <a:tcPr/>
                </a:tc>
                <a:tc>
                  <a:txBody>
                    <a:bodyPr/>
                    <a:lstStyle/>
                    <a:p>
                      <a:pPr algn="ctr"/>
                      <a:r>
                        <a:rPr lang="en-US" sz="2000" b="1" dirty="0"/>
                        <a:t>2</a:t>
                      </a:r>
                    </a:p>
                  </a:txBody>
                  <a:tcPr/>
                </a:tc>
                <a:tc>
                  <a:txBody>
                    <a:bodyPr/>
                    <a:lstStyle/>
                    <a:p>
                      <a:pPr algn="ctr"/>
                      <a:r>
                        <a:rPr lang="en-US" sz="2000" b="1" dirty="0"/>
                        <a:t>2</a:t>
                      </a:r>
                    </a:p>
                  </a:txBody>
                  <a:tcPr/>
                </a:tc>
                <a:extLst>
                  <a:ext uri="{0D108BD9-81ED-4DB2-BD59-A6C34878D82A}">
                    <a16:rowId xmlns:a16="http://schemas.microsoft.com/office/drawing/2014/main" val="3025455821"/>
                  </a:ext>
                </a:extLst>
              </a:tr>
              <a:tr h="362452">
                <a:tc>
                  <a:txBody>
                    <a:bodyPr/>
                    <a:lstStyle/>
                    <a:p>
                      <a:pPr algn="ctr"/>
                      <a:r>
                        <a:rPr lang="en-US" sz="2000" b="1" dirty="0"/>
                        <a:t>C</a:t>
                      </a:r>
                    </a:p>
                  </a:txBody>
                  <a:tcPr/>
                </a:tc>
                <a:tc>
                  <a:txBody>
                    <a:bodyPr/>
                    <a:lstStyle/>
                    <a:p>
                      <a:pPr algn="ctr"/>
                      <a:r>
                        <a:rPr lang="en-US" sz="2000" b="1" dirty="0"/>
                        <a:t>1</a:t>
                      </a:r>
                    </a:p>
                  </a:txBody>
                  <a:tcPr/>
                </a:tc>
                <a:tc>
                  <a:txBody>
                    <a:bodyPr/>
                    <a:lstStyle/>
                    <a:p>
                      <a:pPr algn="ctr"/>
                      <a:r>
                        <a:rPr lang="en-US" sz="2000" b="1" dirty="0"/>
                        <a:t>2</a:t>
                      </a:r>
                    </a:p>
                  </a:txBody>
                  <a:tcPr/>
                </a:tc>
                <a:extLst>
                  <a:ext uri="{0D108BD9-81ED-4DB2-BD59-A6C34878D82A}">
                    <a16:rowId xmlns:a16="http://schemas.microsoft.com/office/drawing/2014/main" val="7243588"/>
                  </a:ext>
                </a:extLst>
              </a:tr>
              <a:tr h="362452">
                <a:tc>
                  <a:txBody>
                    <a:bodyPr/>
                    <a:lstStyle/>
                    <a:p>
                      <a:pPr algn="ctr"/>
                      <a:r>
                        <a:rPr lang="en-US" sz="2000" b="1" dirty="0"/>
                        <a:t>D</a:t>
                      </a:r>
                    </a:p>
                  </a:txBody>
                  <a:tcPr/>
                </a:tc>
                <a:tc>
                  <a:txBody>
                    <a:bodyPr/>
                    <a:lstStyle/>
                    <a:p>
                      <a:pPr algn="ctr"/>
                      <a:r>
                        <a:rPr lang="en-US" sz="2000" b="1" dirty="0"/>
                        <a:t>1</a:t>
                      </a:r>
                    </a:p>
                  </a:txBody>
                  <a:tcPr/>
                </a:tc>
                <a:tc>
                  <a:txBody>
                    <a:bodyPr/>
                    <a:lstStyle/>
                    <a:p>
                      <a:pPr algn="ctr"/>
                      <a:r>
                        <a:rPr lang="en-US" sz="2000" b="1" dirty="0"/>
                        <a:t>1</a:t>
                      </a:r>
                    </a:p>
                  </a:txBody>
                  <a:tcPr/>
                </a:tc>
                <a:extLst>
                  <a:ext uri="{0D108BD9-81ED-4DB2-BD59-A6C34878D82A}">
                    <a16:rowId xmlns:a16="http://schemas.microsoft.com/office/drawing/2014/main" val="892481545"/>
                  </a:ext>
                </a:extLst>
              </a:tr>
              <a:tr h="362452">
                <a:tc>
                  <a:txBody>
                    <a:bodyPr/>
                    <a:lstStyle/>
                    <a:p>
                      <a:pPr algn="ctr"/>
                      <a:r>
                        <a:rPr lang="en-US" sz="2000" b="1" dirty="0"/>
                        <a:t>E</a:t>
                      </a:r>
                    </a:p>
                  </a:txBody>
                  <a:tcPr/>
                </a:tc>
                <a:tc>
                  <a:txBody>
                    <a:bodyPr/>
                    <a:lstStyle/>
                    <a:p>
                      <a:pPr algn="ctr"/>
                      <a:r>
                        <a:rPr lang="en-US" sz="2000" b="1" dirty="0"/>
                        <a:t>4</a:t>
                      </a:r>
                    </a:p>
                  </a:txBody>
                  <a:tcPr/>
                </a:tc>
                <a:tc>
                  <a:txBody>
                    <a:bodyPr/>
                    <a:lstStyle/>
                    <a:p>
                      <a:pPr algn="ctr"/>
                      <a:r>
                        <a:rPr lang="en-US" sz="2000" b="1" dirty="0"/>
                        <a:t>10</a:t>
                      </a:r>
                    </a:p>
                  </a:txBody>
                  <a:tcPr/>
                </a:tc>
                <a:extLst>
                  <a:ext uri="{0D108BD9-81ED-4DB2-BD59-A6C34878D82A}">
                    <a16:rowId xmlns:a16="http://schemas.microsoft.com/office/drawing/2014/main" val="4020861128"/>
                  </a:ext>
                </a:extLst>
              </a:tr>
            </a:tbl>
          </a:graphicData>
        </a:graphic>
      </p:graphicFrame>
    </p:spTree>
    <p:extLst>
      <p:ext uri="{BB962C8B-B14F-4D97-AF65-F5344CB8AC3E}">
        <p14:creationId xmlns:p14="http://schemas.microsoft.com/office/powerpoint/2010/main" val="1110015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will learn….</a:t>
            </a:r>
          </a:p>
        </p:txBody>
      </p:sp>
      <p:sp>
        <p:nvSpPr>
          <p:cNvPr id="3" name="Content Placeholder 2"/>
          <p:cNvSpPr>
            <a:spLocks noGrp="1"/>
          </p:cNvSpPr>
          <p:nvPr>
            <p:ph idx="1"/>
          </p:nvPr>
        </p:nvSpPr>
        <p:spPr/>
        <p:txBody>
          <a:bodyPr/>
          <a:lstStyle/>
          <a:p>
            <a:r>
              <a:rPr lang="en-US" dirty="0"/>
              <a:t>Inspirations for the GA</a:t>
            </a:r>
          </a:p>
          <a:p>
            <a:r>
              <a:rPr lang="en-US" dirty="0"/>
              <a:t>Basic GA rules</a:t>
            </a:r>
          </a:p>
          <a:p>
            <a:r>
              <a:rPr lang="en-US" dirty="0"/>
              <a:t>A simple example</a:t>
            </a:r>
          </a:p>
          <a:p>
            <a:r>
              <a:rPr lang="en-US" dirty="0"/>
              <a:t>Possible variations for GA</a:t>
            </a:r>
          </a:p>
          <a:p>
            <a:r>
              <a:rPr lang="en-US" dirty="0"/>
              <a:t>Applications of GA</a:t>
            </a:r>
          </a:p>
          <a:p>
            <a:r>
              <a:rPr lang="en-US" dirty="0"/>
              <a:t>References </a:t>
            </a:r>
          </a:p>
        </p:txBody>
      </p:sp>
      <p:pic>
        <p:nvPicPr>
          <p:cNvPr id="1026" name="Picture 2" descr="Q:\dem\4th yearBio informatics\montecarlo\presentastion\other\DaffyDuck.jpg"/>
          <p:cNvPicPr>
            <a:picLocks noChangeAspect="1" noChangeArrowheads="1"/>
          </p:cNvPicPr>
          <p:nvPr/>
        </p:nvPicPr>
        <p:blipFill>
          <a:blip r:embed="rId2" cstate="print"/>
          <a:srcRect/>
          <a:stretch>
            <a:fillRect/>
          </a:stretch>
        </p:blipFill>
        <p:spPr bwMode="auto">
          <a:xfrm>
            <a:off x="6324600" y="3733800"/>
            <a:ext cx="1565275" cy="2159000"/>
          </a:xfrm>
          <a:prstGeom prst="rect">
            <a:avLst/>
          </a:prstGeom>
          <a:noFill/>
        </p:spPr>
      </p:pic>
      <p:sp>
        <p:nvSpPr>
          <p:cNvPr id="5" name="Slide Number Placeholder 4"/>
          <p:cNvSpPr>
            <a:spLocks noGrp="1"/>
          </p:cNvSpPr>
          <p:nvPr>
            <p:ph type="sldNum" sz="quarter" idx="12"/>
          </p:nvPr>
        </p:nvSpPr>
        <p:spPr/>
        <p:txBody>
          <a:bodyPr/>
          <a:lstStyle/>
          <a:p>
            <a:fld id="{DF4137F0-3F72-4DE7-B9DC-21755B2F58D8}"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DA154-1736-4978-A22D-BF566CA1C0E2}"/>
              </a:ext>
            </a:extLst>
          </p:cNvPr>
          <p:cNvSpPr>
            <a:spLocks noGrp="1"/>
          </p:cNvSpPr>
          <p:nvPr>
            <p:ph type="title"/>
          </p:nvPr>
        </p:nvSpPr>
        <p:spPr/>
        <p:txBody>
          <a:bodyPr/>
          <a:lstStyle/>
          <a:p>
            <a:r>
              <a:rPr lang="en-US" dirty="0"/>
              <a:t>Encoding</a:t>
            </a:r>
          </a:p>
        </p:txBody>
      </p:sp>
      <p:sp>
        <p:nvSpPr>
          <p:cNvPr id="3" name="Content Placeholder 2">
            <a:extLst>
              <a:ext uri="{FF2B5EF4-FFF2-40B4-BE49-F238E27FC236}">
                <a16:creationId xmlns:a16="http://schemas.microsoft.com/office/drawing/2014/main" id="{19F7C0B3-B5DF-4D6E-A868-E194307FD554}"/>
              </a:ext>
            </a:extLst>
          </p:cNvPr>
          <p:cNvSpPr>
            <a:spLocks noGrp="1"/>
          </p:cNvSpPr>
          <p:nvPr>
            <p:ph idx="1"/>
          </p:nvPr>
        </p:nvSpPr>
        <p:spPr/>
        <p:txBody>
          <a:bodyPr/>
          <a:lstStyle/>
          <a:p>
            <a:r>
              <a:rPr lang="en-US" dirty="0"/>
              <a:t>For Simplicity, Assume you can take only 1 from each item. </a:t>
            </a:r>
          </a:p>
          <a:p>
            <a:r>
              <a:rPr lang="en-US" dirty="0"/>
              <a:t>Lets put 1 if item is selected and 0 if item is not selected.</a:t>
            </a:r>
          </a:p>
          <a:p>
            <a:r>
              <a:rPr lang="en-US" dirty="0"/>
              <a:t>Then a possible solution would looks like</a:t>
            </a:r>
          </a:p>
          <a:p>
            <a:pPr marL="0" indent="0">
              <a:buNone/>
            </a:pPr>
            <a:r>
              <a:rPr lang="en-US" dirty="0"/>
              <a:t> 		[ 1 , 0 , 0 , 1, 1]</a:t>
            </a:r>
          </a:p>
        </p:txBody>
      </p:sp>
      <p:sp>
        <p:nvSpPr>
          <p:cNvPr id="4" name="Slide Number Placeholder 3">
            <a:extLst>
              <a:ext uri="{FF2B5EF4-FFF2-40B4-BE49-F238E27FC236}">
                <a16:creationId xmlns:a16="http://schemas.microsoft.com/office/drawing/2014/main" id="{87AC9A28-4455-483C-B998-4D62279FCE57}"/>
              </a:ext>
            </a:extLst>
          </p:cNvPr>
          <p:cNvSpPr>
            <a:spLocks noGrp="1"/>
          </p:cNvSpPr>
          <p:nvPr>
            <p:ph type="sldNum" sz="quarter" idx="12"/>
          </p:nvPr>
        </p:nvSpPr>
        <p:spPr/>
        <p:txBody>
          <a:bodyPr/>
          <a:lstStyle/>
          <a:p>
            <a:fld id="{DF4137F0-3F72-4DE7-B9DC-21755B2F58D8}" type="slidenum">
              <a:rPr lang="en-US" smtClean="0"/>
              <a:pPr/>
              <a:t>20</a:t>
            </a:fld>
            <a:endParaRPr lang="en-US"/>
          </a:p>
        </p:txBody>
      </p:sp>
    </p:spTree>
    <p:extLst>
      <p:ext uri="{BB962C8B-B14F-4D97-AF65-F5344CB8AC3E}">
        <p14:creationId xmlns:p14="http://schemas.microsoft.com/office/powerpoint/2010/main" val="2149119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in MATLAB</a:t>
            </a:r>
          </a:p>
        </p:txBody>
      </p:sp>
      <p:sp>
        <p:nvSpPr>
          <p:cNvPr id="3" name="Content Placeholder 2"/>
          <p:cNvSpPr>
            <a:spLocks noGrp="1"/>
          </p:cNvSpPr>
          <p:nvPr>
            <p:ph idx="1"/>
          </p:nvPr>
        </p:nvSpPr>
        <p:spPr/>
        <p:txBody>
          <a:bodyPr/>
          <a:lstStyle/>
          <a:p>
            <a:r>
              <a:rPr lang="en-US" dirty="0"/>
              <a:t>Lets Solve TSP using GA</a:t>
            </a:r>
          </a:p>
        </p:txBody>
      </p:sp>
      <p:sp>
        <p:nvSpPr>
          <p:cNvPr id="4" name="Oval 3"/>
          <p:cNvSpPr/>
          <p:nvPr/>
        </p:nvSpPr>
        <p:spPr>
          <a:xfrm>
            <a:off x="1447800" y="4038600"/>
            <a:ext cx="457200" cy="457200"/>
          </a:xfrm>
          <a:prstGeom prst="ellipse">
            <a:avLst/>
          </a:prstGeom>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ffectLst>
                  <a:outerShdw blurRad="50800" dist="38100" dir="2700000" algn="tl" rotWithShape="0">
                    <a:prstClr val="black">
                      <a:alpha val="40000"/>
                    </a:prstClr>
                  </a:outerShdw>
                </a:effectLst>
              </a:rPr>
              <a:t>A</a:t>
            </a:r>
          </a:p>
        </p:txBody>
      </p:sp>
      <p:sp>
        <p:nvSpPr>
          <p:cNvPr id="5" name="Oval 4"/>
          <p:cNvSpPr/>
          <p:nvPr/>
        </p:nvSpPr>
        <p:spPr>
          <a:xfrm>
            <a:off x="4343400" y="2667000"/>
            <a:ext cx="457200" cy="457200"/>
          </a:xfrm>
          <a:prstGeom prst="ellipse">
            <a:avLst/>
          </a:prstGeom>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ffectLst>
                  <a:outerShdw blurRad="50800" dist="38100" dir="2700000" algn="tl" rotWithShape="0">
                    <a:prstClr val="black">
                      <a:alpha val="40000"/>
                    </a:prstClr>
                  </a:outerShdw>
                </a:effectLst>
              </a:rPr>
              <a:t>B</a:t>
            </a:r>
          </a:p>
        </p:txBody>
      </p:sp>
      <p:sp>
        <p:nvSpPr>
          <p:cNvPr id="6" name="Oval 5"/>
          <p:cNvSpPr/>
          <p:nvPr/>
        </p:nvSpPr>
        <p:spPr>
          <a:xfrm>
            <a:off x="5257800" y="3810000"/>
            <a:ext cx="457200" cy="457200"/>
          </a:xfrm>
          <a:prstGeom prst="ellipse">
            <a:avLst/>
          </a:prstGeom>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ffectLst>
                  <a:outerShdw blurRad="50800" dist="38100" dir="2700000" algn="tl" rotWithShape="0">
                    <a:prstClr val="black">
                      <a:alpha val="40000"/>
                    </a:prstClr>
                  </a:outerShdw>
                </a:effectLst>
              </a:rPr>
              <a:t>C</a:t>
            </a:r>
          </a:p>
        </p:txBody>
      </p:sp>
      <p:sp>
        <p:nvSpPr>
          <p:cNvPr id="7" name="Oval 6"/>
          <p:cNvSpPr/>
          <p:nvPr/>
        </p:nvSpPr>
        <p:spPr>
          <a:xfrm>
            <a:off x="6934200" y="2895600"/>
            <a:ext cx="457200" cy="457200"/>
          </a:xfrm>
          <a:prstGeom prst="ellipse">
            <a:avLst/>
          </a:prstGeom>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ffectLst>
                  <a:outerShdw blurRad="50800" dist="38100" dir="2700000" algn="tl" rotWithShape="0">
                    <a:prstClr val="black">
                      <a:alpha val="40000"/>
                    </a:prstClr>
                  </a:outerShdw>
                </a:effectLst>
              </a:rPr>
              <a:t>D</a:t>
            </a:r>
          </a:p>
        </p:txBody>
      </p:sp>
      <p:sp>
        <p:nvSpPr>
          <p:cNvPr id="8" name="Oval 7"/>
          <p:cNvSpPr/>
          <p:nvPr/>
        </p:nvSpPr>
        <p:spPr>
          <a:xfrm>
            <a:off x="5029200" y="5181600"/>
            <a:ext cx="457200" cy="457200"/>
          </a:xfrm>
          <a:prstGeom prst="ellipse">
            <a:avLst/>
          </a:prstGeom>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ffectLst>
                  <a:outerShdw blurRad="50800" dist="38100" dir="2700000" algn="tl" rotWithShape="0">
                    <a:prstClr val="black">
                      <a:alpha val="40000"/>
                    </a:prstClr>
                  </a:outerShdw>
                </a:effectLst>
              </a:rPr>
              <a:t>F</a:t>
            </a:r>
          </a:p>
        </p:txBody>
      </p:sp>
      <p:sp>
        <p:nvSpPr>
          <p:cNvPr id="9" name="Oval 8"/>
          <p:cNvSpPr/>
          <p:nvPr/>
        </p:nvSpPr>
        <p:spPr>
          <a:xfrm>
            <a:off x="2209800" y="5410200"/>
            <a:ext cx="457200" cy="457200"/>
          </a:xfrm>
          <a:prstGeom prst="ellipse">
            <a:avLst/>
          </a:prstGeom>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ffectLst>
                  <a:outerShdw blurRad="50800" dist="38100" dir="2700000" algn="tl" rotWithShape="0">
                    <a:prstClr val="black">
                      <a:alpha val="40000"/>
                    </a:prstClr>
                  </a:outerShdw>
                </a:effectLst>
              </a:rPr>
              <a:t>E</a:t>
            </a:r>
          </a:p>
        </p:txBody>
      </p:sp>
      <p:cxnSp>
        <p:nvCxnSpPr>
          <p:cNvPr id="10" name="Straight Connector 9"/>
          <p:cNvCxnSpPr>
            <a:stCxn id="4" idx="6"/>
            <a:endCxn id="5" idx="4"/>
          </p:cNvCxnSpPr>
          <p:nvPr/>
        </p:nvCxnSpPr>
        <p:spPr>
          <a:xfrm flipV="1">
            <a:off x="1905000" y="3124200"/>
            <a:ext cx="2667000" cy="1143000"/>
          </a:xfrm>
          <a:prstGeom prst="line">
            <a:avLst/>
          </a:prstGeom>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6"/>
            <a:endCxn id="7" idx="2"/>
          </p:cNvCxnSpPr>
          <p:nvPr/>
        </p:nvCxnSpPr>
        <p:spPr>
          <a:xfrm flipV="1">
            <a:off x="1905000" y="3124200"/>
            <a:ext cx="5029200" cy="1143000"/>
          </a:xfrm>
          <a:prstGeom prst="line">
            <a:avLst/>
          </a:prstGeom>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4"/>
            <a:endCxn id="9" idx="0"/>
          </p:cNvCxnSpPr>
          <p:nvPr/>
        </p:nvCxnSpPr>
        <p:spPr>
          <a:xfrm rot="5400000">
            <a:off x="2362200" y="3200400"/>
            <a:ext cx="2286000" cy="2133600"/>
          </a:xfrm>
          <a:prstGeom prst="line">
            <a:avLst/>
          </a:prstGeom>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6"/>
            <a:endCxn id="8" idx="1"/>
          </p:cNvCxnSpPr>
          <p:nvPr/>
        </p:nvCxnSpPr>
        <p:spPr>
          <a:xfrm>
            <a:off x="1905000" y="4267200"/>
            <a:ext cx="3191155" cy="981355"/>
          </a:xfrm>
          <a:prstGeom prst="line">
            <a:avLst/>
          </a:prstGeom>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1"/>
            <a:endCxn id="9" idx="6"/>
          </p:cNvCxnSpPr>
          <p:nvPr/>
        </p:nvCxnSpPr>
        <p:spPr>
          <a:xfrm rot="16200000" flipH="1" flipV="1">
            <a:off x="3686455" y="4229099"/>
            <a:ext cx="390245" cy="2429155"/>
          </a:xfrm>
          <a:prstGeom prst="line">
            <a:avLst/>
          </a:prstGeom>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1"/>
            <a:endCxn id="7" idx="2"/>
          </p:cNvCxnSpPr>
          <p:nvPr/>
        </p:nvCxnSpPr>
        <p:spPr>
          <a:xfrm rot="5400000" flipH="1" flipV="1">
            <a:off x="4953000" y="3267356"/>
            <a:ext cx="2124355" cy="1838045"/>
          </a:xfrm>
          <a:prstGeom prst="line">
            <a:avLst/>
          </a:prstGeom>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7"/>
            <a:endCxn id="6" idx="3"/>
          </p:cNvCxnSpPr>
          <p:nvPr/>
        </p:nvCxnSpPr>
        <p:spPr>
          <a:xfrm rot="5400000" flipH="1" flipV="1">
            <a:off x="3323945" y="3476345"/>
            <a:ext cx="1276910" cy="2724710"/>
          </a:xfrm>
          <a:prstGeom prst="line">
            <a:avLst/>
          </a:prstGeom>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6"/>
            <a:endCxn id="6" idx="2"/>
          </p:cNvCxnSpPr>
          <p:nvPr/>
        </p:nvCxnSpPr>
        <p:spPr>
          <a:xfrm flipV="1">
            <a:off x="1905000" y="4038600"/>
            <a:ext cx="3352800" cy="228600"/>
          </a:xfrm>
          <a:prstGeom prst="line">
            <a:avLst/>
          </a:prstGeom>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4"/>
            <a:endCxn id="6" idx="1"/>
          </p:cNvCxnSpPr>
          <p:nvPr/>
        </p:nvCxnSpPr>
        <p:spPr>
          <a:xfrm rot="16200000" flipH="1">
            <a:off x="4572000" y="3124199"/>
            <a:ext cx="752755" cy="752755"/>
          </a:xfrm>
          <a:prstGeom prst="line">
            <a:avLst/>
          </a:prstGeom>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7"/>
            <a:endCxn id="7" idx="2"/>
          </p:cNvCxnSpPr>
          <p:nvPr/>
        </p:nvCxnSpPr>
        <p:spPr>
          <a:xfrm rot="5400000" flipH="1" flipV="1">
            <a:off x="5914745" y="2857501"/>
            <a:ext cx="752755" cy="1286155"/>
          </a:xfrm>
          <a:prstGeom prst="line">
            <a:avLst/>
          </a:prstGeom>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5" idx="4"/>
            <a:endCxn id="8" idx="1"/>
          </p:cNvCxnSpPr>
          <p:nvPr/>
        </p:nvCxnSpPr>
        <p:spPr>
          <a:xfrm rot="16200000" flipH="1">
            <a:off x="3771900" y="3924299"/>
            <a:ext cx="2124355" cy="524155"/>
          </a:xfrm>
          <a:prstGeom prst="line">
            <a:avLst/>
          </a:prstGeom>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21" name="Slide Number Placeholder 20"/>
          <p:cNvSpPr>
            <a:spLocks noGrp="1"/>
          </p:cNvSpPr>
          <p:nvPr>
            <p:ph type="sldNum" sz="quarter" idx="12"/>
          </p:nvPr>
        </p:nvSpPr>
        <p:spPr/>
        <p:txBody>
          <a:bodyPr/>
          <a:lstStyle/>
          <a:p>
            <a:fld id="{DF4137F0-3F72-4DE7-B9DC-21755B2F58D8}"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7"/>
          <p:cNvSpPr>
            <a:spLocks noGrp="1"/>
          </p:cNvSpPr>
          <p:nvPr>
            <p:ph type="title"/>
          </p:nvPr>
        </p:nvSpPr>
        <p:spPr/>
        <p:txBody>
          <a:bodyPr/>
          <a:lstStyle/>
          <a:p>
            <a:r>
              <a:rPr lang="en-US" dirty="0"/>
              <a:t>Description of the problem</a:t>
            </a:r>
          </a:p>
        </p:txBody>
      </p:sp>
      <p:sp>
        <p:nvSpPr>
          <p:cNvPr id="30" name="Content Placeholder 29"/>
          <p:cNvSpPr>
            <a:spLocks noGrp="1"/>
          </p:cNvSpPr>
          <p:nvPr>
            <p:ph idx="1"/>
          </p:nvPr>
        </p:nvSpPr>
        <p:spPr/>
        <p:txBody>
          <a:bodyPr>
            <a:normAutofit/>
          </a:bodyPr>
          <a:lstStyle/>
          <a:p>
            <a:r>
              <a:rPr lang="en-US" dirty="0"/>
              <a:t>Six towns are connected with a network of roads. Traveling between different towns have different costs.</a:t>
            </a:r>
          </a:p>
          <a:p>
            <a:r>
              <a:rPr lang="en-US" dirty="0"/>
              <a:t>A sales man wants to visit all these cities with minimum cost.</a:t>
            </a:r>
          </a:p>
          <a:p>
            <a:r>
              <a:rPr lang="en-US" dirty="0"/>
              <a:t> Since his goods are </a:t>
            </a:r>
            <a:r>
              <a:rPr lang="en-US" i="1" dirty="0"/>
              <a:t>low quality </a:t>
            </a:r>
            <a:r>
              <a:rPr lang="en-US" dirty="0"/>
              <a:t>he doesn’t want to return to same city twice ;)</a:t>
            </a:r>
          </a:p>
          <a:p>
            <a:r>
              <a:rPr lang="en-US" dirty="0"/>
              <a:t>He can start his journey from any city and end at any city</a:t>
            </a:r>
          </a:p>
        </p:txBody>
      </p:sp>
      <p:pic>
        <p:nvPicPr>
          <p:cNvPr id="7170" name="Picture 2"/>
          <p:cNvPicPr>
            <a:picLocks noChangeAspect="1" noChangeArrowheads="1"/>
          </p:cNvPicPr>
          <p:nvPr/>
        </p:nvPicPr>
        <p:blipFill>
          <a:blip r:embed="rId2" cstate="print"/>
          <a:srcRect/>
          <a:stretch>
            <a:fillRect/>
          </a:stretch>
        </p:blipFill>
        <p:spPr bwMode="auto">
          <a:xfrm>
            <a:off x="7391400" y="5257800"/>
            <a:ext cx="914400" cy="1266092"/>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DF4137F0-3F72-4DE7-B9DC-21755B2F58D8}"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447800" y="2819400"/>
          <a:ext cx="6095999" cy="2595880"/>
        </p:xfrm>
        <a:graphic>
          <a:graphicData uri="http://schemas.openxmlformats.org/drawingml/2006/table">
            <a:tbl>
              <a:tblPr firstRow="1" bandRow="1">
                <a:effectLst>
                  <a:outerShdw blurRad="76200" dir="13500000" sy="23000" kx="1200000" algn="br" rotWithShape="0">
                    <a:prstClr val="black">
                      <a:alpha val="20000"/>
                    </a:prstClr>
                  </a:outerShdw>
                </a:effectLst>
                <a:tableStyleId>{21E4AEA4-8DFA-4A89-87EB-49C32662AFE0}</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370840">
                <a:tc>
                  <a:txBody>
                    <a:bodyPr/>
                    <a:lstStyle/>
                    <a:p>
                      <a:pPr algn="ctr"/>
                      <a:r>
                        <a:rPr lang="en-US" dirty="0"/>
                        <a:t>City</a:t>
                      </a:r>
                    </a:p>
                  </a:txBody>
                  <a:tcPr>
                    <a:cell3D prstMaterial="dkEdge">
                      <a:bevel prst="cross"/>
                      <a:lightRig rig="flood" dir="t"/>
                    </a:cell3D>
                  </a:tcPr>
                </a:tc>
                <a:tc>
                  <a:txBody>
                    <a:bodyPr/>
                    <a:lstStyle/>
                    <a:p>
                      <a:pPr algn="ctr"/>
                      <a:r>
                        <a:rPr lang="en-US" dirty="0"/>
                        <a:t>A</a:t>
                      </a:r>
                    </a:p>
                  </a:txBody>
                  <a:tcPr>
                    <a:cell3D prstMaterial="dkEdge">
                      <a:bevel prst="cross"/>
                      <a:lightRig rig="flood" dir="t"/>
                    </a:cell3D>
                  </a:tcPr>
                </a:tc>
                <a:tc>
                  <a:txBody>
                    <a:bodyPr/>
                    <a:lstStyle/>
                    <a:p>
                      <a:pPr algn="ctr"/>
                      <a:r>
                        <a:rPr lang="en-US" dirty="0"/>
                        <a:t>B</a:t>
                      </a:r>
                    </a:p>
                  </a:txBody>
                  <a:tcPr>
                    <a:cell3D prstMaterial="dkEdge">
                      <a:bevel prst="cross"/>
                      <a:lightRig rig="flood" dir="t"/>
                    </a:cell3D>
                  </a:tcPr>
                </a:tc>
                <a:tc>
                  <a:txBody>
                    <a:bodyPr/>
                    <a:lstStyle/>
                    <a:p>
                      <a:pPr algn="ctr"/>
                      <a:r>
                        <a:rPr lang="en-US" dirty="0"/>
                        <a:t>C</a:t>
                      </a:r>
                    </a:p>
                  </a:txBody>
                  <a:tcPr>
                    <a:cell3D prstMaterial="dkEdge">
                      <a:bevel prst="cross"/>
                      <a:lightRig rig="flood" dir="t"/>
                    </a:cell3D>
                  </a:tcPr>
                </a:tc>
                <a:tc>
                  <a:txBody>
                    <a:bodyPr/>
                    <a:lstStyle/>
                    <a:p>
                      <a:pPr algn="ctr"/>
                      <a:r>
                        <a:rPr lang="en-US" dirty="0"/>
                        <a:t>D</a:t>
                      </a:r>
                    </a:p>
                  </a:txBody>
                  <a:tcPr>
                    <a:cell3D prstMaterial="dkEdge">
                      <a:bevel prst="cross"/>
                      <a:lightRig rig="flood" dir="t"/>
                    </a:cell3D>
                  </a:tcPr>
                </a:tc>
                <a:tc>
                  <a:txBody>
                    <a:bodyPr/>
                    <a:lstStyle/>
                    <a:p>
                      <a:pPr algn="ctr"/>
                      <a:r>
                        <a:rPr lang="en-US" dirty="0"/>
                        <a:t>E</a:t>
                      </a:r>
                    </a:p>
                  </a:txBody>
                  <a:tcPr>
                    <a:cell3D prstMaterial="dkEdge">
                      <a:bevel prst="cross"/>
                      <a:lightRig rig="flood" dir="t"/>
                    </a:cell3D>
                  </a:tcPr>
                </a:tc>
                <a:tc>
                  <a:txBody>
                    <a:bodyPr/>
                    <a:lstStyle/>
                    <a:p>
                      <a:pPr algn="ctr"/>
                      <a:r>
                        <a:rPr lang="en-US" dirty="0"/>
                        <a:t>F</a:t>
                      </a:r>
                    </a:p>
                  </a:txBody>
                  <a:tcPr>
                    <a:cell3D prstMaterial="dkEdge">
                      <a:bevel prst="cross"/>
                      <a:lightRig rig="flood" dir="t"/>
                    </a:cell3D>
                  </a:tcPr>
                </a:tc>
                <a:extLst>
                  <a:ext uri="{0D108BD9-81ED-4DB2-BD59-A6C34878D82A}">
                    <a16:rowId xmlns:a16="http://schemas.microsoft.com/office/drawing/2014/main" val="10000"/>
                  </a:ext>
                </a:extLst>
              </a:tr>
              <a:tr h="370840">
                <a:tc>
                  <a:txBody>
                    <a:bodyPr/>
                    <a:lstStyle/>
                    <a:p>
                      <a:pPr algn="ctr"/>
                      <a:r>
                        <a:rPr lang="en-US" dirty="0"/>
                        <a:t>A</a:t>
                      </a:r>
                    </a:p>
                  </a:txBody>
                  <a:tcPr>
                    <a:cell3D prstMaterial="dkEdge">
                      <a:bevel prst="cross"/>
                      <a:lightRig rig="flood" dir="t"/>
                    </a:cell3D>
                  </a:tcPr>
                </a:tc>
                <a:tc>
                  <a:txBody>
                    <a:bodyPr/>
                    <a:lstStyle/>
                    <a:p>
                      <a:pPr algn="ctr"/>
                      <a:r>
                        <a:rPr lang="en-US" dirty="0"/>
                        <a:t>0</a:t>
                      </a:r>
                    </a:p>
                  </a:txBody>
                  <a:tcPr>
                    <a:cell3D prstMaterial="dkEdge">
                      <a:bevel prst="cross"/>
                      <a:lightRig rig="flood" dir="t"/>
                    </a:cell3D>
                  </a:tcPr>
                </a:tc>
                <a:tc>
                  <a:txBody>
                    <a:bodyPr/>
                    <a:lstStyle/>
                    <a:p>
                      <a:pPr algn="ctr"/>
                      <a:r>
                        <a:rPr lang="en-US" dirty="0"/>
                        <a:t>10</a:t>
                      </a:r>
                    </a:p>
                  </a:txBody>
                  <a:tcPr>
                    <a:cell3D prstMaterial="dkEdge">
                      <a:bevel prst="cross"/>
                      <a:lightRig rig="flood" dir="t"/>
                    </a:cell3D>
                  </a:tcPr>
                </a:tc>
                <a:tc>
                  <a:txBody>
                    <a:bodyPr/>
                    <a:lstStyle/>
                    <a:p>
                      <a:pPr algn="ctr"/>
                      <a:r>
                        <a:rPr lang="en-US" dirty="0"/>
                        <a:t>15</a:t>
                      </a:r>
                    </a:p>
                  </a:txBody>
                  <a:tcPr>
                    <a:cell3D prstMaterial="dkEdge">
                      <a:bevel prst="cross"/>
                      <a:lightRig rig="flood" dir="t"/>
                    </a:cell3D>
                  </a:tcPr>
                </a:tc>
                <a:tc>
                  <a:txBody>
                    <a:bodyPr/>
                    <a:lstStyle/>
                    <a:p>
                      <a:pPr algn="ctr"/>
                      <a:r>
                        <a:rPr lang="en-US" dirty="0"/>
                        <a:t>40</a:t>
                      </a:r>
                    </a:p>
                  </a:txBody>
                  <a:tcPr>
                    <a:cell3D prstMaterial="dkEdge">
                      <a:bevel prst="cross"/>
                      <a:lightRig rig="flood" dir="t"/>
                    </a:cell3D>
                  </a:tcPr>
                </a:tc>
                <a:tc>
                  <a:txBody>
                    <a:bodyPr/>
                    <a:lstStyle/>
                    <a:p>
                      <a:pPr algn="ctr"/>
                      <a:r>
                        <a:rPr lang="en-US" dirty="0"/>
                        <a:t>25</a:t>
                      </a:r>
                    </a:p>
                  </a:txBody>
                  <a:tcPr>
                    <a:cell3D prstMaterial="dkEdge">
                      <a:bevel prst="cross"/>
                      <a:lightRig rig="flood" dir="t"/>
                    </a:cell3D>
                  </a:tcPr>
                </a:tc>
                <a:tc>
                  <a:txBody>
                    <a:bodyPr/>
                    <a:lstStyle/>
                    <a:p>
                      <a:pPr algn="ctr"/>
                      <a:r>
                        <a:rPr lang="en-US" dirty="0"/>
                        <a:t>30</a:t>
                      </a:r>
                    </a:p>
                  </a:txBody>
                  <a:tcPr>
                    <a:cell3D prstMaterial="dkEdge">
                      <a:bevel prst="cross"/>
                      <a:lightRig rig="flood" dir="t"/>
                    </a:cell3D>
                  </a:tcPr>
                </a:tc>
                <a:extLst>
                  <a:ext uri="{0D108BD9-81ED-4DB2-BD59-A6C34878D82A}">
                    <a16:rowId xmlns:a16="http://schemas.microsoft.com/office/drawing/2014/main" val="10001"/>
                  </a:ext>
                </a:extLst>
              </a:tr>
              <a:tr h="370840">
                <a:tc>
                  <a:txBody>
                    <a:bodyPr/>
                    <a:lstStyle/>
                    <a:p>
                      <a:pPr algn="ctr"/>
                      <a:r>
                        <a:rPr lang="en-US" dirty="0"/>
                        <a:t>B</a:t>
                      </a:r>
                    </a:p>
                  </a:txBody>
                  <a:tcPr>
                    <a:cell3D prstMaterial="dkEdge">
                      <a:bevel prst="cross"/>
                      <a:lightRig rig="flood" dir="t"/>
                    </a:cell3D>
                  </a:tcPr>
                </a:tc>
                <a:tc>
                  <a:txBody>
                    <a:bodyPr/>
                    <a:lstStyle/>
                    <a:p>
                      <a:pPr algn="ctr"/>
                      <a:r>
                        <a:rPr lang="en-US" dirty="0"/>
                        <a:t>10</a:t>
                      </a:r>
                    </a:p>
                  </a:txBody>
                  <a:tcPr>
                    <a:cell3D prstMaterial="dkEdge">
                      <a:bevel prst="cross"/>
                      <a:lightRig rig="flood" dir="t"/>
                    </a:cell3D>
                  </a:tcPr>
                </a:tc>
                <a:tc>
                  <a:txBody>
                    <a:bodyPr/>
                    <a:lstStyle/>
                    <a:p>
                      <a:pPr algn="ctr"/>
                      <a:r>
                        <a:rPr lang="en-US" dirty="0"/>
                        <a:t>0</a:t>
                      </a:r>
                    </a:p>
                  </a:txBody>
                  <a:tcPr>
                    <a:cell3D prstMaterial="dkEdge">
                      <a:bevel prst="cross"/>
                      <a:lightRig rig="flood" dir="t"/>
                    </a:cell3D>
                  </a:tcPr>
                </a:tc>
                <a:tc>
                  <a:txBody>
                    <a:bodyPr/>
                    <a:lstStyle/>
                    <a:p>
                      <a:pPr algn="ctr"/>
                      <a:r>
                        <a:rPr lang="en-US" dirty="0"/>
                        <a:t>12</a:t>
                      </a:r>
                    </a:p>
                  </a:txBody>
                  <a:tcPr>
                    <a:cell3D prstMaterial="dkEdge">
                      <a:bevel prst="cross"/>
                      <a:lightRig rig="flood" dir="t"/>
                    </a:cell3D>
                  </a:tcPr>
                </a:tc>
                <a:tc>
                  <a:txBody>
                    <a:bodyPr/>
                    <a:lstStyle/>
                    <a:p>
                      <a:pPr algn="ctr"/>
                      <a:r>
                        <a:rPr lang="en-US" dirty="0"/>
                        <a:t>20</a:t>
                      </a:r>
                    </a:p>
                  </a:txBody>
                  <a:tcPr>
                    <a:cell3D prstMaterial="dkEdge">
                      <a:bevel prst="cross"/>
                      <a:lightRig rig="flood" dir="t"/>
                    </a:cell3D>
                  </a:tcPr>
                </a:tc>
                <a:tc>
                  <a:txBody>
                    <a:bodyPr/>
                    <a:lstStyle/>
                    <a:p>
                      <a:pPr algn="ctr"/>
                      <a:r>
                        <a:rPr lang="en-US" dirty="0"/>
                        <a:t>45</a:t>
                      </a:r>
                    </a:p>
                  </a:txBody>
                  <a:tcPr>
                    <a:cell3D prstMaterial="dkEdge">
                      <a:bevel prst="cross"/>
                      <a:lightRig rig="flood" dir="t"/>
                    </a:cell3D>
                  </a:tcPr>
                </a:tc>
                <a:tc>
                  <a:txBody>
                    <a:bodyPr/>
                    <a:lstStyle/>
                    <a:p>
                      <a:pPr algn="ctr"/>
                      <a:r>
                        <a:rPr lang="en-US" dirty="0"/>
                        <a:t>10</a:t>
                      </a:r>
                    </a:p>
                  </a:txBody>
                  <a:tcPr>
                    <a:cell3D prstMaterial="dkEdge">
                      <a:bevel prst="cross"/>
                      <a:lightRig rig="flood" dir="t"/>
                    </a:cell3D>
                  </a:tcPr>
                </a:tc>
                <a:extLst>
                  <a:ext uri="{0D108BD9-81ED-4DB2-BD59-A6C34878D82A}">
                    <a16:rowId xmlns:a16="http://schemas.microsoft.com/office/drawing/2014/main" val="10002"/>
                  </a:ext>
                </a:extLst>
              </a:tr>
              <a:tr h="370840">
                <a:tc>
                  <a:txBody>
                    <a:bodyPr/>
                    <a:lstStyle/>
                    <a:p>
                      <a:pPr algn="ctr"/>
                      <a:r>
                        <a:rPr lang="en-US" dirty="0"/>
                        <a:t>C</a:t>
                      </a:r>
                    </a:p>
                  </a:txBody>
                  <a:tcPr>
                    <a:cell3D prstMaterial="dkEdge">
                      <a:bevel prst="cross"/>
                      <a:lightRig rig="flood" dir="t"/>
                    </a:cell3D>
                  </a:tcPr>
                </a:tc>
                <a:tc>
                  <a:txBody>
                    <a:bodyPr/>
                    <a:lstStyle/>
                    <a:p>
                      <a:pPr algn="ctr"/>
                      <a:r>
                        <a:rPr lang="en-US" dirty="0"/>
                        <a:t>15</a:t>
                      </a:r>
                    </a:p>
                  </a:txBody>
                  <a:tcPr>
                    <a:cell3D prstMaterial="dkEdge">
                      <a:bevel prst="cross"/>
                      <a:lightRig rig="flood" dir="t"/>
                    </a:cell3D>
                  </a:tcPr>
                </a:tc>
                <a:tc>
                  <a:txBody>
                    <a:bodyPr/>
                    <a:lstStyle/>
                    <a:p>
                      <a:pPr algn="ctr"/>
                      <a:r>
                        <a:rPr lang="en-US" dirty="0"/>
                        <a:t>12</a:t>
                      </a:r>
                    </a:p>
                  </a:txBody>
                  <a:tcPr>
                    <a:cell3D prstMaterial="dkEdge">
                      <a:bevel prst="cross"/>
                      <a:lightRig rig="flood" dir="t"/>
                    </a:cell3D>
                  </a:tcPr>
                </a:tc>
                <a:tc>
                  <a:txBody>
                    <a:bodyPr/>
                    <a:lstStyle/>
                    <a:p>
                      <a:pPr algn="ctr"/>
                      <a:r>
                        <a:rPr lang="en-US" dirty="0"/>
                        <a:t>0</a:t>
                      </a:r>
                    </a:p>
                  </a:txBody>
                  <a:tcPr>
                    <a:cell3D prstMaterial="dkEdge">
                      <a:bevel prst="cross"/>
                      <a:lightRig rig="flood" dir="t"/>
                    </a:cell3D>
                  </a:tcPr>
                </a:tc>
                <a:tc>
                  <a:txBody>
                    <a:bodyPr/>
                    <a:lstStyle/>
                    <a:p>
                      <a:pPr algn="ctr"/>
                      <a:r>
                        <a:rPr lang="en-US" dirty="0"/>
                        <a:t>80</a:t>
                      </a:r>
                    </a:p>
                  </a:txBody>
                  <a:tcPr>
                    <a:cell3D prstMaterial="dkEdge">
                      <a:bevel prst="cross"/>
                      <a:lightRig rig="flood" dir="t"/>
                    </a:cell3D>
                  </a:tcPr>
                </a:tc>
                <a:tc>
                  <a:txBody>
                    <a:bodyPr/>
                    <a:lstStyle/>
                    <a:p>
                      <a:pPr algn="ctr"/>
                      <a:r>
                        <a:rPr lang="en-US" dirty="0"/>
                        <a:t>02</a:t>
                      </a:r>
                    </a:p>
                  </a:txBody>
                  <a:tcPr>
                    <a:cell3D prstMaterial="dkEdge">
                      <a:bevel prst="cross"/>
                      <a:lightRig rig="flood" dir="t"/>
                    </a:cell3D>
                  </a:tcPr>
                </a:tc>
                <a:tc>
                  <a:txBody>
                    <a:bodyPr/>
                    <a:lstStyle/>
                    <a:p>
                      <a:pPr algn="ctr"/>
                      <a:r>
                        <a:rPr lang="en-US" dirty="0"/>
                        <a:t>15</a:t>
                      </a:r>
                    </a:p>
                  </a:txBody>
                  <a:tcPr>
                    <a:cell3D prstMaterial="dkEdge">
                      <a:bevel prst="cross"/>
                      <a:lightRig rig="flood" dir="t"/>
                    </a:cell3D>
                  </a:tcPr>
                </a:tc>
                <a:extLst>
                  <a:ext uri="{0D108BD9-81ED-4DB2-BD59-A6C34878D82A}">
                    <a16:rowId xmlns:a16="http://schemas.microsoft.com/office/drawing/2014/main" val="10003"/>
                  </a:ext>
                </a:extLst>
              </a:tr>
              <a:tr h="370840">
                <a:tc>
                  <a:txBody>
                    <a:bodyPr/>
                    <a:lstStyle/>
                    <a:p>
                      <a:pPr algn="ctr"/>
                      <a:r>
                        <a:rPr lang="en-US" dirty="0"/>
                        <a:t>D</a:t>
                      </a:r>
                    </a:p>
                  </a:txBody>
                  <a:tcPr>
                    <a:cell3D prstMaterial="dkEdge">
                      <a:bevel prst="cross"/>
                      <a:lightRig rig="flood" dir="t"/>
                    </a:cell3D>
                  </a:tcPr>
                </a:tc>
                <a:tc>
                  <a:txBody>
                    <a:bodyPr/>
                    <a:lstStyle/>
                    <a:p>
                      <a:pPr algn="ctr"/>
                      <a:r>
                        <a:rPr lang="en-US" dirty="0"/>
                        <a:t>40</a:t>
                      </a:r>
                    </a:p>
                  </a:txBody>
                  <a:tcPr>
                    <a:cell3D prstMaterial="dkEdge">
                      <a:bevel prst="cross"/>
                      <a:lightRig rig="flood" dir="t"/>
                    </a:cell3D>
                  </a:tcPr>
                </a:tc>
                <a:tc>
                  <a:txBody>
                    <a:bodyPr/>
                    <a:lstStyle/>
                    <a:p>
                      <a:pPr algn="ctr"/>
                      <a:r>
                        <a:rPr lang="en-US" dirty="0"/>
                        <a:t>20</a:t>
                      </a:r>
                    </a:p>
                  </a:txBody>
                  <a:tcPr>
                    <a:cell3D prstMaterial="dkEdge">
                      <a:bevel prst="cross"/>
                      <a:lightRig rig="flood" dir="t"/>
                    </a:cell3D>
                  </a:tcPr>
                </a:tc>
                <a:tc>
                  <a:txBody>
                    <a:bodyPr/>
                    <a:lstStyle/>
                    <a:p>
                      <a:pPr algn="ctr"/>
                      <a:r>
                        <a:rPr lang="en-US" dirty="0"/>
                        <a:t>80</a:t>
                      </a:r>
                    </a:p>
                  </a:txBody>
                  <a:tcPr>
                    <a:cell3D prstMaterial="dkEdge">
                      <a:bevel prst="cross"/>
                      <a:lightRig rig="flood" dir="t"/>
                    </a:cell3D>
                  </a:tcPr>
                </a:tc>
                <a:tc>
                  <a:txBody>
                    <a:bodyPr/>
                    <a:lstStyle/>
                    <a:p>
                      <a:pPr algn="ctr"/>
                      <a:r>
                        <a:rPr lang="en-US" dirty="0"/>
                        <a:t>0</a:t>
                      </a:r>
                    </a:p>
                  </a:txBody>
                  <a:tcPr>
                    <a:cell3D prstMaterial="dkEdge">
                      <a:bevel prst="cross"/>
                      <a:lightRig rig="flood" dir="t"/>
                    </a:cell3D>
                  </a:tcPr>
                </a:tc>
                <a:tc>
                  <a:txBody>
                    <a:bodyPr/>
                    <a:lstStyle/>
                    <a:p>
                      <a:pPr algn="ctr"/>
                      <a:r>
                        <a:rPr lang="en-US" dirty="0"/>
                        <a:t>12</a:t>
                      </a:r>
                    </a:p>
                  </a:txBody>
                  <a:tcPr>
                    <a:cell3D prstMaterial="dkEdge">
                      <a:bevel prst="cross"/>
                      <a:lightRig rig="flood" dir="t"/>
                    </a:cell3D>
                  </a:tcPr>
                </a:tc>
                <a:tc>
                  <a:txBody>
                    <a:bodyPr/>
                    <a:lstStyle/>
                    <a:p>
                      <a:pPr algn="ctr"/>
                      <a:r>
                        <a:rPr lang="en-US" dirty="0"/>
                        <a:t>43</a:t>
                      </a:r>
                    </a:p>
                  </a:txBody>
                  <a:tcPr>
                    <a:cell3D prstMaterial="dkEdge">
                      <a:bevel prst="cross"/>
                      <a:lightRig rig="flood" dir="t"/>
                    </a:cell3D>
                  </a:tcPr>
                </a:tc>
                <a:extLst>
                  <a:ext uri="{0D108BD9-81ED-4DB2-BD59-A6C34878D82A}">
                    <a16:rowId xmlns:a16="http://schemas.microsoft.com/office/drawing/2014/main" val="10004"/>
                  </a:ext>
                </a:extLst>
              </a:tr>
              <a:tr h="370840">
                <a:tc>
                  <a:txBody>
                    <a:bodyPr/>
                    <a:lstStyle/>
                    <a:p>
                      <a:pPr algn="ctr"/>
                      <a:r>
                        <a:rPr lang="en-US" dirty="0"/>
                        <a:t>E</a:t>
                      </a:r>
                    </a:p>
                  </a:txBody>
                  <a:tcPr>
                    <a:cell3D prstMaterial="dkEdge">
                      <a:bevel prst="cross"/>
                      <a:lightRig rig="flood" dir="t"/>
                    </a:cell3D>
                  </a:tcPr>
                </a:tc>
                <a:tc>
                  <a:txBody>
                    <a:bodyPr/>
                    <a:lstStyle/>
                    <a:p>
                      <a:pPr algn="ctr"/>
                      <a:r>
                        <a:rPr lang="en-US" dirty="0"/>
                        <a:t>25</a:t>
                      </a:r>
                    </a:p>
                  </a:txBody>
                  <a:tcPr>
                    <a:cell3D prstMaterial="dkEdge">
                      <a:bevel prst="cross"/>
                      <a:lightRig rig="flood" dir="t"/>
                    </a:cell3D>
                  </a:tcPr>
                </a:tc>
                <a:tc>
                  <a:txBody>
                    <a:bodyPr/>
                    <a:lstStyle/>
                    <a:p>
                      <a:pPr algn="ctr"/>
                      <a:r>
                        <a:rPr lang="en-US" dirty="0"/>
                        <a:t>45</a:t>
                      </a:r>
                    </a:p>
                  </a:txBody>
                  <a:tcPr>
                    <a:cell3D prstMaterial="dkEdge">
                      <a:bevel prst="cross"/>
                      <a:lightRig rig="flood" dir="t"/>
                    </a:cell3D>
                  </a:tcPr>
                </a:tc>
                <a:tc>
                  <a:txBody>
                    <a:bodyPr/>
                    <a:lstStyle/>
                    <a:p>
                      <a:pPr algn="ctr"/>
                      <a:r>
                        <a:rPr lang="en-US" dirty="0"/>
                        <a:t>02</a:t>
                      </a:r>
                    </a:p>
                  </a:txBody>
                  <a:tcPr>
                    <a:cell3D prstMaterial="dkEdge">
                      <a:bevel prst="cross"/>
                      <a:lightRig rig="flood" dir="t"/>
                    </a:cell3D>
                  </a:tcPr>
                </a:tc>
                <a:tc>
                  <a:txBody>
                    <a:bodyPr/>
                    <a:lstStyle/>
                    <a:p>
                      <a:pPr algn="ctr"/>
                      <a:r>
                        <a:rPr lang="en-US" dirty="0"/>
                        <a:t>12</a:t>
                      </a:r>
                    </a:p>
                  </a:txBody>
                  <a:tcPr>
                    <a:cell3D prstMaterial="dkEdge">
                      <a:bevel prst="cross"/>
                      <a:lightRig rig="flood" dir="t"/>
                    </a:cell3D>
                  </a:tcPr>
                </a:tc>
                <a:tc>
                  <a:txBody>
                    <a:bodyPr/>
                    <a:lstStyle/>
                    <a:p>
                      <a:pPr algn="ctr"/>
                      <a:r>
                        <a:rPr lang="en-US" dirty="0"/>
                        <a:t>0</a:t>
                      </a:r>
                    </a:p>
                  </a:txBody>
                  <a:tcPr>
                    <a:cell3D prstMaterial="dkEdge">
                      <a:bevel prst="cross"/>
                      <a:lightRig rig="flood" dir="t"/>
                    </a:cell3D>
                  </a:tcPr>
                </a:tc>
                <a:tc>
                  <a:txBody>
                    <a:bodyPr/>
                    <a:lstStyle/>
                    <a:p>
                      <a:pPr algn="ctr"/>
                      <a:r>
                        <a:rPr lang="en-US" dirty="0"/>
                        <a:t>80</a:t>
                      </a:r>
                    </a:p>
                  </a:txBody>
                  <a:tcPr>
                    <a:cell3D prstMaterial="dkEdge">
                      <a:bevel prst="cross"/>
                      <a:lightRig rig="flood" dir="t"/>
                    </a:cell3D>
                  </a:tcPr>
                </a:tc>
                <a:extLst>
                  <a:ext uri="{0D108BD9-81ED-4DB2-BD59-A6C34878D82A}">
                    <a16:rowId xmlns:a16="http://schemas.microsoft.com/office/drawing/2014/main" val="10005"/>
                  </a:ext>
                </a:extLst>
              </a:tr>
              <a:tr h="370840">
                <a:tc>
                  <a:txBody>
                    <a:bodyPr/>
                    <a:lstStyle/>
                    <a:p>
                      <a:pPr algn="ctr"/>
                      <a:r>
                        <a:rPr lang="en-US" dirty="0"/>
                        <a:t>F</a:t>
                      </a:r>
                    </a:p>
                  </a:txBody>
                  <a:tcPr>
                    <a:cell3D prstMaterial="dkEdge">
                      <a:bevel prst="cross"/>
                      <a:lightRig rig="flood" dir="t"/>
                    </a:cell3D>
                  </a:tcPr>
                </a:tc>
                <a:tc>
                  <a:txBody>
                    <a:bodyPr/>
                    <a:lstStyle/>
                    <a:p>
                      <a:pPr algn="ctr"/>
                      <a:r>
                        <a:rPr lang="en-US" dirty="0"/>
                        <a:t>30</a:t>
                      </a:r>
                    </a:p>
                  </a:txBody>
                  <a:tcPr>
                    <a:cell3D prstMaterial="dkEdge">
                      <a:bevel prst="cross"/>
                      <a:lightRig rig="flood" dir="t"/>
                    </a:cell3D>
                  </a:tcPr>
                </a:tc>
                <a:tc>
                  <a:txBody>
                    <a:bodyPr/>
                    <a:lstStyle/>
                    <a:p>
                      <a:pPr algn="ctr"/>
                      <a:r>
                        <a:rPr lang="en-US" dirty="0"/>
                        <a:t>10</a:t>
                      </a:r>
                    </a:p>
                  </a:txBody>
                  <a:tcPr>
                    <a:cell3D prstMaterial="dkEdge">
                      <a:bevel prst="cross"/>
                      <a:lightRig rig="flood" dir="t"/>
                    </a:cell3D>
                  </a:tcPr>
                </a:tc>
                <a:tc>
                  <a:txBody>
                    <a:bodyPr/>
                    <a:lstStyle/>
                    <a:p>
                      <a:pPr algn="ctr"/>
                      <a:r>
                        <a:rPr lang="en-US" dirty="0"/>
                        <a:t>15</a:t>
                      </a:r>
                    </a:p>
                  </a:txBody>
                  <a:tcPr>
                    <a:cell3D prstMaterial="dkEdge">
                      <a:bevel prst="cross"/>
                      <a:lightRig rig="flood" dir="t"/>
                    </a:cell3D>
                  </a:tcPr>
                </a:tc>
                <a:tc>
                  <a:txBody>
                    <a:bodyPr/>
                    <a:lstStyle/>
                    <a:p>
                      <a:pPr algn="ctr"/>
                      <a:r>
                        <a:rPr lang="en-US" dirty="0"/>
                        <a:t>43</a:t>
                      </a:r>
                    </a:p>
                  </a:txBody>
                  <a:tcPr>
                    <a:cell3D prstMaterial="dkEdge">
                      <a:bevel prst="cross"/>
                      <a:lightRig rig="flood" dir="t"/>
                    </a:cell3D>
                  </a:tcPr>
                </a:tc>
                <a:tc>
                  <a:txBody>
                    <a:bodyPr/>
                    <a:lstStyle/>
                    <a:p>
                      <a:pPr algn="ctr"/>
                      <a:r>
                        <a:rPr lang="en-US" dirty="0"/>
                        <a:t>80</a:t>
                      </a:r>
                    </a:p>
                  </a:txBody>
                  <a:tcPr>
                    <a:cell3D prstMaterial="dkEdge">
                      <a:bevel prst="cross"/>
                      <a:lightRig rig="flood" dir="t"/>
                    </a:cell3D>
                  </a:tcPr>
                </a:tc>
                <a:tc>
                  <a:txBody>
                    <a:bodyPr/>
                    <a:lstStyle/>
                    <a:p>
                      <a:pPr algn="ctr"/>
                      <a:r>
                        <a:rPr lang="en-US" dirty="0"/>
                        <a:t>0</a:t>
                      </a:r>
                    </a:p>
                  </a:txBody>
                  <a:tcPr>
                    <a:cell3D prstMaterial="dkEdge">
                      <a:bevel prst="cross"/>
                      <a:lightRig rig="flood" dir="t"/>
                    </a:cell3D>
                  </a:tcPr>
                </a:tc>
                <a:extLst>
                  <a:ext uri="{0D108BD9-81ED-4DB2-BD59-A6C34878D82A}">
                    <a16:rowId xmlns:a16="http://schemas.microsoft.com/office/drawing/2014/main" val="10006"/>
                  </a:ext>
                </a:extLst>
              </a:tr>
            </a:tbl>
          </a:graphicData>
        </a:graphic>
      </p:graphicFrame>
      <p:sp>
        <p:nvSpPr>
          <p:cNvPr id="5" name="Title 4"/>
          <p:cNvSpPr>
            <a:spLocks noGrp="1"/>
          </p:cNvSpPr>
          <p:nvPr>
            <p:ph type="title"/>
          </p:nvPr>
        </p:nvSpPr>
        <p:spPr/>
        <p:txBody>
          <a:bodyPr/>
          <a:lstStyle/>
          <a:p>
            <a:r>
              <a:rPr lang="en-US" dirty="0"/>
              <a:t>Distances Between Cities</a:t>
            </a:r>
          </a:p>
        </p:txBody>
      </p:sp>
      <p:sp>
        <p:nvSpPr>
          <p:cNvPr id="4" name="Slide Number Placeholder 3"/>
          <p:cNvSpPr>
            <a:spLocks noGrp="1"/>
          </p:cNvSpPr>
          <p:nvPr>
            <p:ph type="sldNum" sz="quarter" idx="12"/>
          </p:nvPr>
        </p:nvSpPr>
        <p:spPr/>
        <p:txBody>
          <a:bodyPr/>
          <a:lstStyle/>
          <a:p>
            <a:fld id="{DF4137F0-3F72-4DE7-B9DC-21755B2F58D8}"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format</a:t>
            </a:r>
          </a:p>
        </p:txBody>
      </p:sp>
      <p:sp>
        <p:nvSpPr>
          <p:cNvPr id="4" name="Text Placeholder 3"/>
          <p:cNvSpPr>
            <a:spLocks noGrp="1"/>
          </p:cNvSpPr>
          <p:nvPr>
            <p:ph type="body" idx="2"/>
          </p:nvPr>
        </p:nvSpPr>
        <p:spPr/>
        <p:txBody>
          <a:bodyPr/>
          <a:lstStyle/>
          <a:p>
            <a:endParaRPr lang="en-US" dirty="0"/>
          </a:p>
        </p:txBody>
      </p:sp>
      <p:sp>
        <p:nvSpPr>
          <p:cNvPr id="3" name="Content Placeholder 2"/>
          <p:cNvSpPr>
            <a:spLocks noGrp="1"/>
          </p:cNvSpPr>
          <p:nvPr>
            <p:ph sz="half" idx="1"/>
          </p:nvPr>
        </p:nvSpPr>
        <p:spPr/>
        <p:txBody>
          <a:bodyPr>
            <a:normAutofit fontScale="77500" lnSpcReduction="20000"/>
          </a:bodyPr>
          <a:lstStyle/>
          <a:p>
            <a:r>
              <a:rPr lang="en-US" dirty="0"/>
              <a:t>Answer we expect is in the format of an ordered list of cities.</a:t>
            </a:r>
          </a:p>
          <a:p>
            <a:endParaRPr lang="en-US" dirty="0"/>
          </a:p>
          <a:p>
            <a:r>
              <a:rPr lang="en-US" dirty="0"/>
              <a:t>We can take each city as a gene</a:t>
            </a:r>
          </a:p>
          <a:p>
            <a:endParaRPr lang="en-US" dirty="0"/>
          </a:p>
          <a:p>
            <a:r>
              <a:rPr lang="en-US" dirty="0"/>
              <a:t>Manipulating genes would mean changing the order of genes, ‘ cities’.</a:t>
            </a:r>
          </a:p>
          <a:p>
            <a:endParaRPr lang="en-US" dirty="0"/>
          </a:p>
          <a:p>
            <a:r>
              <a:rPr lang="en-US" dirty="0"/>
              <a:t>Since each city must be visited once and only once resulting answer (chromosome) would have a fix length of 6. (But other variations of TSP may need dynamic size)</a:t>
            </a:r>
          </a:p>
          <a:p>
            <a:endParaRPr lang="en-US" dirty="0"/>
          </a:p>
          <a:p>
            <a:endParaRPr lang="en-US" dirty="0"/>
          </a:p>
          <a:p>
            <a:endParaRPr lang="en-US" dirty="0"/>
          </a:p>
        </p:txBody>
      </p:sp>
      <p:sp>
        <p:nvSpPr>
          <p:cNvPr id="5" name="Rounded Rectangle 4"/>
          <p:cNvSpPr/>
          <p:nvPr/>
        </p:nvSpPr>
        <p:spPr>
          <a:xfrm>
            <a:off x="838200" y="2286000"/>
            <a:ext cx="304800" cy="3505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A B D F C E</a:t>
            </a:r>
          </a:p>
        </p:txBody>
      </p:sp>
      <p:sp>
        <p:nvSpPr>
          <p:cNvPr id="7" name="Rounded Rectangle 6"/>
          <p:cNvSpPr/>
          <p:nvPr/>
        </p:nvSpPr>
        <p:spPr>
          <a:xfrm>
            <a:off x="2133600" y="2286000"/>
            <a:ext cx="304800" cy="3505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 B D F A E</a:t>
            </a:r>
          </a:p>
        </p:txBody>
      </p:sp>
      <p:sp>
        <p:nvSpPr>
          <p:cNvPr id="8" name="Rounded Rectangle 7"/>
          <p:cNvSpPr/>
          <p:nvPr/>
        </p:nvSpPr>
        <p:spPr>
          <a:xfrm>
            <a:off x="2819400" y="2286000"/>
            <a:ext cx="304800" cy="3505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A B F D C E</a:t>
            </a:r>
          </a:p>
        </p:txBody>
      </p:sp>
      <p:sp>
        <p:nvSpPr>
          <p:cNvPr id="9" name="Oval 8"/>
          <p:cNvSpPr/>
          <p:nvPr/>
        </p:nvSpPr>
        <p:spPr>
          <a:xfrm>
            <a:off x="2133600" y="3200400"/>
            <a:ext cx="304800" cy="3048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Oval 9"/>
          <p:cNvSpPr/>
          <p:nvPr/>
        </p:nvSpPr>
        <p:spPr>
          <a:xfrm>
            <a:off x="2819400" y="4038600"/>
            <a:ext cx="304800" cy="3048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Oval 10"/>
          <p:cNvSpPr/>
          <p:nvPr/>
        </p:nvSpPr>
        <p:spPr>
          <a:xfrm>
            <a:off x="2819400" y="3767091"/>
            <a:ext cx="304800" cy="3048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Oval 11"/>
          <p:cNvSpPr/>
          <p:nvPr/>
        </p:nvSpPr>
        <p:spPr>
          <a:xfrm>
            <a:off x="2133600" y="4318247"/>
            <a:ext cx="304800" cy="3048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Slide Number Placeholder 12"/>
          <p:cNvSpPr>
            <a:spLocks noGrp="1"/>
          </p:cNvSpPr>
          <p:nvPr>
            <p:ph type="sldNum" sz="quarter" idx="12"/>
          </p:nvPr>
        </p:nvSpPr>
        <p:spPr/>
        <p:txBody>
          <a:bodyPr/>
          <a:lstStyle/>
          <a:p>
            <a:fld id="{DF4137F0-3F72-4DE7-B9DC-21755B2F58D8}"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Mutation</a:t>
            </a:r>
          </a:p>
        </p:txBody>
      </p:sp>
      <p:sp>
        <p:nvSpPr>
          <p:cNvPr id="4" name="Text Placeholder 3"/>
          <p:cNvSpPr>
            <a:spLocks noGrp="1"/>
          </p:cNvSpPr>
          <p:nvPr>
            <p:ph type="body" idx="2"/>
          </p:nvPr>
        </p:nvSpPr>
        <p:spPr/>
        <p:txBody>
          <a:bodyPr/>
          <a:lstStyle/>
          <a:p>
            <a:endParaRPr lang="en-US" dirty="0"/>
          </a:p>
        </p:txBody>
      </p:sp>
      <p:sp>
        <p:nvSpPr>
          <p:cNvPr id="3" name="Content Placeholder 2"/>
          <p:cNvSpPr>
            <a:spLocks noGrp="1"/>
          </p:cNvSpPr>
          <p:nvPr>
            <p:ph sz="half" idx="1"/>
          </p:nvPr>
        </p:nvSpPr>
        <p:spPr/>
        <p:txBody>
          <a:bodyPr>
            <a:normAutofit/>
          </a:bodyPr>
          <a:lstStyle/>
          <a:p>
            <a:r>
              <a:rPr lang="en-US" sz="2400" dirty="0"/>
              <a:t>Since we don’t need duplications within the chromosome it is easy to focus only on mutation rather than cross over.</a:t>
            </a:r>
          </a:p>
          <a:p>
            <a:endParaRPr lang="en-US" sz="2400" dirty="0"/>
          </a:p>
          <a:p>
            <a:r>
              <a:rPr lang="en-US" sz="2400" dirty="0"/>
              <a:t>Mutation consist from selecting two random positions and swapping the elements at those places.  </a:t>
            </a:r>
          </a:p>
        </p:txBody>
      </p:sp>
      <p:sp>
        <p:nvSpPr>
          <p:cNvPr id="5" name="Rounded Rectangle 4"/>
          <p:cNvSpPr/>
          <p:nvPr/>
        </p:nvSpPr>
        <p:spPr>
          <a:xfrm>
            <a:off x="838200" y="2286000"/>
            <a:ext cx="304800" cy="3505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A B D F C E</a:t>
            </a:r>
          </a:p>
        </p:txBody>
      </p:sp>
      <p:sp>
        <p:nvSpPr>
          <p:cNvPr id="6" name="Rounded Rectangle 5"/>
          <p:cNvSpPr/>
          <p:nvPr/>
        </p:nvSpPr>
        <p:spPr>
          <a:xfrm>
            <a:off x="2133600" y="2286000"/>
            <a:ext cx="304800" cy="3505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 B D F A E</a:t>
            </a:r>
          </a:p>
        </p:txBody>
      </p:sp>
      <p:sp>
        <p:nvSpPr>
          <p:cNvPr id="7" name="Rounded Rectangle 6"/>
          <p:cNvSpPr/>
          <p:nvPr/>
        </p:nvSpPr>
        <p:spPr>
          <a:xfrm>
            <a:off x="2819400" y="2286000"/>
            <a:ext cx="304800" cy="3505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A B F D C E</a:t>
            </a:r>
          </a:p>
        </p:txBody>
      </p:sp>
      <p:sp>
        <p:nvSpPr>
          <p:cNvPr id="8" name="Oval 7"/>
          <p:cNvSpPr/>
          <p:nvPr/>
        </p:nvSpPr>
        <p:spPr>
          <a:xfrm>
            <a:off x="2133600" y="2514600"/>
            <a:ext cx="304800" cy="3048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Oval 8"/>
          <p:cNvSpPr/>
          <p:nvPr/>
        </p:nvSpPr>
        <p:spPr>
          <a:xfrm>
            <a:off x="2819400" y="4191000"/>
            <a:ext cx="304800" cy="3048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Oval 9"/>
          <p:cNvSpPr/>
          <p:nvPr/>
        </p:nvSpPr>
        <p:spPr>
          <a:xfrm>
            <a:off x="2819400" y="3581400"/>
            <a:ext cx="304800" cy="3048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Oval 10"/>
          <p:cNvSpPr/>
          <p:nvPr/>
        </p:nvSpPr>
        <p:spPr>
          <a:xfrm>
            <a:off x="2133600" y="4724400"/>
            <a:ext cx="304800" cy="3048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Slide Number Placeholder 11"/>
          <p:cNvSpPr>
            <a:spLocks noGrp="1"/>
          </p:cNvSpPr>
          <p:nvPr>
            <p:ph type="sldNum" sz="quarter" idx="12"/>
          </p:nvPr>
        </p:nvSpPr>
        <p:spPr/>
        <p:txBody>
          <a:bodyPr/>
          <a:lstStyle/>
          <a:p>
            <a:fld id="{DF4137F0-3F72-4DE7-B9DC-21755B2F58D8}"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Fitness function</a:t>
            </a:r>
          </a:p>
        </p:txBody>
      </p:sp>
      <p:sp>
        <p:nvSpPr>
          <p:cNvPr id="3" name="Content Placeholder 2"/>
          <p:cNvSpPr>
            <a:spLocks noGrp="1"/>
          </p:cNvSpPr>
          <p:nvPr>
            <p:ph idx="1"/>
          </p:nvPr>
        </p:nvSpPr>
        <p:spPr/>
        <p:txBody>
          <a:bodyPr/>
          <a:lstStyle/>
          <a:p>
            <a:r>
              <a:rPr lang="en-US" dirty="0"/>
              <a:t>Unlike some other problems we do not need heuristics or assumptions to calculate the fitness. Distance can be calculated directly.</a:t>
            </a:r>
          </a:p>
          <a:p>
            <a:endParaRPr lang="en-US" dirty="0"/>
          </a:p>
          <a:p>
            <a:r>
              <a:rPr lang="en-US" dirty="0"/>
              <a:t>Since we need to MINIMIZE the distance fitness is taken as the inverse of distance. So when distance get smaller fitness value increases.</a:t>
            </a:r>
          </a:p>
        </p:txBody>
      </p:sp>
      <p:pic>
        <p:nvPicPr>
          <p:cNvPr id="8194" name="Picture 2"/>
          <p:cNvPicPr>
            <a:picLocks noChangeAspect="1" noChangeArrowheads="1"/>
          </p:cNvPicPr>
          <p:nvPr/>
        </p:nvPicPr>
        <p:blipFill>
          <a:blip r:embed="rId2" cstate="print"/>
          <a:srcRect/>
          <a:stretch>
            <a:fillRect/>
          </a:stretch>
        </p:blipFill>
        <p:spPr bwMode="auto">
          <a:xfrm>
            <a:off x="6705600" y="4876800"/>
            <a:ext cx="1371600" cy="143301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DF4137F0-3F72-4DE7-B9DC-21755B2F58D8}"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Validating</a:t>
            </a:r>
          </a:p>
        </p:txBody>
      </p:sp>
      <p:sp>
        <p:nvSpPr>
          <p:cNvPr id="3" name="Content Placeholder 2"/>
          <p:cNvSpPr>
            <a:spLocks noGrp="1"/>
          </p:cNvSpPr>
          <p:nvPr>
            <p:ph idx="1"/>
          </p:nvPr>
        </p:nvSpPr>
        <p:spPr/>
        <p:txBody>
          <a:bodyPr/>
          <a:lstStyle/>
          <a:p>
            <a:r>
              <a:rPr lang="en-US" dirty="0"/>
              <a:t>It is important to check the validity of the solution before passing the mutated solution to the fitness evaluator. Other wise we may end up from getting invalid answer s to crashing the whole program!</a:t>
            </a:r>
          </a:p>
          <a:p>
            <a:r>
              <a:rPr lang="en-US" dirty="0"/>
              <a:t>So a validity function check ,each solution has each city once and only once.</a:t>
            </a:r>
          </a:p>
        </p:txBody>
      </p:sp>
      <p:pic>
        <p:nvPicPr>
          <p:cNvPr id="9218" name="Picture 2"/>
          <p:cNvPicPr>
            <a:picLocks noChangeAspect="1" noChangeArrowheads="1"/>
          </p:cNvPicPr>
          <p:nvPr/>
        </p:nvPicPr>
        <p:blipFill>
          <a:blip r:embed="rId2" cstate="print"/>
          <a:srcRect/>
          <a:stretch>
            <a:fillRect/>
          </a:stretch>
        </p:blipFill>
        <p:spPr bwMode="auto">
          <a:xfrm>
            <a:off x="6400800" y="4648200"/>
            <a:ext cx="1643865" cy="15240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DF4137F0-3F72-4DE7-B9DC-21755B2F58D8}"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Variations</a:t>
            </a:r>
          </a:p>
        </p:txBody>
      </p:sp>
      <p:sp>
        <p:nvSpPr>
          <p:cNvPr id="3" name="Content Placeholder 2"/>
          <p:cNvSpPr>
            <a:spLocks noGrp="1"/>
          </p:cNvSpPr>
          <p:nvPr>
            <p:ph idx="1"/>
          </p:nvPr>
        </p:nvSpPr>
        <p:spPr/>
        <p:txBody>
          <a:bodyPr/>
          <a:lstStyle/>
          <a:p>
            <a:r>
              <a:rPr lang="en-US" dirty="0"/>
              <a:t>Can you think of changes needed to be made if salesman was allowed to visit single city more than once.</a:t>
            </a:r>
          </a:p>
          <a:p>
            <a:r>
              <a:rPr lang="en-US" dirty="0"/>
              <a:t>What if there were one way roads ?</a:t>
            </a:r>
          </a:p>
          <a:p>
            <a:r>
              <a:rPr lang="en-US" dirty="0"/>
              <a:t>If we were to connect these cities via telephone cables what modification would be needed to be done to the algorithm to find the minimum cost.</a:t>
            </a:r>
          </a:p>
        </p:txBody>
      </p:sp>
      <p:pic>
        <p:nvPicPr>
          <p:cNvPr id="10242" name="Picture 2"/>
          <p:cNvPicPr>
            <a:picLocks noChangeAspect="1" noChangeArrowheads="1"/>
          </p:cNvPicPr>
          <p:nvPr/>
        </p:nvPicPr>
        <p:blipFill>
          <a:blip r:embed="rId2" cstate="print"/>
          <a:srcRect/>
          <a:stretch>
            <a:fillRect/>
          </a:stretch>
        </p:blipFill>
        <p:spPr bwMode="auto">
          <a:xfrm>
            <a:off x="6172200" y="5410200"/>
            <a:ext cx="2438400" cy="11430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DF4137F0-3F72-4DE7-B9DC-21755B2F58D8}"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r>
              <a:rPr lang="en-US" dirty="0"/>
              <a:t>How do we define the fitness function?</a:t>
            </a:r>
          </a:p>
          <a:p>
            <a:pPr lvl="1"/>
            <a:r>
              <a:rPr lang="en-US" dirty="0"/>
              <a:t>If we do not know the final answer how can we know how close we are to the solution ?</a:t>
            </a:r>
          </a:p>
          <a:p>
            <a:pPr lvl="1"/>
            <a:r>
              <a:rPr lang="en-US" dirty="0"/>
              <a:t>What role do heuristics play in the GA ?</a:t>
            </a:r>
          </a:p>
          <a:p>
            <a:pPr lvl="1"/>
            <a:r>
              <a:rPr lang="en-US" dirty="0"/>
              <a:t>How can we select a good heuristic ?</a:t>
            </a:r>
          </a:p>
        </p:txBody>
      </p:sp>
      <p:pic>
        <p:nvPicPr>
          <p:cNvPr id="11266" name="Picture 2" descr="Q:\dem\4th yearBio informatics\montecarlo\presentastion\other\0060-0808-1915-1235_Man_Working_on_a_Computer_Sweating_to_Meet_a_Deadline_clipart_image.jpg"/>
          <p:cNvPicPr>
            <a:picLocks noChangeAspect="1" noChangeArrowheads="1"/>
          </p:cNvPicPr>
          <p:nvPr/>
        </p:nvPicPr>
        <p:blipFill>
          <a:blip r:embed="rId2" cstate="print"/>
          <a:srcRect/>
          <a:stretch>
            <a:fillRect/>
          </a:stretch>
        </p:blipFill>
        <p:spPr bwMode="auto">
          <a:xfrm>
            <a:off x="6553200" y="4648200"/>
            <a:ext cx="1828800" cy="1614714"/>
          </a:xfrm>
          <a:prstGeom prst="rect">
            <a:avLst/>
          </a:prstGeom>
          <a:noFill/>
        </p:spPr>
      </p:pic>
      <p:sp>
        <p:nvSpPr>
          <p:cNvPr id="5" name="Slide Number Placeholder 4"/>
          <p:cNvSpPr>
            <a:spLocks noGrp="1"/>
          </p:cNvSpPr>
          <p:nvPr>
            <p:ph type="sldNum" sz="quarter" idx="12"/>
          </p:nvPr>
        </p:nvSpPr>
        <p:spPr/>
        <p:txBody>
          <a:bodyPr/>
          <a:lstStyle/>
          <a:p>
            <a:fld id="{DF4137F0-3F72-4DE7-B9DC-21755B2F58D8}"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a:t>
            </a:r>
          </a:p>
        </p:txBody>
      </p:sp>
      <p:sp>
        <p:nvSpPr>
          <p:cNvPr id="3" name="Content Placeholder 2"/>
          <p:cNvSpPr>
            <a:spLocks noGrp="1"/>
          </p:cNvSpPr>
          <p:nvPr>
            <p:ph idx="1"/>
          </p:nvPr>
        </p:nvSpPr>
        <p:spPr/>
        <p:txBody>
          <a:bodyPr/>
          <a:lstStyle/>
          <a:p>
            <a:r>
              <a:rPr lang="en-US" dirty="0"/>
              <a:t>Some problems are known as NP hard and their solution space increases exponentially as the number of possibilities increases</a:t>
            </a:r>
          </a:p>
          <a:p>
            <a:r>
              <a:rPr lang="en-US" dirty="0"/>
              <a:t>Some of these problems can not be solved using traditional techniques</a:t>
            </a:r>
          </a:p>
          <a:p>
            <a:pPr lvl="1"/>
            <a:r>
              <a:rPr lang="en-US" dirty="0"/>
              <a:t>Linear / Non linear / Dynamic programming</a:t>
            </a:r>
          </a:p>
          <a:p>
            <a:pPr lvl="1"/>
            <a:r>
              <a:rPr lang="en-US" dirty="0"/>
              <a:t>Queuing</a:t>
            </a:r>
          </a:p>
          <a:p>
            <a:pPr lvl="1"/>
            <a:r>
              <a:rPr lang="en-US" dirty="0"/>
              <a:t>Scheduling and Assignations</a:t>
            </a:r>
          </a:p>
          <a:p>
            <a:pPr lvl="1"/>
            <a:r>
              <a:rPr lang="en-US" dirty="0"/>
              <a:t>Transportation and Inventory</a:t>
            </a:r>
          </a:p>
        </p:txBody>
      </p:sp>
      <p:sp>
        <p:nvSpPr>
          <p:cNvPr id="4" name="Slide Number Placeholder 3"/>
          <p:cNvSpPr>
            <a:spLocks noGrp="1"/>
          </p:cNvSpPr>
          <p:nvPr>
            <p:ph type="sldNum" sz="quarter" idx="12"/>
          </p:nvPr>
        </p:nvSpPr>
        <p:spPr/>
        <p:txBody>
          <a:bodyPr/>
          <a:lstStyle/>
          <a:p>
            <a:fld id="{DF4137F0-3F72-4DE7-B9DC-21755B2F58D8}"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Automotive Design</a:t>
            </a:r>
          </a:p>
        </p:txBody>
      </p:sp>
      <p:sp>
        <p:nvSpPr>
          <p:cNvPr id="4" name="Text Placeholder 3"/>
          <p:cNvSpPr>
            <a:spLocks noGrp="1"/>
          </p:cNvSpPr>
          <p:nvPr>
            <p:ph type="body" idx="2"/>
          </p:nvPr>
        </p:nvSpPr>
        <p:spPr/>
        <p:txBody>
          <a:bodyPr/>
          <a:lstStyle/>
          <a:p>
            <a:endParaRPr lang="en-US" dirty="0"/>
          </a:p>
        </p:txBody>
      </p:sp>
      <p:sp>
        <p:nvSpPr>
          <p:cNvPr id="3" name="Content Placeholder 2"/>
          <p:cNvSpPr>
            <a:spLocks noGrp="1"/>
          </p:cNvSpPr>
          <p:nvPr>
            <p:ph sz="half" idx="1"/>
          </p:nvPr>
        </p:nvSpPr>
        <p:spPr/>
        <p:txBody>
          <a:bodyPr>
            <a:normAutofit fontScale="62500" lnSpcReduction="20000"/>
          </a:bodyPr>
          <a:lstStyle/>
          <a:p>
            <a:endParaRPr lang="en-US" dirty="0"/>
          </a:p>
          <a:p>
            <a:endParaRPr lang="en-US" dirty="0"/>
          </a:p>
          <a:p>
            <a:endParaRPr lang="en-US" dirty="0"/>
          </a:p>
          <a:p>
            <a:pPr algn="just"/>
            <a:r>
              <a:rPr lang="en-US" dirty="0"/>
              <a:t>Using Genetic Algorithms [GAs] to both design composite materials and aerodynamic shapes for race cars and regular means of transportation (including aviation) can return combinations of best materials and best engineering to provide faster, lighter, more fuel efficient and safer vehicles.</a:t>
            </a:r>
          </a:p>
          <a:p>
            <a:pPr algn="just"/>
            <a:endParaRPr lang="en-US" dirty="0"/>
          </a:p>
          <a:p>
            <a:pPr algn="just"/>
            <a:r>
              <a:rPr lang="en-US" dirty="0"/>
              <a:t>Rather than spending years in laboratories working with polymers, wind tunnels and balsa wood shapes, the processes can be done much quicker and more efficiently by computer modeling using GA searches to return a range of options human designers can then put together however they please. </a:t>
            </a:r>
          </a:p>
        </p:txBody>
      </p:sp>
      <p:pic>
        <p:nvPicPr>
          <p:cNvPr id="3074" name="Picture 2"/>
          <p:cNvPicPr>
            <a:picLocks noChangeAspect="1" noChangeArrowheads="1"/>
          </p:cNvPicPr>
          <p:nvPr/>
        </p:nvPicPr>
        <p:blipFill>
          <a:blip r:embed="rId2" cstate="print"/>
          <a:srcRect/>
          <a:stretch>
            <a:fillRect/>
          </a:stretch>
        </p:blipFill>
        <p:spPr bwMode="auto">
          <a:xfrm>
            <a:off x="533400" y="2438400"/>
            <a:ext cx="2830286" cy="1981200"/>
          </a:xfrm>
          <a:prstGeom prst="rect">
            <a:avLst/>
          </a:prstGeom>
          <a:ln>
            <a:noFill/>
          </a:ln>
          <a:effectLst>
            <a:outerShdw blurRad="292100" dist="139700" dir="2700000" algn="tl" rotWithShape="0">
              <a:srgbClr val="333333">
                <a:alpha val="65000"/>
              </a:srgbClr>
            </a:outerShdw>
          </a:effectLst>
        </p:spPr>
      </p:pic>
      <p:sp>
        <p:nvSpPr>
          <p:cNvPr id="6" name="Slide Number Placeholder 5"/>
          <p:cNvSpPr>
            <a:spLocks noGrp="1"/>
          </p:cNvSpPr>
          <p:nvPr>
            <p:ph type="sldNum" sz="quarter" idx="12"/>
          </p:nvPr>
        </p:nvSpPr>
        <p:spPr/>
        <p:txBody>
          <a:bodyPr/>
          <a:lstStyle/>
          <a:p>
            <a:fld id="{DF4137F0-3F72-4DE7-B9DC-21755B2F58D8}"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Engineering Design</a:t>
            </a:r>
          </a:p>
        </p:txBody>
      </p:sp>
      <p:sp>
        <p:nvSpPr>
          <p:cNvPr id="4" name="Text Placeholder 3"/>
          <p:cNvSpPr>
            <a:spLocks noGrp="1"/>
          </p:cNvSpPr>
          <p:nvPr>
            <p:ph type="body" idx="2"/>
          </p:nvPr>
        </p:nvSpPr>
        <p:spPr/>
        <p:txBody>
          <a:bodyPr/>
          <a:lstStyle/>
          <a:p>
            <a:endParaRPr lang="en-US" dirty="0"/>
          </a:p>
        </p:txBody>
      </p:sp>
      <p:sp>
        <p:nvSpPr>
          <p:cNvPr id="3" name="Content Placeholder 2"/>
          <p:cNvSpPr>
            <a:spLocks noGrp="1"/>
          </p:cNvSpPr>
          <p:nvPr>
            <p:ph sz="half" idx="1"/>
          </p:nvPr>
        </p:nvSpPr>
        <p:spPr/>
        <p:txBody>
          <a:bodyPr>
            <a:normAutofit fontScale="55000" lnSpcReduction="20000"/>
          </a:bodyPr>
          <a:lstStyle/>
          <a:p>
            <a:endParaRPr lang="en-US" dirty="0"/>
          </a:p>
          <a:p>
            <a:pPr algn="just"/>
            <a:endParaRPr lang="en-US" dirty="0"/>
          </a:p>
          <a:p>
            <a:pPr algn="just"/>
            <a:endParaRPr lang="en-US" dirty="0"/>
          </a:p>
          <a:p>
            <a:pPr algn="just"/>
            <a:r>
              <a:rPr lang="en-US" dirty="0"/>
              <a:t>Getting the most out of a range of materials to optimize the structural and operational design of buildings, factories, machines, etc. is a rapidly expanding application of GAs. These are being created for such uses as optimizing the design of heat exchangers, robot gripping arms, satellite booms, building trusses, flywheels, turbines, and just about any other computer-assisted engineering design application. </a:t>
            </a:r>
          </a:p>
          <a:p>
            <a:pPr algn="just"/>
            <a:endParaRPr lang="en-US" dirty="0"/>
          </a:p>
          <a:p>
            <a:pPr algn="just"/>
            <a:r>
              <a:rPr lang="en-US" dirty="0"/>
              <a:t>There is work to combine GAs optimizing particular aspects of engineering problems to work together, and some of these can not only solve design problems, but also project them forward to analyze weaknesses and possible point failures in the future so these can be avoided. </a:t>
            </a:r>
          </a:p>
        </p:txBody>
      </p:sp>
      <p:pic>
        <p:nvPicPr>
          <p:cNvPr id="4098" name="Picture 2"/>
          <p:cNvPicPr>
            <a:picLocks noChangeAspect="1" noChangeArrowheads="1"/>
          </p:cNvPicPr>
          <p:nvPr/>
        </p:nvPicPr>
        <p:blipFill>
          <a:blip r:embed="rId2" cstate="print"/>
          <a:srcRect/>
          <a:stretch>
            <a:fillRect/>
          </a:stretch>
        </p:blipFill>
        <p:spPr bwMode="auto">
          <a:xfrm>
            <a:off x="609600" y="2362200"/>
            <a:ext cx="2743200" cy="2907792"/>
          </a:xfrm>
          <a:prstGeom prst="rect">
            <a:avLst/>
          </a:prstGeom>
          <a:ln>
            <a:noFill/>
          </a:ln>
          <a:effectLst>
            <a:outerShdw blurRad="292100" dist="139700" dir="2700000" algn="tl" rotWithShape="0">
              <a:srgbClr val="333333">
                <a:alpha val="65000"/>
              </a:srgbClr>
            </a:outerShdw>
          </a:effectLst>
        </p:spPr>
      </p:pic>
      <p:sp>
        <p:nvSpPr>
          <p:cNvPr id="6" name="Slide Number Placeholder 5"/>
          <p:cNvSpPr>
            <a:spLocks noGrp="1"/>
          </p:cNvSpPr>
          <p:nvPr>
            <p:ph type="sldNum" sz="quarter" idx="12"/>
          </p:nvPr>
        </p:nvSpPr>
        <p:spPr/>
        <p:txBody>
          <a:bodyPr/>
          <a:lstStyle/>
          <a:p>
            <a:fld id="{DF4137F0-3F72-4DE7-B9DC-21755B2F58D8}"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Robotics</a:t>
            </a:r>
          </a:p>
        </p:txBody>
      </p:sp>
      <p:sp>
        <p:nvSpPr>
          <p:cNvPr id="4" name="Text Placeholder 3"/>
          <p:cNvSpPr>
            <a:spLocks noGrp="1"/>
          </p:cNvSpPr>
          <p:nvPr>
            <p:ph type="body" idx="2"/>
          </p:nvPr>
        </p:nvSpPr>
        <p:spPr/>
        <p:txBody>
          <a:bodyPr/>
          <a:lstStyle/>
          <a:p>
            <a:endParaRPr lang="en-US" dirty="0"/>
          </a:p>
        </p:txBody>
      </p:sp>
      <p:sp>
        <p:nvSpPr>
          <p:cNvPr id="3" name="Content Placeholder 2"/>
          <p:cNvSpPr>
            <a:spLocks noGrp="1"/>
          </p:cNvSpPr>
          <p:nvPr>
            <p:ph sz="half" idx="1"/>
          </p:nvPr>
        </p:nvSpPr>
        <p:spPr/>
        <p:txBody>
          <a:bodyPr>
            <a:normAutofit/>
          </a:bodyPr>
          <a:lstStyle/>
          <a:p>
            <a:pPr algn="just"/>
            <a:endParaRPr lang="en-US" dirty="0"/>
          </a:p>
          <a:p>
            <a:pPr algn="just"/>
            <a:endParaRPr lang="en-US" sz="1600" dirty="0"/>
          </a:p>
          <a:p>
            <a:pPr algn="just"/>
            <a:r>
              <a:rPr lang="en-US" sz="1600" dirty="0"/>
              <a:t>Robotics involves human designers and engineers trying out all sorts of things in order to create useful machines that can do work for humans. Each robot's design is dependent on the job or jobs it is intended to do, so there are many different designs out there. </a:t>
            </a:r>
          </a:p>
          <a:p>
            <a:pPr algn="just">
              <a:buNone/>
            </a:pPr>
            <a:endParaRPr lang="en-US" sz="1600" dirty="0"/>
          </a:p>
          <a:p>
            <a:pPr algn="just"/>
            <a:r>
              <a:rPr lang="en-US" sz="1600" dirty="0"/>
              <a:t>GAs can be programmed to search for a range of optimal designs and components for each specific use, or to return results for entirely new types of robots that can perform multiple tasks and have more general application. GA-designed robotics just might get us those nifty multi-purpose, learning robots we've been expecting.</a:t>
            </a:r>
          </a:p>
        </p:txBody>
      </p:sp>
      <p:pic>
        <p:nvPicPr>
          <p:cNvPr id="5122" name="Picture 2"/>
          <p:cNvPicPr>
            <a:picLocks noChangeAspect="1" noChangeArrowheads="1"/>
          </p:cNvPicPr>
          <p:nvPr/>
        </p:nvPicPr>
        <p:blipFill>
          <a:blip r:embed="rId2" cstate="print"/>
          <a:srcRect/>
          <a:stretch>
            <a:fillRect/>
          </a:stretch>
        </p:blipFill>
        <p:spPr bwMode="auto">
          <a:xfrm>
            <a:off x="762000" y="2209800"/>
            <a:ext cx="2381250" cy="3038475"/>
          </a:xfrm>
          <a:prstGeom prst="rect">
            <a:avLst/>
          </a:prstGeom>
          <a:ln>
            <a:noFill/>
          </a:ln>
          <a:effectLst>
            <a:outerShdw blurRad="292100" dist="139700" dir="2700000" algn="tl" rotWithShape="0">
              <a:srgbClr val="333333">
                <a:alpha val="65000"/>
              </a:srgbClr>
            </a:outerShdw>
          </a:effectLst>
        </p:spPr>
      </p:pic>
      <p:sp>
        <p:nvSpPr>
          <p:cNvPr id="6" name="Slide Number Placeholder 5"/>
          <p:cNvSpPr>
            <a:spLocks noGrp="1"/>
          </p:cNvSpPr>
          <p:nvPr>
            <p:ph type="sldNum" sz="quarter" idx="12"/>
          </p:nvPr>
        </p:nvSpPr>
        <p:spPr/>
        <p:txBody>
          <a:bodyPr/>
          <a:lstStyle/>
          <a:p>
            <a:fld id="{DF4137F0-3F72-4DE7-B9DC-21755B2F58D8}"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Evolvable Hardware</a:t>
            </a:r>
          </a:p>
        </p:txBody>
      </p:sp>
      <p:sp>
        <p:nvSpPr>
          <p:cNvPr id="4" name="Text Placeholder 3"/>
          <p:cNvSpPr>
            <a:spLocks noGrp="1"/>
          </p:cNvSpPr>
          <p:nvPr>
            <p:ph type="body" idx="2"/>
          </p:nvPr>
        </p:nvSpPr>
        <p:spPr/>
        <p:txBody>
          <a:bodyPr/>
          <a:lstStyle/>
          <a:p>
            <a:endParaRPr lang="en-US" dirty="0"/>
          </a:p>
        </p:txBody>
      </p:sp>
      <p:sp>
        <p:nvSpPr>
          <p:cNvPr id="3" name="Content Placeholder 2"/>
          <p:cNvSpPr>
            <a:spLocks noGrp="1"/>
          </p:cNvSpPr>
          <p:nvPr>
            <p:ph sz="half" idx="1"/>
          </p:nvPr>
        </p:nvSpPr>
        <p:spPr/>
        <p:txBody>
          <a:bodyPr>
            <a:normAutofit fontScale="62500" lnSpcReduction="20000"/>
          </a:bodyPr>
          <a:lstStyle/>
          <a:p>
            <a:pPr algn="just"/>
            <a:endParaRPr lang="en-US" dirty="0"/>
          </a:p>
          <a:p>
            <a:pPr algn="just"/>
            <a:r>
              <a:rPr lang="en-US" dirty="0"/>
              <a:t>Evolvable hardware applications are electronic circuits created by GA computer models that use stochastic (statistically random) operators to evolve new configurations from old ones. As the algorithm does its thing in the running model, eventually a circuit configuration will come along that does what the designer wants. </a:t>
            </a:r>
          </a:p>
          <a:p>
            <a:pPr algn="just">
              <a:buNone/>
            </a:pPr>
            <a:endParaRPr lang="en-US" dirty="0"/>
          </a:p>
          <a:p>
            <a:pPr algn="just"/>
            <a:endParaRPr lang="en-US" dirty="0"/>
          </a:p>
          <a:p>
            <a:pPr algn="just"/>
            <a:r>
              <a:rPr lang="en-US" dirty="0"/>
              <a:t>Think of reconfigurable circuits in something like a space robot. It could use a built-in GA library and simulator to re-design itself after something like radiation exposure that messes up its normal configuration, or encounters a novel situation in which it needs a function it doesn't already have. Such GAs would enable self-adaptation and self-repair. </a:t>
            </a:r>
          </a:p>
        </p:txBody>
      </p:sp>
      <p:pic>
        <p:nvPicPr>
          <p:cNvPr id="6146" name="Picture 2"/>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533400" y="2514600"/>
            <a:ext cx="2819400" cy="2898343"/>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DF4137F0-3F72-4DE7-B9DC-21755B2F58D8}"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Optimized Telecommunications Routing</a:t>
            </a:r>
          </a:p>
        </p:txBody>
      </p:sp>
      <p:sp>
        <p:nvSpPr>
          <p:cNvPr id="4" name="Text Placeholder 3"/>
          <p:cNvSpPr>
            <a:spLocks noGrp="1"/>
          </p:cNvSpPr>
          <p:nvPr>
            <p:ph type="body" idx="2"/>
          </p:nvPr>
        </p:nvSpPr>
        <p:spPr/>
        <p:txBody>
          <a:bodyPr/>
          <a:lstStyle/>
          <a:p>
            <a:endParaRPr lang="en-US" dirty="0"/>
          </a:p>
        </p:txBody>
      </p:sp>
      <p:sp>
        <p:nvSpPr>
          <p:cNvPr id="3" name="Content Placeholder 2"/>
          <p:cNvSpPr>
            <a:spLocks noGrp="1"/>
          </p:cNvSpPr>
          <p:nvPr>
            <p:ph sz="half" idx="1"/>
          </p:nvPr>
        </p:nvSpPr>
        <p:spPr/>
        <p:txBody>
          <a:bodyPr>
            <a:normAutofit fontScale="55000" lnSpcReduction="20000"/>
          </a:bodyPr>
          <a:lstStyle/>
          <a:p>
            <a:pPr algn="just"/>
            <a:endParaRPr lang="en-US" dirty="0"/>
          </a:p>
          <a:p>
            <a:pPr algn="just"/>
            <a:endParaRPr lang="en-US" dirty="0"/>
          </a:p>
          <a:p>
            <a:pPr algn="just"/>
            <a:r>
              <a:rPr lang="en-US" sz="2900" dirty="0"/>
              <a:t>Do you find yourself frustrated by slow LAN performance, inconsistent internet access, a FAX machine that only sends faxes sometimes, your land line's number of 'ghost' phone calls every month? Well, GAs are being developed that will allow for dynamic and anticipatory routing of circuits for telecommunications networks. </a:t>
            </a:r>
          </a:p>
          <a:p>
            <a:pPr algn="just"/>
            <a:endParaRPr lang="en-US" sz="2900" dirty="0"/>
          </a:p>
          <a:p>
            <a:pPr algn="just"/>
            <a:r>
              <a:rPr lang="en-US" sz="2900" dirty="0"/>
              <a:t>These could take notice of your system's instability and anticipate your re-routing needs. Using more than one GA circuit-search at a time, soon your interpersonal communications problems may really be all in your head rather than in your telecommunications system. </a:t>
            </a:r>
          </a:p>
          <a:p>
            <a:pPr algn="just"/>
            <a:endParaRPr lang="en-US" sz="2900" dirty="0"/>
          </a:p>
          <a:p>
            <a:pPr algn="just"/>
            <a:r>
              <a:rPr lang="en-US" sz="2900" dirty="0"/>
              <a:t>Other GAs are being developed to optimize placement and routing of cell towers for best coverage and ease of switching, so your cell phone and blackberry will be thankful for GAs too. </a:t>
            </a:r>
          </a:p>
        </p:txBody>
      </p:sp>
      <p:pic>
        <p:nvPicPr>
          <p:cNvPr id="7170" name="Picture 2"/>
          <p:cNvPicPr>
            <a:picLocks noChangeAspect="1" noChangeArrowheads="1"/>
          </p:cNvPicPr>
          <p:nvPr/>
        </p:nvPicPr>
        <p:blipFill>
          <a:blip r:embed="rId2" cstate="print"/>
          <a:srcRect/>
          <a:stretch>
            <a:fillRect/>
          </a:stretch>
        </p:blipFill>
        <p:spPr bwMode="auto">
          <a:xfrm>
            <a:off x="762000" y="2209800"/>
            <a:ext cx="2409825" cy="3276600"/>
          </a:xfrm>
          <a:prstGeom prst="rect">
            <a:avLst/>
          </a:prstGeom>
          <a:ln>
            <a:noFill/>
          </a:ln>
          <a:effectLst>
            <a:outerShdw blurRad="292100" dist="139700" dir="2700000" algn="tl" rotWithShape="0">
              <a:srgbClr val="333333">
                <a:alpha val="65000"/>
              </a:srgbClr>
            </a:outerShdw>
          </a:effectLst>
        </p:spPr>
      </p:pic>
      <p:sp>
        <p:nvSpPr>
          <p:cNvPr id="6" name="Slide Number Placeholder 5"/>
          <p:cNvSpPr>
            <a:spLocks noGrp="1"/>
          </p:cNvSpPr>
          <p:nvPr>
            <p:ph type="sldNum" sz="quarter" idx="12"/>
          </p:nvPr>
        </p:nvSpPr>
        <p:spPr/>
        <p:txBody>
          <a:bodyPr/>
          <a:lstStyle/>
          <a:p>
            <a:fld id="{DF4137F0-3F72-4DE7-B9DC-21755B2F58D8}"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Joke Generation!</a:t>
            </a:r>
          </a:p>
        </p:txBody>
      </p:sp>
      <p:sp>
        <p:nvSpPr>
          <p:cNvPr id="4" name="Text Placeholder 3"/>
          <p:cNvSpPr>
            <a:spLocks noGrp="1"/>
          </p:cNvSpPr>
          <p:nvPr>
            <p:ph type="body" idx="2"/>
          </p:nvPr>
        </p:nvSpPr>
        <p:spPr/>
        <p:txBody>
          <a:bodyPr/>
          <a:lstStyle/>
          <a:p>
            <a:endParaRPr lang="en-US" dirty="0"/>
          </a:p>
        </p:txBody>
      </p:sp>
      <p:sp>
        <p:nvSpPr>
          <p:cNvPr id="3" name="Content Placeholder 2"/>
          <p:cNvSpPr>
            <a:spLocks noGrp="1"/>
          </p:cNvSpPr>
          <p:nvPr>
            <p:ph sz="half" idx="1"/>
          </p:nvPr>
        </p:nvSpPr>
        <p:spPr/>
        <p:txBody>
          <a:bodyPr>
            <a:normAutofit fontScale="55000" lnSpcReduction="20000"/>
          </a:bodyPr>
          <a:lstStyle/>
          <a:p>
            <a:endParaRPr lang="en-US" dirty="0"/>
          </a:p>
          <a:p>
            <a:pPr algn="just"/>
            <a:endParaRPr lang="en-US" dirty="0"/>
          </a:p>
          <a:p>
            <a:pPr algn="just"/>
            <a:r>
              <a:rPr lang="en-US" sz="2900" dirty="0"/>
              <a:t>Among the linguistic applications of GAs - including a JAPE (automated pun generator) inspired STANDUP program to design communications strategies for people working with children who suffer communications disabilities - are GAs that search for jokes and puns.</a:t>
            </a:r>
          </a:p>
          <a:p>
            <a:pPr algn="just"/>
            <a:endParaRPr lang="en-US" sz="2900" dirty="0"/>
          </a:p>
          <a:p>
            <a:pPr algn="just"/>
            <a:r>
              <a:rPr lang="en-US" sz="2900" dirty="0"/>
              <a:t> These come under the heading of "artificial creativity" and AI, but could prove very useful to class clowns and wannabe punsters whose public reputations depend upon being funnier than they actually are. </a:t>
            </a:r>
          </a:p>
          <a:p>
            <a:pPr algn="just"/>
            <a:endParaRPr lang="en-US" sz="2900" dirty="0"/>
          </a:p>
          <a:p>
            <a:pPr algn="just"/>
            <a:r>
              <a:rPr lang="en-US" sz="2900" dirty="0"/>
              <a:t>These clever GAs will let you input a word you wish to pun or a subject you'd like to joke about, and will return a variety of solutions that just might lead to a lucrative career on the comedy club circuit! </a:t>
            </a:r>
          </a:p>
        </p:txBody>
      </p:sp>
      <p:pic>
        <p:nvPicPr>
          <p:cNvPr id="8194" name="Picture 2"/>
          <p:cNvPicPr>
            <a:picLocks noChangeAspect="1" noChangeArrowheads="1"/>
          </p:cNvPicPr>
          <p:nvPr/>
        </p:nvPicPr>
        <p:blipFill>
          <a:blip r:embed="rId2" cstate="print"/>
          <a:srcRect/>
          <a:stretch>
            <a:fillRect/>
          </a:stretch>
        </p:blipFill>
        <p:spPr bwMode="auto">
          <a:xfrm>
            <a:off x="914400" y="2438400"/>
            <a:ext cx="1905000" cy="24860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Slide Number Placeholder 5"/>
          <p:cNvSpPr>
            <a:spLocks noGrp="1"/>
          </p:cNvSpPr>
          <p:nvPr>
            <p:ph type="sldNum" sz="quarter" idx="12"/>
          </p:nvPr>
        </p:nvSpPr>
        <p:spPr/>
        <p:txBody>
          <a:bodyPr/>
          <a:lstStyle/>
          <a:p>
            <a:fld id="{DF4137F0-3F72-4DE7-B9DC-21755B2F58D8}"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Biomimetic</a:t>
            </a:r>
            <a:r>
              <a:rPr lang="en-US" dirty="0"/>
              <a:t> Invention</a:t>
            </a:r>
          </a:p>
        </p:txBody>
      </p:sp>
      <p:sp>
        <p:nvSpPr>
          <p:cNvPr id="4" name="Text Placeholder 3"/>
          <p:cNvSpPr>
            <a:spLocks noGrp="1"/>
          </p:cNvSpPr>
          <p:nvPr>
            <p:ph type="body" idx="2"/>
          </p:nvPr>
        </p:nvSpPr>
        <p:spPr/>
        <p:txBody>
          <a:bodyPr/>
          <a:lstStyle/>
          <a:p>
            <a:endParaRPr lang="en-US" dirty="0"/>
          </a:p>
        </p:txBody>
      </p:sp>
      <p:sp>
        <p:nvSpPr>
          <p:cNvPr id="3" name="Content Placeholder 2"/>
          <p:cNvSpPr>
            <a:spLocks noGrp="1"/>
          </p:cNvSpPr>
          <p:nvPr>
            <p:ph sz="half" idx="1"/>
          </p:nvPr>
        </p:nvSpPr>
        <p:spPr/>
        <p:txBody>
          <a:bodyPr>
            <a:normAutofit lnSpcReduction="10000"/>
          </a:bodyPr>
          <a:lstStyle/>
          <a:p>
            <a:endParaRPr lang="en-US" dirty="0"/>
          </a:p>
          <a:p>
            <a:pPr algn="just"/>
            <a:r>
              <a:rPr lang="en-US" sz="1700" dirty="0" err="1"/>
              <a:t>Biomimicry</a:t>
            </a:r>
            <a:r>
              <a:rPr lang="en-US" sz="1700" dirty="0"/>
              <a:t> or </a:t>
            </a:r>
            <a:r>
              <a:rPr lang="en-US" sz="1700" dirty="0" err="1"/>
              <a:t>biomimetics</a:t>
            </a:r>
            <a:r>
              <a:rPr lang="en-US" sz="1700" dirty="0"/>
              <a:t> is the development of technologies inspired by designs in nature. Since GAs are inspired by the mechanisms of biological evolution, it makes sense that they could be used in the process of invention as well. </a:t>
            </a:r>
          </a:p>
          <a:p>
            <a:pPr algn="just"/>
            <a:endParaRPr lang="en-US" sz="1700" dirty="0"/>
          </a:p>
          <a:p>
            <a:pPr algn="just"/>
            <a:r>
              <a:rPr lang="en-US" sz="1700" dirty="0"/>
              <a:t>GAs rely primarily on something called implicit parallelism (like to like), using mutation and selection in secondary roles toward a design solution. </a:t>
            </a:r>
          </a:p>
          <a:p>
            <a:pPr algn="just"/>
            <a:endParaRPr lang="en-US" sz="1700" dirty="0"/>
          </a:p>
          <a:p>
            <a:pPr algn="just"/>
            <a:r>
              <a:rPr lang="en-US" sz="1700" dirty="0"/>
              <a:t>A programmers are working on applications that not only analyze the natural designs themselves for a return on how they work, but can also combine natural designs to create something entirely new that can have exciting applications.  </a:t>
            </a:r>
          </a:p>
          <a:p>
            <a:pPr algn="just"/>
            <a:endParaRPr lang="en-US" sz="1700" dirty="0"/>
          </a:p>
        </p:txBody>
      </p:sp>
      <p:pic>
        <p:nvPicPr>
          <p:cNvPr id="9218" name="Picture 2"/>
          <p:cNvPicPr>
            <a:picLocks noChangeAspect="1" noChangeArrowheads="1"/>
          </p:cNvPicPr>
          <p:nvPr/>
        </p:nvPicPr>
        <p:blipFill>
          <a:blip r:embed="rId2" cstate="print"/>
          <a:srcRect/>
          <a:stretch>
            <a:fillRect/>
          </a:stretch>
        </p:blipFill>
        <p:spPr bwMode="auto">
          <a:xfrm>
            <a:off x="685800" y="2819400"/>
            <a:ext cx="2612571" cy="1752600"/>
          </a:xfrm>
          <a:prstGeom prst="rect">
            <a:avLst/>
          </a:prstGeom>
          <a:ln>
            <a:noFill/>
          </a:ln>
          <a:effectLst>
            <a:outerShdw blurRad="292100" dist="139700" dir="2700000" algn="tl" rotWithShape="0">
              <a:srgbClr val="333333">
                <a:alpha val="65000"/>
              </a:srgbClr>
            </a:outerShdw>
          </a:effectLst>
        </p:spPr>
      </p:pic>
      <p:sp>
        <p:nvSpPr>
          <p:cNvPr id="6" name="Slide Number Placeholder 5"/>
          <p:cNvSpPr>
            <a:spLocks noGrp="1"/>
          </p:cNvSpPr>
          <p:nvPr>
            <p:ph type="sldNum" sz="quarter" idx="12"/>
          </p:nvPr>
        </p:nvSpPr>
        <p:spPr/>
        <p:txBody>
          <a:bodyPr/>
          <a:lstStyle/>
          <a:p>
            <a:fld id="{DF4137F0-3F72-4DE7-B9DC-21755B2F58D8}"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Trip, Traffic and Shipment Routing</a:t>
            </a:r>
          </a:p>
        </p:txBody>
      </p:sp>
      <p:sp>
        <p:nvSpPr>
          <p:cNvPr id="4" name="Text Placeholder 3"/>
          <p:cNvSpPr>
            <a:spLocks noGrp="1"/>
          </p:cNvSpPr>
          <p:nvPr>
            <p:ph type="body" idx="2"/>
          </p:nvPr>
        </p:nvSpPr>
        <p:spPr/>
        <p:txBody>
          <a:bodyPr/>
          <a:lstStyle/>
          <a:p>
            <a:endParaRPr lang="en-US" dirty="0"/>
          </a:p>
        </p:txBody>
      </p:sp>
      <p:sp>
        <p:nvSpPr>
          <p:cNvPr id="3" name="Content Placeholder 2"/>
          <p:cNvSpPr>
            <a:spLocks noGrp="1"/>
          </p:cNvSpPr>
          <p:nvPr>
            <p:ph sz="half" idx="1"/>
          </p:nvPr>
        </p:nvSpPr>
        <p:spPr/>
        <p:txBody>
          <a:bodyPr>
            <a:normAutofit fontScale="62500" lnSpcReduction="20000"/>
          </a:bodyPr>
          <a:lstStyle/>
          <a:p>
            <a:endParaRPr lang="en-US" dirty="0"/>
          </a:p>
          <a:p>
            <a:endParaRPr lang="en-US" dirty="0"/>
          </a:p>
          <a:p>
            <a:pPr algn="just"/>
            <a:r>
              <a:rPr lang="en-US" dirty="0"/>
              <a:t>New applications of a GA known as the "</a:t>
            </a:r>
            <a:r>
              <a:rPr lang="en-US" b="1" dirty="0"/>
              <a:t>Traveling Salesman Problem" or TSP </a:t>
            </a:r>
            <a:r>
              <a:rPr lang="en-US" dirty="0"/>
              <a:t>can be used to plan the most efficient routes and scheduling for travel planners, traffic routers and even shipping companies. T</a:t>
            </a:r>
          </a:p>
          <a:p>
            <a:pPr algn="just"/>
            <a:r>
              <a:rPr lang="en-US" dirty="0"/>
              <a:t>he shortest routes for traveling. The timing to avoid traffic tie-ups and rush hours. Most efficient use of transport for shipping, even to including pickup loads and deliveries along the way. </a:t>
            </a:r>
          </a:p>
          <a:p>
            <a:pPr algn="just"/>
            <a:r>
              <a:rPr lang="en-US" dirty="0"/>
              <a:t>The program can be modeling all this in the background while the human agents do other things, improving productivity as well! Chances are increasing steadily that when you get that trip plan packet from the travel agency, a GA contributed more to it than the agent did. </a:t>
            </a:r>
          </a:p>
        </p:txBody>
      </p:sp>
      <p:pic>
        <p:nvPicPr>
          <p:cNvPr id="10242" name="Picture 2"/>
          <p:cNvPicPr>
            <a:picLocks noChangeAspect="1" noChangeArrowheads="1"/>
          </p:cNvPicPr>
          <p:nvPr/>
        </p:nvPicPr>
        <p:blipFill>
          <a:blip r:embed="rId2" cstate="print">
            <a:lum contrast="20000"/>
          </a:blip>
          <a:srcRect r="6250" b="21936"/>
          <a:stretch>
            <a:fillRect/>
          </a:stretch>
        </p:blipFill>
        <p:spPr bwMode="auto">
          <a:xfrm>
            <a:off x="685800" y="2286000"/>
            <a:ext cx="2286000" cy="3200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Slide Number Placeholder 5"/>
          <p:cNvSpPr>
            <a:spLocks noGrp="1"/>
          </p:cNvSpPr>
          <p:nvPr>
            <p:ph type="sldNum" sz="quarter" idx="12"/>
          </p:nvPr>
        </p:nvSpPr>
        <p:spPr/>
        <p:txBody>
          <a:bodyPr/>
          <a:lstStyle/>
          <a:p>
            <a:fld id="{DF4137F0-3F72-4DE7-B9DC-21755B2F58D8}"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Gaming</a:t>
            </a:r>
          </a:p>
        </p:txBody>
      </p:sp>
      <p:sp>
        <p:nvSpPr>
          <p:cNvPr id="4" name="Text Placeholder 3"/>
          <p:cNvSpPr>
            <a:spLocks noGrp="1"/>
          </p:cNvSpPr>
          <p:nvPr>
            <p:ph type="body" idx="2"/>
          </p:nvPr>
        </p:nvSpPr>
        <p:spPr/>
        <p:txBody>
          <a:bodyPr/>
          <a:lstStyle/>
          <a:p>
            <a:endParaRPr lang="en-US" dirty="0"/>
          </a:p>
        </p:txBody>
      </p:sp>
      <p:sp>
        <p:nvSpPr>
          <p:cNvPr id="3" name="Content Placeholder 2"/>
          <p:cNvSpPr>
            <a:spLocks noGrp="1"/>
          </p:cNvSpPr>
          <p:nvPr>
            <p:ph sz="half" idx="1"/>
          </p:nvPr>
        </p:nvSpPr>
        <p:spPr/>
        <p:txBody>
          <a:bodyPr>
            <a:normAutofit fontScale="62500" lnSpcReduction="20000"/>
          </a:bodyPr>
          <a:lstStyle/>
          <a:p>
            <a:endParaRPr lang="en-US" dirty="0"/>
          </a:p>
          <a:p>
            <a:pPr algn="just"/>
            <a:r>
              <a:rPr lang="en-US" dirty="0"/>
              <a:t>Those who spend some of their time playing computer Sims games (creating their own civilizations and evolving them) will often find themselves playing against sophisticated artificial intelligence GAs instead of against other human players online. </a:t>
            </a:r>
          </a:p>
          <a:p>
            <a:pPr algn="just"/>
            <a:endParaRPr lang="en-US" dirty="0"/>
          </a:p>
          <a:p>
            <a:pPr algn="just"/>
            <a:r>
              <a:rPr lang="en-US" dirty="0"/>
              <a:t>These GAs have been programmed to incorporate the most successful strategies from previous games - the programs 'learn' - and usually incorporate data derived from game theory in their design. Game theory is useful in most all GA applications for seeking solutions to whatever problems they are applied to, even if the application really is a game. </a:t>
            </a:r>
          </a:p>
        </p:txBody>
      </p:sp>
      <p:pic>
        <p:nvPicPr>
          <p:cNvPr id="11267" name="Picture 3"/>
          <p:cNvPicPr>
            <a:picLocks noChangeAspect="1" noChangeArrowheads="1"/>
          </p:cNvPicPr>
          <p:nvPr/>
        </p:nvPicPr>
        <p:blipFill>
          <a:blip r:embed="rId2" cstate="print"/>
          <a:srcRect/>
          <a:stretch>
            <a:fillRect/>
          </a:stretch>
        </p:blipFill>
        <p:spPr bwMode="auto">
          <a:xfrm>
            <a:off x="685800" y="2590800"/>
            <a:ext cx="2540000" cy="1905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Slide Number Placeholder 5"/>
          <p:cNvSpPr>
            <a:spLocks noGrp="1"/>
          </p:cNvSpPr>
          <p:nvPr>
            <p:ph type="sldNum" sz="quarter" idx="12"/>
          </p:nvPr>
        </p:nvSpPr>
        <p:spPr/>
        <p:txBody>
          <a:bodyPr/>
          <a:lstStyle/>
          <a:p>
            <a:fld id="{DF4137F0-3F72-4DE7-B9DC-21755B2F58D8}"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Encryption and Code Breaking</a:t>
            </a:r>
          </a:p>
        </p:txBody>
      </p:sp>
      <p:sp>
        <p:nvSpPr>
          <p:cNvPr id="4" name="Text Placeholder 3"/>
          <p:cNvSpPr>
            <a:spLocks noGrp="1"/>
          </p:cNvSpPr>
          <p:nvPr>
            <p:ph type="body" idx="2"/>
          </p:nvPr>
        </p:nvSpPr>
        <p:spPr/>
        <p:txBody>
          <a:bodyPr/>
          <a:lstStyle/>
          <a:p>
            <a:endParaRPr lang="en-US" dirty="0"/>
          </a:p>
        </p:txBody>
      </p:sp>
      <p:sp>
        <p:nvSpPr>
          <p:cNvPr id="3" name="Content Placeholder 2"/>
          <p:cNvSpPr>
            <a:spLocks noGrp="1"/>
          </p:cNvSpPr>
          <p:nvPr>
            <p:ph sz="half" idx="1"/>
          </p:nvPr>
        </p:nvSpPr>
        <p:spPr/>
        <p:txBody>
          <a:bodyPr>
            <a:normAutofit fontScale="62500" lnSpcReduction="20000"/>
          </a:bodyPr>
          <a:lstStyle/>
          <a:p>
            <a:r>
              <a:rPr lang="en-US" dirty="0"/>
              <a:t>On the security front, GAs can be used both to create encryption for sensitive data as well as to break those codes. Encrypting data, protecting copyrights and breaking competitors' codes have been important in the computer world ever since there have been computers, so the competition is intense. </a:t>
            </a:r>
          </a:p>
          <a:p>
            <a:r>
              <a:rPr lang="en-US" dirty="0"/>
              <a:t>Every time someone adds more complexity to their encryption algorithms, someone else comes up with a GA that can break the code. It is hoped that one day soon we will have quantum computers that will be able to generate completely indecipherable codes.</a:t>
            </a:r>
          </a:p>
          <a:p>
            <a:r>
              <a:rPr lang="en-US" dirty="0"/>
              <a:t> Of course, by then the 'other guys' will have quantum computers too, so it's a sure bet the spy vs. spy games will go on indefinitely.</a:t>
            </a:r>
          </a:p>
        </p:txBody>
      </p:sp>
      <p:pic>
        <p:nvPicPr>
          <p:cNvPr id="12290" name="Picture 2"/>
          <p:cNvPicPr>
            <a:picLocks noChangeAspect="1" noChangeArrowheads="1"/>
          </p:cNvPicPr>
          <p:nvPr/>
        </p:nvPicPr>
        <p:blipFill>
          <a:blip r:embed="rId2" cstate="print"/>
          <a:srcRect/>
          <a:stretch>
            <a:fillRect/>
          </a:stretch>
        </p:blipFill>
        <p:spPr bwMode="auto">
          <a:xfrm>
            <a:off x="565682" y="2438400"/>
            <a:ext cx="2787118" cy="2514600"/>
          </a:xfrm>
          <a:prstGeom prst="rect">
            <a:avLst/>
          </a:prstGeom>
          <a:ln>
            <a:noFill/>
          </a:ln>
          <a:effectLst>
            <a:outerShdw blurRad="292100" dist="139700" dir="2700000" algn="tl" rotWithShape="0">
              <a:srgbClr val="333333">
                <a:alpha val="65000"/>
              </a:srgbClr>
            </a:outerShdw>
          </a:effectLst>
        </p:spPr>
      </p:pic>
      <p:sp>
        <p:nvSpPr>
          <p:cNvPr id="6" name="Slide Number Placeholder 5"/>
          <p:cNvSpPr>
            <a:spLocks noGrp="1"/>
          </p:cNvSpPr>
          <p:nvPr>
            <p:ph type="sldNum" sz="quarter" idx="12"/>
          </p:nvPr>
        </p:nvSpPr>
        <p:spPr/>
        <p:txBody>
          <a:bodyPr/>
          <a:lstStyle/>
          <a:p>
            <a:fld id="{DF4137F0-3F72-4DE7-B9DC-21755B2F58D8}"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Non Traditional Techniques</a:t>
            </a:r>
          </a:p>
        </p:txBody>
      </p:sp>
      <p:sp>
        <p:nvSpPr>
          <p:cNvPr id="3" name="Content Placeholder 2"/>
          <p:cNvSpPr>
            <a:spLocks noGrp="1"/>
          </p:cNvSpPr>
          <p:nvPr>
            <p:ph idx="1"/>
          </p:nvPr>
        </p:nvSpPr>
        <p:spPr/>
        <p:txBody>
          <a:bodyPr>
            <a:normAutofit lnSpcReduction="10000"/>
          </a:bodyPr>
          <a:lstStyle/>
          <a:p>
            <a:endParaRPr lang="en-US" dirty="0"/>
          </a:p>
          <a:p>
            <a:r>
              <a:rPr lang="en-US" dirty="0"/>
              <a:t>Simulated Annealing</a:t>
            </a:r>
          </a:p>
          <a:p>
            <a:endParaRPr lang="en-US" dirty="0"/>
          </a:p>
          <a:p>
            <a:r>
              <a:rPr lang="en-US" dirty="0"/>
              <a:t>Ant colony optimization</a:t>
            </a:r>
          </a:p>
          <a:p>
            <a:endParaRPr lang="en-US" dirty="0"/>
          </a:p>
          <a:p>
            <a:r>
              <a:rPr lang="en-US" dirty="0"/>
              <a:t>Random cost optimization</a:t>
            </a:r>
          </a:p>
          <a:p>
            <a:endParaRPr lang="en-US" dirty="0"/>
          </a:p>
          <a:p>
            <a:r>
              <a:rPr lang="en-US" dirty="0"/>
              <a:t>Genetic Algorithms</a:t>
            </a:r>
          </a:p>
          <a:p>
            <a:endParaRPr lang="en-US" dirty="0"/>
          </a:p>
          <a:p>
            <a:r>
              <a:rPr lang="en-US" dirty="0"/>
              <a:t>Cellular  automata</a:t>
            </a:r>
          </a:p>
        </p:txBody>
      </p:sp>
      <p:sp>
        <p:nvSpPr>
          <p:cNvPr id="4" name="Slide Number Placeholder 3"/>
          <p:cNvSpPr>
            <a:spLocks noGrp="1"/>
          </p:cNvSpPr>
          <p:nvPr>
            <p:ph type="sldNum" sz="quarter" idx="12"/>
          </p:nvPr>
        </p:nvSpPr>
        <p:spPr/>
        <p:txBody>
          <a:bodyPr/>
          <a:lstStyle/>
          <a:p>
            <a:fld id="{DF4137F0-3F72-4DE7-B9DC-21755B2F58D8}"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Computer-Aided Molecular Design</a:t>
            </a:r>
          </a:p>
        </p:txBody>
      </p:sp>
      <p:sp>
        <p:nvSpPr>
          <p:cNvPr id="4" name="Text Placeholder 3"/>
          <p:cNvSpPr>
            <a:spLocks noGrp="1"/>
          </p:cNvSpPr>
          <p:nvPr>
            <p:ph type="body" idx="2"/>
          </p:nvPr>
        </p:nvSpPr>
        <p:spPr/>
        <p:txBody>
          <a:bodyPr/>
          <a:lstStyle/>
          <a:p>
            <a:endParaRPr lang="en-US" dirty="0"/>
          </a:p>
        </p:txBody>
      </p:sp>
      <p:sp>
        <p:nvSpPr>
          <p:cNvPr id="3" name="Content Placeholder 2"/>
          <p:cNvSpPr>
            <a:spLocks noGrp="1"/>
          </p:cNvSpPr>
          <p:nvPr>
            <p:ph sz="half" idx="1"/>
          </p:nvPr>
        </p:nvSpPr>
        <p:spPr/>
        <p:txBody>
          <a:bodyPr>
            <a:normAutofit fontScale="55000" lnSpcReduction="20000"/>
          </a:bodyPr>
          <a:lstStyle/>
          <a:p>
            <a:endParaRPr lang="en-US" dirty="0"/>
          </a:p>
          <a:p>
            <a:pPr algn="just"/>
            <a:r>
              <a:rPr lang="en-US" dirty="0"/>
              <a:t>The de novo design of new chemical molecules is a burgeoning field of applied chemistry in both industry and medicine. </a:t>
            </a:r>
          </a:p>
          <a:p>
            <a:pPr algn="just"/>
            <a:endParaRPr lang="en-US" dirty="0"/>
          </a:p>
          <a:p>
            <a:pPr algn="just"/>
            <a:r>
              <a:rPr lang="en-US" dirty="0"/>
              <a:t>GAs are used to aid in the understanding of protein folding, analyzing the effects of substitutions on those protein functions, and to predict the binding affinities of various designed proteins developed by the pharmaceutical industry for treatment of particular diseases. </a:t>
            </a:r>
          </a:p>
          <a:p>
            <a:pPr algn="just"/>
            <a:endParaRPr lang="en-US" dirty="0"/>
          </a:p>
          <a:p>
            <a:pPr algn="just"/>
            <a:r>
              <a:rPr lang="en-US" dirty="0"/>
              <a:t>The same sort of GA optimization and analysis is used for designing industrial chemicals for particular uses, and in both cases GAs can also be useful for predicting possible adverse consequences. This application has and will continue to have great impact on the costs associated with development of new chemicals and drugs.</a:t>
            </a:r>
          </a:p>
        </p:txBody>
      </p:sp>
      <p:pic>
        <p:nvPicPr>
          <p:cNvPr id="13314" name="Picture 2"/>
          <p:cNvPicPr>
            <a:picLocks noChangeAspect="1" noChangeArrowheads="1"/>
          </p:cNvPicPr>
          <p:nvPr/>
        </p:nvPicPr>
        <p:blipFill>
          <a:blip r:embed="rId2" cstate="print"/>
          <a:srcRect/>
          <a:stretch>
            <a:fillRect/>
          </a:stretch>
        </p:blipFill>
        <p:spPr bwMode="auto">
          <a:xfrm>
            <a:off x="762000" y="2438400"/>
            <a:ext cx="2590800" cy="3057144"/>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DF4137F0-3F72-4DE7-B9DC-21755B2F58D8}"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 Expression Profiling</a:t>
            </a:r>
          </a:p>
        </p:txBody>
      </p:sp>
      <p:sp>
        <p:nvSpPr>
          <p:cNvPr id="4" name="Text Placeholder 3"/>
          <p:cNvSpPr>
            <a:spLocks noGrp="1"/>
          </p:cNvSpPr>
          <p:nvPr>
            <p:ph type="body" idx="2"/>
          </p:nvPr>
        </p:nvSpPr>
        <p:spPr/>
        <p:txBody>
          <a:bodyPr/>
          <a:lstStyle/>
          <a:p>
            <a:endParaRPr lang="en-US" dirty="0"/>
          </a:p>
        </p:txBody>
      </p:sp>
      <p:sp>
        <p:nvSpPr>
          <p:cNvPr id="3" name="Content Placeholder 2"/>
          <p:cNvSpPr>
            <a:spLocks noGrp="1"/>
          </p:cNvSpPr>
          <p:nvPr>
            <p:ph sz="half" idx="1"/>
          </p:nvPr>
        </p:nvSpPr>
        <p:spPr/>
        <p:txBody>
          <a:bodyPr>
            <a:normAutofit fontScale="62500" lnSpcReduction="20000"/>
          </a:bodyPr>
          <a:lstStyle/>
          <a:p>
            <a:pPr algn="just"/>
            <a:endParaRPr lang="en-US" dirty="0"/>
          </a:p>
          <a:p>
            <a:pPr algn="just"/>
            <a:r>
              <a:rPr lang="en-US" dirty="0"/>
              <a:t>The development of microarray technology for taking 'snapshots' of the genes being expressed in a cell or group of cells has been a boon to medical research. GAs have been and are being developed to make analysis of gene expression profiles much quicker and easier. </a:t>
            </a:r>
          </a:p>
          <a:p>
            <a:pPr algn="just"/>
            <a:endParaRPr lang="en-US" dirty="0"/>
          </a:p>
          <a:p>
            <a:pPr algn="just"/>
            <a:r>
              <a:rPr lang="en-US" dirty="0"/>
              <a:t>This helps to classify what genes play a part in various diseases, and further can help to identify genetic causes for the development of diseases. Being able to do this work quickly and efficiently will allow researchers to focus on individual patients' unique genetic and gene expression profiles, enabling the hoped-for "personalized medicine" we've been hearing about for several years.</a:t>
            </a:r>
          </a:p>
        </p:txBody>
      </p:sp>
      <p:pic>
        <p:nvPicPr>
          <p:cNvPr id="14338" name="Picture 2"/>
          <p:cNvPicPr>
            <a:picLocks noChangeAspect="1" noChangeArrowheads="1"/>
          </p:cNvPicPr>
          <p:nvPr/>
        </p:nvPicPr>
        <p:blipFill>
          <a:blip r:embed="rId2" cstate="print"/>
          <a:srcRect/>
          <a:stretch>
            <a:fillRect/>
          </a:stretch>
        </p:blipFill>
        <p:spPr bwMode="auto">
          <a:xfrm>
            <a:off x="762000" y="2209800"/>
            <a:ext cx="2362200" cy="3106293"/>
          </a:xfrm>
          <a:prstGeom prst="rect">
            <a:avLst/>
          </a:prstGeom>
          <a:ln>
            <a:noFill/>
          </a:ln>
          <a:effectLst>
            <a:outerShdw blurRad="292100" dist="139700" dir="2700000" algn="tl" rotWithShape="0">
              <a:srgbClr val="333333">
                <a:alpha val="65000"/>
              </a:srgbClr>
            </a:outerShdw>
          </a:effectLst>
        </p:spPr>
      </p:pic>
      <p:sp>
        <p:nvSpPr>
          <p:cNvPr id="6" name="Slide Number Placeholder 5"/>
          <p:cNvSpPr>
            <a:spLocks noGrp="1"/>
          </p:cNvSpPr>
          <p:nvPr>
            <p:ph type="sldNum" sz="quarter" idx="12"/>
          </p:nvPr>
        </p:nvSpPr>
        <p:spPr/>
        <p:txBody>
          <a:bodyPr/>
          <a:lstStyle/>
          <a:p>
            <a:fld id="{DF4137F0-3F72-4DE7-B9DC-21755B2F58D8}"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Optimizing Chemical Kinetic Analysis</a:t>
            </a:r>
          </a:p>
        </p:txBody>
      </p:sp>
      <p:sp>
        <p:nvSpPr>
          <p:cNvPr id="4" name="Text Placeholder 3"/>
          <p:cNvSpPr>
            <a:spLocks noGrp="1"/>
          </p:cNvSpPr>
          <p:nvPr>
            <p:ph type="body" idx="2"/>
          </p:nvPr>
        </p:nvSpPr>
        <p:spPr/>
        <p:txBody>
          <a:bodyPr/>
          <a:lstStyle/>
          <a:p>
            <a:endParaRPr lang="en-US" dirty="0"/>
          </a:p>
        </p:txBody>
      </p:sp>
      <p:sp>
        <p:nvSpPr>
          <p:cNvPr id="3" name="Content Placeholder 2"/>
          <p:cNvSpPr>
            <a:spLocks noGrp="1"/>
          </p:cNvSpPr>
          <p:nvPr>
            <p:ph sz="half" idx="1"/>
          </p:nvPr>
        </p:nvSpPr>
        <p:spPr/>
        <p:txBody>
          <a:bodyPr>
            <a:normAutofit fontScale="62500" lnSpcReduction="20000"/>
          </a:bodyPr>
          <a:lstStyle/>
          <a:p>
            <a:endParaRPr lang="en-US" dirty="0"/>
          </a:p>
          <a:p>
            <a:endParaRPr lang="en-US" dirty="0"/>
          </a:p>
          <a:p>
            <a:pPr algn="just"/>
            <a:r>
              <a:rPr lang="en-US" dirty="0"/>
              <a:t>In the not-so rarified realm of fuels and engines for combustion technologies, GAs are proving very useful toward optimizing designs in transportation, aerospace propulsion and electrical generation. </a:t>
            </a:r>
          </a:p>
          <a:p>
            <a:pPr algn="just"/>
            <a:endParaRPr lang="en-US" dirty="0"/>
          </a:p>
          <a:p>
            <a:pPr algn="just"/>
            <a:r>
              <a:rPr lang="en-US" dirty="0"/>
              <a:t>By being able to predict ahead of time the chemical kinetics of fuels and the efficiency of engines, more optimal mixtures and designs can be made available quicker to industry and the public. Some computer modeling applications in this area also simulate the effectiveness of lubricants and can pinpoint optimized operational vectors, and may lead to greatly increased efficiency all around well before traditional fuels run out.</a:t>
            </a:r>
          </a:p>
        </p:txBody>
      </p:sp>
      <p:pic>
        <p:nvPicPr>
          <p:cNvPr id="15363" name="Picture 3"/>
          <p:cNvPicPr>
            <a:picLocks noChangeAspect="1" noChangeArrowheads="1"/>
          </p:cNvPicPr>
          <p:nvPr/>
        </p:nvPicPr>
        <p:blipFill>
          <a:blip r:embed="rId2" cstate="print"/>
          <a:srcRect/>
          <a:stretch>
            <a:fillRect/>
          </a:stretch>
        </p:blipFill>
        <p:spPr bwMode="auto">
          <a:xfrm>
            <a:off x="762000" y="2590800"/>
            <a:ext cx="2381250" cy="1905000"/>
          </a:xfrm>
          <a:prstGeom prst="rect">
            <a:avLst/>
          </a:prstGeom>
          <a:ln>
            <a:noFill/>
          </a:ln>
          <a:effectLst>
            <a:outerShdw blurRad="292100" dist="139700" dir="2700000" algn="tl" rotWithShape="0">
              <a:srgbClr val="333333">
                <a:alpha val="65000"/>
              </a:srgbClr>
            </a:outerShdw>
          </a:effectLst>
        </p:spPr>
      </p:pic>
      <p:sp>
        <p:nvSpPr>
          <p:cNvPr id="6" name="Slide Number Placeholder 5"/>
          <p:cNvSpPr>
            <a:spLocks noGrp="1"/>
          </p:cNvSpPr>
          <p:nvPr>
            <p:ph type="sldNum" sz="quarter" idx="12"/>
          </p:nvPr>
        </p:nvSpPr>
        <p:spPr/>
        <p:txBody>
          <a:bodyPr/>
          <a:lstStyle/>
          <a:p>
            <a:fld id="{DF4137F0-3F72-4DE7-B9DC-21755B2F58D8}"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Finance and Investment Strategies</a:t>
            </a:r>
          </a:p>
        </p:txBody>
      </p:sp>
      <p:sp>
        <p:nvSpPr>
          <p:cNvPr id="4" name="Text Placeholder 3"/>
          <p:cNvSpPr>
            <a:spLocks noGrp="1"/>
          </p:cNvSpPr>
          <p:nvPr>
            <p:ph type="body" idx="2"/>
          </p:nvPr>
        </p:nvSpPr>
        <p:spPr/>
        <p:txBody>
          <a:bodyPr/>
          <a:lstStyle/>
          <a:p>
            <a:endParaRPr lang="en-US" dirty="0"/>
          </a:p>
        </p:txBody>
      </p:sp>
      <p:sp>
        <p:nvSpPr>
          <p:cNvPr id="3" name="Content Placeholder 2"/>
          <p:cNvSpPr>
            <a:spLocks noGrp="1"/>
          </p:cNvSpPr>
          <p:nvPr>
            <p:ph sz="half" idx="1"/>
          </p:nvPr>
        </p:nvSpPr>
        <p:spPr/>
        <p:txBody>
          <a:bodyPr>
            <a:normAutofit fontScale="70000" lnSpcReduction="20000"/>
          </a:bodyPr>
          <a:lstStyle/>
          <a:p>
            <a:pPr algn="just"/>
            <a:endParaRPr lang="en-US" dirty="0"/>
          </a:p>
          <a:p>
            <a:pPr algn="just"/>
            <a:r>
              <a:rPr lang="en-US" dirty="0"/>
              <a:t>In the current unprecedented world economic meltdown one might legitimately wonder if some of those Wall Street gamblers made use of GA-assisted computer modeling of finance and investment strategies to funnel the world's accumulated wealth into what can best be described as dot-dollar black holes. </a:t>
            </a:r>
          </a:p>
          <a:p>
            <a:pPr algn="just"/>
            <a:r>
              <a:rPr lang="en-US" dirty="0"/>
              <a:t>But then again, maybe they were simply all using the same prototype, which hadn't yet been de-bugged. It is possible that a newer generation of GA-assisted financial forecasting would have avoided the black holes and returned something other than bad debts the taxpayers get to repay. Who knows?</a:t>
            </a:r>
          </a:p>
        </p:txBody>
      </p:sp>
      <p:pic>
        <p:nvPicPr>
          <p:cNvPr id="16386" name="Picture 2"/>
          <p:cNvPicPr>
            <a:picLocks noChangeAspect="1" noChangeArrowheads="1"/>
          </p:cNvPicPr>
          <p:nvPr/>
        </p:nvPicPr>
        <p:blipFill>
          <a:blip r:embed="rId2" cstate="print"/>
          <a:srcRect/>
          <a:stretch>
            <a:fillRect/>
          </a:stretch>
        </p:blipFill>
        <p:spPr bwMode="auto">
          <a:xfrm>
            <a:off x="597635" y="2362200"/>
            <a:ext cx="2755165" cy="2667000"/>
          </a:xfrm>
          <a:prstGeom prst="rect">
            <a:avLst/>
          </a:prstGeom>
          <a:ln>
            <a:noFill/>
          </a:ln>
          <a:effectLst>
            <a:outerShdw blurRad="292100" dist="139700" dir="2700000" algn="tl" rotWithShape="0">
              <a:srgbClr val="333333">
                <a:alpha val="65000"/>
              </a:srgbClr>
            </a:outerShdw>
          </a:effectLst>
        </p:spPr>
      </p:pic>
      <p:sp>
        <p:nvSpPr>
          <p:cNvPr id="6" name="Slide Number Placeholder 5"/>
          <p:cNvSpPr>
            <a:spLocks noGrp="1"/>
          </p:cNvSpPr>
          <p:nvPr>
            <p:ph type="sldNum" sz="quarter" idx="12"/>
          </p:nvPr>
        </p:nvSpPr>
        <p:spPr/>
        <p:txBody>
          <a:bodyPr/>
          <a:lstStyle/>
          <a:p>
            <a:fld id="{DF4137F0-3F72-4DE7-B9DC-21755B2F58D8}"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Marketing and Merchandising</a:t>
            </a:r>
          </a:p>
        </p:txBody>
      </p:sp>
      <p:sp>
        <p:nvSpPr>
          <p:cNvPr id="4" name="Text Placeholder 3"/>
          <p:cNvSpPr>
            <a:spLocks noGrp="1"/>
          </p:cNvSpPr>
          <p:nvPr>
            <p:ph type="body" idx="2"/>
          </p:nvPr>
        </p:nvSpPr>
        <p:spPr/>
        <p:txBody>
          <a:bodyPr/>
          <a:lstStyle/>
          <a:p>
            <a:endParaRPr lang="en-US" dirty="0"/>
          </a:p>
        </p:txBody>
      </p:sp>
      <p:sp>
        <p:nvSpPr>
          <p:cNvPr id="3" name="Content Placeholder 2"/>
          <p:cNvSpPr>
            <a:spLocks noGrp="1"/>
          </p:cNvSpPr>
          <p:nvPr>
            <p:ph sz="half" idx="1"/>
          </p:nvPr>
        </p:nvSpPr>
        <p:spPr/>
        <p:txBody>
          <a:bodyPr>
            <a:normAutofit fontScale="62500" lnSpcReduction="20000"/>
          </a:bodyPr>
          <a:lstStyle/>
          <a:p>
            <a:pPr algn="just"/>
            <a:endParaRPr lang="en-US" dirty="0"/>
          </a:p>
          <a:p>
            <a:pPr algn="just"/>
            <a:r>
              <a:rPr lang="en-US" dirty="0"/>
              <a:t>We could think the word 'merchandising' just the way Mel Brooks said it in the "Space Balls" the movie. Space Balls the toilet paper. Space Balls the lunchbox. Space Balls the flame thrower... And laugh because it's close enough to reality to be funny. </a:t>
            </a:r>
          </a:p>
          <a:p>
            <a:pPr algn="just"/>
            <a:endParaRPr lang="en-US" dirty="0"/>
          </a:p>
          <a:p>
            <a:pPr algn="just"/>
            <a:r>
              <a:rPr lang="en-US" dirty="0"/>
              <a:t>So it shouldn't surprise anyone that GAs are indeed being put to work to help merchandisers to produce products and marketing consultants design advertising and direct solicitation campaigns to sell stuff.</a:t>
            </a:r>
          </a:p>
          <a:p>
            <a:pPr algn="just"/>
            <a:r>
              <a:rPr lang="en-US" dirty="0"/>
              <a:t> </a:t>
            </a:r>
          </a:p>
          <a:p>
            <a:pPr algn="just"/>
            <a:r>
              <a:rPr lang="en-US" dirty="0"/>
              <a:t>Maybe this application of GAs could someday get us out of the financial black hole and get things moving again.</a:t>
            </a:r>
          </a:p>
        </p:txBody>
      </p:sp>
      <p:pic>
        <p:nvPicPr>
          <p:cNvPr id="17410" name="Picture 2"/>
          <p:cNvPicPr>
            <a:picLocks noChangeAspect="1" noChangeArrowheads="1"/>
          </p:cNvPicPr>
          <p:nvPr/>
        </p:nvPicPr>
        <p:blipFill>
          <a:blip r:embed="rId2" cstate="print"/>
          <a:srcRect/>
          <a:stretch>
            <a:fillRect/>
          </a:stretch>
        </p:blipFill>
        <p:spPr bwMode="auto">
          <a:xfrm>
            <a:off x="761999" y="2438400"/>
            <a:ext cx="2451735" cy="2514600"/>
          </a:xfrm>
          <a:prstGeom prst="rect">
            <a:avLst/>
          </a:prstGeom>
          <a:ln>
            <a:noFill/>
          </a:ln>
          <a:effectLst>
            <a:outerShdw blurRad="292100" dist="139700" dir="2700000" algn="tl" rotWithShape="0">
              <a:srgbClr val="333333">
                <a:alpha val="65000"/>
              </a:srgbClr>
            </a:outerShdw>
          </a:effectLst>
        </p:spPr>
      </p:pic>
      <p:sp>
        <p:nvSpPr>
          <p:cNvPr id="6" name="Slide Number Placeholder 5"/>
          <p:cNvSpPr>
            <a:spLocks noGrp="1"/>
          </p:cNvSpPr>
          <p:nvPr>
            <p:ph type="sldNum" sz="quarter" idx="12"/>
          </p:nvPr>
        </p:nvSpPr>
        <p:spPr/>
        <p:txBody>
          <a:bodyPr/>
          <a:lstStyle/>
          <a:p>
            <a:fld id="{DF4137F0-3F72-4DE7-B9DC-21755B2F58D8}"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References</a:t>
            </a:r>
          </a:p>
        </p:txBody>
      </p:sp>
      <p:sp>
        <p:nvSpPr>
          <p:cNvPr id="6" name="Content Placeholder 5"/>
          <p:cNvSpPr>
            <a:spLocks noGrp="1"/>
          </p:cNvSpPr>
          <p:nvPr>
            <p:ph idx="1"/>
          </p:nvPr>
        </p:nvSpPr>
        <p:spPr/>
        <p:txBody>
          <a:bodyPr/>
          <a:lstStyle/>
          <a:p>
            <a:r>
              <a:rPr lang="en-US" dirty="0"/>
              <a:t>Artificial Intelligence application programming </a:t>
            </a:r>
            <a:r>
              <a:rPr lang="en-US" i="1" dirty="0" err="1"/>
              <a:t>M.T.Jones</a:t>
            </a:r>
            <a:endParaRPr lang="en-US" i="1" dirty="0"/>
          </a:p>
          <a:p>
            <a:endParaRPr lang="en-US" i="1" dirty="0"/>
          </a:p>
          <a:p>
            <a:r>
              <a:rPr lang="en-US" dirty="0"/>
              <a:t>Artificial Intelligence </a:t>
            </a:r>
          </a:p>
          <a:p>
            <a:pPr>
              <a:buNone/>
            </a:pPr>
            <a:r>
              <a:rPr lang="en-US" i="1" dirty="0"/>
              <a:t>	Elaine Rich</a:t>
            </a:r>
          </a:p>
          <a:p>
            <a:pPr>
              <a:buNone/>
            </a:pPr>
            <a:endParaRPr lang="en-US" dirty="0"/>
          </a:p>
        </p:txBody>
      </p:sp>
      <p:pic>
        <p:nvPicPr>
          <p:cNvPr id="12290" name="Picture 2" descr="Q:\BIT\downloaded images\images2_files\images.jpg"/>
          <p:cNvPicPr>
            <a:picLocks noChangeAspect="1" noChangeArrowheads="1"/>
          </p:cNvPicPr>
          <p:nvPr/>
        </p:nvPicPr>
        <p:blipFill>
          <a:blip r:embed="rId2" cstate="print"/>
          <a:srcRect/>
          <a:stretch>
            <a:fillRect/>
          </a:stretch>
        </p:blipFill>
        <p:spPr bwMode="auto">
          <a:xfrm>
            <a:off x="7391400" y="5410200"/>
            <a:ext cx="914400" cy="914400"/>
          </a:xfrm>
          <a:prstGeom prst="rect">
            <a:avLst/>
          </a:prstGeom>
          <a:noFill/>
        </p:spPr>
      </p:pic>
      <p:sp>
        <p:nvSpPr>
          <p:cNvPr id="7" name="Slide Number Placeholder 6"/>
          <p:cNvSpPr>
            <a:spLocks noGrp="1"/>
          </p:cNvSpPr>
          <p:nvPr>
            <p:ph type="sldNum" sz="quarter" idx="12"/>
          </p:nvPr>
        </p:nvSpPr>
        <p:spPr/>
        <p:txBody>
          <a:bodyPr/>
          <a:lstStyle/>
          <a:p>
            <a:fld id="{DF4137F0-3F72-4DE7-B9DC-21755B2F58D8}"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a:t>
            </a:r>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5943600" y="6324600"/>
            <a:ext cx="2943242" cy="369332"/>
          </a:xfrm>
          <a:prstGeom prst="rect">
            <a:avLst/>
          </a:prstGeom>
          <a:noFill/>
        </p:spPr>
        <p:txBody>
          <a:bodyPr wrap="none" rtlCol="0">
            <a:spAutoFit/>
          </a:bodyPr>
          <a:lstStyle/>
          <a:p>
            <a:r>
              <a:rPr lang="en-US" dirty="0"/>
              <a:t>gd_illeperuma@yahoo.com</a:t>
            </a:r>
          </a:p>
        </p:txBody>
      </p:sp>
      <p:sp>
        <p:nvSpPr>
          <p:cNvPr id="5" name="Slide Number Placeholder 4"/>
          <p:cNvSpPr>
            <a:spLocks noGrp="1"/>
          </p:cNvSpPr>
          <p:nvPr>
            <p:ph type="sldNum" sz="quarter" idx="12"/>
          </p:nvPr>
        </p:nvSpPr>
        <p:spPr/>
        <p:txBody>
          <a:bodyPr/>
          <a:lstStyle/>
          <a:p>
            <a:fld id="{DF4137F0-3F72-4DE7-B9DC-21755B2F58D8}"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Warm up </a:t>
            </a:r>
          </a:p>
        </p:txBody>
      </p:sp>
      <p:sp>
        <p:nvSpPr>
          <p:cNvPr id="3" name="Content Placeholder 2"/>
          <p:cNvSpPr>
            <a:spLocks noGrp="1"/>
          </p:cNvSpPr>
          <p:nvPr>
            <p:ph idx="1"/>
          </p:nvPr>
        </p:nvSpPr>
        <p:spPr/>
        <p:txBody>
          <a:bodyPr/>
          <a:lstStyle/>
          <a:p>
            <a:r>
              <a:rPr lang="en-US" dirty="0"/>
              <a:t>Create a 10 by 1 matrix with random numbers. Sort it using ascending order.</a:t>
            </a:r>
          </a:p>
          <a:p>
            <a:endParaRPr lang="en-US" dirty="0"/>
          </a:p>
          <a:p>
            <a:r>
              <a:rPr lang="en-US" dirty="0"/>
              <a:t>Create a 10 by 2 matrix. First column consist of random numbers, second column consist numbers from 1 to 10.</a:t>
            </a:r>
          </a:p>
          <a:p>
            <a:r>
              <a:rPr lang="en-US" dirty="0"/>
              <a:t>Sort the rows in descending order using </a:t>
            </a:r>
            <a:r>
              <a:rPr lang="en-US" dirty="0" err="1"/>
              <a:t>sortrows</a:t>
            </a:r>
            <a:r>
              <a:rPr lang="en-US" dirty="0"/>
              <a:t> command </a:t>
            </a:r>
          </a:p>
        </p:txBody>
      </p:sp>
      <p:sp>
        <p:nvSpPr>
          <p:cNvPr id="4" name="Slide Number Placeholder 3"/>
          <p:cNvSpPr>
            <a:spLocks noGrp="1"/>
          </p:cNvSpPr>
          <p:nvPr>
            <p:ph type="sldNum" sz="quarter" idx="12"/>
          </p:nvPr>
        </p:nvSpPr>
        <p:spPr/>
        <p:txBody>
          <a:bodyPr/>
          <a:lstStyle/>
          <a:p>
            <a:fld id="{DF4137F0-3F72-4DE7-B9DC-21755B2F58D8}" type="slidenum">
              <a:rPr lang="en-US" smtClean="0"/>
              <a:pPr/>
              <a:t>47</a:t>
            </a:fld>
            <a:endParaRPr lang="en-US"/>
          </a:p>
        </p:txBody>
      </p:sp>
    </p:spTree>
    <p:extLst>
      <p:ext uri="{BB962C8B-B14F-4D97-AF65-F5344CB8AC3E}">
        <p14:creationId xmlns:p14="http://schemas.microsoft.com/office/powerpoint/2010/main" val="7053731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x and y are two 1 by 5 matrices. (you can use any numbers you want for x and y)</a:t>
            </a:r>
          </a:p>
          <a:p>
            <a:r>
              <a:rPr lang="en-US" dirty="0"/>
              <a:t>Calculate z; where </a:t>
            </a:r>
            <a:r>
              <a:rPr lang="en-US" dirty="0" err="1"/>
              <a:t>zi</a:t>
            </a:r>
            <a:r>
              <a:rPr lang="en-US" dirty="0"/>
              <a:t> = xi * </a:t>
            </a:r>
            <a:r>
              <a:rPr lang="en-US" dirty="0" err="1"/>
              <a:t>yi</a:t>
            </a:r>
            <a:endParaRPr lang="en-US" dirty="0"/>
          </a:p>
          <a:p>
            <a:r>
              <a:rPr lang="en-US" dirty="0"/>
              <a:t>Create </a:t>
            </a:r>
            <a:r>
              <a:rPr lang="en-US"/>
              <a:t>function for it</a:t>
            </a:r>
            <a:endParaRPr lang="en-US" dirty="0"/>
          </a:p>
        </p:txBody>
      </p:sp>
      <p:sp>
        <p:nvSpPr>
          <p:cNvPr id="4" name="Slide Number Placeholder 3"/>
          <p:cNvSpPr>
            <a:spLocks noGrp="1"/>
          </p:cNvSpPr>
          <p:nvPr>
            <p:ph type="sldNum" sz="quarter" idx="12"/>
          </p:nvPr>
        </p:nvSpPr>
        <p:spPr/>
        <p:txBody>
          <a:bodyPr/>
          <a:lstStyle/>
          <a:p>
            <a:fld id="{DF4137F0-3F72-4DE7-B9DC-21755B2F58D8}" type="slidenum">
              <a:rPr lang="en-US" smtClean="0"/>
              <a:pPr/>
              <a:t>48</a:t>
            </a:fld>
            <a:endParaRPr lang="en-US"/>
          </a:p>
        </p:txBody>
      </p:sp>
    </p:spTree>
    <p:extLst>
      <p:ext uri="{BB962C8B-B14F-4D97-AF65-F5344CB8AC3E}">
        <p14:creationId xmlns:p14="http://schemas.microsoft.com/office/powerpoint/2010/main" val="2499024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Inspiration for the GA</a:t>
            </a:r>
          </a:p>
        </p:txBody>
      </p:sp>
      <p:sp>
        <p:nvSpPr>
          <p:cNvPr id="3" name="Content Placeholder 2"/>
          <p:cNvSpPr>
            <a:spLocks noGrp="1"/>
          </p:cNvSpPr>
          <p:nvPr>
            <p:ph idx="1"/>
          </p:nvPr>
        </p:nvSpPr>
        <p:spPr/>
        <p:txBody>
          <a:bodyPr/>
          <a:lstStyle/>
          <a:p>
            <a:r>
              <a:rPr lang="en-US" dirty="0"/>
              <a:t>Like most of AI techniques this one too is borrowed from the nature..</a:t>
            </a:r>
          </a:p>
          <a:p>
            <a:r>
              <a:rPr lang="en-US" dirty="0"/>
              <a:t>‘Survival of the fittest’ is a method used in nature to find the most suitable living beings in a changing environment.</a:t>
            </a:r>
          </a:p>
          <a:p>
            <a:r>
              <a:rPr lang="en-US" dirty="0"/>
              <a:t> It is the same technique used in GA.</a:t>
            </a:r>
          </a:p>
          <a:p>
            <a:pPr>
              <a:buNone/>
            </a:pPr>
            <a:r>
              <a:rPr lang="en-US" dirty="0"/>
              <a:t>	We try to find the ‘fittest’ solution to a problem.</a:t>
            </a:r>
          </a:p>
          <a:p>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7772400" y="4916091"/>
            <a:ext cx="838200" cy="1244203"/>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DF4137F0-3F72-4DE7-B9DC-21755B2F58D8}"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endParaRPr lang="en-US" dirty="0"/>
          </a:p>
          <a:p>
            <a:r>
              <a:rPr lang="en-US" dirty="0"/>
              <a:t>Genetic algorithm is an optimization technique.</a:t>
            </a:r>
          </a:p>
          <a:p>
            <a:endParaRPr lang="en-US" dirty="0"/>
          </a:p>
          <a:p>
            <a:r>
              <a:rPr lang="en-US" dirty="0"/>
              <a:t> It does not guarantee to find the optimal solution</a:t>
            </a:r>
          </a:p>
          <a:p>
            <a:endParaRPr lang="en-US" dirty="0"/>
          </a:p>
          <a:p>
            <a:r>
              <a:rPr lang="en-US" dirty="0"/>
              <a:t>How ever it will give a reasonable solution with a minimal amount of time</a:t>
            </a:r>
          </a:p>
        </p:txBody>
      </p:sp>
      <p:pic>
        <p:nvPicPr>
          <p:cNvPr id="2050" name="Picture 2" descr="Q:\dem\4th yearBio informatics\montecarlo\presentastion\other\clipart-happy-commenter.jpg"/>
          <p:cNvPicPr>
            <a:picLocks noChangeAspect="1" noChangeArrowheads="1"/>
          </p:cNvPicPr>
          <p:nvPr/>
        </p:nvPicPr>
        <p:blipFill>
          <a:blip r:embed="rId2" cstate="print"/>
          <a:srcRect/>
          <a:stretch>
            <a:fillRect/>
          </a:stretch>
        </p:blipFill>
        <p:spPr bwMode="auto">
          <a:xfrm>
            <a:off x="6781800" y="5181600"/>
            <a:ext cx="1295400" cy="1307621"/>
          </a:xfrm>
          <a:prstGeom prst="rect">
            <a:avLst/>
          </a:prstGeom>
          <a:noFill/>
        </p:spPr>
      </p:pic>
      <p:sp>
        <p:nvSpPr>
          <p:cNvPr id="5" name="Slide Number Placeholder 4"/>
          <p:cNvSpPr>
            <a:spLocks noGrp="1"/>
          </p:cNvSpPr>
          <p:nvPr>
            <p:ph type="sldNum" sz="quarter" idx="12"/>
          </p:nvPr>
        </p:nvSpPr>
        <p:spPr/>
        <p:txBody>
          <a:bodyPr/>
          <a:lstStyle/>
          <a:p>
            <a:fld id="{DF4137F0-3F72-4DE7-B9DC-21755B2F58D8}"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GA</a:t>
            </a:r>
          </a:p>
        </p:txBody>
      </p:sp>
      <p:sp>
        <p:nvSpPr>
          <p:cNvPr id="3" name="Content Placeholder 2"/>
          <p:cNvSpPr>
            <a:spLocks noGrp="1"/>
          </p:cNvSpPr>
          <p:nvPr>
            <p:ph idx="1"/>
          </p:nvPr>
        </p:nvSpPr>
        <p:spPr/>
        <p:txBody>
          <a:bodyPr>
            <a:normAutofit/>
          </a:bodyPr>
          <a:lstStyle/>
          <a:p>
            <a:r>
              <a:rPr lang="en-US" sz="2400" dirty="0"/>
              <a:t>There are different techniques used to find optimal solutions for a problem. </a:t>
            </a:r>
          </a:p>
          <a:p>
            <a:endParaRPr lang="en-US" sz="2400" dirty="0"/>
          </a:p>
          <a:p>
            <a:r>
              <a:rPr lang="en-US" sz="2400" dirty="0"/>
              <a:t>For example one may try the brute force attack. (try out all the possible answers and select the best one).</a:t>
            </a:r>
          </a:p>
          <a:p>
            <a:endParaRPr lang="en-US" sz="2400" dirty="0"/>
          </a:p>
          <a:p>
            <a:pPr algn="just"/>
            <a:r>
              <a:rPr lang="en-US" sz="2400" dirty="0"/>
              <a:t> Although this provide the best solution, it will require massive amount of computing resources. You may not want to wait for 10 years to find the best packing method for a fruit! </a:t>
            </a:r>
          </a:p>
        </p:txBody>
      </p:sp>
      <p:sp>
        <p:nvSpPr>
          <p:cNvPr id="4" name="Slide Number Placeholder 3"/>
          <p:cNvSpPr>
            <a:spLocks noGrp="1"/>
          </p:cNvSpPr>
          <p:nvPr>
            <p:ph type="sldNum" sz="quarter" idx="12"/>
          </p:nvPr>
        </p:nvSpPr>
        <p:spPr/>
        <p:txBody>
          <a:bodyPr/>
          <a:lstStyle/>
          <a:p>
            <a:fld id="{DF4137F0-3F72-4DE7-B9DC-21755B2F58D8}"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r>
              <a:rPr lang="en-US" dirty="0"/>
              <a:t>Most of the time we do not need the ‘best’ solution. We only need a ‘good’ solution in reasonable amount of time.</a:t>
            </a:r>
          </a:p>
          <a:p>
            <a:endParaRPr lang="en-US" dirty="0"/>
          </a:p>
          <a:p>
            <a:r>
              <a:rPr lang="en-US" dirty="0"/>
              <a:t>This is where GA steps in. It can produce a great result, in a fraction of time taken by the brute force attack.</a:t>
            </a:r>
          </a:p>
        </p:txBody>
      </p:sp>
      <p:pic>
        <p:nvPicPr>
          <p:cNvPr id="3074" name="Picture 2"/>
          <p:cNvPicPr>
            <a:picLocks noChangeAspect="1" noChangeArrowheads="1"/>
          </p:cNvPicPr>
          <p:nvPr/>
        </p:nvPicPr>
        <p:blipFill>
          <a:blip r:embed="rId2" cstate="print"/>
          <a:srcRect/>
          <a:stretch>
            <a:fillRect/>
          </a:stretch>
        </p:blipFill>
        <p:spPr bwMode="auto">
          <a:xfrm>
            <a:off x="7848600" y="4953000"/>
            <a:ext cx="1028700" cy="142123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DF4137F0-3F72-4DE7-B9DC-21755B2F58D8}"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p>
        </p:txBody>
      </p:sp>
      <p:sp>
        <p:nvSpPr>
          <p:cNvPr id="3" name="Content Placeholder 2"/>
          <p:cNvSpPr>
            <a:spLocks noGrp="1"/>
          </p:cNvSpPr>
          <p:nvPr>
            <p:ph idx="1"/>
          </p:nvPr>
        </p:nvSpPr>
        <p:spPr/>
        <p:txBody>
          <a:bodyPr>
            <a:normAutofit/>
          </a:bodyPr>
          <a:lstStyle/>
          <a:p>
            <a:r>
              <a:rPr lang="en-US" dirty="0"/>
              <a:t>Problem must be an optimization problem.(It cant be used to FIND THE solution, but rather to find the best solution among lot of possible solutions )</a:t>
            </a:r>
          </a:p>
          <a:p>
            <a:endParaRPr lang="en-US" dirty="0"/>
          </a:p>
          <a:p>
            <a:r>
              <a:rPr lang="en-US" dirty="0"/>
              <a:t>To use GA ,solution must be expressed as a collection of ‘elements’ (genes).</a:t>
            </a:r>
          </a:p>
          <a:p>
            <a:endParaRPr lang="en-US" dirty="0"/>
          </a:p>
          <a:p>
            <a:r>
              <a:rPr lang="en-US" dirty="0"/>
              <a:t>Then the best solutions are ‘changed’ slightly to produce more solutions. (Mutations)</a:t>
            </a:r>
          </a:p>
          <a:p>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7696200" y="5486400"/>
            <a:ext cx="914400" cy="1094704"/>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DF4137F0-3F72-4DE7-B9DC-21755B2F58D8}"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1020</TotalTime>
  <Words>3050</Words>
  <Application>Microsoft Office PowerPoint</Application>
  <PresentationFormat>On-screen Show (4:3)</PresentationFormat>
  <Paragraphs>380</Paragraphs>
  <Slides>48</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48</vt:i4>
      </vt:variant>
    </vt:vector>
  </HeadingPairs>
  <TitlesOfParts>
    <vt:vector size="54" baseType="lpstr">
      <vt:lpstr>Arial</vt:lpstr>
      <vt:lpstr>Calibri</vt:lpstr>
      <vt:lpstr>Constantia</vt:lpstr>
      <vt:lpstr>Wingdings 2</vt:lpstr>
      <vt:lpstr>Flow</vt:lpstr>
      <vt:lpstr>Office Theme</vt:lpstr>
      <vt:lpstr>Genetic Algorithms  Advanced Computational Modeling</vt:lpstr>
      <vt:lpstr>What we will learn….</vt:lpstr>
      <vt:lpstr>Optimization</vt:lpstr>
      <vt:lpstr>Non Traditional Techniques</vt:lpstr>
      <vt:lpstr>Inspiration for the GA</vt:lpstr>
      <vt:lpstr>Introduction</vt:lpstr>
      <vt:lpstr>When to use GA</vt:lpstr>
      <vt:lpstr>PowerPoint Presentation</vt:lpstr>
      <vt:lpstr>Limitations</vt:lpstr>
      <vt:lpstr>History</vt:lpstr>
      <vt:lpstr>Steps in GA</vt:lpstr>
      <vt:lpstr>Encoding</vt:lpstr>
      <vt:lpstr>PowerPoint Presentation</vt:lpstr>
      <vt:lpstr>Local optimum Vs Global optimum</vt:lpstr>
      <vt:lpstr>Selection methods</vt:lpstr>
      <vt:lpstr>PowerPoint Presentation</vt:lpstr>
      <vt:lpstr>Crossovers and Mutations</vt:lpstr>
      <vt:lpstr>cross over variations</vt:lpstr>
      <vt:lpstr>Lets try Knapsack-Problem</vt:lpstr>
      <vt:lpstr>Encoding</vt:lpstr>
      <vt:lpstr>Implementation in MATLAB</vt:lpstr>
      <vt:lpstr>Description of the problem</vt:lpstr>
      <vt:lpstr>Distances Between Cities</vt:lpstr>
      <vt:lpstr>Solution format</vt:lpstr>
      <vt:lpstr>Mutation</vt:lpstr>
      <vt:lpstr>Fitness function</vt:lpstr>
      <vt:lpstr>Validating</vt:lpstr>
      <vt:lpstr>Variations</vt:lpstr>
      <vt:lpstr>Questions</vt:lpstr>
      <vt:lpstr>Automotive Design</vt:lpstr>
      <vt:lpstr>Engineering Design</vt:lpstr>
      <vt:lpstr>Robotics</vt:lpstr>
      <vt:lpstr>Evolvable Hardware</vt:lpstr>
      <vt:lpstr>Optimized Telecommunications Routing</vt:lpstr>
      <vt:lpstr>Joke Generation!</vt:lpstr>
      <vt:lpstr>Biomimetic Invention</vt:lpstr>
      <vt:lpstr>Trip, Traffic and Shipment Routing</vt:lpstr>
      <vt:lpstr>Computer Gaming</vt:lpstr>
      <vt:lpstr>Encryption and Code Breaking</vt:lpstr>
      <vt:lpstr>Computer-Aided Molecular Design</vt:lpstr>
      <vt:lpstr>Gene Expression Profiling</vt:lpstr>
      <vt:lpstr>Optimizing Chemical Kinetic Analysis</vt:lpstr>
      <vt:lpstr>Finance and Investment Strategies</vt:lpstr>
      <vt:lpstr>Marketing and Merchandising</vt:lpstr>
      <vt:lpstr>References</vt:lpstr>
      <vt:lpstr>Notes</vt:lpstr>
      <vt:lpstr>Warm up </vt:lpstr>
      <vt:lpstr>PowerPoint Presentation</vt:lpstr>
    </vt:vector>
  </TitlesOfParts>
  <Company>Physicslab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dem</dc:creator>
  <cp:lastModifiedBy>Gayan</cp:lastModifiedBy>
  <cp:revision>62</cp:revision>
  <dcterms:created xsi:type="dcterms:W3CDTF">2009-05-26T08:08:57Z</dcterms:created>
  <dcterms:modified xsi:type="dcterms:W3CDTF">2021-10-09T11:06:32Z</dcterms:modified>
</cp:coreProperties>
</file>