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7"/>
  </p:notesMasterIdLst>
  <p:sldIdLst>
    <p:sldId id="256" r:id="rId2"/>
    <p:sldId id="260" r:id="rId3"/>
    <p:sldId id="281" r:id="rId4"/>
    <p:sldId id="266" r:id="rId5"/>
    <p:sldId id="282" r:id="rId6"/>
    <p:sldId id="283" r:id="rId7"/>
    <p:sldId id="284" r:id="rId8"/>
    <p:sldId id="285" r:id="rId9"/>
    <p:sldId id="257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59" r:id="rId21"/>
    <p:sldId id="261" r:id="rId22"/>
    <p:sldId id="262" r:id="rId23"/>
    <p:sldId id="258" r:id="rId24"/>
    <p:sldId id="263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28E1-9921-453E-A9B2-74964239C2F1}" type="datetimeFigureOut">
              <a:rPr lang="en-US" smtClean="0"/>
              <a:pPr/>
              <a:t>10/23/2021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D2AD6-AC83-4C17-ACAB-320497AC1A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D2AD6-AC83-4C17-ACAB-320497AC1AD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153D60-BB0F-4534-A21A-B2E1FE5C8B16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91E6602A-1C4C-4A04-8101-C1E11BCD08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F69255-F963-4FBB-991E-D075C7F212E1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034640A9-B0C2-44B9-BCBA-04C5077608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089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F69255-F963-4FBB-991E-D075C7F212E1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034640A9-B0C2-44B9-BCBA-04C5077608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66034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F69255-F963-4FBB-991E-D075C7F212E1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034640A9-B0C2-44B9-BCBA-04C5077608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043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F69255-F963-4FBB-991E-D075C7F212E1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034640A9-B0C2-44B9-BCBA-04C5077608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290465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F69255-F963-4FBB-991E-D075C7F212E1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034640A9-B0C2-44B9-BCBA-04C5077608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3207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207037-BA0C-47B0-B74E-34BC99FDBC21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90052-7261-4328-B645-6EEC484449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4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020820-0CD4-4A38-BA28-DF4D2963F7C5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13001-AF15-49A6-9A34-1ADD37C723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7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C5521D-C557-42F2-9EA8-CDE3B2D9C70F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2146E1-6B49-421C-8A96-8D898E71DD8C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DCC1B9A7-A19C-48D2-94A0-71E3CE3737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1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DF65BA-5D5F-4C60-A974-6DC84197C8C4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8A7B8199-CE16-4C54-85DE-E4809AF658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4DD25F-BE9A-4FB4-9C56-711E16E1D698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8DF13191-744A-444B-B1F5-3F680C3C83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0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DFB611-5654-4AF6-BC94-A782F3325297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4A2F6-6FDE-4713-B1B9-2FD02E1AAF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4A3563-7062-410D-90C4-EB28571AF117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A024F-26AC-4788-9654-A36B7E894B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4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26CE21-D99D-4F69-AE8C-B983350AE69B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5AFF9D-ABE6-4759-8224-5334624EFF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3E9BF4-4153-4D41-A33B-A729681CEFBC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C959890F-37ED-438D-899A-81A9E2E669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F69255-F963-4FBB-991E-D075C7F212E1}" type="datetime1">
              <a:rPr lang="en-US" smtClean="0"/>
              <a:pPr>
                <a:defRPr/>
              </a:pPr>
              <a:t>10/23/2021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034640A9-B0C2-44B9-BCBA-04C5077608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1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94" y="1981200"/>
            <a:ext cx="7239000" cy="16002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000" dirty="0"/>
              <a:t>Monte Carlo Simulations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0142" y="4038600"/>
            <a:ext cx="4876800" cy="213360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dirty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Gayan </a:t>
            </a:r>
            <a:r>
              <a:rPr lang="en-US" sz="2000" dirty="0" err="1"/>
              <a:t>Dilantha</a:t>
            </a:r>
            <a:r>
              <a:rPr lang="en-US" sz="2000" dirty="0"/>
              <a:t> </a:t>
            </a:r>
            <a:r>
              <a:rPr lang="en-US" sz="2000" dirty="0" err="1"/>
              <a:t>Illeperuma</a:t>
            </a:r>
            <a:endParaRPr lang="en-US" sz="2000" dirty="0"/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Dept of Physics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/>
              <a:t>Open University of Sri Lanka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E6602A-1C4C-4A04-8101-C1E11BCD08E5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95300"/>
            <a:ext cx="2749609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6019800" cy="45259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I want to simulate the tossing how can I do that ?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Define a domain of possible states.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Generate states randomly from the domain.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Perform a deterministic computation using the inputs.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Aggregate the results of the individual computations into the final result.</a:t>
            </a:r>
          </a:p>
          <a:p>
            <a:pPr>
              <a:lnSpc>
                <a:spcPct val="90000"/>
              </a:lnSpc>
            </a:pP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438400"/>
            <a:ext cx="24193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Define possible states.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only two states heads / tails</a:t>
            </a:r>
          </a:p>
          <a:p>
            <a:r>
              <a:rPr lang="en-US" dirty="0"/>
              <a:t>If we assume coin is unbiased probability of getting any of them is 0.5</a:t>
            </a:r>
          </a:p>
          <a:p>
            <a:endParaRPr lang="en-US" dirty="0"/>
          </a:p>
          <a:p>
            <a:r>
              <a:rPr lang="en-US" dirty="0"/>
              <a:t>Since the ‘rand’ command result in a number between 0 and 1 we can assume </a:t>
            </a:r>
          </a:p>
          <a:p>
            <a:endParaRPr lang="en-US" dirty="0"/>
          </a:p>
          <a:p>
            <a:pPr marL="624078" indent="-514350">
              <a:buFont typeface="Wingdings" pitchFamily="2" charset="2"/>
              <a:buChar char="ü"/>
            </a:pPr>
            <a:r>
              <a:rPr lang="en-US" dirty="0"/>
              <a:t>A value 0 &lt; x &lt; 0.5 : is head</a:t>
            </a:r>
          </a:p>
          <a:p>
            <a:pPr marL="624078" indent="-514350">
              <a:buFont typeface="Wingdings" pitchFamily="2" charset="2"/>
              <a:buChar char="ü"/>
            </a:pPr>
            <a:r>
              <a:rPr lang="en-US" dirty="0"/>
              <a:t>A value 0.5 &lt; x &lt; 1 : is tail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5181600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executing the rand command once is equivalent to tossing the coin once. </a:t>
            </a:r>
          </a:p>
          <a:p>
            <a:endParaRPr lang="en-US" dirty="0"/>
          </a:p>
          <a:p>
            <a:r>
              <a:rPr lang="en-US" dirty="0"/>
              <a:t>‘Toss’ the coin 1000 times. How many heads do you get ? Do you agree with the result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197" name="Picture 5" descr="Q:\dem\Bio informatics\montecarlo\presentastion\coin_toss-77254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8E7D5"/>
              </a:clrFrom>
              <a:clrTo>
                <a:srgbClr val="E8E7D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29400" y="4191000"/>
            <a:ext cx="1460500" cy="23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581400"/>
            <a:ext cx="21542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Lets change the rules!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 I toss the coin 3 times what is the probability of getting all three heads 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‘Toss’ the coin three times. If all are heads count it as a hit.</a:t>
            </a:r>
          </a:p>
          <a:p>
            <a:endParaRPr lang="en-US" dirty="0"/>
          </a:p>
          <a:p>
            <a:r>
              <a:rPr lang="en-US" dirty="0"/>
              <a:t>Repeat the experiment for 10,000 times.</a:t>
            </a:r>
          </a:p>
          <a:p>
            <a:r>
              <a:rPr lang="en-US" dirty="0"/>
              <a:t>Count all the hits.</a:t>
            </a:r>
          </a:p>
          <a:p>
            <a:endParaRPr lang="en-US" dirty="0"/>
          </a:p>
          <a:p>
            <a:r>
              <a:rPr lang="en-US" dirty="0"/>
              <a:t>Divide the hits by 10,000 and you get the probability!</a:t>
            </a:r>
          </a:p>
          <a:p>
            <a:endParaRPr lang="en-US" dirty="0"/>
          </a:p>
          <a:p>
            <a:r>
              <a:rPr lang="en-US" dirty="0"/>
              <a:t>What is the value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Finally!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 got :     0.1246</a:t>
            </a:r>
          </a:p>
          <a:p>
            <a:endParaRPr lang="en-US" dirty="0"/>
          </a:p>
          <a:p>
            <a:r>
              <a:rPr lang="en-US" dirty="0"/>
              <a:t>Theoretical result :   0.1250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4267200"/>
            <a:ext cx="20193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Modify the above program to simulate a biased coin with</a:t>
            </a:r>
          </a:p>
          <a:p>
            <a:pPr>
              <a:buFont typeface="Arial" charset="0"/>
              <a:buNone/>
            </a:pPr>
            <a:r>
              <a:rPr lang="en-US"/>
              <a:t>    Probability (Head = 0.8)</a:t>
            </a:r>
          </a:p>
          <a:p>
            <a:pPr>
              <a:buFont typeface="Arial" charset="0"/>
              <a:buNone/>
            </a:pPr>
            <a:endParaRPr lang="en-US"/>
          </a:p>
          <a:p>
            <a:pPr>
              <a:buFont typeface="Arial" charset="0"/>
              <a:buNone/>
            </a:pPr>
            <a:r>
              <a:rPr lang="en-US"/>
              <a:t>Compare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3429000"/>
            <a:ext cx="33337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5875" y="4171950"/>
            <a:ext cx="40481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“Gods </a:t>
            </a:r>
            <a:r>
              <a:rPr lang="en-US" i="1" dirty="0"/>
              <a:t>do</a:t>
            </a:r>
            <a:r>
              <a:rPr lang="en-US" dirty="0"/>
              <a:t> play dice! “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dirty="0"/>
              <a:t>Write a program to simulate the tossing of an unbiased dice.</a:t>
            </a:r>
          </a:p>
          <a:p>
            <a:endParaRPr lang="en-US" dirty="0"/>
          </a:p>
          <a:p>
            <a:r>
              <a:rPr lang="en-US" dirty="0"/>
              <a:t>If two dices were thrown and there top values were added, What is the probability of getting a sum of 7  ?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Rand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‘ rand’  function only generates values between 0 and 1.</a:t>
            </a:r>
          </a:p>
          <a:p>
            <a:endParaRPr lang="en-US"/>
          </a:p>
          <a:p>
            <a:r>
              <a:rPr lang="en-US"/>
              <a:t>What if I wanted a random value between … say…</a:t>
            </a:r>
          </a:p>
          <a:p>
            <a:pPr>
              <a:buFont typeface="Arial" charset="0"/>
              <a:buNone/>
            </a:pPr>
            <a:r>
              <a:rPr lang="en-US"/>
              <a:t> 25 and 30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4191000"/>
            <a:ext cx="2667000" cy="233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447800"/>
            <a:ext cx="1371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524000"/>
            <a:ext cx="754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4" name="TextBox 8"/>
          <p:cNvSpPr txBox="1">
            <a:spLocks noChangeArrowheads="1"/>
          </p:cNvSpPr>
          <p:nvPr/>
        </p:nvSpPr>
        <p:spPr bwMode="auto">
          <a:xfrm flipH="1">
            <a:off x="2057400" y="1219200"/>
            <a:ext cx="14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15365" name="TextBox 9"/>
          <p:cNvSpPr txBox="1">
            <a:spLocks noChangeArrowheads="1"/>
          </p:cNvSpPr>
          <p:nvPr/>
        </p:nvSpPr>
        <p:spPr bwMode="auto">
          <a:xfrm>
            <a:off x="3657600" y="1143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15366" name="TextBox 10"/>
          <p:cNvSpPr txBox="1">
            <a:spLocks noChangeArrowheads="1"/>
          </p:cNvSpPr>
          <p:nvPr/>
        </p:nvSpPr>
        <p:spPr bwMode="auto">
          <a:xfrm flipH="1">
            <a:off x="762000" y="12192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-10</a:t>
            </a:r>
          </a:p>
        </p:txBody>
      </p:sp>
      <p:sp>
        <p:nvSpPr>
          <p:cNvPr id="15367" name="TextBox 11"/>
          <p:cNvSpPr txBox="1">
            <a:spLocks noChangeArrowheads="1"/>
          </p:cNvSpPr>
          <p:nvPr/>
        </p:nvSpPr>
        <p:spPr bwMode="auto">
          <a:xfrm flipH="1">
            <a:off x="5562600" y="11430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25</a:t>
            </a:r>
          </a:p>
        </p:txBody>
      </p:sp>
      <p:sp>
        <p:nvSpPr>
          <p:cNvPr id="15368" name="TextBox 12"/>
          <p:cNvSpPr txBox="1">
            <a:spLocks noChangeArrowheads="1"/>
          </p:cNvSpPr>
          <p:nvPr/>
        </p:nvSpPr>
        <p:spPr bwMode="auto">
          <a:xfrm flipH="1">
            <a:off x="7467600" y="11430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30</a:t>
            </a:r>
          </a:p>
        </p:txBody>
      </p:sp>
      <p:sp>
        <p:nvSpPr>
          <p:cNvPr id="15369" name="TextBox 14"/>
          <p:cNvSpPr txBox="1">
            <a:spLocks noChangeArrowheads="1"/>
          </p:cNvSpPr>
          <p:nvPr/>
        </p:nvSpPr>
        <p:spPr bwMode="auto">
          <a:xfrm>
            <a:off x="2819400" y="914400"/>
            <a:ext cx="614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rand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15000" y="3048000"/>
            <a:ext cx="1371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914400" y="3124200"/>
            <a:ext cx="754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 flipH="1">
            <a:off x="2209800" y="2819400"/>
            <a:ext cx="14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810000" y="27432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flipH="1">
            <a:off x="914400" y="28194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-10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 flipH="1">
            <a:off x="5486400" y="26670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25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flipH="1">
            <a:off x="7620000" y="27432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30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715000" y="24384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25 + rand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867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66800" y="5715000"/>
            <a:ext cx="7543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 flipH="1">
            <a:off x="2362200" y="5410200"/>
            <a:ext cx="1492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962400" y="53340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 flipH="1">
            <a:off x="1066800" y="54102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-10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 flipH="1">
            <a:off x="5638800" y="52578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 flipH="1">
            <a:off x="7772400" y="5334000"/>
            <a:ext cx="60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30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096000" y="4876800"/>
            <a:ext cx="1600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25 + rand*(5)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7A024F-26AC-4788-9654-A36B7E894B3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 b="4444"/>
          <a:stretch>
            <a:fillRect/>
          </a:stretch>
        </p:blipFill>
        <p:spPr bwMode="auto">
          <a:xfrm>
            <a:off x="4981575" y="3581400"/>
            <a:ext cx="41624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introduction to Monte -Carlo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Its name originated from the famous Monte-Carlo casino!</a:t>
            </a:r>
          </a:p>
          <a:p>
            <a:endParaRPr lang="en-US" dirty="0"/>
          </a:p>
          <a:p>
            <a:r>
              <a:rPr lang="en-US" dirty="0"/>
              <a:t>Monte-Carlo is a method to …..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area of a circle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362200" y="1382713"/>
            <a:ext cx="4937125" cy="4332287"/>
            <a:chOff x="2362200" y="1382713"/>
            <a:chExt cx="4937125" cy="4332287"/>
          </a:xfrm>
        </p:grpSpPr>
        <p:sp>
          <p:nvSpPr>
            <p:cNvPr id="4" name="Rectangle 3"/>
            <p:cNvSpPr/>
            <p:nvPr/>
          </p:nvSpPr>
          <p:spPr>
            <a:xfrm>
              <a:off x="2438400" y="1905000"/>
              <a:ext cx="3810000" cy="3657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438400" y="1905000"/>
              <a:ext cx="3810000" cy="365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362200" y="1676400"/>
              <a:ext cx="3810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>
              <a:off x="4953794" y="3809206"/>
              <a:ext cx="38100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1" name="TextBox 8"/>
            <p:cNvSpPr txBox="1">
              <a:spLocks noChangeArrowheads="1"/>
            </p:cNvSpPr>
            <p:nvPr/>
          </p:nvSpPr>
          <p:spPr bwMode="auto">
            <a:xfrm>
              <a:off x="4191000" y="1382713"/>
              <a:ext cx="496888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2×r</a:t>
              </a:r>
            </a:p>
          </p:txBody>
        </p:sp>
        <p:sp>
          <p:nvSpPr>
            <p:cNvPr id="16392" name="TextBox 9"/>
            <p:cNvSpPr txBox="1">
              <a:spLocks noChangeArrowheads="1"/>
            </p:cNvSpPr>
            <p:nvPr/>
          </p:nvSpPr>
          <p:spPr bwMode="auto">
            <a:xfrm>
              <a:off x="6802438" y="3440113"/>
              <a:ext cx="496887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2×r</a:t>
              </a:r>
            </a:p>
          </p:txBody>
        </p:sp>
        <p:cxnSp>
          <p:nvCxnSpPr>
            <p:cNvPr id="12" name="Straight Arrow Connector 11"/>
            <p:cNvCxnSpPr>
              <a:endCxn id="5" idx="7"/>
            </p:cNvCxnSpPr>
            <p:nvPr/>
          </p:nvCxnSpPr>
          <p:spPr>
            <a:xfrm flipV="1">
              <a:off x="4343400" y="2439988"/>
              <a:ext cx="1347788" cy="129381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4" name="TextBox 12"/>
            <p:cNvSpPr txBox="1">
              <a:spLocks noChangeArrowheads="1"/>
            </p:cNvSpPr>
            <p:nvPr/>
          </p:nvSpPr>
          <p:spPr bwMode="auto">
            <a:xfrm>
              <a:off x="4724400" y="2895600"/>
              <a:ext cx="265113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alibri" pitchFamily="34" charset="0"/>
                </a:rPr>
                <a:t>r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area of a circle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38400" y="1905000"/>
            <a:ext cx="3810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1905000"/>
            <a:ext cx="3810000" cy="3657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1676400"/>
            <a:ext cx="381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6200000">
            <a:off x="4953794" y="3809206"/>
            <a:ext cx="3810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TextBox 8"/>
          <p:cNvSpPr txBox="1">
            <a:spLocks noChangeArrowheads="1"/>
          </p:cNvSpPr>
          <p:nvPr/>
        </p:nvSpPr>
        <p:spPr bwMode="auto">
          <a:xfrm>
            <a:off x="4191000" y="1382713"/>
            <a:ext cx="496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2×r</a:t>
            </a:r>
          </a:p>
        </p:txBody>
      </p:sp>
      <p:sp>
        <p:nvSpPr>
          <p:cNvPr id="17416" name="TextBox 9"/>
          <p:cNvSpPr txBox="1">
            <a:spLocks noChangeArrowheads="1"/>
          </p:cNvSpPr>
          <p:nvPr/>
        </p:nvSpPr>
        <p:spPr bwMode="auto">
          <a:xfrm>
            <a:off x="6802438" y="3440113"/>
            <a:ext cx="4968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2×r</a:t>
            </a:r>
          </a:p>
        </p:txBody>
      </p:sp>
      <p:cxnSp>
        <p:nvCxnSpPr>
          <p:cNvPr id="12" name="Straight Arrow Connector 11"/>
          <p:cNvCxnSpPr>
            <a:endCxn id="5" idx="7"/>
          </p:cNvCxnSpPr>
          <p:nvPr/>
        </p:nvCxnSpPr>
        <p:spPr>
          <a:xfrm flipV="1">
            <a:off x="4343400" y="2439988"/>
            <a:ext cx="1347788" cy="1293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12"/>
          <p:cNvSpPr txBox="1">
            <a:spLocks noChangeArrowheads="1"/>
          </p:cNvSpPr>
          <p:nvPr/>
        </p:nvSpPr>
        <p:spPr bwMode="auto">
          <a:xfrm>
            <a:off x="4724400" y="2895600"/>
            <a:ext cx="265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r</a:t>
            </a:r>
          </a:p>
        </p:txBody>
      </p:sp>
      <p:sp>
        <p:nvSpPr>
          <p:cNvPr id="15" name="Oval 14"/>
          <p:cNvSpPr/>
          <p:nvPr/>
        </p:nvSpPr>
        <p:spPr>
          <a:xfrm>
            <a:off x="2590800" y="1981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2057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743200" y="2209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514600" y="2590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57800" y="1905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15000" y="2209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67400" y="1905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19800" y="2438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960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562600" y="5410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91200" y="5029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19800" y="5334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15000" y="5257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95600" y="5334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90800" y="4800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00400" y="24384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886200" y="2209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733800" y="2667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343400" y="2590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05200" y="3505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495800" y="3886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34000" y="3276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3276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953000" y="2362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743200" y="3276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505200" y="41910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343400" y="48768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257800" y="4267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114800" y="4038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52800" y="4800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19400" y="4038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943600" y="35052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area of a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676400"/>
            <a:ext cx="39624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radius is 10 cm</a:t>
            </a:r>
          </a:p>
          <a:p>
            <a:r>
              <a:rPr lang="en-US" dirty="0"/>
              <a:t>Area of the square </a:t>
            </a:r>
            <a:r>
              <a:rPr lang="en-US"/>
              <a:t>= 20×20   = 400 </a:t>
            </a:r>
            <a:r>
              <a:rPr lang="en-US" dirty="0"/>
              <a:t>cm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sz="2800" dirty="0"/>
              <a:t>Lets assume all points were generated randomly. Then </a:t>
            </a:r>
          </a:p>
          <a:p>
            <a:endParaRPr lang="en-US" sz="2800" dirty="0"/>
          </a:p>
          <a:p>
            <a:pPr>
              <a:buFont typeface="Arial" charset="0"/>
              <a:buNone/>
            </a:pPr>
            <a:r>
              <a:rPr lang="en-US" sz="2800" dirty="0"/>
              <a:t>   Number of Hits  is proportional to the hit area. Larger the area larger the num of hits.</a:t>
            </a:r>
          </a:p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946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525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4953000"/>
            <a:ext cx="4486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6" name="Rectangle 11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0485" name="Picture 9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2514600"/>
            <a:ext cx="44862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20487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191000"/>
            <a:ext cx="27241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Rectangle 3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Results!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 of the circle with radius 10 is </a:t>
            </a:r>
          </a:p>
          <a:p>
            <a:endParaRPr lang="en-US" dirty="0"/>
          </a:p>
          <a:p>
            <a:r>
              <a:rPr lang="en-US" dirty="0"/>
              <a:t>According to the Monte Carlo calculation I got  317.6</a:t>
            </a:r>
          </a:p>
          <a:p>
            <a:endParaRPr lang="en-US" dirty="0"/>
          </a:p>
          <a:p>
            <a:r>
              <a:rPr lang="en-US" dirty="0"/>
              <a:t>Real area according to the geometry is 314.5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1509" name="Picture 5" descr="Q:\dem\Bio informatics\montecarlo\presentastion\clipart-happy-comment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572000"/>
            <a:ext cx="2019300" cy="2038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F21FBC-5DF9-4031-AAC2-080C04BC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8" name="Picture 4" descr="Using the road - Road junctions (170 to 183) - THE HIGHWAY CODE">
            <a:extLst>
              <a:ext uri="{FF2B5EF4-FFF2-40B4-BE49-F238E27FC236}">
                <a16:creationId xmlns:a16="http://schemas.microsoft.com/office/drawing/2014/main" id="{DD1F8249-D72B-4F22-8DFE-3F867871E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072" y="3657600"/>
            <a:ext cx="3886200" cy="282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ffic Junctions Modern City Stock Photo (Edit Now) 112969453">
            <a:extLst>
              <a:ext uri="{FF2B5EF4-FFF2-40B4-BE49-F238E27FC236}">
                <a16:creationId xmlns:a16="http://schemas.microsoft.com/office/drawing/2014/main" id="{BC3B4632-C421-43FA-AC9E-DEA253445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7"/>
          <a:stretch/>
        </p:blipFill>
        <p:spPr bwMode="auto">
          <a:xfrm>
            <a:off x="381000" y="533401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36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Generate random numbers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r>
              <a:rPr lang="en-US" sz="2400" dirty="0">
                <a:ea typeface="Calibri"/>
                <a:cs typeface="Times New Roman"/>
              </a:rPr>
              <a:t>Import random library </a:t>
            </a:r>
            <a:r>
              <a:rPr lang="en-US" sz="2400" b="1" dirty="0">
                <a:ea typeface="Calibri"/>
                <a:cs typeface="Times New Roman"/>
              </a:rPr>
              <a:t>, </a:t>
            </a:r>
            <a:r>
              <a:rPr lang="en-US" sz="2400" dirty="0">
                <a:ea typeface="Calibri"/>
                <a:cs typeface="Times New Roman"/>
              </a:rPr>
              <a:t>Or you can use </a:t>
            </a:r>
            <a:r>
              <a:rPr lang="en-US" sz="2400" dirty="0" err="1">
                <a:ea typeface="Calibri"/>
                <a:cs typeface="Times New Roman"/>
              </a:rPr>
              <a:t>scipy</a:t>
            </a:r>
            <a:r>
              <a:rPr lang="en-US" sz="2400" dirty="0">
                <a:ea typeface="Calibri"/>
                <a:cs typeface="Times New Roman"/>
              </a:rPr>
              <a:t> or </a:t>
            </a:r>
            <a:r>
              <a:rPr lang="en-US" sz="2400" dirty="0" err="1">
                <a:ea typeface="Calibri"/>
                <a:cs typeface="Times New Roman"/>
              </a:rPr>
              <a:t>numpy</a:t>
            </a:r>
            <a:endParaRPr lang="en-US" sz="2400" dirty="0">
              <a:ea typeface="Calibri"/>
              <a:cs typeface="Times New Roman"/>
            </a:endParaRP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endParaRPr lang="en-US" sz="2400" dirty="0">
              <a:ea typeface="Calibri"/>
              <a:cs typeface="Times New Roman"/>
            </a:endParaRP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r>
              <a:rPr lang="en-US" sz="2400" dirty="0">
                <a:ea typeface="Calibri"/>
                <a:cs typeface="Times New Roman"/>
              </a:rPr>
              <a:t>random( ) : A floating point, 0&lt;= x &lt;=1</a:t>
            </a: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Symbol"/>
              <a:buChar char=""/>
              <a:defRPr/>
            </a:pPr>
            <a:r>
              <a:rPr lang="en-US" sz="2400" dirty="0">
                <a:ea typeface="Calibri"/>
                <a:cs typeface="Times New Roman"/>
              </a:rPr>
              <a:t>uniform(2.5,10.0): floating point, 2.5&lt;= x &lt;=10</a:t>
            </a:r>
            <a:br>
              <a:rPr lang="en-US" sz="2400" dirty="0">
                <a:ea typeface="Calibri"/>
                <a:cs typeface="Times New Roman"/>
              </a:rPr>
            </a:br>
            <a:endParaRPr lang="en-US" sz="2400" dirty="0">
              <a:ea typeface="Calibri"/>
              <a:cs typeface="Times New Roman"/>
            </a:endParaRP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randrange</a:t>
            </a:r>
            <a:r>
              <a:rPr lang="en-US" sz="2400" dirty="0">
                <a:ea typeface="Calibri"/>
                <a:cs typeface="Times New Roman"/>
              </a:rPr>
              <a:t>(10) : Integers 0-9 inclusive</a:t>
            </a: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endParaRPr lang="en-US" sz="2400" dirty="0"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Font typeface="Symbol"/>
              <a:buChar char=""/>
              <a:defRPr/>
            </a:pPr>
            <a:r>
              <a:rPr lang="en-US" sz="2400" dirty="0">
                <a:ea typeface="Calibri"/>
                <a:cs typeface="Times New Roman"/>
              </a:rPr>
              <a:t> </a:t>
            </a:r>
            <a:r>
              <a:rPr lang="en-US" sz="2400" dirty="0" err="1">
                <a:ea typeface="Calibri"/>
                <a:cs typeface="Times New Roman"/>
              </a:rPr>
              <a:t>randrange</a:t>
            </a:r>
            <a:r>
              <a:rPr lang="en-US" sz="2400" dirty="0">
                <a:ea typeface="Calibri"/>
                <a:cs typeface="Times New Roman"/>
              </a:rPr>
              <a:t>(0,101,2) : random even integers from 0 to 100</a:t>
            </a: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endParaRPr lang="en-US" sz="2400" dirty="0">
              <a:ea typeface="Calibri"/>
              <a:cs typeface="Times New Roman"/>
            </a:endParaRPr>
          </a:p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defRPr/>
            </a:pPr>
            <a:endParaRPr lang="en-US" sz="2400" dirty="0">
              <a:ea typeface="Calibri"/>
              <a:cs typeface="Times New Roman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E52BAB-37B6-4507-8C01-D72C6D5A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distributions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4416F1-0A53-4E6F-A3BC-B921C8A4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normal(size = 10)</a:t>
            </a:r>
          </a:p>
          <a:p>
            <a:endParaRPr lang="en-US" dirty="0"/>
          </a:p>
          <a:p>
            <a:r>
              <a:rPr lang="en-US" dirty="0"/>
              <a:t>normal (mean, std , </a:t>
            </a:r>
            <a:r>
              <a:rPr lang="en-US" dirty="0" err="1"/>
              <a:t>num_of_rand_numbers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Poison(</a:t>
            </a:r>
            <a:r>
              <a:rPr lang="en-US" dirty="0" err="1"/>
              <a:t>lamda</a:t>
            </a:r>
            <a:r>
              <a:rPr lang="en-US" dirty="0"/>
              <a:t>, </a:t>
            </a:r>
            <a:r>
              <a:rPr lang="en-US" dirty="0" err="1"/>
              <a:t>num_of_rand_numbers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2FB2E-995A-42F6-BF5D-3ACC927D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497B1C-B464-42D4-B70E-93CD6A3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Random Numbers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DE0632-FA4D-429F-AB1F-6657F2C2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random number should not be predictable.</a:t>
            </a:r>
          </a:p>
          <a:p>
            <a:endParaRPr lang="en-US" dirty="0"/>
          </a:p>
          <a:p>
            <a:r>
              <a:rPr lang="en-US" dirty="0"/>
              <a:t>But a computer program follows exact well known set of instructions.</a:t>
            </a:r>
          </a:p>
          <a:p>
            <a:endParaRPr lang="en-US" dirty="0"/>
          </a:p>
          <a:p>
            <a:r>
              <a:rPr lang="en-US" dirty="0"/>
              <a:t>A ‘random’ number generated purely by an algorithm only ‘looks’ random.</a:t>
            </a:r>
          </a:p>
          <a:p>
            <a:endParaRPr lang="en-US" dirty="0"/>
          </a:p>
          <a:p>
            <a:r>
              <a:rPr lang="en-US" dirty="0"/>
              <a:t>If we know the variables we can predict the next value.</a:t>
            </a:r>
          </a:p>
          <a:p>
            <a:endParaRPr lang="en-US" dirty="0"/>
          </a:p>
          <a:p>
            <a:r>
              <a:rPr lang="en-US" dirty="0"/>
              <a:t>They are known as pseudo random number generators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03BBC-D4C2-449C-8D87-DDC3BA6C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21239-9CE7-4FAD-82E1-6960A01B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D68597-6311-4BA7-81F7-5B7C4B38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Psuedo</a:t>
            </a:r>
            <a:r>
              <a:rPr lang="en-US" dirty="0"/>
              <a:t> random number generators use a ‘seed’ as starting point to calculate a random number</a:t>
            </a:r>
          </a:p>
          <a:p>
            <a:endParaRPr lang="en-US" dirty="0"/>
          </a:p>
          <a:p>
            <a:r>
              <a:rPr lang="en-US" dirty="0"/>
              <a:t>They can be something like ‘amount of mouse </a:t>
            </a:r>
            <a:r>
              <a:rPr lang="en-US" dirty="0" err="1"/>
              <a:t>movemet</a:t>
            </a:r>
            <a:r>
              <a:rPr lang="en-US" dirty="0"/>
              <a:t>, </a:t>
            </a:r>
            <a:r>
              <a:rPr lang="en-US" dirty="0" err="1"/>
              <a:t>cpu</a:t>
            </a:r>
            <a:r>
              <a:rPr lang="en-US" dirty="0"/>
              <a:t> load…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supply our own seed to repeat the same random number sequence again and again.</a:t>
            </a:r>
          </a:p>
          <a:p>
            <a:endParaRPr lang="en-US" dirty="0"/>
          </a:p>
          <a:p>
            <a:r>
              <a:rPr lang="en-US" dirty="0" err="1"/>
              <a:t>Random.seed</a:t>
            </a:r>
            <a:r>
              <a:rPr lang="en-US" dirty="0"/>
              <a:t>(2345)</a:t>
            </a:r>
          </a:p>
          <a:p>
            <a:endParaRPr lang="en-US" dirty="0"/>
          </a:p>
          <a:p>
            <a:r>
              <a:rPr lang="en-US" dirty="0"/>
              <a:t>This is useful in debugging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53B5F-98EA-43FF-BBB5-C399D53E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4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2568A-961A-4397-9623-646DB96E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2C3CDE-C3E7-41CA-B954-F36E6896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random number generators use special hardware to generate random numbers (EM noise)</a:t>
            </a:r>
          </a:p>
          <a:p>
            <a:endParaRPr lang="en-US" dirty="0"/>
          </a:p>
          <a:p>
            <a:r>
              <a:rPr lang="en-US" dirty="0"/>
              <a:t>They cannot be predicted or repeated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8BB6C-58BF-4303-891C-BA1F0ABD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steps of a MC simulation 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domain of possible states.</a:t>
            </a:r>
          </a:p>
          <a:p>
            <a:endParaRPr lang="en-US" dirty="0"/>
          </a:p>
          <a:p>
            <a:r>
              <a:rPr lang="en-US" dirty="0"/>
              <a:t>Generate states randomly from the domain.</a:t>
            </a:r>
          </a:p>
          <a:p>
            <a:endParaRPr lang="en-US" dirty="0"/>
          </a:p>
          <a:p>
            <a:r>
              <a:rPr lang="en-US" dirty="0"/>
              <a:t>Perform a deterministic computation using the inputs.</a:t>
            </a:r>
          </a:p>
          <a:p>
            <a:endParaRPr lang="en-US" dirty="0"/>
          </a:p>
          <a:p>
            <a:r>
              <a:rPr lang="en-US" dirty="0"/>
              <a:t>Aggregate the results of the individual computations into the final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6B9D36-C0BD-4346-8E09-008E66641F3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1358</TotalTime>
  <Words>812</Words>
  <Application>Microsoft Office PowerPoint</Application>
  <PresentationFormat>On-screen Show (4:3)</PresentationFormat>
  <Paragraphs>195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Century Gothic</vt:lpstr>
      <vt:lpstr>Symbol</vt:lpstr>
      <vt:lpstr>Wingdings</vt:lpstr>
      <vt:lpstr>Wingdings 3</vt:lpstr>
      <vt:lpstr>Wisp</vt:lpstr>
      <vt:lpstr>Monte Carlo Simulations</vt:lpstr>
      <vt:lpstr>An introduction to Monte -Carlo</vt:lpstr>
      <vt:lpstr>PowerPoint Presentation</vt:lpstr>
      <vt:lpstr>Generate random numbers in python</vt:lpstr>
      <vt:lpstr>Random distributions</vt:lpstr>
      <vt:lpstr>Pseudo Random Numbers</vt:lpstr>
      <vt:lpstr>Seed</vt:lpstr>
      <vt:lpstr>TRNG</vt:lpstr>
      <vt:lpstr>General steps of a MC simulation </vt:lpstr>
      <vt:lpstr>Simple Example</vt:lpstr>
      <vt:lpstr>Define possible states. </vt:lpstr>
      <vt:lpstr>Simulation</vt:lpstr>
      <vt:lpstr>Lets change the rules!</vt:lpstr>
      <vt:lpstr>Method</vt:lpstr>
      <vt:lpstr>Finally!</vt:lpstr>
      <vt:lpstr>Improvements</vt:lpstr>
      <vt:lpstr>“Gods do play dice! “</vt:lpstr>
      <vt:lpstr>More about Rand</vt:lpstr>
      <vt:lpstr>PowerPoint Presentation</vt:lpstr>
      <vt:lpstr>Finding the area of a circle</vt:lpstr>
      <vt:lpstr>Finding the area of a circle</vt:lpstr>
      <vt:lpstr>Finding the area of a circle</vt:lpstr>
      <vt:lpstr>Calculation</vt:lpstr>
      <vt:lpstr>PowerPoint Presentation</vt:lpstr>
      <vt:lpstr>Results!</vt:lpstr>
    </vt:vector>
  </TitlesOfParts>
  <Company>Physicslab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 4029 Special Topics In Molecular Biology</dc:title>
  <dc:creator>Administrator</dc:creator>
  <cp:lastModifiedBy>Gayan</cp:lastModifiedBy>
  <cp:revision>84</cp:revision>
  <dcterms:created xsi:type="dcterms:W3CDTF">2009-05-13T07:45:25Z</dcterms:created>
  <dcterms:modified xsi:type="dcterms:W3CDTF">2021-10-23T05:24:34Z</dcterms:modified>
</cp:coreProperties>
</file>