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notesMasterIdLst>
    <p:notesMasterId r:id="rId50"/>
  </p:notesMasterIdLst>
  <p:sldIdLst>
    <p:sldId id="256" r:id="rId2"/>
    <p:sldId id="257" r:id="rId3"/>
    <p:sldId id="300" r:id="rId4"/>
    <p:sldId id="258" r:id="rId5"/>
    <p:sldId id="259" r:id="rId6"/>
    <p:sldId id="260" r:id="rId7"/>
    <p:sldId id="261" r:id="rId8"/>
    <p:sldId id="262" r:id="rId9"/>
    <p:sldId id="267" r:id="rId10"/>
    <p:sldId id="263" r:id="rId11"/>
    <p:sldId id="264" r:id="rId12"/>
    <p:sldId id="265" r:id="rId13"/>
    <p:sldId id="299" r:id="rId14"/>
    <p:sldId id="266" r:id="rId15"/>
    <p:sldId id="269" r:id="rId16"/>
    <p:sldId id="270" r:id="rId17"/>
    <p:sldId id="271" r:id="rId18"/>
    <p:sldId id="272" r:id="rId19"/>
    <p:sldId id="268" r:id="rId20"/>
    <p:sldId id="273" r:id="rId21"/>
    <p:sldId id="274" r:id="rId22"/>
    <p:sldId id="301" r:id="rId23"/>
    <p:sldId id="275" r:id="rId24"/>
    <p:sldId id="277" r:id="rId25"/>
    <p:sldId id="278" r:id="rId26"/>
    <p:sldId id="279" r:id="rId27"/>
    <p:sldId id="276" r:id="rId28"/>
    <p:sldId id="280" r:id="rId29"/>
    <p:sldId id="281" r:id="rId30"/>
    <p:sldId id="282" r:id="rId31"/>
    <p:sldId id="283" r:id="rId32"/>
    <p:sldId id="302" r:id="rId33"/>
    <p:sldId id="284" r:id="rId34"/>
    <p:sldId id="285" r:id="rId35"/>
    <p:sldId id="286" r:id="rId36"/>
    <p:sldId id="287" r:id="rId37"/>
    <p:sldId id="288" r:id="rId38"/>
    <p:sldId id="289" r:id="rId39"/>
    <p:sldId id="292" r:id="rId40"/>
    <p:sldId id="293" r:id="rId41"/>
    <p:sldId id="303" r:id="rId42"/>
    <p:sldId id="290" r:id="rId43"/>
    <p:sldId id="291" r:id="rId44"/>
    <p:sldId id="295" r:id="rId45"/>
    <p:sldId id="296" r:id="rId46"/>
    <p:sldId id="294" r:id="rId47"/>
    <p:sldId id="297" r:id="rId48"/>
    <p:sldId id="298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5A964-B23A-4FD9-9DE5-F06E6B17755C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F9EAB-2281-4274-A0D6-DEB8D254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6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BDEAAA-2A07-4A77-AC63-A075E9332E00}" type="datetime1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378312-2AAC-4EBB-AC3D-EA005764E0C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15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935B-4F27-402A-96DE-1F990FB181FC}" type="datetime1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7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7B4A-B97F-49EF-ACB7-8E180F7B9033}" type="datetime1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3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802A-B781-47E8-82BD-72B4E5AD32E8}" type="datetime1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0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E5A4-36F1-401F-9537-C187DAE9D76E}" type="datetime1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92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F3B-5C27-4DB9-80AB-03416DBEDA85}" type="datetime1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3EAA-BB83-4382-99F2-BC5EA7FA6B4D}" type="datetime1">
              <a:rPr lang="en-US" smtClean="0"/>
              <a:t>9/11/2021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0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5BD7-7657-4B7F-A3E0-A634A4B7CAC9}" type="datetime1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30FB-1716-42CC-9381-86234BF10DA6}" type="datetime1">
              <a:rPr lang="en-US" smtClean="0"/>
              <a:t>9/11/2021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7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62AB-FB71-4452-A11F-8B6491941DEB}" type="datetime1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66F2-15AC-4D15-959F-D7D8A8C5775A}" type="datetime1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6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81E0180-3123-47BF-AD91-DF50FBF2F5C3}" type="datetime1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8378312-2AAC-4EBB-AC3D-EA005764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4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CADE-0F89-4CB6-A198-3EA129C25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9C459-CE0E-4FD1-8465-AE4B76582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Gayan D Illeperuma</a:t>
            </a:r>
            <a:br>
              <a:rPr lang="en-US"/>
            </a:br>
            <a:r>
              <a:rPr lang="en-US"/>
              <a:t>Dept. Physics</a:t>
            </a:r>
            <a:br>
              <a:rPr lang="en-US"/>
            </a:br>
            <a:r>
              <a:rPr lang="en-US"/>
              <a:t>The Open University of Sri Lanka</a:t>
            </a:r>
            <a:endParaRPr lang="en-US" dirty="0"/>
          </a:p>
        </p:txBody>
      </p:sp>
      <p:pic>
        <p:nvPicPr>
          <p:cNvPr id="28" name="Picture 2" descr="Python Free Icon of Super Flat Remix V1.08 Apps">
            <a:extLst>
              <a:ext uri="{FF2B5EF4-FFF2-40B4-BE49-F238E27FC236}">
                <a16:creationId xmlns:a16="http://schemas.microsoft.com/office/drawing/2014/main" id="{76B6281B-992D-49CB-9074-9294EBBAE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923" y="409952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7A5C-B852-46CB-966B-36E9172D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7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A6D3-C59F-403B-A554-49BFC11A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C9DC-43BE-4CED-A024-830FAC09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 in to google </a:t>
            </a:r>
            <a:r>
              <a:rPr lang="en-US" dirty="0" err="1"/>
              <a:t>colab</a:t>
            </a:r>
            <a:r>
              <a:rPr lang="en-US" dirty="0"/>
              <a:t> /alternatively you can create new file in the </a:t>
            </a:r>
            <a:r>
              <a:rPr lang="en-US" dirty="0" err="1"/>
              <a:t>Gdrive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Enter following in code section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i="1" dirty="0"/>
              <a:t>print (“hello world”)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Press ctrl + enter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5EE4E-1E59-4C56-A91B-F63C15F2F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068" y="2747185"/>
            <a:ext cx="4682732" cy="324675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B0689-E3FB-4C42-BDA1-3E3B8234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3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98B9-812F-47BB-B07D-61DC6441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6BB7F-BCDF-4A6B-B2C5-E0BE1E8FC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Comments are ignored by the computer</a:t>
            </a:r>
          </a:p>
          <a:p>
            <a:r>
              <a:rPr lang="en-US" dirty="0"/>
              <a:t>They are used to inform humans (programmers) about details</a:t>
            </a:r>
          </a:p>
          <a:p>
            <a:r>
              <a:rPr lang="en-US" dirty="0"/>
              <a:t>E.g. </a:t>
            </a:r>
            <a:br>
              <a:rPr lang="en-US" dirty="0"/>
            </a:br>
            <a:r>
              <a:rPr lang="en-US" dirty="0"/>
              <a:t>when the program was written , who wrote it ,What is this variable, Why this statement is used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Inline comments ‘#’</a:t>
            </a:r>
          </a:p>
          <a:p>
            <a:r>
              <a:rPr lang="en-US" dirty="0"/>
              <a:t>No official support for multiline comments 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FC5B6-1C0E-4296-87E9-73A6F74E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04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9C6F-478B-43DB-A4A3-7B26EB42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186F4-4129-41E7-9F09-87B9684A1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Numbers , strings and variables can be passed as parameters</a:t>
            </a:r>
          </a:p>
          <a:p>
            <a:endParaRPr lang="en-US" dirty="0"/>
          </a:p>
          <a:p>
            <a:r>
              <a:rPr lang="en-US" dirty="0"/>
              <a:t>Output is a string printed on the prompt</a:t>
            </a:r>
          </a:p>
          <a:p>
            <a:endParaRPr lang="en-US" dirty="0"/>
          </a:p>
          <a:p>
            <a:r>
              <a:rPr lang="en-US" dirty="0"/>
              <a:t>Escape characters can also be used (\n ,\t…)</a:t>
            </a:r>
          </a:p>
          <a:p>
            <a:endParaRPr lang="en-US" dirty="0"/>
          </a:p>
          <a:p>
            <a:r>
              <a:rPr lang="en-US" dirty="0"/>
              <a:t>Try following</a:t>
            </a:r>
          </a:p>
          <a:p>
            <a:pPr marL="457200" lvl="1" indent="0">
              <a:buNone/>
            </a:pPr>
            <a:r>
              <a:rPr lang="en-US" i="1" dirty="0"/>
              <a:t>print(8*10)</a:t>
            </a:r>
          </a:p>
          <a:p>
            <a:pPr marL="457200" lvl="1" indent="0">
              <a:buNone/>
            </a:pPr>
            <a:r>
              <a:rPr lang="en-US" i="1" dirty="0"/>
              <a:t>Print(8*’hello’)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87A9B-5E64-4276-8814-9D8375F7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8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912456-36C0-4E9D-985D-3281BB1D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95DCC-CEC6-46ED-9A74-0F5FFBEC8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FA693-4A17-4559-ADB4-430DCF31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45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8079-5CF3-4C2D-A24D-7ED8DC1E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E7D00-F36B-4B7B-9935-49BE5F142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are place holders (locations in memory)</a:t>
            </a:r>
          </a:p>
          <a:p>
            <a:endParaRPr lang="en-US" dirty="0"/>
          </a:p>
          <a:p>
            <a:r>
              <a:rPr lang="en-US" dirty="0"/>
              <a:t>They make the code compact, manageable, readable and easy to update</a:t>
            </a:r>
          </a:p>
          <a:p>
            <a:endParaRPr lang="en-US" dirty="0"/>
          </a:p>
          <a:p>
            <a:r>
              <a:rPr lang="en-US" dirty="0"/>
              <a:t>Python variable naming</a:t>
            </a:r>
          </a:p>
          <a:p>
            <a:pPr lvl="1"/>
            <a:r>
              <a:rPr lang="en-US" dirty="0"/>
              <a:t>names are case sensitive</a:t>
            </a:r>
          </a:p>
          <a:p>
            <a:pPr lvl="1"/>
            <a:r>
              <a:rPr lang="en-US" dirty="0"/>
              <a:t>can not have spaces</a:t>
            </a:r>
          </a:p>
          <a:p>
            <a:pPr lvl="1"/>
            <a:r>
              <a:rPr lang="en-US" dirty="0"/>
              <a:t>can only start from a letter or an underscore</a:t>
            </a:r>
          </a:p>
          <a:p>
            <a:pPr lvl="1"/>
            <a:r>
              <a:rPr lang="en-US" dirty="0"/>
              <a:t>can only have alpha numeric characters</a:t>
            </a:r>
          </a:p>
          <a:p>
            <a:pPr lvl="1"/>
            <a:r>
              <a:rPr lang="en-US" dirty="0"/>
              <a:t>keywords cannot be used as names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109AF-48FC-4296-ACFC-86649318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92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AA55-5670-4A64-8F6A-0F9F9838A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41BE7-49B4-44BF-8707-E07E5EF02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declaration is needed</a:t>
            </a:r>
          </a:p>
          <a:p>
            <a:r>
              <a:rPr lang="en-US" dirty="0"/>
              <a:t>Data type can change during re assignation</a:t>
            </a:r>
          </a:p>
          <a:p>
            <a:r>
              <a:rPr lang="en-US" dirty="0"/>
              <a:t>Data type can be found using ‘type’ keyword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print(type(x))</a:t>
            </a:r>
          </a:p>
          <a:p>
            <a:r>
              <a:rPr lang="en-US" dirty="0"/>
              <a:t>Data type can be changed by casting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x = str(3)</a:t>
            </a:r>
          </a:p>
          <a:p>
            <a:r>
              <a:rPr lang="en-US" dirty="0"/>
              <a:t>Multiple variables can be assigned same time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x, y, z = "Orange", "Banana", "Cherry"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3E0F7-7A33-40A1-B70A-42567F82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40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3039-C48F-4DAA-97BF-F19C9847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do some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F0E6B-D9B3-4E31-BA82-CC29CE38B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circle has a radius 3cm</a:t>
            </a:r>
          </a:p>
          <a:p>
            <a:r>
              <a:rPr lang="en-US" dirty="0"/>
              <a:t>Write a program to calculate its Area</a:t>
            </a:r>
          </a:p>
          <a:p>
            <a:endParaRPr lang="en-US" dirty="0"/>
          </a:p>
          <a:p>
            <a:r>
              <a:rPr lang="en-US" dirty="0"/>
              <a:t>Define variable r as radius</a:t>
            </a:r>
          </a:p>
          <a:p>
            <a:r>
              <a:rPr lang="en-US" dirty="0"/>
              <a:t>Import math library to get pi</a:t>
            </a:r>
          </a:p>
          <a:p>
            <a:r>
              <a:rPr lang="en-US" dirty="0"/>
              <a:t>Calculate (remember exponent is ** , not ^)</a:t>
            </a:r>
          </a:p>
          <a:p>
            <a:r>
              <a:rPr lang="en-US" dirty="0"/>
              <a:t>Print the result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2A8B2-D1C4-49F9-ADF1-A60F993A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72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FE13-D795-4733-B24C-07BA4BA5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2B8F7-5399-4FE3-9CD7-4759CFF0D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your program to get the radius from the user</a:t>
            </a:r>
          </a:p>
          <a:p>
            <a:pPr marL="0" indent="0">
              <a:buNone/>
            </a:pPr>
            <a:r>
              <a:rPr lang="en-US" dirty="0"/>
              <a:t>Hint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/>
              <a:t>some_variable</a:t>
            </a:r>
            <a:r>
              <a:rPr lang="en-US" i="1" dirty="0"/>
              <a:t> = input(‘your text here’)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get an error check the variable types 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DAF45-8C70-4BE7-93B5-88063122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85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7D12-F82A-4644-8E2F-1EB30274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66AA0-B26D-429A-BD03-BEE36D194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variable is used to prevent typing the same value at multiple places. It also makes it easy to update</a:t>
            </a:r>
          </a:p>
          <a:p>
            <a:r>
              <a:rPr lang="en-US" dirty="0"/>
              <a:t>A function is used to prevent typing the same code. If same thing is done at multiple places we can define that as a function.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i="1" dirty="0"/>
              <a:t>def </a:t>
            </a:r>
            <a:r>
              <a:rPr lang="en-US" i="1" dirty="0" err="1"/>
              <a:t>my_function</a:t>
            </a:r>
            <a:r>
              <a:rPr lang="en-US" i="1" dirty="0"/>
              <a:t>():</a:t>
            </a:r>
          </a:p>
          <a:p>
            <a:pPr marL="457200" lvl="1" indent="0">
              <a:buNone/>
            </a:pPr>
            <a:r>
              <a:rPr lang="en-US" i="1" dirty="0"/>
              <a:t>	print("Hello from a function")</a:t>
            </a:r>
          </a:p>
          <a:p>
            <a:pPr lvl="1"/>
            <a:endParaRPr lang="en-US" i="1" dirty="0"/>
          </a:p>
          <a:p>
            <a:pPr marL="457200" lvl="1" indent="0">
              <a:buNone/>
            </a:pPr>
            <a:r>
              <a:rPr lang="en-US" i="1" dirty="0" err="1"/>
              <a:t>my_function</a:t>
            </a:r>
            <a:r>
              <a:rPr lang="en-US" i="1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FB8B1-21B6-470A-BD4B-C5E83740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07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109D-051A-40C3-A142-DFF6AEF8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018E-1D9D-42DE-90A5-8D6D04EDD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def</a:t>
            </a:r>
            <a:r>
              <a:rPr lang="en-US" dirty="0"/>
              <a:t> keyword is used to define a function</a:t>
            </a:r>
          </a:p>
          <a:p>
            <a:r>
              <a:rPr lang="en-US" dirty="0"/>
              <a:t>After </a:t>
            </a:r>
            <a:r>
              <a:rPr lang="en-US" i="1" dirty="0"/>
              <a:t>def</a:t>
            </a:r>
            <a:r>
              <a:rPr lang="en-US" dirty="0"/>
              <a:t> the function name followed by “:”</a:t>
            </a:r>
          </a:p>
          <a:p>
            <a:r>
              <a:rPr lang="en-US" dirty="0"/>
              <a:t>Content of the function </a:t>
            </a:r>
            <a:r>
              <a:rPr lang="en-US" b="1" dirty="0"/>
              <a:t>should be indented </a:t>
            </a:r>
            <a:r>
              <a:rPr lang="en-US" dirty="0"/>
              <a:t>(Most other languages use {} for this)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i="1" dirty="0"/>
              <a:t>def </a:t>
            </a:r>
            <a:r>
              <a:rPr lang="en-US" i="1" dirty="0" err="1"/>
              <a:t>my_function</a:t>
            </a:r>
            <a:r>
              <a:rPr lang="en-US" i="1" dirty="0"/>
              <a:t>():</a:t>
            </a:r>
          </a:p>
          <a:p>
            <a:pPr marL="457200" lvl="1" indent="0">
              <a:buNone/>
            </a:pPr>
            <a:r>
              <a:rPr lang="en-US" i="1" dirty="0"/>
              <a:t>	print("Hello from a function")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CBB98-8D13-482A-AEA3-9BC300D9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7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1E391-7393-4C56-B735-086E9067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E5B33-F294-4ABB-A72E-B7AE407B9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Python</a:t>
            </a:r>
          </a:p>
          <a:p>
            <a:r>
              <a:rPr lang="en-US" dirty="0"/>
              <a:t>Data types and variables</a:t>
            </a:r>
          </a:p>
          <a:p>
            <a:r>
              <a:rPr lang="en-US" dirty="0"/>
              <a:t>Lists, Tuples , Sets and Dictionaries</a:t>
            </a:r>
          </a:p>
          <a:p>
            <a:r>
              <a:rPr lang="en-US" dirty="0"/>
              <a:t>Conditional Branching</a:t>
            </a:r>
          </a:p>
          <a:p>
            <a:r>
              <a:rPr lang="en-US" dirty="0"/>
              <a:t>Loop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94692-F74B-4FFA-8162-C265E6F5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65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60D8-635F-4F49-A874-071581C1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4FDA6-3946-4B7D-8BE0-3D7C2970D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Optionally data can be passed in and out from a function. These are known as arguments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pt-BR" i="1" dirty="0"/>
              <a:t>def multiply(num1,num2):</a:t>
            </a:r>
          </a:p>
          <a:p>
            <a:pPr marL="457200" lvl="1" indent="0">
              <a:buNone/>
            </a:pPr>
            <a:r>
              <a:rPr lang="pt-BR" i="1" dirty="0"/>
              <a:t>  	answer = num1*num2</a:t>
            </a:r>
          </a:p>
          <a:p>
            <a:pPr marL="457200" lvl="1" indent="0">
              <a:buNone/>
            </a:pPr>
            <a:r>
              <a:rPr lang="pt-BR" i="1" dirty="0"/>
              <a:t>  	return answer</a:t>
            </a:r>
          </a:p>
          <a:p>
            <a:pPr marL="457200" lvl="1" indent="0">
              <a:buNone/>
            </a:pPr>
            <a:endParaRPr lang="pt-BR" i="1" dirty="0"/>
          </a:p>
          <a:p>
            <a:r>
              <a:rPr lang="pt-BR" dirty="0"/>
              <a:t>When calling, function name and arguments (the signature) should match </a:t>
            </a:r>
            <a:br>
              <a:rPr lang="pt-BR" dirty="0"/>
            </a:br>
            <a:endParaRPr lang="pt-BR" dirty="0"/>
          </a:p>
          <a:p>
            <a:pPr marL="457200" lvl="1" indent="0">
              <a:buNone/>
            </a:pPr>
            <a:r>
              <a:rPr lang="en-US" i="1" dirty="0"/>
              <a:t>multiply(2,3)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CB654-0E04-4855-AB3F-29D8D3DF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62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764B-8027-4E32-80F5-9224E7C8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AABE7-6335-4530-815F-E2EA4F672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function to return the area when radius is given</a:t>
            </a:r>
          </a:p>
          <a:p>
            <a:endParaRPr lang="en-US" dirty="0"/>
          </a:p>
          <a:p>
            <a:r>
              <a:rPr lang="en-US" dirty="0"/>
              <a:t>Modify your previous example to include the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5F71F-E371-47B8-976D-C733A628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21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8891D6-61CF-41EE-B99E-D50939F2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Lists, Tuples , Sets and Dictionaries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031FF8-D50E-44D1-A17F-202B849923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94E9D-2C8D-45C3-A519-CC754137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0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1CC6-F663-4062-83C2-9F3351C2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, Tuples , Sets and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1D042-0E74-4393-9F6B-CBE661882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 storing multiple ‘items’ in a single variable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fruit_list</a:t>
            </a:r>
            <a:r>
              <a:rPr lang="en-US" dirty="0"/>
              <a:t> = ["apple", "banana", "cherry"]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Tuples are immutable (read only) </a:t>
            </a:r>
          </a:p>
          <a:p>
            <a:r>
              <a:rPr lang="en-US" dirty="0"/>
              <a:t>Lists are mutable</a:t>
            </a:r>
          </a:p>
          <a:p>
            <a:r>
              <a:rPr lang="en-US" dirty="0"/>
              <a:t>Tuples and Lists are ordered , Sets are unordered</a:t>
            </a:r>
          </a:p>
          <a:p>
            <a:r>
              <a:rPr lang="en-US" dirty="0"/>
              <a:t>Dictionaries use </a:t>
            </a:r>
            <a:r>
              <a:rPr lang="en-US" dirty="0" err="1"/>
              <a:t>key:value</a:t>
            </a:r>
            <a:r>
              <a:rPr lang="en-US" dirty="0"/>
              <a:t> pairs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F0C5F-A961-450F-8F51-2EB34BD1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47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3A00-E2E5-4160-BAA1-70BD027C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429EF-78BB-4178-BFD5-0859888FE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can be created using the constructor as well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a_list</a:t>
            </a:r>
            <a:r>
              <a:rPr lang="en-US" dirty="0"/>
              <a:t> = list()</a:t>
            </a:r>
          </a:p>
          <a:p>
            <a:pPr marL="457200" lvl="1" indent="0">
              <a:buNone/>
            </a:pPr>
            <a:r>
              <a:rPr lang="en-US" dirty="0" err="1"/>
              <a:t>a_tuple</a:t>
            </a:r>
            <a:r>
              <a:rPr lang="en-US" dirty="0"/>
              <a:t> = tuple()</a:t>
            </a:r>
          </a:p>
          <a:p>
            <a:pPr marL="457200" lvl="1" indent="0">
              <a:buNone/>
            </a:pPr>
            <a:r>
              <a:rPr lang="en-US" dirty="0" err="1"/>
              <a:t>a_list</a:t>
            </a:r>
            <a:r>
              <a:rPr lang="en-US" dirty="0"/>
              <a:t> = [1,2,3,4,5]</a:t>
            </a:r>
          </a:p>
          <a:p>
            <a:pPr marL="457200" lvl="1" indent="0">
              <a:buNone/>
            </a:pPr>
            <a:r>
              <a:rPr lang="en-US" dirty="0" err="1"/>
              <a:t>a_tuple</a:t>
            </a:r>
            <a:r>
              <a:rPr lang="en-US" dirty="0"/>
              <a:t> = (1,2,3,4,5)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CB5F7-A624-4941-A005-A174E01F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71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7A9B-5E18-43FE-9699-77477AFD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C6C0D-804E-48FE-BDDA-3D49DCA9C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b="0" dirty="0">
                <a:solidFill>
                  <a:srgbClr val="000000"/>
                </a:solidFill>
                <a:effectLst/>
              </a:rPr>
              <a:t>nordered and unindexed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Duplicate values will be ignored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A set can contain different data types: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i="1" dirty="0" err="1"/>
              <a:t>thisset</a:t>
            </a:r>
            <a:r>
              <a:rPr lang="en-US" i="1" dirty="0"/>
              <a:t> = {"</a:t>
            </a:r>
            <a:r>
              <a:rPr lang="en-US" i="1" dirty="0" err="1"/>
              <a:t>abc</a:t>
            </a:r>
            <a:r>
              <a:rPr lang="en-US" i="1" dirty="0"/>
              <a:t>", 34, True, 40, "male"}</a:t>
            </a:r>
          </a:p>
          <a:p>
            <a:pPr marL="457200" lvl="1" indent="0">
              <a:buNone/>
            </a:pPr>
            <a:r>
              <a:rPr lang="en-US" i="1" dirty="0"/>
              <a:t>print(</a:t>
            </a:r>
            <a:r>
              <a:rPr lang="en-US" i="1" dirty="0" err="1"/>
              <a:t>thisset</a:t>
            </a:r>
            <a:r>
              <a:rPr lang="en-US" i="1" dirty="0"/>
              <a:t>)</a:t>
            </a:r>
          </a:p>
          <a:p>
            <a:pPr marL="457200" lvl="1" indent="0">
              <a:buNone/>
            </a:pPr>
            <a:endParaRPr lang="en-US" i="1" dirty="0"/>
          </a:p>
          <a:p>
            <a:r>
              <a:rPr lang="en-US" i="1" dirty="0"/>
              <a:t>Set operations ( union , intersection…) can be applied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E3A75-70B6-4F55-9C4A-B4A42148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59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9592-43E9-4720-B678-A7F75C3F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93D9-48B4-4D96-A960-D9C8E12E0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Ordered (Python version 3.7 and above)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Duplicate keys not allowed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r>
              <a:rPr lang="en-US" dirty="0" err="1"/>
              <a:t>thisdict</a:t>
            </a:r>
            <a:r>
              <a:rPr lang="en-US" dirty="0"/>
              <a:t> = {</a:t>
            </a:r>
          </a:p>
          <a:p>
            <a:pPr marL="914400" lvl="2" indent="0">
              <a:buNone/>
            </a:pPr>
            <a:r>
              <a:rPr lang="en-US" dirty="0"/>
              <a:t>  "brand": "Ford",</a:t>
            </a:r>
          </a:p>
          <a:p>
            <a:pPr marL="914400" lvl="2" indent="0">
              <a:buNone/>
            </a:pPr>
            <a:r>
              <a:rPr lang="en-US" dirty="0"/>
              <a:t>  "electric": False,</a:t>
            </a:r>
          </a:p>
          <a:p>
            <a:pPr marL="914400" lvl="2" indent="0">
              <a:buNone/>
            </a:pPr>
            <a:r>
              <a:rPr lang="en-US" dirty="0"/>
              <a:t>  "year": 1964,</a:t>
            </a:r>
          </a:p>
          <a:p>
            <a:pPr marL="914400" lvl="2" indent="0">
              <a:buNone/>
            </a:pPr>
            <a:r>
              <a:rPr lang="en-US" dirty="0"/>
              <a:t>  "colors": ["red", "white", "blue"]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804FC-65FA-467A-86F2-335F4C55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20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15AC-6078-45AF-B2AD-4ED83504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9F994-C33D-4B30-A538-F06E83907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Similar to arrays</a:t>
            </a:r>
          </a:p>
          <a:p>
            <a:r>
              <a:rPr lang="en-US" dirty="0"/>
              <a:t>Changeable</a:t>
            </a:r>
          </a:p>
          <a:p>
            <a:r>
              <a:rPr lang="en-US" dirty="0"/>
              <a:t>Allow duplicate values.</a:t>
            </a:r>
          </a:p>
          <a:p>
            <a:r>
              <a:rPr lang="en-US" dirty="0"/>
              <a:t>Ordered</a:t>
            </a:r>
          </a:p>
          <a:p>
            <a:pPr lvl="1"/>
            <a:r>
              <a:rPr lang="en-US" dirty="0"/>
              <a:t>indexed, the first item has index [0] (Zero based)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i="1" dirty="0" err="1"/>
              <a:t>mylist</a:t>
            </a:r>
            <a:r>
              <a:rPr lang="en-US" i="1" dirty="0"/>
              <a:t> = ["apple", "banana", "cherry"]</a:t>
            </a:r>
          </a:p>
          <a:p>
            <a:pPr marL="457200" lvl="1" indent="0">
              <a:buNone/>
            </a:pPr>
            <a:r>
              <a:rPr lang="en-US" i="1" dirty="0" err="1"/>
              <a:t>mylist</a:t>
            </a:r>
            <a:r>
              <a:rPr lang="en-US" i="1" dirty="0"/>
              <a:t>[0]</a:t>
            </a:r>
          </a:p>
          <a:p>
            <a:r>
              <a:rPr lang="en-US" dirty="0"/>
              <a:t> </a:t>
            </a:r>
            <a:r>
              <a:rPr lang="en-US" dirty="0" err="1"/>
              <a:t>Retrive</a:t>
            </a:r>
            <a:r>
              <a:rPr lang="en-US" dirty="0"/>
              <a:t> number of items in a list from </a:t>
            </a:r>
            <a:r>
              <a:rPr lang="en-US" dirty="0" err="1"/>
              <a:t>len</a:t>
            </a:r>
            <a:r>
              <a:rPr lang="en-US" dirty="0"/>
              <a:t>() function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print(</a:t>
            </a:r>
            <a:r>
              <a:rPr lang="en-US" i="1" dirty="0" err="1"/>
              <a:t>len</a:t>
            </a:r>
            <a:r>
              <a:rPr lang="en-US" i="1" dirty="0"/>
              <a:t>(</a:t>
            </a:r>
            <a:r>
              <a:rPr lang="en-US" i="1" dirty="0" err="1"/>
              <a:t>mylist</a:t>
            </a:r>
            <a:r>
              <a:rPr lang="en-US" i="1" dirty="0"/>
              <a:t>))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3082A-A551-4F7E-A9A2-6287A72D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28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B329-2C0B-4DB9-93D3-53258363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key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40307-8498-453B-AB6B-3BB484988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err="1"/>
              <a:t>thislist</a:t>
            </a:r>
            <a:r>
              <a:rPr lang="en-US" i="1" dirty="0"/>
              <a:t> = ["apple", "banana", "cherry"]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err="1"/>
              <a:t>thislist</a:t>
            </a:r>
            <a:r>
              <a:rPr lang="en-US" i="1" dirty="0"/>
              <a:t>[1] = "blackcurrant“  # Change an item</a:t>
            </a:r>
            <a:br>
              <a:rPr lang="en-US" i="1" dirty="0"/>
            </a:br>
            <a:br>
              <a:rPr lang="en-US" i="1" dirty="0"/>
            </a:br>
            <a:r>
              <a:rPr lang="en-US" i="1" dirty="0" err="1"/>
              <a:t>thislist</a:t>
            </a:r>
            <a:r>
              <a:rPr lang="en-US" i="1" dirty="0"/>
              <a:t>[1:3] = ["blackcurrant", "watermelon"]  #Change 1,2 index items</a:t>
            </a:r>
          </a:p>
          <a:p>
            <a:pPr marL="0" indent="0">
              <a:buNone/>
            </a:pPr>
            <a:br>
              <a:rPr lang="en-US" i="1" dirty="0"/>
            </a:br>
            <a:r>
              <a:rPr lang="en-US" i="1" dirty="0" err="1"/>
              <a:t>thislist.insert</a:t>
            </a:r>
            <a:r>
              <a:rPr lang="en-US" i="1" dirty="0"/>
              <a:t>(2, "watermelon") # insert item to second index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err="1"/>
              <a:t>thislist.extend</a:t>
            </a:r>
            <a:r>
              <a:rPr lang="en-US" i="1" dirty="0"/>
              <a:t>(</a:t>
            </a:r>
            <a:r>
              <a:rPr lang="en-US" i="1" dirty="0" err="1"/>
              <a:t>second_list</a:t>
            </a:r>
            <a:r>
              <a:rPr lang="en-US" i="1" dirty="0"/>
              <a:t>)  # append two lists</a:t>
            </a:r>
            <a:br>
              <a:rPr lang="en-US" i="1" dirty="0"/>
            </a:br>
            <a:r>
              <a:rPr lang="en-US" i="1" dirty="0"/>
              <a:t>list3 = list1 + list2  # this also do the same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09872-CDF8-432F-80F7-A2CD6964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92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FE36-BEC4-4EE6-87D2-3335AE8B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67A1E-116E-4244-87C4-5BE0CCB8C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thislist.remove</a:t>
            </a:r>
            <a:r>
              <a:rPr lang="en-US" i="1" dirty="0"/>
              <a:t>("banana")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del </a:t>
            </a:r>
            <a:r>
              <a:rPr lang="en-US" i="1" dirty="0" err="1"/>
              <a:t>thislist</a:t>
            </a:r>
            <a:r>
              <a:rPr lang="en-US" i="1" dirty="0"/>
              <a:t>[0]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err="1"/>
              <a:t>thislist.clear</a:t>
            </a:r>
            <a:r>
              <a:rPr lang="en-US" i="1" dirty="0"/>
              <a:t>()  # Remove all items from the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13EB4-3E28-4C3B-BF96-70FE70D4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6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C0D264-CD84-4857-A841-9D52E2E3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C73ADA-F4CC-4B39-84E5-14491786C8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04864-F931-4103-B394-2541E4E2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8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7DFD-B3F1-4062-8CAF-03959966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and reference by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15464-5030-4429-90F0-A1B0438C3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What do you expect 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original = ["apple", "banana", "cherry"]</a:t>
            </a:r>
          </a:p>
          <a:p>
            <a:pPr marL="457200" lvl="1" indent="0">
              <a:buNone/>
            </a:pPr>
            <a:r>
              <a:rPr lang="en-US" dirty="0"/>
              <a:t>list_1 = original</a:t>
            </a:r>
          </a:p>
          <a:p>
            <a:pPr marL="457200" lvl="1" indent="0">
              <a:buNone/>
            </a:pPr>
            <a:r>
              <a:rPr lang="en-US" dirty="0"/>
              <a:t>original[1] = "coconut"</a:t>
            </a:r>
          </a:p>
          <a:p>
            <a:pPr marL="457200" lvl="1" indent="0">
              <a:buNone/>
            </a:pPr>
            <a:r>
              <a:rPr lang="en-US" dirty="0"/>
              <a:t>print(list_1)</a:t>
            </a:r>
          </a:p>
          <a:p>
            <a:pPr marL="457200" lvl="1" indent="0">
              <a:buNone/>
            </a:pPr>
            <a:r>
              <a:rPr lang="en-US" dirty="0"/>
              <a:t>mylist2 = </a:t>
            </a:r>
            <a:r>
              <a:rPr lang="en-US" dirty="0" err="1"/>
              <a:t>copy.deepcopy</a:t>
            </a:r>
            <a:r>
              <a:rPr lang="en-US" dirty="0"/>
              <a:t>(original)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ABB6B-8109-44FA-A172-393E996A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90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24F3-7890-4609-8EF8-58E329F3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DEB61-A87F-485E-9EE6-B7971212A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import copy</a:t>
            </a:r>
          </a:p>
          <a:p>
            <a:pPr marL="0" indent="0">
              <a:buNone/>
            </a:pPr>
            <a:r>
              <a:rPr lang="en-US" i="1" dirty="0"/>
              <a:t>original = ["apple", "banana", "cherry"]</a:t>
            </a:r>
          </a:p>
          <a:p>
            <a:pPr marL="0" indent="0">
              <a:buNone/>
            </a:pPr>
            <a:r>
              <a:rPr lang="en-US" i="1" dirty="0"/>
              <a:t>list_2 = </a:t>
            </a:r>
            <a:r>
              <a:rPr lang="en-US" i="1" dirty="0" err="1"/>
              <a:t>copy.deepcopy</a:t>
            </a:r>
            <a:r>
              <a:rPr lang="en-US" i="1" dirty="0"/>
              <a:t>(original)</a:t>
            </a:r>
          </a:p>
          <a:p>
            <a:pPr marL="0" indent="0">
              <a:buNone/>
            </a:pPr>
            <a:r>
              <a:rPr lang="en-US" i="1" dirty="0"/>
              <a:t>original[1] = "coconut"</a:t>
            </a:r>
          </a:p>
          <a:p>
            <a:pPr marL="0" indent="0">
              <a:buNone/>
            </a:pPr>
            <a:r>
              <a:rPr lang="en-US" i="1" dirty="0"/>
              <a:t>print(list_2)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01719-6772-4073-AA71-F159854AE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67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C2F0A8-A6AA-4545-BF43-57E028D8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Branching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38449D-B7DE-4EF4-A58B-4ABAF7EAB8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F4A1B-D1CA-4F8F-878E-9BD2D437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79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50B3-EDEE-4CE5-A9E4-5C4817DE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47D58-EA36-4CE2-96D3-2117F6E06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something based on a condition.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i="1" dirty="0"/>
              <a:t>a = 33</a:t>
            </a:r>
          </a:p>
          <a:p>
            <a:pPr marL="457200" lvl="1" indent="0">
              <a:buNone/>
            </a:pPr>
            <a:r>
              <a:rPr lang="en-US" i="1" dirty="0"/>
              <a:t>b = 200</a:t>
            </a:r>
          </a:p>
          <a:p>
            <a:pPr marL="457200" lvl="1" indent="0">
              <a:buNone/>
            </a:pPr>
            <a:r>
              <a:rPr lang="en-US" i="1" dirty="0"/>
              <a:t>if b &gt; a:</a:t>
            </a:r>
          </a:p>
          <a:p>
            <a:pPr marL="457200" lvl="1" indent="0">
              <a:buNone/>
            </a:pPr>
            <a:r>
              <a:rPr lang="en-US" i="1" dirty="0"/>
              <a:t>  print("b is greater than a")</a:t>
            </a:r>
          </a:p>
          <a:p>
            <a:pPr marL="457200" lvl="1" indent="0">
              <a:buNone/>
            </a:pPr>
            <a:endParaRPr lang="en-US" i="1" dirty="0"/>
          </a:p>
          <a:p>
            <a:r>
              <a:rPr lang="en-US" i="1" dirty="0"/>
              <a:t>Remember the indentation and : at the 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106E0-C73D-4DBB-A417-BE29E2FE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32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6BD0-716E-4CCC-B9E5-D445ED83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90431-ED86-4DA6-8494-7A5C3C3A2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Equals: </a:t>
            </a:r>
            <a:r>
              <a:rPr lang="en-US" sz="20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== b</a:t>
            </a: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 Equals: </a:t>
            </a:r>
            <a:r>
              <a:rPr lang="en-US" sz="20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!= b</a:t>
            </a: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Less than: </a:t>
            </a:r>
            <a:r>
              <a:rPr lang="en-US" sz="20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&lt; b</a:t>
            </a: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Less than or equal to: </a:t>
            </a:r>
            <a:r>
              <a:rPr lang="en-US" sz="20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&lt;= b</a:t>
            </a: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Greater than: </a:t>
            </a:r>
            <a:r>
              <a:rPr lang="en-US" sz="20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&gt; b</a:t>
            </a: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Greater than or equal to: </a:t>
            </a:r>
            <a:r>
              <a:rPr lang="en-US" sz="20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&gt;= b</a:t>
            </a: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60730-7915-488C-950D-F384D304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37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F7246-6FB8-4ED4-B623-B85587F9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Elif</a:t>
            </a:r>
            <a:r>
              <a:rPr lang="en-US" dirty="0"/>
              <a:t> and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2EE87-8014-466B-B0CB-2ECEA68A8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i="1" dirty="0"/>
              <a:t>a = 200</a:t>
            </a:r>
          </a:p>
          <a:p>
            <a:pPr marL="457200" lvl="1" indent="0">
              <a:buNone/>
            </a:pPr>
            <a:r>
              <a:rPr lang="en-US" i="1" dirty="0"/>
              <a:t>b = 33</a:t>
            </a:r>
          </a:p>
          <a:p>
            <a:pPr marL="457200" lvl="1" indent="0">
              <a:buNone/>
            </a:pPr>
            <a:r>
              <a:rPr lang="en-US" i="1" dirty="0"/>
              <a:t>if b &gt; a:</a:t>
            </a:r>
          </a:p>
          <a:p>
            <a:pPr marL="457200" lvl="1" indent="0">
              <a:buNone/>
            </a:pPr>
            <a:r>
              <a:rPr lang="en-US" i="1" dirty="0"/>
              <a:t> 	 print("b is greater than a")  # first condition satisfied</a:t>
            </a:r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r>
              <a:rPr lang="en-US" i="1" dirty="0" err="1"/>
              <a:t>elif</a:t>
            </a:r>
            <a:r>
              <a:rPr lang="en-US" i="1" dirty="0"/>
              <a:t> a == b:</a:t>
            </a:r>
          </a:p>
          <a:p>
            <a:pPr marL="457200" lvl="1" indent="0">
              <a:buNone/>
            </a:pPr>
            <a:r>
              <a:rPr lang="en-US" i="1" dirty="0"/>
              <a:t>  print("a and b are equal")  # all above </a:t>
            </a:r>
            <a:r>
              <a:rPr lang="en-US" i="1" dirty="0" err="1"/>
              <a:t>condisions</a:t>
            </a:r>
            <a:r>
              <a:rPr lang="en-US" i="1" dirty="0"/>
              <a:t> are false, but this one is true</a:t>
            </a:r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else:</a:t>
            </a:r>
          </a:p>
          <a:p>
            <a:pPr marL="457200" lvl="1" indent="0">
              <a:buNone/>
            </a:pPr>
            <a:r>
              <a:rPr lang="en-US" i="1" dirty="0"/>
              <a:t>  print("a is greater than b") # None of the above is true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A4350-98DA-4FB7-BE32-2539046C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625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EDCD-77DE-4751-837F-F6A8EEFB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06C07-6E8E-418A-A9D0-340CB980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a = 200</a:t>
            </a:r>
          </a:p>
          <a:p>
            <a:pPr marL="0" indent="0">
              <a:buNone/>
            </a:pPr>
            <a:r>
              <a:rPr lang="en-US" i="1" dirty="0"/>
              <a:t>b = 33</a:t>
            </a:r>
          </a:p>
          <a:p>
            <a:pPr marL="0" indent="0">
              <a:buNone/>
            </a:pPr>
            <a:r>
              <a:rPr lang="en-US" i="1" dirty="0"/>
              <a:t>c = 500</a:t>
            </a:r>
          </a:p>
          <a:p>
            <a:pPr marL="0" indent="0">
              <a:buNone/>
            </a:pPr>
            <a:r>
              <a:rPr lang="en-US" i="1" dirty="0"/>
              <a:t>if a &gt; b and c &gt; a:</a:t>
            </a:r>
          </a:p>
          <a:p>
            <a:pPr marL="0" indent="0">
              <a:buNone/>
            </a:pPr>
            <a:r>
              <a:rPr lang="en-US" i="1" dirty="0"/>
              <a:t>  	print("Both conditions are True")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975D0-1106-48E1-8433-1B6364B5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14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E001-9022-4862-94DC-D67D4564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C95DB-1FF5-4793-9B4F-9524A4730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x = 41</a:t>
            </a:r>
          </a:p>
          <a:p>
            <a:pPr marL="0" indent="0">
              <a:buNone/>
            </a:pPr>
            <a:r>
              <a:rPr lang="en-US" i="1" dirty="0"/>
              <a:t>if x &gt; 10:</a:t>
            </a:r>
          </a:p>
          <a:p>
            <a:pPr marL="457200" lvl="1" indent="0">
              <a:buNone/>
            </a:pPr>
            <a:r>
              <a:rPr lang="en-US" i="1" dirty="0"/>
              <a:t>  print("Above ten,")</a:t>
            </a:r>
          </a:p>
          <a:p>
            <a:pPr marL="457200" lvl="1" indent="0">
              <a:buNone/>
            </a:pPr>
            <a:r>
              <a:rPr lang="en-US" i="1" dirty="0"/>
              <a:t>  if x &gt; 20:</a:t>
            </a:r>
          </a:p>
          <a:p>
            <a:pPr marL="457200" lvl="1" indent="0">
              <a:buNone/>
            </a:pPr>
            <a:r>
              <a:rPr lang="en-US" i="1" dirty="0"/>
              <a:t>    	print("and also above 20!")</a:t>
            </a:r>
          </a:p>
          <a:p>
            <a:pPr marL="457200" lvl="1" indent="0">
              <a:buNone/>
            </a:pPr>
            <a:r>
              <a:rPr lang="en-US" i="1" dirty="0"/>
              <a:t>  else:</a:t>
            </a:r>
          </a:p>
          <a:p>
            <a:pPr marL="457200" lvl="1" indent="0">
              <a:buNone/>
            </a:pPr>
            <a:r>
              <a:rPr lang="en-US" i="1" dirty="0"/>
              <a:t>   	 print("but not above 20.")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D89BA-F3FA-4097-89AD-1DBC4B56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3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B1A3-0746-48D5-8E5C-0205B1C6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F8D5C-42E1-4E6D-85FC-BEA7955A1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 the grade of the student based on following </a:t>
            </a:r>
          </a:p>
          <a:p>
            <a:r>
              <a:rPr lang="en-US" dirty="0"/>
              <a:t>Prompt user to enter marks</a:t>
            </a:r>
          </a:p>
          <a:p>
            <a:pPr lvl="1"/>
            <a:r>
              <a:rPr lang="en-US" dirty="0"/>
              <a:t>If marks less than 20  fail grade</a:t>
            </a:r>
          </a:p>
          <a:p>
            <a:pPr lvl="1"/>
            <a:r>
              <a:rPr lang="en-US" dirty="0"/>
              <a:t>Above or equal to 20 but less than 40 : C</a:t>
            </a:r>
          </a:p>
          <a:p>
            <a:pPr lvl="1"/>
            <a:r>
              <a:rPr lang="en-US" dirty="0"/>
              <a:t>Above or equal to 40 but less than 60 : B</a:t>
            </a:r>
          </a:p>
          <a:p>
            <a:pPr lvl="1"/>
            <a:r>
              <a:rPr lang="en-US" dirty="0"/>
              <a:t>Above or equal to 60 but less than 80 : A</a:t>
            </a:r>
          </a:p>
          <a:p>
            <a:pPr lvl="1"/>
            <a:r>
              <a:rPr lang="en-US" dirty="0"/>
              <a:t>Above or equal to 80: A+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10A37-F60A-448F-B175-4E2023F9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6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638C-5B0E-44AD-AE79-9E8218E5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25566-3440-448E-ADEE-970DD634D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/>
              <a:t># Generate a random integer in the range including 5,10</a:t>
            </a:r>
          </a:p>
          <a:p>
            <a:pPr marL="0" indent="0">
              <a:buNone/>
            </a:pPr>
            <a:r>
              <a:rPr lang="en-US" i="1" dirty="0"/>
              <a:t>import random</a:t>
            </a:r>
          </a:p>
          <a:p>
            <a:pPr marL="0" indent="0">
              <a:buNone/>
            </a:pPr>
            <a:r>
              <a:rPr lang="en-US" i="1" dirty="0"/>
              <a:t>x = </a:t>
            </a:r>
            <a:r>
              <a:rPr lang="en-US" i="1" dirty="0" err="1"/>
              <a:t>random.randint</a:t>
            </a:r>
            <a:r>
              <a:rPr lang="en-US" i="1" dirty="0"/>
              <a:t>(5,10)</a:t>
            </a:r>
          </a:p>
          <a:p>
            <a:pPr marL="0" indent="0">
              <a:buNone/>
            </a:pPr>
            <a:r>
              <a:rPr lang="en-US" i="1" dirty="0"/>
              <a:t>print(x)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#Generate a real number between 0-1</a:t>
            </a:r>
          </a:p>
          <a:p>
            <a:pPr marL="0" indent="0">
              <a:buNone/>
            </a:pPr>
            <a:r>
              <a:rPr lang="en-US" i="1" dirty="0" err="1"/>
              <a:t>random.random</a:t>
            </a:r>
            <a:r>
              <a:rPr lang="en-US" i="1" dirty="0"/>
              <a:t>()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#Generate a real number between and including 20,60</a:t>
            </a:r>
          </a:p>
          <a:p>
            <a:pPr marL="0" indent="0">
              <a:buNone/>
            </a:pPr>
            <a:r>
              <a:rPr lang="en-US" i="1" dirty="0" err="1"/>
              <a:t>random.uniform</a:t>
            </a:r>
            <a:r>
              <a:rPr lang="en-US" i="1" dirty="0"/>
              <a:t>(20, 60)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55FD1-7915-492C-941C-7A6B2D4B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1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C668-46F0-44A8-9BD1-6009C69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7EEC3-B3D5-4983-A3F0-C2E4D616C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a programing language (Give instruction to a computer on what to do)</a:t>
            </a:r>
          </a:p>
          <a:p>
            <a:endParaRPr lang="en-US" dirty="0"/>
          </a:p>
          <a:p>
            <a:r>
              <a:rPr lang="en-US" dirty="0"/>
              <a:t>High level (easy to understand / write codes , close to English)</a:t>
            </a:r>
          </a:p>
          <a:p>
            <a:endParaRPr lang="en-US" dirty="0"/>
          </a:p>
          <a:p>
            <a:r>
              <a:rPr lang="en-US" dirty="0"/>
              <a:t>Interpreter based (No compiling, translated code runs on an intermediate layer)</a:t>
            </a:r>
          </a:p>
          <a:p>
            <a:endParaRPr lang="en-US" dirty="0"/>
          </a:p>
          <a:p>
            <a:r>
              <a:rPr lang="en-US" dirty="0"/>
              <a:t>Supports OOP, Structured and Functional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A11F9-319B-423C-A146-EC6C356A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54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56EA-0E5D-4268-9A7A-CC2CE38F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shuffle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1C0AE-8847-4CBE-987D-471DB58F2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i="1" dirty="0"/>
              <a:t># Shuffle items in following list</a:t>
            </a:r>
          </a:p>
          <a:p>
            <a:pPr marL="457200" lvl="1" indent="0">
              <a:buNone/>
            </a:pPr>
            <a:r>
              <a:rPr lang="en-US" i="1" dirty="0"/>
              <a:t>import random</a:t>
            </a:r>
          </a:p>
          <a:p>
            <a:pPr marL="457200" lvl="1" indent="0">
              <a:buNone/>
            </a:pPr>
            <a:r>
              <a:rPr lang="en-US" i="1" dirty="0" err="1"/>
              <a:t>mylist</a:t>
            </a:r>
            <a:r>
              <a:rPr lang="en-US" i="1" dirty="0"/>
              <a:t> = ["apple", "banana", "cherry"]</a:t>
            </a:r>
          </a:p>
          <a:p>
            <a:pPr marL="457200" lvl="1" indent="0">
              <a:buNone/>
            </a:pPr>
            <a:r>
              <a:rPr lang="en-US" i="1" dirty="0" err="1"/>
              <a:t>random.shuffle</a:t>
            </a:r>
            <a:r>
              <a:rPr lang="en-US" i="1" dirty="0"/>
              <a:t>(</a:t>
            </a:r>
            <a:r>
              <a:rPr lang="en-US" i="1" dirty="0" err="1"/>
              <a:t>mylist</a:t>
            </a:r>
            <a:r>
              <a:rPr lang="en-US" i="1" dirty="0"/>
              <a:t>)</a:t>
            </a:r>
          </a:p>
          <a:p>
            <a:pPr marL="457200" lvl="1" indent="0">
              <a:buNone/>
            </a:pPr>
            <a:r>
              <a:rPr lang="en-US" i="1" dirty="0"/>
              <a:t>print(</a:t>
            </a:r>
            <a:r>
              <a:rPr lang="en-US" i="1" dirty="0" err="1"/>
              <a:t>mylist</a:t>
            </a:r>
            <a:r>
              <a:rPr lang="en-US" i="1" dirty="0"/>
              <a:t>)</a:t>
            </a:r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# return a random element</a:t>
            </a:r>
          </a:p>
          <a:p>
            <a:pPr marL="457200" lvl="1" indent="0">
              <a:buNone/>
            </a:pPr>
            <a:r>
              <a:rPr lang="en-US" i="1" dirty="0" err="1"/>
              <a:t>random.choice</a:t>
            </a:r>
            <a:r>
              <a:rPr lang="en-US" i="1" dirty="0"/>
              <a:t>(</a:t>
            </a:r>
            <a:r>
              <a:rPr lang="en-US" i="1" dirty="0" err="1"/>
              <a:t>mylist</a:t>
            </a:r>
            <a:r>
              <a:rPr lang="en-US" i="1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93232-D694-42FC-8149-49860EE3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176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58CD-4BEE-4FEA-B369-9507A3A3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B2C88-9236-4784-9B64-2704052611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68974-0E22-47DE-A165-C503DDB7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269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F669C-9E3B-4C58-A6F6-A68FB10F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B1723-10EF-4873-B8B2-2BA5177EA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until a condition is satisfied</a:t>
            </a:r>
          </a:p>
          <a:p>
            <a:pPr marL="0" indent="0">
              <a:buNone/>
            </a:pPr>
            <a:r>
              <a:rPr lang="nn-NO" dirty="0"/>
              <a:t>i = 1</a:t>
            </a:r>
          </a:p>
          <a:p>
            <a:pPr marL="0" indent="0">
              <a:buNone/>
            </a:pPr>
            <a:r>
              <a:rPr lang="nn-NO" dirty="0"/>
              <a:t>while i &lt; 6:</a:t>
            </a:r>
          </a:p>
          <a:p>
            <a:pPr marL="457200" lvl="1" indent="0">
              <a:buNone/>
            </a:pPr>
            <a:r>
              <a:rPr lang="nn-NO" dirty="0"/>
              <a:t>  print(i)</a:t>
            </a:r>
          </a:p>
          <a:p>
            <a:pPr marL="457200" lvl="1" indent="0">
              <a:buNone/>
            </a:pPr>
            <a:r>
              <a:rPr lang="nn-NO" dirty="0"/>
              <a:t>  i += 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E432B-4191-4335-BB2F-78CFEF14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20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5355-4DD4-446E-9E0C-A0864D71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81EE-3ADF-4DCF-92C6-854A93603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random number</a:t>
            </a:r>
          </a:p>
          <a:p>
            <a:r>
              <a:rPr lang="en-US" dirty="0"/>
              <a:t>If it is odd , add one</a:t>
            </a:r>
          </a:p>
          <a:p>
            <a:r>
              <a:rPr lang="en-US" dirty="0"/>
              <a:t>If it is even divide it by 2</a:t>
            </a:r>
          </a:p>
          <a:p>
            <a:r>
              <a:rPr lang="en-US" dirty="0"/>
              <a:t>Repeat until the number is less than or equal to 1</a:t>
            </a:r>
          </a:p>
          <a:p>
            <a:r>
              <a:rPr lang="en-US" dirty="0"/>
              <a:t>Print answer in each step</a:t>
            </a:r>
          </a:p>
          <a:p>
            <a:endParaRPr lang="en-US" dirty="0"/>
          </a:p>
          <a:p>
            <a:r>
              <a:rPr lang="en-US" dirty="0"/>
              <a:t>Remainder of a division can be obtained by ‘%” operator</a:t>
            </a:r>
            <a:br>
              <a:rPr lang="en-US" dirty="0"/>
            </a:br>
            <a:r>
              <a:rPr lang="en-US" dirty="0"/>
              <a:t> e.g. </a:t>
            </a:r>
            <a:r>
              <a:rPr lang="en-US" i="1" dirty="0"/>
              <a:t>7%2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0454D-04D8-4B09-BE8F-60E5783A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738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FD51-FD04-40AE-8EAA-F65ADB38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15D9-9F3A-4DC0-992C-18954A65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Iterate over a set number of times or  a sequence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for x in range(6):</a:t>
            </a:r>
          </a:p>
          <a:p>
            <a:pPr marL="0" indent="0">
              <a:buNone/>
            </a:pPr>
            <a:r>
              <a:rPr lang="en-US" i="1" dirty="0"/>
              <a:t>  	print(“Hello world”)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for x in range(10,20,2):</a:t>
            </a:r>
          </a:p>
          <a:p>
            <a:pPr marL="0" indent="0">
              <a:buNone/>
            </a:pPr>
            <a:r>
              <a:rPr lang="en-US" i="1" dirty="0"/>
              <a:t>  	print(x)</a:t>
            </a: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1DD1A-E5D7-4E3D-BABE-2C156C34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134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F4AC-DCB7-4B0B-B5D1-C0412B95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DC425-53A3-49B1-9986-3249F9C48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fruits = ["apple", "banana", "cherry"]</a:t>
            </a:r>
          </a:p>
          <a:p>
            <a:pPr marL="457200" lvl="1" indent="0">
              <a:buNone/>
            </a:pPr>
            <a:r>
              <a:rPr lang="en-US" dirty="0"/>
              <a:t>for x in fruits:</a:t>
            </a:r>
          </a:p>
          <a:p>
            <a:pPr marL="457200" lvl="1" indent="0">
              <a:buNone/>
            </a:pPr>
            <a:r>
              <a:rPr lang="en-US" dirty="0"/>
              <a:t>  	print(x)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16DDA-FADB-4ECA-83F5-BA8C2461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18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0064-C0BD-4D71-997B-2BD0E6BB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2410A-11D4-4668-9822-3E7A671D2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are the marks of students. Print their grades based on previous grade sheet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4B4926-00BA-4DAA-9BC8-E57C54DC4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300335"/>
              </p:ext>
            </p:extLst>
          </p:nvPr>
        </p:nvGraphicFramePr>
        <p:xfrm>
          <a:off x="1654495" y="3380195"/>
          <a:ext cx="8128002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548280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930328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425672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392110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339051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34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58927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7572B-0387-429C-90BE-B3CEABF9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54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C1FA-A37B-4ECC-A78B-68FF83A2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and continue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1A38-9CF6-4400-891C-4D54C7F4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to while and for loops</a:t>
            </a:r>
          </a:p>
          <a:p>
            <a:r>
              <a:rPr lang="en-US" i="1" dirty="0"/>
              <a:t>break</a:t>
            </a:r>
            <a:r>
              <a:rPr lang="en-US" dirty="0"/>
              <a:t> immediately exists a loop</a:t>
            </a:r>
          </a:p>
          <a:p>
            <a:r>
              <a:rPr lang="en-US" i="1" dirty="0"/>
              <a:t>continue</a:t>
            </a:r>
            <a:r>
              <a:rPr lang="en-US" dirty="0"/>
              <a:t> immediately move it to the next iteration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fruits = ["apple", "banana", "cherry"]</a:t>
            </a:r>
          </a:p>
          <a:p>
            <a:pPr marL="0" indent="0">
              <a:buNone/>
            </a:pPr>
            <a:r>
              <a:rPr lang="en-US" dirty="0"/>
              <a:t>for x in fruits:</a:t>
            </a:r>
          </a:p>
          <a:p>
            <a:pPr marL="457200" lvl="1" indent="0">
              <a:buNone/>
            </a:pPr>
            <a:r>
              <a:rPr lang="en-US" dirty="0"/>
              <a:t>  if x == "banana":</a:t>
            </a:r>
          </a:p>
          <a:p>
            <a:pPr marL="457200" lvl="1" indent="0">
              <a:buNone/>
            </a:pPr>
            <a:r>
              <a:rPr lang="en-US" dirty="0"/>
              <a:t>   	 continue</a:t>
            </a:r>
          </a:p>
          <a:p>
            <a:pPr marL="457200" lvl="1" indent="0">
              <a:buNone/>
            </a:pPr>
            <a:r>
              <a:rPr lang="en-US" dirty="0"/>
              <a:t>  print(x)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A049D-97F2-4527-9EE6-1215C21E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576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3FE1-6AEA-49B7-8619-B8C39686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A231B-01CD-415D-9E3A-7A50E3E12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nest loops inside each other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i="1" dirty="0"/>
              <a:t>adj = ["red", "big", "tasty"]</a:t>
            </a:r>
          </a:p>
          <a:p>
            <a:pPr marL="457200" lvl="1" indent="0">
              <a:buNone/>
            </a:pPr>
            <a:r>
              <a:rPr lang="en-US" i="1" dirty="0"/>
              <a:t>fruits = ["apple", "banana", "cherry"]</a:t>
            </a:r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for x in adj:</a:t>
            </a:r>
          </a:p>
          <a:p>
            <a:pPr marL="457200" lvl="1" indent="0">
              <a:buNone/>
            </a:pPr>
            <a:r>
              <a:rPr lang="en-US" i="1" dirty="0"/>
              <a:t>  for y in fruits:</a:t>
            </a:r>
          </a:p>
          <a:p>
            <a:pPr marL="457200" lvl="1" indent="0">
              <a:buNone/>
            </a:pPr>
            <a:r>
              <a:rPr lang="en-US" i="1" dirty="0"/>
              <a:t>    print(x, y)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F26C3-09D1-490B-92A4-3F36E34D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1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2316-A8BC-4FCE-97C7-EF3C54E5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A5385B-8B25-40EE-858D-FCE9565B67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667098"/>
              </p:ext>
            </p:extLst>
          </p:nvPr>
        </p:nvGraphicFramePr>
        <p:xfrm>
          <a:off x="1143000" y="2057400"/>
          <a:ext cx="9872660" cy="22860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936330">
                  <a:extLst>
                    <a:ext uri="{9D8B030D-6E8A-4147-A177-3AD203B41FA5}">
                      <a16:colId xmlns:a16="http://schemas.microsoft.com/office/drawing/2014/main" val="1975425240"/>
                    </a:ext>
                  </a:extLst>
                </a:gridCol>
                <a:gridCol w="4936330">
                  <a:extLst>
                    <a:ext uri="{9D8B030D-6E8A-4147-A177-3AD203B41FA5}">
                      <a16:colId xmlns:a16="http://schemas.microsoft.com/office/drawing/2014/main" val="1855235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Advantages</a:t>
                      </a:r>
                    </a:p>
                  </a:txBody>
                  <a:tcPr marL="85851" marR="8585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Disadvantages</a:t>
                      </a:r>
                    </a:p>
                  </a:txBody>
                  <a:tcPr marL="85851" marR="85851"/>
                </a:tc>
                <a:extLst>
                  <a:ext uri="{0D108BD9-81ED-4DB2-BD59-A6C34878D82A}">
                    <a16:rowId xmlns:a16="http://schemas.microsoft.com/office/drawing/2014/main" val="161684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Easy to learn</a:t>
                      </a:r>
                    </a:p>
                  </a:txBody>
                  <a:tcPr marL="85851" marR="8585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Slow</a:t>
                      </a:r>
                    </a:p>
                  </a:txBody>
                  <a:tcPr marL="85851" marR="85851"/>
                </a:tc>
                <a:extLst>
                  <a:ext uri="{0D108BD9-81ED-4DB2-BD59-A6C34878D82A}">
                    <a16:rowId xmlns:a16="http://schemas.microsoft.com/office/drawing/2014/main" val="3095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High readability</a:t>
                      </a:r>
                    </a:p>
                  </a:txBody>
                  <a:tcPr marL="85851" marR="8585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Multithreading is an Issue</a:t>
                      </a:r>
                    </a:p>
                  </a:txBody>
                  <a:tcPr marL="85851" marR="85851"/>
                </a:tc>
                <a:extLst>
                  <a:ext uri="{0D108BD9-81ED-4DB2-BD59-A6C34878D82A}">
                    <a16:rowId xmlns:a16="http://schemas.microsoft.com/office/drawing/2014/main" val="347660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Many libraries</a:t>
                      </a:r>
                    </a:p>
                  </a:txBody>
                  <a:tcPr marL="85851" marR="85851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85851" marR="85851"/>
                </a:tc>
                <a:extLst>
                  <a:ext uri="{0D108BD9-81ED-4DB2-BD59-A6C34878D82A}">
                    <a16:rowId xmlns:a16="http://schemas.microsoft.com/office/drawing/2014/main" val="19152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Free and Open source</a:t>
                      </a:r>
                    </a:p>
                  </a:txBody>
                  <a:tcPr marL="85851" marR="85851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85851" marR="85851"/>
                </a:tc>
                <a:extLst>
                  <a:ext uri="{0D108BD9-81ED-4DB2-BD59-A6C34878D82A}">
                    <a16:rowId xmlns:a16="http://schemas.microsoft.com/office/drawing/2014/main" val="49841825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00B01F-894D-473B-8834-4464A588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0EA7-09CB-4701-A92B-5942D751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and running a python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4DBC-CFFA-43FF-AC7C-C6D009289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we need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 editor (IDE preferred)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, </a:t>
            </a:r>
            <a:r>
              <a:rPr lang="en-US" dirty="0" err="1"/>
              <a:t>Pycharm</a:t>
            </a:r>
            <a:r>
              <a:rPr lang="en-US" dirty="0"/>
              <a:t> and VS code are popular free IDE for python</a:t>
            </a:r>
          </a:p>
          <a:p>
            <a:pPr lvl="1"/>
            <a:endParaRPr lang="en-US" dirty="0"/>
          </a:p>
          <a:p>
            <a:r>
              <a:rPr lang="en-US" dirty="0"/>
              <a:t>Python environment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D9DAD-B654-4373-818D-ABFEF542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7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4574-9DA8-4A34-AE31-2CCF65E2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90102-A453-4E6D-AA0D-0636187F4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Anaconda installs python and several editors (including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It is free for individual use (</a:t>
            </a:r>
            <a:r>
              <a:rPr lang="en-US" dirty="0">
                <a:hlinkClick r:id="rId2"/>
              </a:rPr>
              <a:t>https://www.anaconda.com/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allow you to run your python program for free.</a:t>
            </a:r>
          </a:p>
          <a:p>
            <a:pPr lvl="1"/>
            <a:r>
              <a:rPr lang="en-US" dirty="0">
                <a:hlinkClick r:id="rId3"/>
              </a:rPr>
              <a:t>https://colab.research.google.com</a:t>
            </a:r>
            <a:endParaRPr lang="en-US" dirty="0"/>
          </a:p>
          <a:p>
            <a:pPr lvl="1"/>
            <a:r>
              <a:rPr lang="en-US" dirty="0"/>
              <a:t>It used </a:t>
            </a:r>
            <a:r>
              <a:rPr lang="en-US" dirty="0" err="1"/>
              <a:t>Jupyter</a:t>
            </a:r>
            <a:r>
              <a:rPr lang="en-US" dirty="0"/>
              <a:t> IDE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93E6F-9BE9-4E58-961F-38DAFE2F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6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25A6-C607-4AD0-A030-C066AED20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44" y="744651"/>
            <a:ext cx="10682947" cy="536869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619501-0BD2-4FF1-AE92-D87EE7EA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6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3791-9226-4054-BF34-7F54F073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program/script/code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CA37-B83F-43F5-8AA3-A168837C4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set of instruction given to the computer</a:t>
            </a:r>
          </a:p>
          <a:p>
            <a:endParaRPr lang="en-US" dirty="0"/>
          </a:p>
          <a:p>
            <a:r>
              <a:rPr lang="en-US" dirty="0"/>
              <a:t>They are written in languages known as programming languages</a:t>
            </a:r>
          </a:p>
          <a:p>
            <a:endParaRPr lang="en-US" dirty="0"/>
          </a:p>
          <a:p>
            <a:r>
              <a:rPr lang="en-US" dirty="0"/>
              <a:t>Python is one such language</a:t>
            </a:r>
          </a:p>
          <a:p>
            <a:endParaRPr lang="en-US" dirty="0"/>
          </a:p>
          <a:p>
            <a:r>
              <a:rPr lang="en-US" dirty="0"/>
              <a:t>The ‘grammar’ of the language (the way it is written) is called the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5042B-C89F-4DA3-9D65-9B4D084A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8312-2AAC-4EBB-AC3D-EA005764E0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3408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500</TotalTime>
  <Words>1905</Words>
  <Application>Microsoft Office PowerPoint</Application>
  <PresentationFormat>Widescreen</PresentationFormat>
  <Paragraphs>382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Corbel</vt:lpstr>
      <vt:lpstr>Verdana</vt:lpstr>
      <vt:lpstr>Basis</vt:lpstr>
      <vt:lpstr>Introduction to Python</vt:lpstr>
      <vt:lpstr>Content</vt:lpstr>
      <vt:lpstr>What is Python</vt:lpstr>
      <vt:lpstr>Python</vt:lpstr>
      <vt:lpstr>Pros and Cons</vt:lpstr>
      <vt:lpstr>Coding and running a python program</vt:lpstr>
      <vt:lpstr>PowerPoint Presentation</vt:lpstr>
      <vt:lpstr>PowerPoint Presentation</vt:lpstr>
      <vt:lpstr>What is a program/script/code</vt:lpstr>
      <vt:lpstr>Hello World</vt:lpstr>
      <vt:lpstr>Comments</vt:lpstr>
      <vt:lpstr>Print function</vt:lpstr>
      <vt:lpstr>Data types and variables</vt:lpstr>
      <vt:lpstr>Variables</vt:lpstr>
      <vt:lpstr>Variable properties</vt:lpstr>
      <vt:lpstr>Lets do some math</vt:lpstr>
      <vt:lpstr>PowerPoint Presentation</vt:lpstr>
      <vt:lpstr>Functions</vt:lpstr>
      <vt:lpstr>PowerPoint Presentation</vt:lpstr>
      <vt:lpstr>PowerPoint Presentation</vt:lpstr>
      <vt:lpstr>PowerPoint Presentation</vt:lpstr>
      <vt:lpstr>Lists, Tuples , Sets and Dictionaries</vt:lpstr>
      <vt:lpstr>Lists , Tuples , Sets and Dictionary</vt:lpstr>
      <vt:lpstr>Lists and Tuples</vt:lpstr>
      <vt:lpstr>Sets</vt:lpstr>
      <vt:lpstr>Dictionary</vt:lpstr>
      <vt:lpstr>Lists</vt:lpstr>
      <vt:lpstr>List key functions</vt:lpstr>
      <vt:lpstr>PowerPoint Presentation</vt:lpstr>
      <vt:lpstr>Copy and reference by address</vt:lpstr>
      <vt:lpstr>Deep copy</vt:lpstr>
      <vt:lpstr>Conditional Branching</vt:lpstr>
      <vt:lpstr>Conditions</vt:lpstr>
      <vt:lpstr>Logical conditions</vt:lpstr>
      <vt:lpstr>Elif and else</vt:lpstr>
      <vt:lpstr>Logical operands</vt:lpstr>
      <vt:lpstr>Nested conditions</vt:lpstr>
      <vt:lpstr>Exercise</vt:lpstr>
      <vt:lpstr>Random numbers</vt:lpstr>
      <vt:lpstr>Random shuffle</vt:lpstr>
      <vt:lpstr>Loop Structures</vt:lpstr>
      <vt:lpstr>While Loop</vt:lpstr>
      <vt:lpstr>Exercise</vt:lpstr>
      <vt:lpstr>For Loop</vt:lpstr>
      <vt:lpstr>Iterate through a list</vt:lpstr>
      <vt:lpstr>Exercise 2</vt:lpstr>
      <vt:lpstr>Break and continue statements</vt:lpstr>
      <vt:lpstr>Nested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Gayan</dc:creator>
  <cp:lastModifiedBy>Gayan</cp:lastModifiedBy>
  <cp:revision>84</cp:revision>
  <dcterms:created xsi:type="dcterms:W3CDTF">2021-09-08T06:12:45Z</dcterms:created>
  <dcterms:modified xsi:type="dcterms:W3CDTF">2021-09-11T08:22:06Z</dcterms:modified>
</cp:coreProperties>
</file>