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3" autoAdjust="0"/>
    <p:restoredTop sz="94746" autoAdjust="0"/>
  </p:normalViewPr>
  <p:slideViewPr>
    <p:cSldViewPr snapToGrid="0">
      <p:cViewPr varScale="1">
        <p:scale>
          <a:sx n="75" d="100"/>
          <a:sy n="75" d="100"/>
        </p:scale>
        <p:origin x="282"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0" d="100"/>
          <a:sy n="60" d="100"/>
        </p:scale>
        <p:origin x="2508"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E3ECF0-54F4-406D-A902-D4848AEB5CBB}" type="datetimeFigureOut">
              <a:rPr lang="en-US" smtClean="0"/>
              <a:t>10/30/2025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CF5B5F-86DA-4446-941E-262B62CCA3C2}" type="slidenum">
              <a:rPr lang="en-US" smtClean="0"/>
              <a:t>‹#›</a:t>
            </a:fld>
            <a:endParaRPr lang="en-US"/>
          </a:p>
        </p:txBody>
      </p:sp>
    </p:spTree>
    <p:extLst>
      <p:ext uri="{BB962C8B-B14F-4D97-AF65-F5344CB8AC3E}">
        <p14:creationId xmlns:p14="http://schemas.microsoft.com/office/powerpoint/2010/main" val="2381997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3CF5B5F-86DA-4446-941E-262B62CCA3C2}" type="slidenum">
              <a:rPr lang="en-US" smtClean="0"/>
              <a:t>2</a:t>
            </a:fld>
            <a:endParaRPr lang="en-US"/>
          </a:p>
        </p:txBody>
      </p:sp>
    </p:spTree>
    <p:extLst>
      <p:ext uri="{BB962C8B-B14F-4D97-AF65-F5344CB8AC3E}">
        <p14:creationId xmlns:p14="http://schemas.microsoft.com/office/powerpoint/2010/main" val="544687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B6D275A3-F86E-4533-A1FE-B9DAA4118172}" type="datetimeFigureOut">
              <a:rPr lang="en-US" smtClean="0"/>
              <a:t>10/30/2025</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C0A64E8D-B0B8-4DFA-ABB5-EA17B80F3951}" type="slidenum">
              <a:rPr lang="en-US" smtClean="0"/>
              <a:t>‹#›</a:t>
            </a:fld>
            <a:endParaRPr lang="en-US"/>
          </a:p>
        </p:txBody>
      </p:sp>
    </p:spTree>
    <p:extLst>
      <p:ext uri="{BB962C8B-B14F-4D97-AF65-F5344CB8AC3E}">
        <p14:creationId xmlns:p14="http://schemas.microsoft.com/office/powerpoint/2010/main" val="3450631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D275A3-F86E-4533-A1FE-B9DAA4118172}" type="datetimeFigureOut">
              <a:rPr lang="en-US" smtClean="0"/>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64E8D-B0B8-4DFA-ABB5-EA17B80F3951}" type="slidenum">
              <a:rPr lang="en-US" smtClean="0"/>
              <a:t>‹#›</a:t>
            </a:fld>
            <a:endParaRPr lang="en-US"/>
          </a:p>
        </p:txBody>
      </p:sp>
    </p:spTree>
    <p:extLst>
      <p:ext uri="{BB962C8B-B14F-4D97-AF65-F5344CB8AC3E}">
        <p14:creationId xmlns:p14="http://schemas.microsoft.com/office/powerpoint/2010/main" val="1661784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D275A3-F86E-4533-A1FE-B9DAA4118172}" type="datetimeFigureOut">
              <a:rPr lang="en-US" smtClean="0"/>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64E8D-B0B8-4DFA-ABB5-EA17B80F3951}" type="slidenum">
              <a:rPr lang="en-US" smtClean="0"/>
              <a:t>‹#›</a:t>
            </a:fld>
            <a:endParaRPr lang="en-US"/>
          </a:p>
        </p:txBody>
      </p:sp>
    </p:spTree>
    <p:extLst>
      <p:ext uri="{BB962C8B-B14F-4D97-AF65-F5344CB8AC3E}">
        <p14:creationId xmlns:p14="http://schemas.microsoft.com/office/powerpoint/2010/main" val="3590883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D275A3-F86E-4533-A1FE-B9DAA4118172}" type="datetimeFigureOut">
              <a:rPr lang="en-US" smtClean="0"/>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64E8D-B0B8-4DFA-ABB5-EA17B80F3951}" type="slidenum">
              <a:rPr lang="en-US" smtClean="0"/>
              <a:t>‹#›</a:t>
            </a:fld>
            <a:endParaRPr lang="en-US"/>
          </a:p>
        </p:txBody>
      </p:sp>
    </p:spTree>
    <p:extLst>
      <p:ext uri="{BB962C8B-B14F-4D97-AF65-F5344CB8AC3E}">
        <p14:creationId xmlns:p14="http://schemas.microsoft.com/office/powerpoint/2010/main" val="4056556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D275A3-F86E-4533-A1FE-B9DAA4118172}" type="datetimeFigureOut">
              <a:rPr lang="en-US" smtClean="0"/>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A64E8D-B0B8-4DFA-ABB5-EA17B80F3951}" type="slidenum">
              <a:rPr lang="en-US" smtClean="0"/>
              <a:t>‹#›</a:t>
            </a:fld>
            <a:endParaRPr lang="en-US"/>
          </a:p>
        </p:txBody>
      </p:sp>
    </p:spTree>
    <p:extLst>
      <p:ext uri="{BB962C8B-B14F-4D97-AF65-F5344CB8AC3E}">
        <p14:creationId xmlns:p14="http://schemas.microsoft.com/office/powerpoint/2010/main" val="2944665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D275A3-F86E-4533-A1FE-B9DAA4118172}" type="datetimeFigureOut">
              <a:rPr lang="en-US" smtClean="0"/>
              <a:t>10/30/2025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A64E8D-B0B8-4DFA-ABB5-EA17B80F3951}" type="slidenum">
              <a:rPr lang="en-US" smtClean="0"/>
              <a:t>‹#›</a:t>
            </a:fld>
            <a:endParaRPr lang="en-US"/>
          </a:p>
        </p:txBody>
      </p:sp>
    </p:spTree>
    <p:extLst>
      <p:ext uri="{BB962C8B-B14F-4D97-AF65-F5344CB8AC3E}">
        <p14:creationId xmlns:p14="http://schemas.microsoft.com/office/powerpoint/2010/main" val="940705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D275A3-F86E-4533-A1FE-B9DAA4118172}" type="datetimeFigureOut">
              <a:rPr lang="en-US" smtClean="0"/>
              <a:t>10/30/2025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A64E8D-B0B8-4DFA-ABB5-EA17B80F3951}" type="slidenum">
              <a:rPr lang="en-US" smtClean="0"/>
              <a:t>‹#›</a:t>
            </a:fld>
            <a:endParaRPr lang="en-US"/>
          </a:p>
        </p:txBody>
      </p:sp>
    </p:spTree>
    <p:extLst>
      <p:ext uri="{BB962C8B-B14F-4D97-AF65-F5344CB8AC3E}">
        <p14:creationId xmlns:p14="http://schemas.microsoft.com/office/powerpoint/2010/main" val="17557901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D275A3-F86E-4533-A1FE-B9DAA4118172}" type="datetimeFigureOut">
              <a:rPr lang="en-US" smtClean="0"/>
              <a:t>10/30/2025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A64E8D-B0B8-4DFA-ABB5-EA17B80F3951}" type="slidenum">
              <a:rPr lang="en-US" smtClean="0"/>
              <a:t>‹#›</a:t>
            </a:fld>
            <a:endParaRPr lang="en-US"/>
          </a:p>
        </p:txBody>
      </p:sp>
    </p:spTree>
    <p:extLst>
      <p:ext uri="{BB962C8B-B14F-4D97-AF65-F5344CB8AC3E}">
        <p14:creationId xmlns:p14="http://schemas.microsoft.com/office/powerpoint/2010/main" val="67579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D275A3-F86E-4533-A1FE-B9DAA4118172}" type="datetimeFigureOut">
              <a:rPr lang="en-US" smtClean="0"/>
              <a:t>10/30/2025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A64E8D-B0B8-4DFA-ABB5-EA17B80F3951}" type="slidenum">
              <a:rPr lang="en-US" smtClean="0"/>
              <a:t>‹#›</a:t>
            </a:fld>
            <a:endParaRPr lang="en-US"/>
          </a:p>
        </p:txBody>
      </p:sp>
    </p:spTree>
    <p:extLst>
      <p:ext uri="{BB962C8B-B14F-4D97-AF65-F5344CB8AC3E}">
        <p14:creationId xmlns:p14="http://schemas.microsoft.com/office/powerpoint/2010/main" val="15215414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smtClean="0"/>
              <a:t>Edit Master text styles</a:t>
            </a:r>
          </a:p>
        </p:txBody>
      </p:sp>
      <p:sp>
        <p:nvSpPr>
          <p:cNvPr id="5" name="Date Placeholder 4"/>
          <p:cNvSpPr>
            <a:spLocks noGrp="1"/>
          </p:cNvSpPr>
          <p:nvPr>
            <p:ph type="dt" sz="half" idx="10"/>
          </p:nvPr>
        </p:nvSpPr>
        <p:spPr/>
        <p:txBody>
          <a:bodyPr/>
          <a:lstStyle/>
          <a:p>
            <a:fld id="{B6D275A3-F86E-4533-A1FE-B9DAA4118172}" type="datetimeFigureOut">
              <a:rPr lang="en-US" smtClean="0"/>
              <a:t>10/30/2025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C0A64E8D-B0B8-4DFA-ABB5-EA17B80F3951}" type="slidenum">
              <a:rPr lang="en-US" smtClean="0"/>
              <a:t>‹#›</a:t>
            </a:fld>
            <a:endParaRPr lang="en-US"/>
          </a:p>
        </p:txBody>
      </p:sp>
    </p:spTree>
    <p:extLst>
      <p:ext uri="{BB962C8B-B14F-4D97-AF65-F5344CB8AC3E}">
        <p14:creationId xmlns:p14="http://schemas.microsoft.com/office/powerpoint/2010/main" val="1082826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B6D275A3-F86E-4533-A1FE-B9DAA4118172}" type="datetimeFigureOut">
              <a:rPr lang="en-US" smtClean="0"/>
              <a:t>10/30/2025</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C0A64E8D-B0B8-4DFA-ABB5-EA17B80F3951}" type="slidenum">
              <a:rPr lang="en-US" smtClean="0"/>
              <a:t>‹#›</a:t>
            </a:fld>
            <a:endParaRPr lang="en-US"/>
          </a:p>
        </p:txBody>
      </p:sp>
    </p:spTree>
    <p:extLst>
      <p:ext uri="{BB962C8B-B14F-4D97-AF65-F5344CB8AC3E}">
        <p14:creationId xmlns:p14="http://schemas.microsoft.com/office/powerpoint/2010/main" val="18327028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B6D275A3-F86E-4533-A1FE-B9DAA4118172}" type="datetimeFigureOut">
              <a:rPr lang="en-US" smtClean="0"/>
              <a:t>10/30/2025</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C0A64E8D-B0B8-4DFA-ABB5-EA17B80F3951}" type="slidenum">
              <a:rPr lang="en-US" smtClean="0"/>
              <a:t>‹#›</a:t>
            </a:fld>
            <a:endParaRPr lang="en-US"/>
          </a:p>
        </p:txBody>
      </p:sp>
    </p:spTree>
    <p:extLst>
      <p:ext uri="{BB962C8B-B14F-4D97-AF65-F5344CB8AC3E}">
        <p14:creationId xmlns:p14="http://schemas.microsoft.com/office/powerpoint/2010/main" val="717114477"/>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slide" Target="slide14.xml"/><Relationship Id="rId3" Type="http://schemas.openxmlformats.org/officeDocument/2006/relationships/slide" Target="slide3.xml"/><Relationship Id="rId7" Type="http://schemas.openxmlformats.org/officeDocument/2006/relationships/slide" Target="slide1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10.xml"/><Relationship Id="rId11" Type="http://schemas.openxmlformats.org/officeDocument/2006/relationships/slide" Target="slide19.xml"/><Relationship Id="rId5" Type="http://schemas.openxmlformats.org/officeDocument/2006/relationships/slide" Target="slide7.xml"/><Relationship Id="rId10" Type="http://schemas.openxmlformats.org/officeDocument/2006/relationships/slide" Target="slide18.xml"/><Relationship Id="rId4" Type="http://schemas.openxmlformats.org/officeDocument/2006/relationships/slide" Target="slide5.xml"/><Relationship Id="rId9" Type="http://schemas.openxmlformats.org/officeDocument/2006/relationships/slide" Target="slide16.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920" y="609600"/>
            <a:ext cx="5340096" cy="1609344"/>
          </a:xfrm>
        </p:spPr>
        <p:txBody>
          <a:bodyPr>
            <a:noAutofit/>
          </a:bodyPr>
          <a:lstStyle/>
          <a:p>
            <a:pPr algn="l"/>
            <a:r>
              <a:rPr lang="en-US" sz="4000" b="1" dirty="0" smtClean="0">
                <a:latin typeface="Arial Black" panose="020B0A04020102020204" pitchFamily="34" charset="0"/>
              </a:rPr>
              <a:t>Customer Churn</a:t>
            </a:r>
            <a:br>
              <a:rPr lang="en-US" sz="4000" b="1" dirty="0" smtClean="0">
                <a:latin typeface="Arial Black" panose="020B0A04020102020204" pitchFamily="34" charset="0"/>
              </a:rPr>
            </a:br>
            <a:r>
              <a:rPr lang="en-US" sz="4000" b="1" dirty="0" smtClean="0">
                <a:latin typeface="Arial Black" panose="020B0A04020102020204" pitchFamily="34" charset="0"/>
              </a:rPr>
              <a:t>And</a:t>
            </a:r>
            <a:br>
              <a:rPr lang="en-US" sz="4000" b="1" dirty="0" smtClean="0">
                <a:latin typeface="Arial Black" panose="020B0A04020102020204" pitchFamily="34" charset="0"/>
              </a:rPr>
            </a:br>
            <a:r>
              <a:rPr lang="en-US" sz="4000" b="1" dirty="0" smtClean="0">
                <a:latin typeface="Arial Black" panose="020B0A04020102020204" pitchFamily="34" charset="0"/>
              </a:rPr>
              <a:t>Retention Analysis</a:t>
            </a:r>
            <a:endParaRPr lang="en-US" sz="4000" b="1" dirty="0">
              <a:latin typeface="Lucida Sans Typewriter" panose="020B0509030504030204" pitchFamily="49" charset="0"/>
            </a:endParaRPr>
          </a:p>
        </p:txBody>
      </p:sp>
      <p:sp>
        <p:nvSpPr>
          <p:cNvPr id="3" name="Subtitle 2"/>
          <p:cNvSpPr>
            <a:spLocks noGrp="1"/>
          </p:cNvSpPr>
          <p:nvPr>
            <p:ph type="subTitle" idx="1"/>
          </p:nvPr>
        </p:nvSpPr>
        <p:spPr>
          <a:xfrm>
            <a:off x="121920" y="2462784"/>
            <a:ext cx="6925056" cy="1024128"/>
          </a:xfrm>
        </p:spPr>
        <p:txBody>
          <a:bodyPr>
            <a:normAutofit/>
          </a:bodyPr>
          <a:lstStyle/>
          <a:p>
            <a:r>
              <a:rPr lang="en-US" b="1" i="1" dirty="0"/>
              <a:t>Data-driven insights on customer behavior and revenue retention (2020–2022)</a:t>
            </a:r>
          </a:p>
        </p:txBody>
      </p:sp>
      <p:sp>
        <p:nvSpPr>
          <p:cNvPr id="5" name="TextBox 4"/>
          <p:cNvSpPr txBox="1"/>
          <p:nvPr/>
        </p:nvSpPr>
        <p:spPr>
          <a:xfrm>
            <a:off x="9741408" y="609600"/>
            <a:ext cx="2450592" cy="584775"/>
          </a:xfrm>
          <a:prstGeom prst="rect">
            <a:avLst/>
          </a:prstGeom>
          <a:noFill/>
        </p:spPr>
        <p:txBody>
          <a:bodyPr wrap="square" rtlCol="0">
            <a:spAutoFit/>
          </a:bodyPr>
          <a:lstStyle/>
          <a:p>
            <a:r>
              <a:rPr lang="en-US" sz="3200" b="1" spc="-120" dirty="0" err="1">
                <a:solidFill>
                  <a:srgbClr val="FFFFFF"/>
                </a:solidFill>
                <a:latin typeface="Arial Black" panose="020B0A04020102020204" pitchFamily="34" charset="0"/>
                <a:ea typeface="+mj-ea"/>
                <a:cs typeface="+mj-cs"/>
              </a:rPr>
              <a:t>SkinBloom</a:t>
            </a:r>
            <a:endParaRPr lang="en-US" sz="3200" b="1" spc="-120" dirty="0">
              <a:solidFill>
                <a:srgbClr val="FFFFFF"/>
              </a:solidFill>
              <a:latin typeface="Arial Black" panose="020B0A04020102020204" pitchFamily="34" charset="0"/>
              <a:ea typeface="+mj-ea"/>
              <a:cs typeface="+mj-cs"/>
            </a:endParaRPr>
          </a:p>
        </p:txBody>
      </p:sp>
      <p:sp>
        <p:nvSpPr>
          <p:cNvPr id="6" name="TextBox 5"/>
          <p:cNvSpPr txBox="1"/>
          <p:nvPr/>
        </p:nvSpPr>
        <p:spPr>
          <a:xfrm>
            <a:off x="121920" y="5547360"/>
            <a:ext cx="3084576" cy="461665"/>
          </a:xfrm>
          <a:prstGeom prst="rect">
            <a:avLst/>
          </a:prstGeom>
          <a:noFill/>
        </p:spPr>
        <p:txBody>
          <a:bodyPr wrap="square" rtlCol="0">
            <a:spAutoFit/>
          </a:bodyPr>
          <a:lstStyle/>
          <a:p>
            <a:r>
              <a:rPr lang="en-US" sz="2400" b="1" i="1" dirty="0" err="1">
                <a:solidFill>
                  <a:schemeClr val="bg1"/>
                </a:solidFill>
                <a:latin typeface="+mj-lt"/>
              </a:rPr>
              <a:t>Osaretin</a:t>
            </a:r>
            <a:r>
              <a:rPr lang="en-US" sz="1400" dirty="0" smtClean="0"/>
              <a:t> </a:t>
            </a:r>
            <a:r>
              <a:rPr lang="en-US" sz="2400" b="1" i="1" dirty="0" err="1">
                <a:solidFill>
                  <a:schemeClr val="bg1"/>
                </a:solidFill>
                <a:latin typeface="+mj-lt"/>
              </a:rPr>
              <a:t>Idiagbonmwen</a:t>
            </a:r>
            <a:endParaRPr lang="en-US" sz="2400" b="1" i="1" dirty="0">
              <a:solidFill>
                <a:schemeClr val="bg1"/>
              </a:solidFill>
              <a:latin typeface="+mj-lt"/>
            </a:endParaRPr>
          </a:p>
        </p:txBody>
      </p:sp>
      <p:sp>
        <p:nvSpPr>
          <p:cNvPr id="7" name="TextBox 6"/>
          <p:cNvSpPr txBox="1"/>
          <p:nvPr/>
        </p:nvSpPr>
        <p:spPr>
          <a:xfrm>
            <a:off x="121920" y="6009025"/>
            <a:ext cx="1999488" cy="400110"/>
          </a:xfrm>
          <a:prstGeom prst="rect">
            <a:avLst/>
          </a:prstGeom>
          <a:noFill/>
        </p:spPr>
        <p:txBody>
          <a:bodyPr wrap="square" rtlCol="0">
            <a:spAutoFit/>
          </a:bodyPr>
          <a:lstStyle/>
          <a:p>
            <a:r>
              <a:rPr lang="en-US" sz="2000" b="1" dirty="0" smtClean="0">
                <a:solidFill>
                  <a:schemeClr val="bg1"/>
                </a:solidFill>
                <a:latin typeface="Arial Narrow" panose="020B0606020202030204" pitchFamily="34" charset="0"/>
              </a:rPr>
              <a:t>October, 2025</a:t>
            </a:r>
            <a:endParaRPr lang="en-US" sz="2000" b="1"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226170086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92456" y="0"/>
            <a:ext cx="8124443" cy="706966"/>
          </a:xfrm>
        </p:spPr>
        <p:txBody>
          <a:bodyPr>
            <a:noAutofit/>
          </a:bodyPr>
          <a:lstStyle/>
          <a:p>
            <a:r>
              <a:rPr lang="en-US" sz="3600" b="1" dirty="0" smtClean="0">
                <a:latin typeface="Consolas" panose="020B0609020204030204" pitchFamily="49" charset="0"/>
              </a:rPr>
              <a:t>Customer &amp; Subscription Insights</a:t>
            </a:r>
            <a:endParaRPr lang="en-US" sz="3600" b="1" dirty="0">
              <a:latin typeface="Consolas" panose="020B0609020204030204" pitchFamily="49" charset="0"/>
            </a:endParaRPr>
          </a:p>
        </p:txBody>
      </p:sp>
      <p:sp>
        <p:nvSpPr>
          <p:cNvPr id="8" name="Rectangle 1"/>
          <p:cNvSpPr>
            <a:spLocks noGrp="1" noChangeArrowheads="1"/>
          </p:cNvSpPr>
          <p:nvPr>
            <p:ph sz="quarter" idx="4"/>
          </p:nvPr>
        </p:nvSpPr>
        <p:spPr bwMode="auto">
          <a:xfrm>
            <a:off x="92456" y="713544"/>
            <a:ext cx="9038844" cy="1985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Google Sans Text"/>
              </a:rPr>
              <a:t>Customer loyalty strengthens with higher-tier plans, but the base tier remains our biggest churn risk.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smtClean="0">
              <a:ln>
                <a:noFill/>
              </a:ln>
              <a:solidFill>
                <a:schemeClr val="tx1"/>
              </a:solidFill>
              <a:effectLst/>
              <a:latin typeface="Google Sans Tex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Google Sans Text"/>
              </a:rPr>
              <a:t>Our subscriber base is healthy, with </a:t>
            </a:r>
            <a:r>
              <a:rPr kumimoji="0" lang="en-US" altLang="en-US" sz="1400" b="1" i="0" u="none" strike="noStrike" cap="none" normalizeH="0" baseline="0" dirty="0" smtClean="0">
                <a:ln>
                  <a:noFill/>
                </a:ln>
                <a:solidFill>
                  <a:schemeClr val="tx1"/>
                </a:solidFill>
                <a:effectLst/>
                <a:latin typeface="Google Sans Text"/>
              </a:rPr>
              <a:t>37.92% of customers on the Basic tier</a:t>
            </a:r>
            <a:r>
              <a:rPr kumimoji="0" lang="en-US" altLang="en-US" sz="1400" b="0" i="0" u="none" strike="noStrike" cap="none" normalizeH="0" baseline="0" dirty="0" smtClean="0">
                <a:ln>
                  <a:noFill/>
                </a:ln>
                <a:solidFill>
                  <a:schemeClr val="tx1"/>
                </a:solidFill>
                <a:effectLst/>
                <a:latin typeface="Google Sans Text"/>
              </a:rPr>
              <a:t> . This volume is great for market share, but a closer look at behavior shows where our long-term value truly lies.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Google Sans Tex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Google Sans Text"/>
              </a:rPr>
              <a:t>The problem starts with retention: The segment that drives the most volume (</a:t>
            </a:r>
            <a:r>
              <a:rPr kumimoji="0" lang="en-US" altLang="en-US" sz="1400" b="1" i="0" u="none" strike="noStrike" cap="none" normalizeH="0" baseline="0" dirty="0" smtClean="0">
                <a:ln>
                  <a:noFill/>
                </a:ln>
                <a:solidFill>
                  <a:schemeClr val="tx1"/>
                </a:solidFill>
                <a:effectLst/>
                <a:latin typeface="Google Sans Text"/>
              </a:rPr>
              <a:t>Basic</a:t>
            </a:r>
            <a:r>
              <a:rPr kumimoji="0" lang="en-US" altLang="en-US" sz="1400" b="0" i="0" u="none" strike="noStrike" cap="none" normalizeH="0" baseline="0" dirty="0" smtClean="0">
                <a:ln>
                  <a:noFill/>
                </a:ln>
                <a:solidFill>
                  <a:schemeClr val="tx1"/>
                </a:solidFill>
                <a:effectLst/>
                <a:latin typeface="Google Sans Text"/>
              </a:rPr>
              <a:t>) is also the </a:t>
            </a:r>
            <a:r>
              <a:rPr kumimoji="0" lang="en-US" altLang="en-US" sz="1400" b="1" i="0" u="none" strike="noStrike" cap="none" normalizeH="0" baseline="0" dirty="0" smtClean="0">
                <a:ln>
                  <a:noFill/>
                </a:ln>
                <a:solidFill>
                  <a:schemeClr val="tx1"/>
                </a:solidFill>
                <a:effectLst/>
                <a:latin typeface="Google Sans Text"/>
              </a:rPr>
              <a:t>churn-prone segment</a:t>
            </a:r>
            <a:r>
              <a:rPr kumimoji="0" lang="en-US" altLang="en-US" sz="1400" b="0" i="0" u="none" strike="noStrike" cap="none" normalizeH="0" baseline="0" dirty="0" smtClean="0">
                <a:ln>
                  <a:noFill/>
                </a:ln>
                <a:solidFill>
                  <a:schemeClr val="tx1"/>
                </a:solidFill>
                <a:effectLst/>
                <a:latin typeface="Google Sans Text"/>
              </a:rPr>
              <a:t>. Churn is significantly higher for the Basic tier compared to the highly retained </a:t>
            </a:r>
            <a:r>
              <a:rPr kumimoji="0" lang="en-US" altLang="en-US" sz="1400" b="1" i="0" u="none" strike="noStrike" cap="none" normalizeH="0" baseline="0" dirty="0" smtClean="0">
                <a:ln>
                  <a:noFill/>
                </a:ln>
                <a:solidFill>
                  <a:schemeClr val="tx1"/>
                </a:solidFill>
                <a:effectLst/>
                <a:latin typeface="Google Sans Text"/>
              </a:rPr>
              <a:t>MAX</a:t>
            </a:r>
            <a:r>
              <a:rPr kumimoji="0" lang="en-US" altLang="en-US" sz="1400" b="0" i="0" u="none" strike="noStrike" cap="none" normalizeH="0" baseline="0" dirty="0" smtClean="0">
                <a:ln>
                  <a:noFill/>
                </a:ln>
                <a:solidFill>
                  <a:schemeClr val="tx1"/>
                </a:solidFill>
                <a:effectLst/>
                <a:latin typeface="Google Sans Text"/>
              </a:rPr>
              <a:t> tier . This contrast suggests that the perceived value of our entry-level offering may not meet the expectation, causing quick abandonment.</a:t>
            </a:r>
          </a:p>
        </p:txBody>
      </p:sp>
      <p:sp>
        <p:nvSpPr>
          <p:cNvPr id="9" name="TextBox 8"/>
          <p:cNvSpPr txBox="1"/>
          <p:nvPr/>
        </p:nvSpPr>
        <p:spPr>
          <a:xfrm>
            <a:off x="7886700" y="706966"/>
            <a:ext cx="4114800" cy="2816156"/>
          </a:xfrm>
          <a:prstGeom prst="rect">
            <a:avLst/>
          </a:prstGeom>
          <a:noFill/>
        </p:spPr>
        <p:txBody>
          <a:bodyPr wrap="square" rtlCol="0">
            <a:spAutoFit/>
          </a:bodyPr>
          <a:lstStyle/>
          <a:p>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9700" y="706966"/>
            <a:ext cx="2971800" cy="2816156"/>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9700" y="3665961"/>
            <a:ext cx="2971800" cy="2764579"/>
          </a:xfrm>
          <a:prstGeom prst="rect">
            <a:avLst/>
          </a:prstGeom>
        </p:spPr>
      </p:pic>
      <p:sp>
        <p:nvSpPr>
          <p:cNvPr id="13" name="TextBox 12"/>
          <p:cNvSpPr txBox="1"/>
          <p:nvPr/>
        </p:nvSpPr>
        <p:spPr>
          <a:xfrm>
            <a:off x="92456" y="2891260"/>
            <a:ext cx="8937244" cy="2677656"/>
          </a:xfrm>
          <a:prstGeom prst="rect">
            <a:avLst/>
          </a:prstGeom>
          <a:noFill/>
        </p:spPr>
        <p:txBody>
          <a:bodyPr wrap="square" rtlCol="0">
            <a:spAutoFit/>
          </a:bodyPr>
          <a:lstStyle/>
          <a:p>
            <a:pPr lvl="0" defTabSz="914400" eaLnBrk="0" fontAlgn="base" hangingPunct="0">
              <a:spcBef>
                <a:spcPct val="0"/>
              </a:spcBef>
              <a:spcAft>
                <a:spcPct val="0"/>
              </a:spcAft>
            </a:pPr>
            <a:r>
              <a:rPr lang="en-US" altLang="en-US" sz="1400" b="1" dirty="0">
                <a:latin typeface="Google Sans Text"/>
              </a:rPr>
              <a:t>Segment Loyalty and Financial </a:t>
            </a:r>
            <a:r>
              <a:rPr lang="en-US" altLang="en-US" sz="1400" b="1" dirty="0" smtClean="0">
                <a:latin typeface="Google Sans Text"/>
              </a:rPr>
              <a:t>Impact</a:t>
            </a:r>
          </a:p>
          <a:p>
            <a:pPr lvl="0" defTabSz="914400" eaLnBrk="0" fontAlgn="base" hangingPunct="0">
              <a:spcBef>
                <a:spcPct val="0"/>
              </a:spcBef>
              <a:spcAft>
                <a:spcPct val="0"/>
              </a:spcAft>
            </a:pPr>
            <a:endParaRPr lang="en-US" altLang="en-US" sz="1400" b="1" dirty="0" smtClean="0">
              <a:latin typeface="Google Sans Text"/>
            </a:endParaRPr>
          </a:p>
          <a:p>
            <a:pPr lvl="0" defTabSz="914400" eaLnBrk="0" fontAlgn="base" hangingPunct="0">
              <a:spcBef>
                <a:spcPct val="0"/>
              </a:spcBef>
              <a:spcAft>
                <a:spcPct val="0"/>
              </a:spcAft>
            </a:pPr>
            <a:r>
              <a:rPr lang="en-US" altLang="en-US" sz="1400" dirty="0" smtClean="0">
                <a:latin typeface="Google Sans Text"/>
              </a:rPr>
              <a:t>The </a:t>
            </a:r>
            <a:r>
              <a:rPr lang="en-US" altLang="en-US" sz="1400" dirty="0">
                <a:latin typeface="Google Sans Text"/>
              </a:rPr>
              <a:t>difference between tiers is not just in monthly </a:t>
            </a:r>
            <a:r>
              <a:rPr lang="en-US" altLang="en-US" sz="1400" dirty="0" smtClean="0">
                <a:latin typeface="Google Sans Text"/>
              </a:rPr>
              <a:t>cost - it </a:t>
            </a:r>
            <a:r>
              <a:rPr lang="en-US" altLang="en-US" sz="1400" dirty="0">
                <a:latin typeface="Google Sans Text"/>
              </a:rPr>
              <a:t>is in </a:t>
            </a:r>
            <a:r>
              <a:rPr lang="en-US" altLang="en-US" sz="1400" b="1" dirty="0">
                <a:latin typeface="Google Sans Text"/>
              </a:rPr>
              <a:t>Lifetime Value and fundamental loyalty</a:t>
            </a:r>
            <a:r>
              <a:rPr lang="en-US" altLang="en-US" sz="1400" dirty="0" smtClean="0">
                <a:latin typeface="Google Sans Text"/>
              </a:rPr>
              <a:t>.</a:t>
            </a:r>
          </a:p>
          <a:p>
            <a:pPr lvl="0" defTabSz="914400" eaLnBrk="0" fontAlgn="base" hangingPunct="0">
              <a:spcBef>
                <a:spcPct val="0"/>
              </a:spcBef>
              <a:spcAft>
                <a:spcPct val="0"/>
              </a:spcAft>
            </a:pPr>
            <a:endParaRPr lang="en-US" altLang="en-US" sz="1400" dirty="0">
              <a:latin typeface="Google Sans Text"/>
            </a:endParaRPr>
          </a:p>
          <a:p>
            <a:pPr lvl="0" defTabSz="914400" eaLnBrk="0" fontAlgn="base" hangingPunct="0">
              <a:spcBef>
                <a:spcPct val="0"/>
              </a:spcBef>
              <a:spcAft>
                <a:spcPct val="0"/>
              </a:spcAft>
            </a:pPr>
            <a:r>
              <a:rPr lang="en-US" altLang="en-US" sz="1400" b="1" dirty="0">
                <a:latin typeface="Google Sans Text"/>
              </a:rPr>
              <a:t>MAX</a:t>
            </a:r>
            <a:r>
              <a:rPr lang="en-US" altLang="en-US" sz="1400" dirty="0">
                <a:latin typeface="Google Sans Text"/>
              </a:rPr>
              <a:t> tier customers are our most valuable asset, delivering a </a:t>
            </a:r>
            <a:r>
              <a:rPr lang="en-US" altLang="en-US" sz="1400" b="1" dirty="0">
                <a:latin typeface="Google Sans Text"/>
              </a:rPr>
              <a:t>Lifetime Value of </a:t>
            </a:r>
            <a:r>
              <a:rPr lang="en-US" altLang="en-US" sz="1400" b="1" dirty="0" smtClean="0">
                <a:latin typeface="Google Sans Text"/>
              </a:rPr>
              <a:t>$123</a:t>
            </a:r>
            <a:r>
              <a:rPr lang="en-US" altLang="en-US" sz="1400" dirty="0" smtClean="0">
                <a:latin typeface="Google Sans Text"/>
              </a:rPr>
              <a:t>, </a:t>
            </a:r>
            <a:r>
              <a:rPr lang="en-US" altLang="en-US" sz="1400" dirty="0">
                <a:latin typeface="Google Sans Text"/>
              </a:rPr>
              <a:t>which is more than double the LTV of the Basic tier </a:t>
            </a:r>
            <a:r>
              <a:rPr lang="en-US" altLang="en-US" sz="1400" b="1" dirty="0" smtClean="0">
                <a:latin typeface="Google Sans Text"/>
              </a:rPr>
              <a:t>$52</a:t>
            </a:r>
            <a:r>
              <a:rPr lang="en-US" altLang="en-US" sz="1400" dirty="0" smtClean="0">
                <a:latin typeface="Google Sans Text"/>
              </a:rPr>
              <a:t>. </a:t>
            </a:r>
            <a:r>
              <a:rPr lang="en-US" altLang="en-US" sz="1400" dirty="0">
                <a:latin typeface="Google Sans Text"/>
              </a:rPr>
              <a:t>This high LTV for premium users proves that once customers find deep product fit, they stay and contribute disproportionately to profitability. Furthermore, the MAX and PRO tiers generate the highest total revenue , demonstrating that premium experiences drive premium results</a:t>
            </a:r>
            <a:r>
              <a:rPr lang="en-US" altLang="en-US" sz="1400" dirty="0" smtClean="0">
                <a:latin typeface="Google Sans Text"/>
              </a:rPr>
              <a:t>.</a:t>
            </a:r>
          </a:p>
          <a:p>
            <a:pPr lvl="0" defTabSz="914400" eaLnBrk="0" fontAlgn="base" hangingPunct="0">
              <a:spcBef>
                <a:spcPct val="0"/>
              </a:spcBef>
              <a:spcAft>
                <a:spcPct val="0"/>
              </a:spcAft>
            </a:pPr>
            <a:endParaRPr lang="en-US" altLang="en-US" sz="1400" dirty="0">
              <a:latin typeface="Google Sans Text"/>
            </a:endParaRPr>
          </a:p>
          <a:p>
            <a:pPr lvl="0" defTabSz="914400" eaLnBrk="0" fontAlgn="base" hangingPunct="0">
              <a:spcBef>
                <a:spcPct val="0"/>
              </a:spcBef>
              <a:spcAft>
                <a:spcPct val="0"/>
              </a:spcAft>
            </a:pPr>
            <a:r>
              <a:rPr lang="en-US" altLang="en-US" sz="1400" dirty="0">
                <a:latin typeface="Google Sans Text"/>
              </a:rPr>
              <a:t>When we look at </a:t>
            </a:r>
            <a:r>
              <a:rPr lang="en-US" altLang="en-US" sz="1400" b="1" dirty="0">
                <a:latin typeface="Google Sans Text"/>
              </a:rPr>
              <a:t>retention over time</a:t>
            </a:r>
            <a:r>
              <a:rPr lang="en-US" altLang="en-US" sz="1400" dirty="0">
                <a:latin typeface="Google Sans Text"/>
              </a:rPr>
              <a:t>, the curves for </a:t>
            </a:r>
            <a:r>
              <a:rPr lang="en-US" altLang="en-US" sz="1400" b="1" dirty="0">
                <a:latin typeface="Google Sans Text"/>
              </a:rPr>
              <a:t>MAX and PRO consistently track higher</a:t>
            </a:r>
            <a:r>
              <a:rPr lang="en-US" altLang="en-US" sz="1400" dirty="0">
                <a:latin typeface="Google Sans Text"/>
              </a:rPr>
              <a:t> and show more resilience against market volatility than the Basic tier . The gradual flattening of the retention curve for these premium plans indicates long-term satisfaction and sustained value delivery, a clear sign of loyalty.</a:t>
            </a:r>
          </a:p>
        </p:txBody>
      </p:sp>
    </p:spTree>
    <p:extLst>
      <p:ext uri="{BB962C8B-B14F-4D97-AF65-F5344CB8AC3E}">
        <p14:creationId xmlns:p14="http://schemas.microsoft.com/office/powerpoint/2010/main" val="35809974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flipH="1">
            <a:off x="231249" y="344557"/>
            <a:ext cx="7322490" cy="4678204"/>
          </a:xfrm>
          <a:prstGeom prst="rect">
            <a:avLst/>
          </a:prstGeom>
          <a:noFill/>
        </p:spPr>
        <p:txBody>
          <a:bodyPr wrap="square" rtlCol="0">
            <a:spAutoFit/>
          </a:bodyPr>
          <a:lstStyle/>
          <a:p>
            <a:r>
              <a:rPr lang="en-US" sz="1400" b="1" dirty="0">
                <a:latin typeface="Google Sans Text"/>
              </a:rPr>
              <a:t>The Behavioral </a:t>
            </a:r>
            <a:r>
              <a:rPr lang="en-US" sz="1400" b="1" dirty="0" smtClean="0">
                <a:latin typeface="Google Sans Text"/>
              </a:rPr>
              <a:t>Path</a:t>
            </a:r>
          </a:p>
          <a:p>
            <a:endParaRPr lang="en-US" sz="1400" b="1" dirty="0">
              <a:latin typeface="Google Sans Text"/>
            </a:endParaRPr>
          </a:p>
          <a:p>
            <a:r>
              <a:rPr lang="en-US" sz="1400" dirty="0">
                <a:latin typeface="Google Sans Text"/>
              </a:rPr>
              <a:t>Analyzing customer movement between plans reveals an important behavioral insight. We see a clear, healthy migration flow: </a:t>
            </a:r>
            <a:r>
              <a:rPr lang="en-US" sz="1400" b="1" dirty="0">
                <a:latin typeface="Google Sans Text"/>
              </a:rPr>
              <a:t>customers frequently upgrade from Basic to PRO, and from PRO to MAX</a:t>
            </a:r>
            <a:r>
              <a:rPr lang="en-US" sz="1400" dirty="0">
                <a:latin typeface="Google Sans Text"/>
              </a:rPr>
              <a:t> </a:t>
            </a:r>
            <a:r>
              <a:rPr lang="en-US" sz="1400" dirty="0" smtClean="0">
                <a:latin typeface="Google Sans Text"/>
              </a:rPr>
              <a:t>.</a:t>
            </a:r>
          </a:p>
          <a:p>
            <a:endParaRPr lang="en-US" sz="1400" dirty="0">
              <a:latin typeface="Google Sans Text"/>
            </a:endParaRPr>
          </a:p>
          <a:p>
            <a:r>
              <a:rPr lang="en-US" sz="1400" dirty="0">
                <a:latin typeface="Google Sans Text"/>
              </a:rPr>
              <a:t>This upgrade pathway is critical. Customers who move up the ladder are essentially self-selecting for higher value and lower future churn risk. They are telling us that initial retention issues in the Basic tier can be overcome by successfully selling the improved feature set of the PRO or MAX plan.</a:t>
            </a:r>
          </a:p>
          <a:p>
            <a:endParaRPr lang="en-US" sz="1400" dirty="0" smtClean="0">
              <a:latin typeface="Google Sans Text"/>
            </a:endParaRPr>
          </a:p>
          <a:p>
            <a:r>
              <a:rPr lang="en-US" sz="1400" b="1" dirty="0">
                <a:latin typeface="Google Sans Text"/>
              </a:rPr>
              <a:t>Conclusion: The Path to </a:t>
            </a:r>
            <a:r>
              <a:rPr lang="en-US" sz="1400" b="1" dirty="0" smtClean="0">
                <a:latin typeface="Google Sans Text"/>
              </a:rPr>
              <a:t>Profitability</a:t>
            </a:r>
          </a:p>
          <a:p>
            <a:endParaRPr lang="en-US" sz="1400" b="1" dirty="0">
              <a:latin typeface="Google Sans Text"/>
            </a:endParaRPr>
          </a:p>
          <a:p>
            <a:r>
              <a:rPr lang="en-US" sz="1400" dirty="0">
                <a:latin typeface="Google Sans Text"/>
              </a:rPr>
              <a:t>Higher-tier users don't just pay more; they stay longer, becoming the stable core of our recurring revenue. High churn among Basic users may signal </a:t>
            </a:r>
            <a:r>
              <a:rPr lang="en-US" sz="1400" b="1" dirty="0">
                <a:latin typeface="Google Sans Text"/>
              </a:rPr>
              <a:t>onboarding or feature engagement issues</a:t>
            </a:r>
            <a:r>
              <a:rPr lang="en-US" sz="1400" dirty="0">
                <a:latin typeface="Google Sans Text"/>
              </a:rPr>
              <a:t> rather than pricing alone</a:t>
            </a:r>
            <a:r>
              <a:rPr lang="en-US" sz="1400" dirty="0" smtClean="0">
                <a:latin typeface="Google Sans Text"/>
              </a:rPr>
              <a:t>.</a:t>
            </a:r>
          </a:p>
          <a:p>
            <a:endParaRPr lang="en-US" sz="1400" dirty="0">
              <a:latin typeface="Google Sans Text"/>
            </a:endParaRPr>
          </a:p>
          <a:p>
            <a:r>
              <a:rPr lang="en-US" sz="1400" dirty="0">
                <a:latin typeface="Google Sans Text"/>
              </a:rPr>
              <a:t>Our strategy must focus on optimizing the </a:t>
            </a:r>
            <a:r>
              <a:rPr lang="en-US" sz="1400" b="1" dirty="0">
                <a:latin typeface="Google Sans Text"/>
              </a:rPr>
              <a:t>Basic-to-PRO upgrade </a:t>
            </a:r>
            <a:r>
              <a:rPr lang="en-US" sz="1400" b="1" dirty="0" smtClean="0">
                <a:latin typeface="Google Sans Text"/>
              </a:rPr>
              <a:t>funnel</a:t>
            </a:r>
            <a:r>
              <a:rPr lang="en-US" sz="1400" dirty="0">
                <a:latin typeface="Google Sans Text"/>
              </a:rPr>
              <a:t> </a:t>
            </a:r>
            <a:r>
              <a:rPr lang="en-US" sz="1400" dirty="0" smtClean="0">
                <a:latin typeface="Google Sans Text"/>
              </a:rPr>
              <a:t>- using </a:t>
            </a:r>
            <a:r>
              <a:rPr lang="en-US" sz="1400" dirty="0">
                <a:latin typeface="Google Sans Text"/>
              </a:rPr>
              <a:t>the success of that migration path to reduce early churn risk and quickly shift customers into our most valuable and loyal segments.</a:t>
            </a:r>
          </a:p>
          <a:p>
            <a:endParaRPr lang="en-US" dirty="0"/>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53739" y="344557"/>
            <a:ext cx="4358861" cy="4457699"/>
          </a:xfrm>
          <a:prstGeom prst="rect">
            <a:avLst/>
          </a:prstGeom>
        </p:spPr>
      </p:pic>
    </p:spTree>
    <p:extLst>
      <p:ext uri="{BB962C8B-B14F-4D97-AF65-F5344CB8AC3E}">
        <p14:creationId xmlns:p14="http://schemas.microsoft.com/office/powerpoint/2010/main" val="12173199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243078" y="1209035"/>
            <a:ext cx="11821922" cy="1076965"/>
          </a:xfrm>
        </p:spPr>
        <p:txBody>
          <a:bodyPr>
            <a:normAutofit lnSpcReduction="10000"/>
          </a:bodyPr>
          <a:lstStyle/>
          <a:p>
            <a:pPr marL="0" indent="0">
              <a:lnSpc>
                <a:spcPct val="100000"/>
              </a:lnSpc>
              <a:buNone/>
            </a:pPr>
            <a:r>
              <a:rPr lang="en-US" sz="1400" b="1" dirty="0">
                <a:latin typeface="Google Sans Text"/>
              </a:rPr>
              <a:t>The Financial Question</a:t>
            </a:r>
          </a:p>
          <a:p>
            <a:pPr marL="0" indent="0">
              <a:lnSpc>
                <a:spcPct val="100000"/>
              </a:lnSpc>
              <a:buNone/>
            </a:pPr>
            <a:r>
              <a:rPr lang="en-US" sz="1400" dirty="0">
                <a:latin typeface="Google Sans Text"/>
              </a:rPr>
              <a:t>We know that customer churn affects growth, but to what extent does it cost us, and where is the greatest financial gain to be found? This analysis reveals that our revenue story is one of volatility driven by early losses, but ultimately saved by the </a:t>
            </a:r>
            <a:r>
              <a:rPr lang="en-US" sz="1400" b="1" dirty="0">
                <a:latin typeface="Google Sans Text"/>
              </a:rPr>
              <a:t>compounding loyalty</a:t>
            </a:r>
            <a:r>
              <a:rPr lang="en-US" sz="1400" dirty="0">
                <a:latin typeface="Google Sans Text"/>
              </a:rPr>
              <a:t> of our long-term customers.</a:t>
            </a:r>
          </a:p>
          <a:p>
            <a:pPr>
              <a:lnSpc>
                <a:spcPct val="100000"/>
              </a:lnSpc>
            </a:pPr>
            <a:endParaRPr lang="en-US" sz="1400" dirty="0">
              <a:latin typeface="Google Sans Text"/>
            </a:endParaRPr>
          </a:p>
        </p:txBody>
      </p:sp>
      <p:sp>
        <p:nvSpPr>
          <p:cNvPr id="7" name="Title 1"/>
          <p:cNvSpPr>
            <a:spLocks noGrp="1"/>
          </p:cNvSpPr>
          <p:nvPr>
            <p:ph type="title"/>
          </p:nvPr>
        </p:nvSpPr>
        <p:spPr>
          <a:xfrm>
            <a:off x="243078" y="0"/>
            <a:ext cx="8124443" cy="706966"/>
          </a:xfrm>
        </p:spPr>
        <p:txBody>
          <a:bodyPr>
            <a:noAutofit/>
          </a:bodyPr>
          <a:lstStyle/>
          <a:p>
            <a:r>
              <a:rPr lang="en-US" sz="3600" b="1" dirty="0" smtClean="0">
                <a:latin typeface="Consolas" panose="020B0609020204030204" pitchFamily="49" charset="0"/>
              </a:rPr>
              <a:t>Revenue &amp; Retention Analysis</a:t>
            </a:r>
            <a:endParaRPr lang="en-US" sz="3600" b="1" dirty="0">
              <a:latin typeface="Consolas" panose="020B0609020204030204" pitchFamily="49" charset="0"/>
            </a:endParaRPr>
          </a:p>
        </p:txBody>
      </p:sp>
      <p:sp>
        <p:nvSpPr>
          <p:cNvPr id="8" name="TextBox 7"/>
          <p:cNvSpPr txBox="1"/>
          <p:nvPr/>
        </p:nvSpPr>
        <p:spPr>
          <a:xfrm>
            <a:off x="243078" y="562704"/>
            <a:ext cx="4212844" cy="646331"/>
          </a:xfrm>
          <a:prstGeom prst="rect">
            <a:avLst/>
          </a:prstGeom>
          <a:noFill/>
        </p:spPr>
        <p:txBody>
          <a:bodyPr wrap="square" rtlCol="0">
            <a:spAutoFit/>
          </a:bodyPr>
          <a:lstStyle/>
          <a:p>
            <a:r>
              <a:rPr lang="en-US" b="1" dirty="0" smtClean="0">
                <a:latin typeface="Consolas" panose="020B0609020204030204" pitchFamily="49" charset="0"/>
              </a:rPr>
              <a:t>The Compounding Value of Loyalty</a:t>
            </a:r>
            <a:endParaRPr lang="en-US" b="1" dirty="0">
              <a:latin typeface="Consolas" panose="020B0609020204030204" pitchFamily="49" charset="0"/>
            </a:endParaRPr>
          </a:p>
          <a:p>
            <a:endParaRPr lang="en-US" dirty="0"/>
          </a:p>
        </p:txBody>
      </p:sp>
      <p:sp>
        <p:nvSpPr>
          <p:cNvPr id="9" name="TextBox 8"/>
          <p:cNvSpPr txBox="1"/>
          <p:nvPr/>
        </p:nvSpPr>
        <p:spPr>
          <a:xfrm>
            <a:off x="4254500" y="2286000"/>
            <a:ext cx="7937500" cy="2031325"/>
          </a:xfrm>
          <a:prstGeom prst="rect">
            <a:avLst/>
          </a:prstGeom>
          <a:noFill/>
        </p:spPr>
        <p:txBody>
          <a:bodyPr wrap="square" rtlCol="0">
            <a:spAutoFit/>
          </a:bodyPr>
          <a:lstStyle/>
          <a:p>
            <a:pPr lvl="0" defTabSz="914400" eaLnBrk="0" fontAlgn="base" hangingPunct="0">
              <a:spcBef>
                <a:spcPct val="0"/>
              </a:spcBef>
              <a:spcAft>
                <a:spcPct val="0"/>
              </a:spcAft>
            </a:pPr>
            <a:r>
              <a:rPr lang="en-US" altLang="en-US" sz="1400" b="1" dirty="0" smtClean="0">
                <a:latin typeface="Google Sans Text"/>
              </a:rPr>
              <a:t>The </a:t>
            </a:r>
            <a:r>
              <a:rPr lang="en-US" altLang="en-US" sz="1400" b="1" dirty="0">
                <a:latin typeface="Google Sans Text"/>
              </a:rPr>
              <a:t>Early Drop vs. The Value </a:t>
            </a:r>
            <a:r>
              <a:rPr lang="en-US" altLang="en-US" sz="1400" b="1" dirty="0" smtClean="0">
                <a:latin typeface="Google Sans Text"/>
              </a:rPr>
              <a:t>Gap</a:t>
            </a:r>
          </a:p>
          <a:p>
            <a:pPr lvl="0" defTabSz="914400" eaLnBrk="0" fontAlgn="base" hangingPunct="0">
              <a:spcBef>
                <a:spcPct val="0"/>
              </a:spcBef>
              <a:spcAft>
                <a:spcPct val="0"/>
              </a:spcAft>
            </a:pPr>
            <a:endParaRPr lang="en-US" altLang="en-US" sz="1400" b="1" dirty="0">
              <a:latin typeface="Google Sans Text"/>
            </a:endParaRPr>
          </a:p>
          <a:p>
            <a:pPr lvl="0" defTabSz="914400" eaLnBrk="0" fontAlgn="base" hangingPunct="0">
              <a:spcBef>
                <a:spcPct val="0"/>
              </a:spcBef>
              <a:spcAft>
                <a:spcPct val="0"/>
              </a:spcAft>
            </a:pPr>
            <a:r>
              <a:rPr lang="en-US" altLang="en-US" sz="1400" dirty="0">
                <a:latin typeface="Google Sans Text"/>
              </a:rPr>
              <a:t>While our overall revenue has surged, our retention performance shows a tension between quick initial losses and massive long-term potential</a:t>
            </a:r>
            <a:r>
              <a:rPr lang="en-US" altLang="en-US" sz="1400" dirty="0" smtClean="0">
                <a:latin typeface="Google Sans Text"/>
              </a:rPr>
              <a:t>.</a:t>
            </a:r>
          </a:p>
          <a:p>
            <a:pPr lvl="0" defTabSz="914400" eaLnBrk="0" fontAlgn="base" hangingPunct="0">
              <a:spcBef>
                <a:spcPct val="0"/>
              </a:spcBef>
              <a:spcAft>
                <a:spcPct val="0"/>
              </a:spcAft>
            </a:pPr>
            <a:endParaRPr lang="en-US" altLang="en-US" sz="1400" dirty="0">
              <a:latin typeface="Google Sans Text"/>
            </a:endParaRPr>
          </a:p>
          <a:p>
            <a:pPr lvl="0" defTabSz="914400" eaLnBrk="0" fontAlgn="base" hangingPunct="0">
              <a:spcBef>
                <a:spcPct val="0"/>
              </a:spcBef>
              <a:spcAft>
                <a:spcPct val="0"/>
              </a:spcAft>
            </a:pPr>
            <a:r>
              <a:rPr lang="en-US" altLang="en-US" sz="1400" dirty="0">
                <a:latin typeface="Google Sans Text"/>
              </a:rPr>
              <a:t>First, the impact of churn is not consistent; it hits hard and unexpectedly. We can clearly see the volatility in our revenue base: </a:t>
            </a:r>
            <a:r>
              <a:rPr lang="en-US" altLang="en-US" sz="1400" b="1" dirty="0">
                <a:latin typeface="Google Sans Text"/>
              </a:rPr>
              <a:t>Revenue Lost to Churn climbed steadily from 2020 through 2022, peaking sharply in Q3 2022</a:t>
            </a:r>
            <a:r>
              <a:rPr lang="en-US" altLang="en-US" sz="1400" dirty="0">
                <a:latin typeface="Google Sans Text"/>
              </a:rPr>
              <a:t> . This peak, at </a:t>
            </a:r>
            <a:r>
              <a:rPr lang="en-US" altLang="en-US" sz="1400" b="1" dirty="0">
                <a:latin typeface="Google Sans Text"/>
              </a:rPr>
              <a:t>$</a:t>
            </a:r>
            <a:r>
              <a:rPr lang="en-US" altLang="en-US" sz="1400" b="1" dirty="0" smtClean="0">
                <a:latin typeface="Google Sans Text"/>
              </a:rPr>
              <a:t>9.5K</a:t>
            </a:r>
            <a:r>
              <a:rPr lang="en-US" altLang="en-US" sz="1400" dirty="0" smtClean="0">
                <a:latin typeface="Google Sans Text"/>
              </a:rPr>
              <a:t>, </a:t>
            </a:r>
            <a:r>
              <a:rPr lang="en-US" altLang="en-US" sz="1400" dirty="0">
                <a:latin typeface="Google Sans Text"/>
              </a:rPr>
              <a:t>shows the specific quarter when churn was most financially damaging, signaling the need for more agile, mid-year intervention strategies</a:t>
            </a:r>
            <a:r>
              <a:rPr lang="en-US" altLang="en-US" sz="1400" dirty="0" smtClean="0">
                <a:latin typeface="Google Sans Text"/>
              </a:rPr>
              <a:t>.</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078" y="2286000"/>
            <a:ext cx="4011422" cy="2286000"/>
          </a:xfrm>
          <a:prstGeom prst="rect">
            <a:avLst/>
          </a:prstGeom>
        </p:spPr>
      </p:pic>
      <p:sp>
        <p:nvSpPr>
          <p:cNvPr id="13" name="TextBox 12"/>
          <p:cNvSpPr txBox="1"/>
          <p:nvPr/>
        </p:nvSpPr>
        <p:spPr>
          <a:xfrm>
            <a:off x="243078" y="4671015"/>
            <a:ext cx="6602222" cy="1446550"/>
          </a:xfrm>
          <a:prstGeom prst="rect">
            <a:avLst/>
          </a:prstGeom>
          <a:noFill/>
        </p:spPr>
        <p:txBody>
          <a:bodyPr wrap="square" rtlCol="0">
            <a:spAutoFit/>
          </a:bodyPr>
          <a:lstStyle/>
          <a:p>
            <a:r>
              <a:rPr lang="en-US" altLang="en-US" sz="1400" dirty="0">
                <a:latin typeface="Google Sans Text"/>
              </a:rPr>
              <a:t>We overcome this volatility because the value of retained customers grows exponentially. When looking at the </a:t>
            </a:r>
            <a:r>
              <a:rPr lang="en-US" altLang="en-US" sz="1400" b="1" dirty="0">
                <a:latin typeface="Google Sans Text"/>
              </a:rPr>
              <a:t>Average Lifetime Value (LTV)</a:t>
            </a:r>
            <a:r>
              <a:rPr lang="en-US" altLang="en-US" sz="1400" dirty="0">
                <a:latin typeface="Google Sans Text"/>
              </a:rPr>
              <a:t> by subscription type, the value gap is stark . A </a:t>
            </a:r>
            <a:r>
              <a:rPr lang="en-US" altLang="en-US" sz="1400" b="1" dirty="0">
                <a:latin typeface="Google Sans Text"/>
              </a:rPr>
              <a:t>MAX</a:t>
            </a:r>
            <a:r>
              <a:rPr lang="en-US" altLang="en-US" sz="1400" dirty="0">
                <a:latin typeface="Google Sans Text"/>
              </a:rPr>
              <a:t> user delivers an LTV of $123, nearly </a:t>
            </a:r>
            <a:r>
              <a:rPr lang="en-US" altLang="en-US" sz="1400" b="1" dirty="0">
                <a:latin typeface="Google Sans Text"/>
              </a:rPr>
              <a:t>two and a half times</a:t>
            </a:r>
            <a:r>
              <a:rPr lang="en-US" altLang="en-US" sz="1400" dirty="0">
                <a:latin typeface="Google Sans Text"/>
              </a:rPr>
              <a:t> the $52 LTV of a </a:t>
            </a:r>
            <a:r>
              <a:rPr lang="en-US" altLang="en-US" sz="1400" b="1" dirty="0">
                <a:latin typeface="Google Sans Text"/>
              </a:rPr>
              <a:t>Basic</a:t>
            </a:r>
            <a:r>
              <a:rPr lang="en-US" altLang="en-US" sz="1400" dirty="0">
                <a:latin typeface="Google Sans Text"/>
              </a:rPr>
              <a:t> user. This illustrates a clear financial mandate: loyalty compounds exponentially with tier commitment.</a:t>
            </a:r>
          </a:p>
          <a:p>
            <a:endParaRPr lang="en-US" dirty="0"/>
          </a:p>
        </p:txBody>
      </p:sp>
      <p:sp>
        <p:nvSpPr>
          <p:cNvPr id="14" name="TextBox 13"/>
          <p:cNvSpPr txBox="1"/>
          <p:nvPr/>
        </p:nvSpPr>
        <p:spPr>
          <a:xfrm>
            <a:off x="7112000" y="4317325"/>
            <a:ext cx="4838700" cy="369332"/>
          </a:xfrm>
          <a:prstGeom prst="rect">
            <a:avLst/>
          </a:prstGeom>
          <a:noFill/>
        </p:spPr>
        <p:txBody>
          <a:bodyPr wrap="square" rtlCol="0">
            <a:spAutoFit/>
          </a:bodyPr>
          <a:lstStyle/>
          <a:p>
            <a:r>
              <a:rPr lang="en-US" dirty="0" smtClean="0"/>
              <a:t> </a:t>
            </a:r>
            <a:endParaRPr lang="en-US" dirty="0"/>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04100" y="4384545"/>
            <a:ext cx="3683000" cy="2333437"/>
          </a:xfrm>
          <a:prstGeom prst="rect">
            <a:avLst/>
          </a:prstGeom>
        </p:spPr>
      </p:pic>
    </p:spTree>
    <p:extLst>
      <p:ext uri="{BB962C8B-B14F-4D97-AF65-F5344CB8AC3E}">
        <p14:creationId xmlns:p14="http://schemas.microsoft.com/office/powerpoint/2010/main" val="19588913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295655" y="465483"/>
            <a:ext cx="7540245" cy="4258917"/>
          </a:xfrm>
        </p:spPr>
        <p:txBody>
          <a:bodyPr>
            <a:normAutofit/>
          </a:bodyPr>
          <a:lstStyle/>
          <a:p>
            <a:pPr marL="0" lvl="0" indent="0" eaLnBrk="0" fontAlgn="base" hangingPunct="0">
              <a:lnSpc>
                <a:spcPct val="100000"/>
              </a:lnSpc>
              <a:spcBef>
                <a:spcPct val="0"/>
              </a:spcBef>
              <a:spcAft>
                <a:spcPct val="0"/>
              </a:spcAft>
              <a:buNone/>
            </a:pPr>
            <a:r>
              <a:rPr lang="en-US" altLang="en-US" sz="1400" b="1" dirty="0">
                <a:solidFill>
                  <a:schemeClr val="tx1"/>
                </a:solidFill>
                <a:latin typeface="Google Sans Text"/>
              </a:rPr>
              <a:t>Resolution: Loyalty Is Our Biggest Financial </a:t>
            </a:r>
            <a:r>
              <a:rPr lang="en-US" altLang="en-US" sz="1400" b="1" dirty="0" smtClean="0">
                <a:solidFill>
                  <a:schemeClr val="tx1"/>
                </a:solidFill>
                <a:latin typeface="Google Sans Text"/>
              </a:rPr>
              <a:t>Lever</a:t>
            </a:r>
          </a:p>
          <a:p>
            <a:pPr marL="0" lvl="0" indent="0" eaLnBrk="0" fontAlgn="base" hangingPunct="0">
              <a:lnSpc>
                <a:spcPct val="100000"/>
              </a:lnSpc>
              <a:spcBef>
                <a:spcPct val="0"/>
              </a:spcBef>
              <a:spcAft>
                <a:spcPct val="0"/>
              </a:spcAft>
              <a:buNone/>
            </a:pPr>
            <a:endParaRPr lang="en-US" altLang="en-US" sz="1400" b="1" dirty="0">
              <a:solidFill>
                <a:schemeClr val="tx1"/>
              </a:solidFill>
              <a:latin typeface="Google Sans Text"/>
            </a:endParaRPr>
          </a:p>
          <a:p>
            <a:pPr marL="0" lvl="0" indent="0" eaLnBrk="0" fontAlgn="base" hangingPunct="0">
              <a:lnSpc>
                <a:spcPct val="100000"/>
              </a:lnSpc>
              <a:spcBef>
                <a:spcPct val="0"/>
              </a:spcBef>
              <a:spcAft>
                <a:spcPct val="0"/>
              </a:spcAft>
              <a:buNone/>
            </a:pPr>
            <a:r>
              <a:rPr lang="en-US" altLang="en-US" sz="1400" dirty="0">
                <a:solidFill>
                  <a:schemeClr val="tx1"/>
                </a:solidFill>
                <a:latin typeface="Google Sans Text"/>
              </a:rPr>
              <a:t>The data proves that sustained retention is the single biggest lever for stabilizing and growing recurring revenue</a:t>
            </a:r>
            <a:r>
              <a:rPr lang="en-US" altLang="en-US" sz="1400" dirty="0" smtClean="0">
                <a:solidFill>
                  <a:schemeClr val="tx1"/>
                </a:solidFill>
                <a:latin typeface="Google Sans Text"/>
              </a:rPr>
              <a:t>.</a:t>
            </a:r>
          </a:p>
          <a:p>
            <a:pPr marL="0" lvl="0" indent="0" eaLnBrk="0" fontAlgn="base" hangingPunct="0">
              <a:lnSpc>
                <a:spcPct val="100000"/>
              </a:lnSpc>
              <a:spcBef>
                <a:spcPct val="0"/>
              </a:spcBef>
              <a:spcAft>
                <a:spcPct val="0"/>
              </a:spcAft>
              <a:buNone/>
            </a:pPr>
            <a:endParaRPr lang="en-US" altLang="en-US" sz="1400" dirty="0">
              <a:solidFill>
                <a:schemeClr val="tx1"/>
              </a:solidFill>
              <a:latin typeface="Google Sans Text"/>
            </a:endParaRPr>
          </a:p>
          <a:p>
            <a:pPr marL="0" lvl="0" indent="0" eaLnBrk="0" fontAlgn="base" hangingPunct="0">
              <a:lnSpc>
                <a:spcPct val="100000"/>
              </a:lnSpc>
              <a:spcBef>
                <a:spcPct val="0"/>
              </a:spcBef>
              <a:spcAft>
                <a:spcPct val="0"/>
              </a:spcAft>
              <a:buNone/>
            </a:pPr>
            <a:r>
              <a:rPr lang="en-US" altLang="en-US" sz="1400" b="1" dirty="0">
                <a:solidFill>
                  <a:schemeClr val="tx1"/>
                </a:solidFill>
                <a:latin typeface="Google Sans Text"/>
              </a:rPr>
              <a:t>Loyalty doesn’t just improve </a:t>
            </a:r>
            <a:r>
              <a:rPr lang="en-US" altLang="en-US" sz="1400" b="1" dirty="0" smtClean="0">
                <a:solidFill>
                  <a:schemeClr val="tx1"/>
                </a:solidFill>
                <a:latin typeface="Google Sans Text"/>
              </a:rPr>
              <a:t>retention - it </a:t>
            </a:r>
            <a:r>
              <a:rPr lang="en-US" altLang="en-US" sz="1400" b="1" dirty="0">
                <a:solidFill>
                  <a:schemeClr val="tx1"/>
                </a:solidFill>
                <a:latin typeface="Google Sans Text"/>
              </a:rPr>
              <a:t>drives additional spend</a:t>
            </a:r>
            <a:r>
              <a:rPr lang="en-US" altLang="en-US" sz="1400" b="1" dirty="0" smtClean="0">
                <a:solidFill>
                  <a:schemeClr val="tx1"/>
                </a:solidFill>
                <a:latin typeface="Google Sans Text"/>
              </a:rPr>
              <a:t>.</a:t>
            </a:r>
          </a:p>
          <a:p>
            <a:pPr marL="0" lvl="0" indent="0" eaLnBrk="0" fontAlgn="base" hangingPunct="0">
              <a:lnSpc>
                <a:spcPct val="100000"/>
              </a:lnSpc>
              <a:spcBef>
                <a:spcPct val="0"/>
              </a:spcBef>
              <a:spcAft>
                <a:spcPct val="0"/>
              </a:spcAft>
              <a:buNone/>
            </a:pPr>
            <a:endParaRPr lang="en-US" altLang="en-US" sz="1400" b="1" dirty="0">
              <a:solidFill>
                <a:schemeClr val="tx1"/>
              </a:solidFill>
              <a:latin typeface="Google Sans Text"/>
            </a:endParaRPr>
          </a:p>
          <a:p>
            <a:pPr marL="0" lvl="0" indent="0" eaLnBrk="0" fontAlgn="base" hangingPunct="0">
              <a:lnSpc>
                <a:spcPct val="100000"/>
              </a:lnSpc>
              <a:spcBef>
                <a:spcPct val="0"/>
              </a:spcBef>
              <a:spcAft>
                <a:spcPct val="0"/>
              </a:spcAft>
              <a:buNone/>
            </a:pPr>
            <a:r>
              <a:rPr lang="en-US" altLang="en-US" sz="1400" dirty="0">
                <a:solidFill>
                  <a:schemeClr val="tx1"/>
                </a:solidFill>
                <a:latin typeface="Google Sans Text"/>
              </a:rPr>
              <a:t>Our </a:t>
            </a:r>
            <a:r>
              <a:rPr lang="en-US" altLang="en-US" sz="1400" b="1" dirty="0">
                <a:solidFill>
                  <a:schemeClr val="tx1"/>
                </a:solidFill>
                <a:latin typeface="Google Sans Text"/>
              </a:rPr>
              <a:t>Revenue Retained % </a:t>
            </a:r>
            <a:r>
              <a:rPr lang="en-US" altLang="en-US" sz="1400" dirty="0">
                <a:solidFill>
                  <a:schemeClr val="tx1"/>
                </a:solidFill>
                <a:latin typeface="Google Sans Text"/>
              </a:rPr>
              <a:t>by Month Since Join illustrates this perfectly. While customers may show early drop-off, those who stay past the initial months begin to spend more, leading to a remarkable increase in value. Revenue retained improved from the </a:t>
            </a:r>
            <a:r>
              <a:rPr lang="en-US" altLang="en-US" sz="1400" dirty="0" smtClean="0">
                <a:solidFill>
                  <a:schemeClr val="tx1"/>
                </a:solidFill>
                <a:latin typeface="Google Sans Text"/>
              </a:rPr>
              <a:t>baseline </a:t>
            </a:r>
            <a:r>
              <a:rPr lang="en-US" altLang="en-US" sz="1400" b="1" dirty="0" smtClean="0">
                <a:solidFill>
                  <a:schemeClr val="tx1"/>
                </a:solidFill>
                <a:latin typeface="Google Sans Text"/>
              </a:rPr>
              <a:t>100% in the first month to an astonishing 278.27% by Month 35. </a:t>
            </a:r>
            <a:r>
              <a:rPr lang="en-US" altLang="en-US" sz="1400" dirty="0">
                <a:solidFill>
                  <a:schemeClr val="tx1"/>
                </a:solidFill>
                <a:latin typeface="Google Sans Text"/>
              </a:rPr>
              <a:t>This metric confirms that long-term customers are actively upgrading and expanding their relationship with us</a:t>
            </a:r>
            <a:r>
              <a:rPr lang="en-US" altLang="en-US" sz="1400" dirty="0" smtClean="0">
                <a:solidFill>
                  <a:schemeClr val="tx1"/>
                </a:solidFill>
                <a:latin typeface="Google Sans Text"/>
              </a:rPr>
              <a:t>.</a:t>
            </a:r>
          </a:p>
          <a:p>
            <a:pPr marL="0" lvl="0" indent="0" eaLnBrk="0" fontAlgn="base" hangingPunct="0">
              <a:lnSpc>
                <a:spcPct val="100000"/>
              </a:lnSpc>
              <a:spcBef>
                <a:spcPct val="0"/>
              </a:spcBef>
              <a:spcAft>
                <a:spcPct val="0"/>
              </a:spcAft>
              <a:buNone/>
            </a:pPr>
            <a:endParaRPr lang="en-US" altLang="en-US" sz="1400" dirty="0">
              <a:solidFill>
                <a:schemeClr val="tx1"/>
              </a:solidFill>
              <a:latin typeface="Google Sans Text"/>
            </a:endParaRPr>
          </a:p>
          <a:p>
            <a:pPr marL="0" lvl="0" indent="0" eaLnBrk="0" fontAlgn="base" hangingPunct="0">
              <a:lnSpc>
                <a:spcPct val="100000"/>
              </a:lnSpc>
              <a:spcBef>
                <a:spcPct val="0"/>
              </a:spcBef>
              <a:spcAft>
                <a:spcPct val="0"/>
              </a:spcAft>
              <a:buNone/>
            </a:pPr>
            <a:r>
              <a:rPr lang="en-US" altLang="en-US" sz="1400" b="1" dirty="0">
                <a:solidFill>
                  <a:schemeClr val="tx1"/>
                </a:solidFill>
                <a:latin typeface="Google Sans Text"/>
              </a:rPr>
              <a:t>The Loyal Segment now drives our financial stability.</a:t>
            </a:r>
          </a:p>
          <a:p>
            <a:pPr marL="0" lvl="0" indent="0" eaLnBrk="0" fontAlgn="base" hangingPunct="0">
              <a:lnSpc>
                <a:spcPct val="100000"/>
              </a:lnSpc>
              <a:spcBef>
                <a:spcPct val="0"/>
              </a:spcBef>
              <a:spcAft>
                <a:spcPct val="0"/>
              </a:spcAft>
              <a:buNone/>
            </a:pPr>
            <a:r>
              <a:rPr lang="en-US" altLang="en-US" sz="1400" dirty="0">
                <a:solidFill>
                  <a:schemeClr val="tx1"/>
                </a:solidFill>
                <a:latin typeface="Google Sans Text"/>
              </a:rPr>
              <a:t>The composition of our revenue has fundamentally shifted between 2020 and 2022. In 2020, the </a:t>
            </a:r>
            <a:r>
              <a:rPr lang="en-US" altLang="en-US" sz="1400" b="1" dirty="0">
                <a:solidFill>
                  <a:schemeClr val="tx1"/>
                </a:solidFill>
                <a:latin typeface="Google Sans Text"/>
              </a:rPr>
              <a:t>Loyal Segment </a:t>
            </a:r>
            <a:r>
              <a:rPr lang="en-US" altLang="en-US" sz="1400" dirty="0">
                <a:solidFill>
                  <a:schemeClr val="tx1"/>
                </a:solidFill>
                <a:latin typeface="Google Sans Text"/>
              </a:rPr>
              <a:t>contributed only </a:t>
            </a:r>
            <a:r>
              <a:rPr lang="en-US" altLang="en-US" sz="1400" b="1" dirty="0" smtClean="0">
                <a:solidFill>
                  <a:schemeClr val="tx1"/>
                </a:solidFill>
                <a:latin typeface="Google Sans Text"/>
              </a:rPr>
              <a:t>$16.73K. </a:t>
            </a:r>
            <a:r>
              <a:rPr lang="en-US" altLang="en-US" sz="1400" dirty="0" smtClean="0">
                <a:solidFill>
                  <a:schemeClr val="tx1"/>
                </a:solidFill>
                <a:latin typeface="Google Sans Text"/>
              </a:rPr>
              <a:t>By </a:t>
            </a:r>
            <a:r>
              <a:rPr lang="en-US" altLang="en-US" sz="1400" dirty="0">
                <a:solidFill>
                  <a:schemeClr val="tx1"/>
                </a:solidFill>
                <a:latin typeface="Google Sans Text"/>
              </a:rPr>
              <a:t>2022, after two years of successful retention, the Loyal Segment contributed a massive </a:t>
            </a:r>
            <a:r>
              <a:rPr lang="en-US" altLang="en-US" sz="1400" b="1" dirty="0" smtClean="0">
                <a:solidFill>
                  <a:schemeClr val="tx1"/>
                </a:solidFill>
                <a:latin typeface="Google Sans Text"/>
              </a:rPr>
              <a:t>$270.55K</a:t>
            </a:r>
            <a:r>
              <a:rPr lang="en-US" altLang="en-US" sz="1400" dirty="0" smtClean="0">
                <a:solidFill>
                  <a:schemeClr val="tx1"/>
                </a:solidFill>
                <a:latin typeface="Google Sans Text"/>
              </a:rPr>
              <a:t>. </a:t>
            </a:r>
            <a:r>
              <a:rPr lang="en-US" altLang="en-US" sz="1400" dirty="0">
                <a:solidFill>
                  <a:schemeClr val="tx1"/>
                </a:solidFill>
                <a:latin typeface="Google Sans Text"/>
              </a:rPr>
              <a:t>Loyal customers now account for the majority of our most stable, recurring revenue, indicating a crucial level of business maturity.</a:t>
            </a:r>
          </a:p>
          <a:p>
            <a:endParaRPr lang="en-US" dirty="0"/>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5900" y="465483"/>
            <a:ext cx="4163006" cy="2544417"/>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5900" y="3009900"/>
            <a:ext cx="4163006" cy="2981741"/>
          </a:xfrm>
          <a:prstGeom prst="rect">
            <a:avLst/>
          </a:prstGeom>
        </p:spPr>
      </p:pic>
      <p:sp>
        <p:nvSpPr>
          <p:cNvPr id="12" name="TextBox 11"/>
          <p:cNvSpPr txBox="1"/>
          <p:nvPr/>
        </p:nvSpPr>
        <p:spPr>
          <a:xfrm>
            <a:off x="295655" y="4724400"/>
            <a:ext cx="7260845" cy="1815882"/>
          </a:xfrm>
          <a:prstGeom prst="rect">
            <a:avLst/>
          </a:prstGeom>
          <a:noFill/>
        </p:spPr>
        <p:txBody>
          <a:bodyPr wrap="square" rtlCol="0">
            <a:spAutoFit/>
          </a:bodyPr>
          <a:lstStyle/>
          <a:p>
            <a:r>
              <a:rPr lang="en-US" sz="1400" b="1" dirty="0">
                <a:latin typeface="Google Sans Text"/>
              </a:rPr>
              <a:t>Strategic </a:t>
            </a:r>
            <a:r>
              <a:rPr lang="en-US" sz="1400" b="1" dirty="0" smtClean="0">
                <a:latin typeface="Google Sans Text"/>
              </a:rPr>
              <a:t>Conclusion</a:t>
            </a:r>
          </a:p>
          <a:p>
            <a:endParaRPr lang="en-US" sz="1400" b="1" dirty="0">
              <a:latin typeface="Google Sans Text"/>
            </a:endParaRPr>
          </a:p>
          <a:p>
            <a:r>
              <a:rPr lang="en-US" sz="1400" dirty="0">
                <a:latin typeface="Google Sans Text"/>
              </a:rPr>
              <a:t>Sustaining retention beyond the first six months is the single most important financial action we can take. The data is clear: </a:t>
            </a:r>
            <a:r>
              <a:rPr lang="en-US" sz="1400" b="1" dirty="0">
                <a:latin typeface="Google Sans Text"/>
              </a:rPr>
              <a:t>Growth doesn't come solely from acquiring more </a:t>
            </a:r>
            <a:r>
              <a:rPr lang="en-US" sz="1400" b="1" dirty="0" smtClean="0">
                <a:latin typeface="Google Sans Text"/>
              </a:rPr>
              <a:t>customers - it </a:t>
            </a:r>
            <a:r>
              <a:rPr lang="en-US" sz="1400" b="1" dirty="0">
                <a:latin typeface="Google Sans Text"/>
              </a:rPr>
              <a:t>comes from keeping them longer, and subsequently selling them more.</a:t>
            </a:r>
            <a:r>
              <a:rPr lang="en-US" sz="1400" dirty="0">
                <a:latin typeface="Google Sans Text"/>
              </a:rPr>
              <a:t> Our immediate financial action must be to invest disproportionately in the MAX and PRO retention experience, using their stability to offset the volatility introduced by the Basic tier</a:t>
            </a:r>
            <a:r>
              <a:rPr lang="en-US" sz="1400" dirty="0" smtClean="0">
                <a:latin typeface="Google Sans Text"/>
              </a:rPr>
              <a:t>.</a:t>
            </a:r>
            <a:endParaRPr lang="en-US" sz="1400" dirty="0">
              <a:latin typeface="Google Sans Text"/>
            </a:endParaRPr>
          </a:p>
        </p:txBody>
      </p:sp>
    </p:spTree>
    <p:extLst>
      <p:ext uri="{BB962C8B-B14F-4D97-AF65-F5344CB8AC3E}">
        <p14:creationId xmlns:p14="http://schemas.microsoft.com/office/powerpoint/2010/main" val="3923793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4"/>
          </p:nvPr>
        </p:nvSpPr>
        <p:spPr>
          <a:xfrm>
            <a:off x="243078" y="1107435"/>
            <a:ext cx="11607292" cy="562704"/>
          </a:xfrm>
        </p:spPr>
        <p:txBody>
          <a:bodyPr>
            <a:noAutofit/>
          </a:bodyPr>
          <a:lstStyle/>
          <a:p>
            <a:pPr marL="0" indent="0">
              <a:lnSpc>
                <a:spcPct val="120000"/>
              </a:lnSpc>
              <a:buNone/>
            </a:pPr>
            <a:r>
              <a:rPr lang="en-US" sz="1400" dirty="0">
                <a:latin typeface="Google Sans Text"/>
              </a:rPr>
              <a:t>The best way to improve retention is to </a:t>
            </a:r>
            <a:r>
              <a:rPr lang="en-US" sz="1400" b="1" dirty="0">
                <a:latin typeface="Google Sans Text"/>
              </a:rPr>
              <a:t>intervene before a customer decides to leave.</a:t>
            </a:r>
            <a:r>
              <a:rPr lang="en-US" sz="1400" dirty="0">
                <a:latin typeface="Google Sans Text"/>
              </a:rPr>
              <a:t> We have moved beyond simply counting losses; we can now use behavioral data to predict who is at risk and why.</a:t>
            </a:r>
          </a:p>
        </p:txBody>
      </p:sp>
      <p:sp>
        <p:nvSpPr>
          <p:cNvPr id="7" name="Title 1"/>
          <p:cNvSpPr txBox="1">
            <a:spLocks/>
          </p:cNvSpPr>
          <p:nvPr/>
        </p:nvSpPr>
        <p:spPr>
          <a:xfrm>
            <a:off x="235312" y="62585"/>
            <a:ext cx="8124443" cy="706966"/>
          </a:xfrm>
          <a:prstGeom prst="rect">
            <a:avLst/>
          </a:prstGeom>
        </p:spPr>
        <p:txBody>
          <a:bodyPr vert="horz" lIns="91440" tIns="45720" rIns="91440" bIns="45720" rtlCol="0" anchor="ctr">
            <a:no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3600" b="1" dirty="0" smtClean="0">
                <a:latin typeface="Consolas" panose="020B0609020204030204" pitchFamily="49" charset="0"/>
              </a:rPr>
              <a:t>Risk &amp; Prediction Insights</a:t>
            </a:r>
            <a:endParaRPr lang="en-US" sz="3600" b="1" dirty="0">
              <a:latin typeface="Consolas" panose="020B0609020204030204" pitchFamily="49" charset="0"/>
            </a:endParaRPr>
          </a:p>
        </p:txBody>
      </p:sp>
      <p:sp>
        <p:nvSpPr>
          <p:cNvPr id="8" name="TextBox 7"/>
          <p:cNvSpPr txBox="1"/>
          <p:nvPr/>
        </p:nvSpPr>
        <p:spPr>
          <a:xfrm>
            <a:off x="243078" y="562704"/>
            <a:ext cx="4212844" cy="646331"/>
          </a:xfrm>
          <a:prstGeom prst="rect">
            <a:avLst/>
          </a:prstGeom>
          <a:noFill/>
        </p:spPr>
        <p:txBody>
          <a:bodyPr wrap="square" rtlCol="0">
            <a:spAutoFit/>
          </a:bodyPr>
          <a:lstStyle/>
          <a:p>
            <a:r>
              <a:rPr lang="en-US" b="1" dirty="0" smtClean="0">
                <a:latin typeface="Consolas" panose="020B0609020204030204" pitchFamily="49" charset="0"/>
              </a:rPr>
              <a:t>Catching Churn Before It Happens</a:t>
            </a:r>
            <a:endParaRPr lang="en-US" b="1" dirty="0">
              <a:latin typeface="Consolas" panose="020B0609020204030204" pitchFamily="49" charset="0"/>
            </a:endParaRPr>
          </a:p>
          <a:p>
            <a:endParaRPr lang="en-US" dirty="0"/>
          </a:p>
        </p:txBody>
      </p:sp>
      <p:sp>
        <p:nvSpPr>
          <p:cNvPr id="10" name="TextBox 9"/>
          <p:cNvSpPr txBox="1"/>
          <p:nvPr/>
        </p:nvSpPr>
        <p:spPr>
          <a:xfrm>
            <a:off x="4619605" y="1771739"/>
            <a:ext cx="7480300" cy="2031325"/>
          </a:xfrm>
          <a:prstGeom prst="rect">
            <a:avLst/>
          </a:prstGeom>
          <a:noFill/>
        </p:spPr>
        <p:txBody>
          <a:bodyPr wrap="square" rtlCol="0">
            <a:spAutoFit/>
          </a:bodyPr>
          <a:lstStyle/>
          <a:p>
            <a:pPr marL="342900" indent="-342900">
              <a:buAutoNum type="arabicPeriod"/>
            </a:pPr>
            <a:r>
              <a:rPr lang="en-US" sz="1400" b="1" dirty="0" smtClean="0">
                <a:latin typeface="Google Sans Text"/>
              </a:rPr>
              <a:t>Defining </a:t>
            </a:r>
            <a:r>
              <a:rPr lang="en-US" sz="1400" b="1" dirty="0">
                <a:latin typeface="Google Sans Text"/>
              </a:rPr>
              <a:t>Risk </a:t>
            </a:r>
            <a:r>
              <a:rPr lang="en-US" sz="1400" b="1" dirty="0" smtClean="0">
                <a:latin typeface="Google Sans Text"/>
              </a:rPr>
              <a:t>Levels</a:t>
            </a:r>
          </a:p>
          <a:p>
            <a:endParaRPr lang="en-US" sz="1400" b="1" dirty="0">
              <a:latin typeface="Google Sans Text"/>
            </a:endParaRPr>
          </a:p>
          <a:p>
            <a:r>
              <a:rPr lang="en-US" sz="1400" dirty="0">
                <a:latin typeface="Google Sans Text"/>
              </a:rPr>
              <a:t>We analyzed customer activity to sort every subscriber into a defined risk category. This allows us to move from blanket marketing to targeted, resource-efficient engagement</a:t>
            </a:r>
            <a:r>
              <a:rPr lang="en-US" sz="1400" dirty="0" smtClean="0">
                <a:latin typeface="Google Sans Text"/>
              </a:rPr>
              <a:t>.</a:t>
            </a:r>
          </a:p>
          <a:p>
            <a:endParaRPr lang="en-US" sz="1400" dirty="0" smtClean="0">
              <a:latin typeface="Google Sans Text"/>
            </a:endParaRPr>
          </a:p>
          <a:p>
            <a:r>
              <a:rPr lang="en-US" sz="1400" dirty="0" smtClean="0">
                <a:latin typeface="Google Sans Text"/>
              </a:rPr>
              <a:t>This </a:t>
            </a:r>
            <a:r>
              <a:rPr lang="en-US" sz="1400" dirty="0">
                <a:latin typeface="Google Sans Text"/>
              </a:rPr>
              <a:t>segmentation shows us the pool of customers who need immediate attention versus those who are stable. By prioritizing the </a:t>
            </a:r>
            <a:r>
              <a:rPr lang="en-US" sz="1400" b="1" dirty="0">
                <a:latin typeface="Google Sans Text"/>
              </a:rPr>
              <a:t>High-Risk</a:t>
            </a:r>
            <a:r>
              <a:rPr lang="en-US" sz="1400" dirty="0">
                <a:latin typeface="Google Sans Text"/>
              </a:rPr>
              <a:t> group, we focus our retention budget where it will have the greatest financial impact. This system provides Customer Success and Marketing teams with a clear, dynamic list of who to contact today</a:t>
            </a:r>
            <a:r>
              <a:rPr lang="en-US" sz="1400" dirty="0" smtClean="0">
                <a:latin typeface="Google Sans Text"/>
              </a:rPr>
              <a:t>.</a:t>
            </a:r>
          </a:p>
        </p:txBody>
      </p:sp>
      <p:sp>
        <p:nvSpPr>
          <p:cNvPr id="12" name="TextBox 11"/>
          <p:cNvSpPr txBox="1"/>
          <p:nvPr/>
        </p:nvSpPr>
        <p:spPr>
          <a:xfrm>
            <a:off x="342900" y="1670139"/>
            <a:ext cx="4113022" cy="2279561"/>
          </a:xfrm>
          <a:prstGeom prst="rect">
            <a:avLst/>
          </a:prstGeom>
          <a:noFill/>
        </p:spPr>
        <p:txBody>
          <a:bodyPr wrap="square" rtlCol="0">
            <a:spAutoFit/>
          </a:bodyPr>
          <a:lstStyle/>
          <a:p>
            <a:endParaRPr lang="en-US" dirty="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039" y="1771739"/>
            <a:ext cx="4240744" cy="2038635"/>
          </a:xfrm>
          <a:prstGeom prst="rect">
            <a:avLst/>
          </a:prstGeom>
        </p:spPr>
      </p:pic>
      <p:sp>
        <p:nvSpPr>
          <p:cNvPr id="14" name="TextBox 13"/>
          <p:cNvSpPr txBox="1"/>
          <p:nvPr/>
        </p:nvSpPr>
        <p:spPr>
          <a:xfrm>
            <a:off x="243078" y="3949700"/>
            <a:ext cx="6880947" cy="2246769"/>
          </a:xfrm>
          <a:prstGeom prst="rect">
            <a:avLst/>
          </a:prstGeom>
          <a:noFill/>
        </p:spPr>
        <p:txBody>
          <a:bodyPr wrap="square" rtlCol="0">
            <a:spAutoFit/>
          </a:bodyPr>
          <a:lstStyle/>
          <a:p>
            <a:pPr lvl="0" defTabSz="914400" eaLnBrk="0" fontAlgn="base" hangingPunct="0">
              <a:spcBef>
                <a:spcPct val="0"/>
              </a:spcBef>
              <a:spcAft>
                <a:spcPct val="0"/>
              </a:spcAft>
            </a:pPr>
            <a:r>
              <a:rPr lang="en-US" altLang="en-US" sz="1400" b="1" dirty="0" smtClean="0">
                <a:latin typeface="Google Sans Text"/>
              </a:rPr>
              <a:t>2.   The </a:t>
            </a:r>
            <a:r>
              <a:rPr lang="en-US" altLang="en-US" sz="1400" b="1" dirty="0">
                <a:latin typeface="Google Sans Text"/>
              </a:rPr>
              <a:t>Critical Role of Inactivity</a:t>
            </a:r>
          </a:p>
          <a:p>
            <a:pPr lvl="0" defTabSz="914400" eaLnBrk="0" fontAlgn="base" hangingPunct="0">
              <a:spcBef>
                <a:spcPct val="0"/>
              </a:spcBef>
              <a:spcAft>
                <a:spcPct val="0"/>
              </a:spcAft>
            </a:pPr>
            <a:endParaRPr lang="en-US" altLang="en-US" sz="1400" b="1" dirty="0">
              <a:latin typeface="Google Sans Text"/>
            </a:endParaRPr>
          </a:p>
          <a:p>
            <a:pPr lvl="0" defTabSz="914400" eaLnBrk="0" fontAlgn="base" hangingPunct="0">
              <a:spcBef>
                <a:spcPct val="0"/>
              </a:spcBef>
              <a:spcAft>
                <a:spcPct val="0"/>
              </a:spcAft>
            </a:pPr>
            <a:r>
              <a:rPr lang="en-US" altLang="en-US" sz="1400" dirty="0">
                <a:latin typeface="Google Sans Text"/>
              </a:rPr>
              <a:t>The most reliable sign that a customer is about to churn is a drop in product use. </a:t>
            </a:r>
            <a:r>
              <a:rPr lang="en-US" altLang="en-US" sz="1400" b="1" dirty="0">
                <a:latin typeface="Google Sans Text"/>
              </a:rPr>
              <a:t>Inactivity is the true pre-churn signal.</a:t>
            </a:r>
            <a:endParaRPr lang="en-US" altLang="en-US" sz="1400" dirty="0">
              <a:latin typeface="Google Sans Text"/>
            </a:endParaRPr>
          </a:p>
          <a:p>
            <a:pPr lvl="0" defTabSz="914400" eaLnBrk="0" fontAlgn="base" hangingPunct="0">
              <a:spcBef>
                <a:spcPct val="0"/>
              </a:spcBef>
              <a:spcAft>
                <a:spcPct val="0"/>
              </a:spcAft>
            </a:pPr>
            <a:r>
              <a:rPr lang="en-US" altLang="en-US" sz="1400" dirty="0">
                <a:latin typeface="Google Sans Text"/>
              </a:rPr>
              <a:t>We measured the average number of days a customer was inactive just before they ultimately canceled. The results give us clear thresholds for </a:t>
            </a:r>
            <a:r>
              <a:rPr lang="en-US" altLang="en-US" sz="1400" dirty="0" smtClean="0">
                <a:latin typeface="Google Sans Text"/>
              </a:rPr>
              <a:t>action.</a:t>
            </a:r>
          </a:p>
          <a:p>
            <a:pPr lvl="0" defTabSz="914400" eaLnBrk="0" fontAlgn="base" hangingPunct="0">
              <a:spcBef>
                <a:spcPct val="0"/>
              </a:spcBef>
              <a:spcAft>
                <a:spcPct val="0"/>
              </a:spcAft>
            </a:pPr>
            <a:endParaRPr lang="en-US" altLang="en-US" sz="1400" dirty="0">
              <a:latin typeface="Google Sans Text"/>
            </a:endParaRPr>
          </a:p>
          <a:p>
            <a:pPr lvl="0" defTabSz="914400" eaLnBrk="0" fontAlgn="base" hangingPunct="0">
              <a:spcBef>
                <a:spcPct val="0"/>
              </a:spcBef>
              <a:spcAft>
                <a:spcPct val="0"/>
              </a:spcAft>
            </a:pPr>
            <a:r>
              <a:rPr lang="en-US" altLang="en-US" sz="1400" b="1" dirty="0">
                <a:latin typeface="Google Sans Text"/>
              </a:rPr>
              <a:t>MAX</a:t>
            </a:r>
            <a:r>
              <a:rPr lang="en-US" altLang="en-US" sz="1400" dirty="0">
                <a:latin typeface="Google Sans Text"/>
              </a:rPr>
              <a:t> customers, our highest-value segment, have the lowest average inactivity period before they churn, at around </a:t>
            </a:r>
            <a:r>
              <a:rPr lang="en-US" altLang="en-US" sz="1400" b="1" dirty="0">
                <a:latin typeface="Google Sans Text"/>
              </a:rPr>
              <a:t>230 </a:t>
            </a:r>
            <a:r>
              <a:rPr lang="en-US" altLang="en-US" sz="1400" b="1" dirty="0" smtClean="0">
                <a:latin typeface="Google Sans Text"/>
              </a:rPr>
              <a:t>days</a:t>
            </a:r>
            <a:r>
              <a:rPr lang="en-US" altLang="en-US" sz="1400" dirty="0" smtClean="0">
                <a:latin typeface="Google Sans Text"/>
              </a:rPr>
              <a:t>. </a:t>
            </a:r>
            <a:r>
              <a:rPr lang="en-US" altLang="en-US" sz="1400" dirty="0">
                <a:latin typeface="Google Sans Text"/>
              </a:rPr>
              <a:t>This suggests that when a premium user stops using the service, their dissatisfaction is often quicker and more decisive</a:t>
            </a:r>
            <a:r>
              <a:rPr lang="en-US" altLang="en-US" sz="1400" dirty="0" smtClean="0">
                <a:latin typeface="Google Sans Text"/>
              </a:rPr>
              <a:t>.</a:t>
            </a:r>
          </a:p>
        </p:txBody>
      </p:sp>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0530" y="4090916"/>
            <a:ext cx="4839375" cy="1089890"/>
          </a:xfrm>
          <a:prstGeom prst="rect">
            <a:avLst/>
          </a:prstGeom>
        </p:spPr>
      </p:pic>
    </p:spTree>
    <p:extLst>
      <p:ext uri="{BB962C8B-B14F-4D97-AF65-F5344CB8AC3E}">
        <p14:creationId xmlns:p14="http://schemas.microsoft.com/office/powerpoint/2010/main" val="6830402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181356" y="238484"/>
            <a:ext cx="11731244" cy="1107716"/>
          </a:xfrm>
        </p:spPr>
        <p:txBody>
          <a:bodyPr>
            <a:normAutofit/>
          </a:bodyPr>
          <a:lstStyle/>
          <a:p>
            <a:pPr marL="0" indent="0" eaLnBrk="0" fontAlgn="base" hangingPunct="0">
              <a:spcBef>
                <a:spcPct val="0"/>
              </a:spcBef>
              <a:spcAft>
                <a:spcPct val="0"/>
              </a:spcAft>
              <a:buNone/>
            </a:pPr>
            <a:endParaRPr lang="en-US" altLang="en-US" sz="1400" b="1" dirty="0" smtClean="0">
              <a:latin typeface="Google Sans Text"/>
            </a:endParaRPr>
          </a:p>
          <a:p>
            <a:pPr marL="0" indent="0" eaLnBrk="0" fontAlgn="base" hangingPunct="0">
              <a:spcBef>
                <a:spcPct val="0"/>
              </a:spcBef>
              <a:spcAft>
                <a:spcPct val="0"/>
              </a:spcAft>
              <a:buNone/>
            </a:pPr>
            <a:r>
              <a:rPr lang="en-US" altLang="en-US" sz="1400" b="1" dirty="0" smtClean="0">
                <a:latin typeface="Google Sans Text"/>
              </a:rPr>
              <a:t>PRO</a:t>
            </a:r>
            <a:r>
              <a:rPr lang="en-US" altLang="en-US" sz="1400" dirty="0" smtClean="0">
                <a:latin typeface="Google Sans Text"/>
              </a:rPr>
              <a:t> </a:t>
            </a:r>
            <a:r>
              <a:rPr lang="en-US" altLang="en-US" sz="1400" dirty="0">
                <a:latin typeface="Google Sans Text"/>
              </a:rPr>
              <a:t>and </a:t>
            </a:r>
            <a:r>
              <a:rPr lang="en-US" altLang="en-US" sz="1400" b="1" dirty="0">
                <a:latin typeface="Google Sans Text"/>
              </a:rPr>
              <a:t>BASIC</a:t>
            </a:r>
            <a:r>
              <a:rPr lang="en-US" altLang="en-US" sz="1400" dirty="0">
                <a:latin typeface="Google Sans Text"/>
              </a:rPr>
              <a:t> users average around </a:t>
            </a:r>
            <a:r>
              <a:rPr lang="en-US" altLang="en-US" sz="1400" b="1" dirty="0">
                <a:latin typeface="Google Sans Text"/>
              </a:rPr>
              <a:t>300 days</a:t>
            </a:r>
            <a:r>
              <a:rPr lang="en-US" altLang="en-US" sz="1400" dirty="0">
                <a:latin typeface="Google Sans Text"/>
              </a:rPr>
              <a:t> of inactivity before </a:t>
            </a:r>
            <a:r>
              <a:rPr lang="en-US" altLang="en-US" sz="1400" dirty="0" smtClean="0">
                <a:latin typeface="Google Sans Text"/>
              </a:rPr>
              <a:t>leaving. </a:t>
            </a:r>
            <a:r>
              <a:rPr lang="en-US" altLang="en-US" sz="1400" dirty="0">
                <a:latin typeface="Google Sans Text"/>
              </a:rPr>
              <a:t>This gives us a slightly wider window to re-engage them.</a:t>
            </a:r>
          </a:p>
          <a:p>
            <a:pPr lvl="0" eaLnBrk="0" fontAlgn="base" hangingPunct="0">
              <a:spcBef>
                <a:spcPct val="0"/>
              </a:spcBef>
              <a:spcAft>
                <a:spcPct val="0"/>
              </a:spcAft>
            </a:pPr>
            <a:endParaRPr lang="en-US" altLang="en-US" sz="1400" dirty="0">
              <a:latin typeface="Google Sans Text"/>
            </a:endParaRPr>
          </a:p>
          <a:p>
            <a:pPr marL="0" lvl="0" indent="0" eaLnBrk="0" fontAlgn="base" hangingPunct="0">
              <a:spcBef>
                <a:spcPct val="0"/>
              </a:spcBef>
              <a:spcAft>
                <a:spcPct val="0"/>
              </a:spcAft>
              <a:buNone/>
            </a:pPr>
            <a:r>
              <a:rPr lang="en-US" altLang="en-US" sz="1400" dirty="0">
                <a:latin typeface="Google Sans Text"/>
              </a:rPr>
              <a:t>This information is powerful: once a customer hits 300 days of inactivity, the clock is running out. We can set up automated alerts to trigger a high-touch </a:t>
            </a:r>
            <a:r>
              <a:rPr lang="en-US" altLang="en-US" sz="1400" dirty="0" smtClean="0">
                <a:latin typeface="Google Sans Text"/>
              </a:rPr>
              <a:t>intervention, such </a:t>
            </a:r>
            <a:r>
              <a:rPr lang="en-US" altLang="en-US" sz="1400" dirty="0">
                <a:latin typeface="Google Sans Text"/>
              </a:rPr>
              <a:t>as an email or a personalized </a:t>
            </a:r>
            <a:r>
              <a:rPr lang="en-US" altLang="en-US" sz="1400" dirty="0" smtClean="0">
                <a:latin typeface="Google Sans Text"/>
              </a:rPr>
              <a:t>call, as </a:t>
            </a:r>
            <a:r>
              <a:rPr lang="en-US" altLang="en-US" sz="1400" dirty="0">
                <a:latin typeface="Google Sans Text"/>
              </a:rPr>
              <a:t>soon as they cross that </a:t>
            </a:r>
            <a:r>
              <a:rPr lang="en-US" altLang="en-US" sz="1400" b="1" dirty="0">
                <a:latin typeface="Google Sans Text"/>
              </a:rPr>
              <a:t>300-day threshold</a:t>
            </a:r>
            <a:r>
              <a:rPr lang="en-US" altLang="en-US" sz="1400" dirty="0" smtClean="0">
                <a:latin typeface="Google Sans Text"/>
              </a:rPr>
              <a:t>.</a:t>
            </a:r>
            <a:endParaRPr lang="en-US" sz="1400" dirty="0">
              <a:latin typeface="Google Sans Text"/>
            </a:endParaRPr>
          </a:p>
        </p:txBody>
      </p:sp>
      <p:sp>
        <p:nvSpPr>
          <p:cNvPr id="7" name="TextBox 6"/>
          <p:cNvSpPr txBox="1"/>
          <p:nvPr/>
        </p:nvSpPr>
        <p:spPr>
          <a:xfrm>
            <a:off x="181356" y="1346200"/>
            <a:ext cx="7603744" cy="2954655"/>
          </a:xfrm>
          <a:prstGeom prst="rect">
            <a:avLst/>
          </a:prstGeom>
          <a:noFill/>
        </p:spPr>
        <p:txBody>
          <a:bodyPr wrap="square" rtlCol="0">
            <a:spAutoFit/>
          </a:bodyPr>
          <a:lstStyle/>
          <a:p>
            <a:pPr lvl="0" defTabSz="914400" eaLnBrk="0" fontAlgn="base" hangingPunct="0">
              <a:spcBef>
                <a:spcPct val="0"/>
              </a:spcBef>
              <a:spcAft>
                <a:spcPct val="0"/>
              </a:spcAft>
            </a:pPr>
            <a:r>
              <a:rPr lang="en-US" altLang="en-US" sz="1400" b="1" dirty="0">
                <a:latin typeface="Google Sans Text"/>
              </a:rPr>
              <a:t>3. </a:t>
            </a:r>
            <a:r>
              <a:rPr lang="en-US" altLang="en-US" sz="1400" b="1" dirty="0" smtClean="0">
                <a:latin typeface="Google Sans Text"/>
              </a:rPr>
              <a:t>   Pre-Churn </a:t>
            </a:r>
            <a:r>
              <a:rPr lang="en-US" altLang="en-US" sz="1400" b="1" dirty="0">
                <a:latin typeface="Google Sans Text"/>
              </a:rPr>
              <a:t>Behavioral </a:t>
            </a:r>
            <a:r>
              <a:rPr lang="en-US" altLang="en-US" sz="1400" b="1" dirty="0" smtClean="0">
                <a:latin typeface="Google Sans Text"/>
              </a:rPr>
              <a:t>Signals</a:t>
            </a:r>
          </a:p>
          <a:p>
            <a:pPr lvl="0" defTabSz="914400" eaLnBrk="0" fontAlgn="base" hangingPunct="0">
              <a:spcBef>
                <a:spcPct val="0"/>
              </a:spcBef>
              <a:spcAft>
                <a:spcPct val="0"/>
              </a:spcAft>
            </a:pPr>
            <a:endParaRPr lang="en-US" altLang="en-US" sz="1400" b="1" dirty="0">
              <a:latin typeface="Google Sans Text"/>
            </a:endParaRPr>
          </a:p>
          <a:p>
            <a:pPr lvl="0" defTabSz="914400" eaLnBrk="0" fontAlgn="base" hangingPunct="0">
              <a:spcBef>
                <a:spcPct val="0"/>
              </a:spcBef>
              <a:spcAft>
                <a:spcPct val="0"/>
              </a:spcAft>
            </a:pPr>
            <a:r>
              <a:rPr lang="en-US" altLang="en-US" sz="1400" dirty="0">
                <a:latin typeface="Google Sans Text"/>
              </a:rPr>
              <a:t>In addition to inactivity, we analyzed specific behaviors that signal a customer is preparing to leave. Sometimes, the movement itself is the warning</a:t>
            </a:r>
            <a:r>
              <a:rPr lang="en-US" altLang="en-US" sz="1400" dirty="0" smtClean="0">
                <a:latin typeface="Google Sans Text"/>
              </a:rPr>
              <a:t>.</a:t>
            </a:r>
          </a:p>
          <a:p>
            <a:pPr lvl="0" defTabSz="914400" eaLnBrk="0" fontAlgn="base" hangingPunct="0">
              <a:spcBef>
                <a:spcPct val="0"/>
              </a:spcBef>
              <a:spcAft>
                <a:spcPct val="0"/>
              </a:spcAft>
            </a:pPr>
            <a:endParaRPr lang="en-US" altLang="en-US" sz="1400" dirty="0">
              <a:latin typeface="Google Sans Text"/>
            </a:endParaRPr>
          </a:p>
          <a:p>
            <a:pPr lvl="0" defTabSz="914400" eaLnBrk="0" fontAlgn="base" hangingPunct="0">
              <a:spcBef>
                <a:spcPct val="0"/>
              </a:spcBef>
              <a:spcAft>
                <a:spcPct val="0"/>
              </a:spcAft>
            </a:pPr>
            <a:r>
              <a:rPr lang="en-US" altLang="en-US" sz="1400" dirty="0">
                <a:latin typeface="Google Sans Text"/>
              </a:rPr>
              <a:t>We found that </a:t>
            </a:r>
            <a:r>
              <a:rPr lang="en-US" altLang="en-US" sz="1400" dirty="0" smtClean="0">
                <a:latin typeface="Google Sans Text"/>
              </a:rPr>
              <a:t>nearly 11% </a:t>
            </a:r>
            <a:r>
              <a:rPr lang="en-US" altLang="en-US" sz="1400" dirty="0">
                <a:latin typeface="Google Sans Text"/>
              </a:rPr>
              <a:t>of churned customers attempted a plan </a:t>
            </a:r>
            <a:r>
              <a:rPr lang="en-US" altLang="en-US" sz="1400" b="1" dirty="0">
                <a:latin typeface="Google Sans Text"/>
              </a:rPr>
              <a:t>REDUCTION</a:t>
            </a:r>
            <a:r>
              <a:rPr lang="en-US" altLang="en-US" sz="1400" dirty="0">
                <a:latin typeface="Google Sans Text"/>
              </a:rPr>
              <a:t> before </a:t>
            </a:r>
            <a:r>
              <a:rPr lang="en-US" altLang="en-US" sz="1400" dirty="0" smtClean="0">
                <a:latin typeface="Google Sans Text"/>
              </a:rPr>
              <a:t>canceling. </a:t>
            </a:r>
            <a:r>
              <a:rPr lang="en-US" altLang="en-US" sz="1400" dirty="0">
                <a:latin typeface="Google Sans Text"/>
              </a:rPr>
              <a:t>This downgrade is often a final attempt to justify the cost of the service</a:t>
            </a:r>
            <a:r>
              <a:rPr lang="en-US" altLang="en-US" sz="1400" dirty="0" smtClean="0">
                <a:latin typeface="Google Sans Text"/>
              </a:rPr>
              <a:t>.</a:t>
            </a:r>
          </a:p>
          <a:p>
            <a:pPr lvl="0" defTabSz="914400" eaLnBrk="0" fontAlgn="base" hangingPunct="0">
              <a:spcBef>
                <a:spcPct val="0"/>
              </a:spcBef>
              <a:spcAft>
                <a:spcPct val="0"/>
              </a:spcAft>
            </a:pPr>
            <a:endParaRPr lang="en-US" altLang="en-US" sz="1400" dirty="0" smtClean="0">
              <a:latin typeface="Google Sans Text"/>
            </a:endParaRPr>
          </a:p>
          <a:p>
            <a:pPr lvl="0" defTabSz="914400" eaLnBrk="0" fontAlgn="base" hangingPunct="0">
              <a:spcBef>
                <a:spcPct val="0"/>
              </a:spcBef>
              <a:spcAft>
                <a:spcPct val="0"/>
              </a:spcAft>
            </a:pPr>
            <a:r>
              <a:rPr lang="en-US" altLang="en-US" sz="1400" dirty="0" smtClean="0">
                <a:latin typeface="Google Sans Text"/>
              </a:rPr>
              <a:t>The </a:t>
            </a:r>
            <a:r>
              <a:rPr lang="en-US" altLang="en-US" sz="1400" dirty="0">
                <a:latin typeface="Google Sans Text"/>
              </a:rPr>
              <a:t>insight is simple: </a:t>
            </a:r>
            <a:r>
              <a:rPr lang="en-US" altLang="en-US" sz="1400" b="1" dirty="0">
                <a:latin typeface="Google Sans Text"/>
              </a:rPr>
              <a:t>Any attempt to reduce the subscription tier should immediately trigger an intervention.</a:t>
            </a:r>
            <a:r>
              <a:rPr lang="en-US" altLang="en-US" sz="1400" dirty="0">
                <a:latin typeface="Google Sans Text"/>
              </a:rPr>
              <a:t> This is a clear </a:t>
            </a:r>
            <a:r>
              <a:rPr lang="en-US" altLang="en-US" sz="1400" dirty="0" smtClean="0">
                <a:latin typeface="Google Sans Text"/>
              </a:rPr>
              <a:t>sign</a:t>
            </a:r>
            <a:r>
              <a:rPr lang="en-US" altLang="en-US" sz="1400" dirty="0" smtClean="0">
                <a:latin typeface="Google Sans Text"/>
              </a:rPr>
              <a:t> </a:t>
            </a:r>
            <a:r>
              <a:rPr lang="en-US" altLang="en-US" sz="1400" dirty="0">
                <a:latin typeface="Google Sans Text"/>
              </a:rPr>
              <a:t>for help or value, not just a casual adjustment. We must treat a downgrade attempt as a high-risk churn signal and try to save the customer's total value instead.</a:t>
            </a:r>
          </a:p>
          <a:p>
            <a:endParaRPr lang="en-US" dirty="0"/>
          </a:p>
        </p:txBody>
      </p:sp>
      <p:sp>
        <p:nvSpPr>
          <p:cNvPr id="9" name="TextBox 8"/>
          <p:cNvSpPr txBox="1"/>
          <p:nvPr/>
        </p:nvSpPr>
        <p:spPr>
          <a:xfrm>
            <a:off x="7785100" y="1549400"/>
            <a:ext cx="4127500" cy="2501900"/>
          </a:xfrm>
          <a:prstGeom prst="rect">
            <a:avLst/>
          </a:prstGeom>
          <a:noFill/>
        </p:spPr>
        <p:txBody>
          <a:bodyPr wrap="square" rtlCol="0">
            <a:spAutoFit/>
          </a:bodyPr>
          <a:lstStyle/>
          <a:p>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63991" y="1669989"/>
            <a:ext cx="3948609" cy="876422"/>
          </a:xfrm>
          <a:prstGeom prst="rect">
            <a:avLst/>
          </a:prstGeom>
        </p:spPr>
      </p:pic>
      <p:sp>
        <p:nvSpPr>
          <p:cNvPr id="13" name="TextBox 12"/>
          <p:cNvSpPr txBox="1"/>
          <p:nvPr/>
        </p:nvSpPr>
        <p:spPr>
          <a:xfrm>
            <a:off x="181356" y="4275455"/>
            <a:ext cx="11912600" cy="1661993"/>
          </a:xfrm>
          <a:prstGeom prst="rect">
            <a:avLst/>
          </a:prstGeom>
          <a:noFill/>
        </p:spPr>
        <p:txBody>
          <a:bodyPr wrap="square" rtlCol="0">
            <a:spAutoFit/>
          </a:bodyPr>
          <a:lstStyle/>
          <a:p>
            <a:pPr lvl="0" defTabSz="914400" eaLnBrk="0" fontAlgn="base" hangingPunct="0">
              <a:spcBef>
                <a:spcPct val="0"/>
              </a:spcBef>
              <a:spcAft>
                <a:spcPct val="0"/>
              </a:spcAft>
            </a:pPr>
            <a:r>
              <a:rPr lang="en-US" altLang="en-US" sz="1400" b="1" dirty="0" smtClean="0">
                <a:latin typeface="Google Sans Text"/>
              </a:rPr>
              <a:t>Conclusion</a:t>
            </a:r>
          </a:p>
          <a:p>
            <a:pPr lvl="0" defTabSz="914400" eaLnBrk="0" fontAlgn="base" hangingPunct="0">
              <a:spcBef>
                <a:spcPct val="0"/>
              </a:spcBef>
              <a:spcAft>
                <a:spcPct val="0"/>
              </a:spcAft>
            </a:pPr>
            <a:endParaRPr lang="en-US" altLang="en-US" sz="1400" b="1" dirty="0">
              <a:latin typeface="Google Sans Text"/>
            </a:endParaRPr>
          </a:p>
          <a:p>
            <a:pPr lvl="0" defTabSz="914400" eaLnBrk="0" fontAlgn="base" hangingPunct="0">
              <a:spcBef>
                <a:spcPct val="0"/>
              </a:spcBef>
              <a:spcAft>
                <a:spcPct val="0"/>
              </a:spcAft>
            </a:pPr>
            <a:r>
              <a:rPr lang="en-US" altLang="en-US" sz="1400" dirty="0" smtClean="0">
                <a:latin typeface="Google Sans Text"/>
              </a:rPr>
              <a:t>We </a:t>
            </a:r>
            <a:r>
              <a:rPr lang="en-US" altLang="en-US" sz="1400" dirty="0">
                <a:latin typeface="Google Sans Text"/>
              </a:rPr>
              <a:t>now have the tools to shift from </a:t>
            </a:r>
            <a:r>
              <a:rPr lang="en-US" altLang="en-US" sz="1400" b="1" dirty="0">
                <a:latin typeface="Google Sans Text"/>
              </a:rPr>
              <a:t>reactive</a:t>
            </a:r>
            <a:r>
              <a:rPr lang="en-US" altLang="en-US" sz="1400" dirty="0">
                <a:latin typeface="Google Sans Text"/>
              </a:rPr>
              <a:t> damage control to </a:t>
            </a:r>
            <a:r>
              <a:rPr lang="en-US" altLang="en-US" sz="1400" b="1" dirty="0">
                <a:latin typeface="Google Sans Text"/>
              </a:rPr>
              <a:t>proactive</a:t>
            </a:r>
            <a:r>
              <a:rPr lang="en-US" altLang="en-US" sz="1400" dirty="0">
                <a:latin typeface="Google Sans Text"/>
              </a:rPr>
              <a:t> risk management</a:t>
            </a:r>
            <a:r>
              <a:rPr lang="en-US" altLang="en-US" sz="1400" dirty="0" smtClean="0">
                <a:latin typeface="Google Sans Text"/>
              </a:rPr>
              <a:t>.</a:t>
            </a:r>
          </a:p>
          <a:p>
            <a:pPr lvl="0" defTabSz="914400" eaLnBrk="0" fontAlgn="base" hangingPunct="0">
              <a:spcBef>
                <a:spcPct val="0"/>
              </a:spcBef>
              <a:spcAft>
                <a:spcPct val="0"/>
              </a:spcAft>
            </a:pPr>
            <a:endParaRPr lang="en-US" altLang="en-US" sz="1400" dirty="0">
              <a:latin typeface="Google Sans Text"/>
            </a:endParaRPr>
          </a:p>
          <a:p>
            <a:pPr lvl="0" defTabSz="914400" eaLnBrk="0" fontAlgn="base" hangingPunct="0">
              <a:spcBef>
                <a:spcPct val="0"/>
              </a:spcBef>
              <a:spcAft>
                <a:spcPct val="0"/>
              </a:spcAft>
            </a:pPr>
            <a:r>
              <a:rPr lang="en-US" altLang="en-US" sz="1400" dirty="0">
                <a:latin typeface="Google Sans Text"/>
              </a:rPr>
              <a:t>By monitoring the </a:t>
            </a:r>
            <a:r>
              <a:rPr lang="en-US" altLang="en-US" sz="1400" b="1" dirty="0" smtClean="0">
                <a:latin typeface="Google Sans Text"/>
              </a:rPr>
              <a:t>300-day </a:t>
            </a:r>
            <a:r>
              <a:rPr lang="en-US" altLang="en-US" sz="1400" b="1" dirty="0">
                <a:latin typeface="Google Sans Text"/>
              </a:rPr>
              <a:t>inactivity mark</a:t>
            </a:r>
            <a:r>
              <a:rPr lang="en-US" altLang="en-US" sz="1400" dirty="0">
                <a:latin typeface="Google Sans Text"/>
              </a:rPr>
              <a:t> and tracking </a:t>
            </a:r>
            <a:r>
              <a:rPr lang="en-US" altLang="en-US" sz="1400" b="1" dirty="0">
                <a:latin typeface="Google Sans Text"/>
              </a:rPr>
              <a:t>downgrade attempts</a:t>
            </a:r>
            <a:r>
              <a:rPr lang="en-US" altLang="en-US" sz="1400" dirty="0">
                <a:latin typeface="Google Sans Text"/>
              </a:rPr>
              <a:t>, we can stop losses before they happen. The immediate next step for the business is to integrate these risk thresholds directly into our CRM and marketing automation systems to ensure timely intervention.</a:t>
            </a:r>
          </a:p>
          <a:p>
            <a:endParaRPr lang="en-US" dirty="0"/>
          </a:p>
        </p:txBody>
      </p:sp>
    </p:spTree>
    <p:extLst>
      <p:ext uri="{BB962C8B-B14F-4D97-AF65-F5344CB8AC3E}">
        <p14:creationId xmlns:p14="http://schemas.microsoft.com/office/powerpoint/2010/main" val="32578187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214885" y="967293"/>
            <a:ext cx="11824715" cy="5890707"/>
          </a:xfrm>
        </p:spPr>
        <p:txBody>
          <a:bodyPr>
            <a:normAutofit lnSpcReduction="10000"/>
          </a:bodyPr>
          <a:lstStyle/>
          <a:p>
            <a:pPr marL="0" indent="0">
              <a:lnSpc>
                <a:spcPct val="100000"/>
              </a:lnSpc>
              <a:buNone/>
            </a:pPr>
            <a:r>
              <a:rPr lang="en-US" sz="1400" dirty="0">
                <a:latin typeface="Google Sans Text"/>
              </a:rPr>
              <a:t>Insight without action changes nothing. Based on the financial and behavioral patterns we’ve </a:t>
            </a:r>
            <a:r>
              <a:rPr lang="en-US" sz="1400" dirty="0" smtClean="0">
                <a:latin typeface="Google Sans Text"/>
              </a:rPr>
              <a:t>identified, especially </a:t>
            </a:r>
            <a:r>
              <a:rPr lang="en-US" sz="1400" dirty="0">
                <a:latin typeface="Google Sans Text"/>
              </a:rPr>
              <a:t>the high risk in the Basic tier and the critical </a:t>
            </a:r>
            <a:r>
              <a:rPr lang="en-US" sz="1400" b="1" dirty="0">
                <a:latin typeface="Google Sans Text"/>
              </a:rPr>
              <a:t>300-day inactivity </a:t>
            </a:r>
            <a:r>
              <a:rPr lang="en-US" sz="1400" b="1" dirty="0" smtClean="0">
                <a:latin typeface="Google Sans Text"/>
              </a:rPr>
              <a:t>threshold</a:t>
            </a:r>
            <a:r>
              <a:rPr lang="en-US" sz="1400" dirty="0" smtClean="0">
                <a:latin typeface="Google Sans Text"/>
              </a:rPr>
              <a:t>, </a:t>
            </a:r>
            <a:r>
              <a:rPr lang="en-US" sz="1400" dirty="0" smtClean="0">
                <a:latin typeface="Google Sans Text"/>
              </a:rPr>
              <a:t>we </a:t>
            </a:r>
            <a:r>
              <a:rPr lang="en-US" sz="1400" dirty="0">
                <a:latin typeface="Google Sans Text"/>
              </a:rPr>
              <a:t>have three clear, focused strategies to stabilize revenue and secure our customer base</a:t>
            </a:r>
            <a:r>
              <a:rPr lang="en-US" sz="1400" dirty="0" smtClean="0">
                <a:latin typeface="Google Sans Text"/>
              </a:rPr>
              <a:t>.</a:t>
            </a:r>
          </a:p>
          <a:p>
            <a:pPr marL="0" indent="0">
              <a:lnSpc>
                <a:spcPct val="100000"/>
              </a:lnSpc>
              <a:buNone/>
            </a:pPr>
            <a:r>
              <a:rPr lang="en-US" sz="1400" b="1" dirty="0">
                <a:latin typeface="Google Sans Text"/>
              </a:rPr>
              <a:t>Strategy 1: Fortify the First 90 Days</a:t>
            </a:r>
          </a:p>
          <a:p>
            <a:pPr marL="0" indent="0">
              <a:lnSpc>
                <a:spcPct val="100000"/>
              </a:lnSpc>
              <a:buNone/>
            </a:pPr>
            <a:r>
              <a:rPr lang="en-US" sz="1400" b="1" dirty="0">
                <a:latin typeface="Google Sans Text"/>
              </a:rPr>
              <a:t>The Issue:</a:t>
            </a:r>
            <a:r>
              <a:rPr lang="en-US" sz="1400" dirty="0">
                <a:latin typeface="Google Sans Text"/>
              </a:rPr>
              <a:t> Churn risk is highest in the initial </a:t>
            </a:r>
            <a:r>
              <a:rPr lang="en-US" sz="1400" dirty="0" smtClean="0">
                <a:latin typeface="Google Sans Text"/>
              </a:rPr>
              <a:t>2-3 </a:t>
            </a:r>
            <a:r>
              <a:rPr lang="en-US" sz="1400" dirty="0">
                <a:latin typeface="Google Sans Text"/>
              </a:rPr>
              <a:t>months, particularly among Basic </a:t>
            </a:r>
            <a:r>
              <a:rPr lang="en-US" sz="1400" dirty="0" smtClean="0">
                <a:latin typeface="Google Sans Text"/>
              </a:rPr>
              <a:t>subscribers. </a:t>
            </a:r>
          </a:p>
          <a:p>
            <a:pPr marL="0" indent="0">
              <a:lnSpc>
                <a:spcPct val="100000"/>
              </a:lnSpc>
              <a:spcBef>
                <a:spcPts val="0"/>
              </a:spcBef>
              <a:buNone/>
            </a:pPr>
            <a:r>
              <a:rPr lang="en-US" sz="1400" b="1" dirty="0" smtClean="0">
                <a:latin typeface="Google Sans Text"/>
              </a:rPr>
              <a:t>The </a:t>
            </a:r>
            <a:r>
              <a:rPr lang="en-US" sz="1400" b="1" dirty="0">
                <a:latin typeface="Google Sans Text"/>
              </a:rPr>
              <a:t>Goal:</a:t>
            </a:r>
            <a:r>
              <a:rPr lang="en-US" sz="1400" dirty="0">
                <a:latin typeface="Google Sans Text"/>
              </a:rPr>
              <a:t> Increase the chance a customer passes the critical six-month loyalty </a:t>
            </a:r>
            <a:r>
              <a:rPr lang="en-US" sz="1400" dirty="0" smtClean="0">
                <a:latin typeface="Google Sans Text"/>
              </a:rPr>
              <a:t>marker.</a:t>
            </a:r>
          </a:p>
          <a:p>
            <a:pPr marL="0" indent="0">
              <a:lnSpc>
                <a:spcPct val="100000"/>
              </a:lnSpc>
              <a:spcBef>
                <a:spcPts val="0"/>
              </a:spcBef>
              <a:buNone/>
            </a:pPr>
            <a:endParaRPr lang="en-US" sz="1400" dirty="0">
              <a:latin typeface="Google Sans Text"/>
            </a:endParaRPr>
          </a:p>
          <a:p>
            <a:pPr marL="0" indent="0" eaLnBrk="0" fontAlgn="base" hangingPunct="0">
              <a:lnSpc>
                <a:spcPct val="100000"/>
              </a:lnSpc>
              <a:spcBef>
                <a:spcPct val="0"/>
              </a:spcBef>
              <a:spcAft>
                <a:spcPct val="0"/>
              </a:spcAft>
              <a:buNone/>
            </a:pPr>
            <a:r>
              <a:rPr lang="en-US" altLang="en-US" sz="1400" b="1" dirty="0">
                <a:solidFill>
                  <a:schemeClr val="tx1"/>
                </a:solidFill>
                <a:latin typeface="Google Sans Text"/>
              </a:rPr>
              <a:t>Action: Implement a Mandatory First-Month Success Program</a:t>
            </a:r>
            <a:r>
              <a:rPr lang="en-US" altLang="en-US" sz="1400" b="1" dirty="0" smtClean="0">
                <a:solidFill>
                  <a:schemeClr val="tx1"/>
                </a:solidFill>
                <a:latin typeface="Google Sans Text"/>
              </a:rPr>
              <a:t>.</a:t>
            </a:r>
          </a:p>
          <a:p>
            <a:pPr marL="0" indent="0" eaLnBrk="0" fontAlgn="base" hangingPunct="0">
              <a:lnSpc>
                <a:spcPct val="100000"/>
              </a:lnSpc>
              <a:spcBef>
                <a:spcPct val="0"/>
              </a:spcBef>
              <a:spcAft>
                <a:spcPct val="0"/>
              </a:spcAft>
              <a:buNone/>
            </a:pPr>
            <a:endParaRPr lang="en-US" altLang="en-US" sz="1400" b="1" dirty="0">
              <a:solidFill>
                <a:schemeClr val="tx1"/>
              </a:solidFill>
              <a:latin typeface="Google Sans Text"/>
            </a:endParaRPr>
          </a:p>
          <a:p>
            <a:pPr marL="0" indent="0" eaLnBrk="0" fontAlgn="base" hangingPunct="0">
              <a:lnSpc>
                <a:spcPct val="100000"/>
              </a:lnSpc>
              <a:spcBef>
                <a:spcPct val="0"/>
              </a:spcBef>
              <a:spcAft>
                <a:spcPct val="0"/>
              </a:spcAft>
              <a:buNone/>
            </a:pPr>
            <a:r>
              <a:rPr lang="en-US" altLang="en-US" sz="1400" dirty="0">
                <a:solidFill>
                  <a:schemeClr val="tx1"/>
                </a:solidFill>
                <a:latin typeface="Google Sans Text"/>
              </a:rPr>
              <a:t>For all new </a:t>
            </a:r>
            <a:r>
              <a:rPr lang="en-US" altLang="en-US" sz="1400" b="1" dirty="0">
                <a:solidFill>
                  <a:schemeClr val="tx1"/>
                </a:solidFill>
                <a:latin typeface="Google Sans Text"/>
              </a:rPr>
              <a:t>Basic</a:t>
            </a:r>
            <a:r>
              <a:rPr lang="en-US" altLang="en-US" sz="1400" dirty="0">
                <a:solidFill>
                  <a:schemeClr val="tx1"/>
                </a:solidFill>
                <a:latin typeface="Google Sans Text"/>
              </a:rPr>
              <a:t> and </a:t>
            </a:r>
            <a:r>
              <a:rPr lang="en-US" altLang="en-US" sz="1400" b="1" dirty="0">
                <a:solidFill>
                  <a:schemeClr val="tx1"/>
                </a:solidFill>
                <a:latin typeface="Google Sans Text"/>
              </a:rPr>
              <a:t>PRO</a:t>
            </a:r>
            <a:r>
              <a:rPr lang="en-US" altLang="en-US" sz="1400" dirty="0">
                <a:solidFill>
                  <a:schemeClr val="tx1"/>
                </a:solidFill>
                <a:latin typeface="Google Sans Text"/>
              </a:rPr>
              <a:t> subscribers, mandate a structured, automated communication flow focusing purely on </a:t>
            </a:r>
            <a:r>
              <a:rPr lang="en-US" altLang="en-US" sz="1400" b="1" dirty="0">
                <a:solidFill>
                  <a:schemeClr val="tx1"/>
                </a:solidFill>
                <a:latin typeface="Google Sans Text"/>
              </a:rPr>
              <a:t>time-to-value</a:t>
            </a:r>
            <a:r>
              <a:rPr lang="en-US" altLang="en-US" sz="1400" dirty="0">
                <a:solidFill>
                  <a:schemeClr val="tx1"/>
                </a:solidFill>
                <a:latin typeface="Google Sans Text"/>
              </a:rPr>
              <a:t>. This means highlighting two key features they must use in the first 30 days</a:t>
            </a:r>
            <a:r>
              <a:rPr lang="en-US" altLang="en-US" sz="1400" dirty="0" smtClean="0">
                <a:solidFill>
                  <a:schemeClr val="tx1"/>
                </a:solidFill>
                <a:latin typeface="Google Sans Text"/>
              </a:rPr>
              <a:t>.</a:t>
            </a:r>
          </a:p>
          <a:p>
            <a:pPr marL="0" indent="0" eaLnBrk="0" fontAlgn="base" hangingPunct="0">
              <a:lnSpc>
                <a:spcPct val="100000"/>
              </a:lnSpc>
              <a:spcBef>
                <a:spcPct val="0"/>
              </a:spcBef>
              <a:spcAft>
                <a:spcPct val="0"/>
              </a:spcAft>
              <a:buNone/>
            </a:pPr>
            <a:endParaRPr lang="en-US" altLang="en-US" sz="1400" dirty="0">
              <a:solidFill>
                <a:schemeClr val="tx1"/>
              </a:solidFill>
              <a:latin typeface="Google Sans Text"/>
            </a:endParaRPr>
          </a:p>
          <a:p>
            <a:pPr marL="0" lvl="0" indent="0" eaLnBrk="0" fontAlgn="base" hangingPunct="0">
              <a:lnSpc>
                <a:spcPct val="100000"/>
              </a:lnSpc>
              <a:spcBef>
                <a:spcPct val="0"/>
              </a:spcBef>
              <a:spcAft>
                <a:spcPct val="0"/>
              </a:spcAft>
              <a:buNone/>
            </a:pPr>
            <a:r>
              <a:rPr lang="en-US" altLang="en-US" sz="1400" b="1" dirty="0">
                <a:solidFill>
                  <a:schemeClr val="tx1"/>
                </a:solidFill>
                <a:latin typeface="Google Sans Text"/>
              </a:rPr>
              <a:t>Expected Outcome:</a:t>
            </a:r>
            <a:r>
              <a:rPr lang="en-US" altLang="en-US" sz="1400" dirty="0">
                <a:solidFill>
                  <a:schemeClr val="tx1"/>
                </a:solidFill>
                <a:latin typeface="Google Sans Text"/>
              </a:rPr>
              <a:t> </a:t>
            </a:r>
            <a:r>
              <a:rPr lang="en-US" altLang="en-US" sz="1400" dirty="0" smtClean="0">
                <a:solidFill>
                  <a:schemeClr val="tx1"/>
                </a:solidFill>
                <a:latin typeface="Google Sans Text"/>
              </a:rPr>
              <a:t>A 5% </a:t>
            </a:r>
            <a:r>
              <a:rPr lang="en-US" altLang="en-US" sz="1400" dirty="0">
                <a:solidFill>
                  <a:schemeClr val="tx1"/>
                </a:solidFill>
                <a:latin typeface="Google Sans Text"/>
              </a:rPr>
              <a:t>reduction in churn rate for the Basic tier.</a:t>
            </a:r>
          </a:p>
          <a:p>
            <a:pPr marL="0" lvl="0" indent="0" eaLnBrk="0" fontAlgn="base" hangingPunct="0">
              <a:lnSpc>
                <a:spcPct val="100000"/>
              </a:lnSpc>
              <a:spcBef>
                <a:spcPct val="0"/>
              </a:spcBef>
              <a:spcAft>
                <a:spcPct val="0"/>
              </a:spcAft>
              <a:buNone/>
            </a:pPr>
            <a:r>
              <a:rPr lang="en-US" altLang="en-US" sz="1400" b="1" dirty="0">
                <a:solidFill>
                  <a:schemeClr val="tx1"/>
                </a:solidFill>
                <a:latin typeface="Google Sans Text"/>
              </a:rPr>
              <a:t>Metric to Track:</a:t>
            </a:r>
            <a:r>
              <a:rPr lang="en-US" altLang="en-US" sz="1400" dirty="0">
                <a:solidFill>
                  <a:schemeClr val="tx1"/>
                </a:solidFill>
                <a:latin typeface="Google Sans Text"/>
              </a:rPr>
              <a:t> </a:t>
            </a:r>
            <a:r>
              <a:rPr lang="en-US" altLang="en-US" sz="1400" b="1" dirty="0">
                <a:solidFill>
                  <a:schemeClr val="tx1"/>
                </a:solidFill>
                <a:latin typeface="Google Sans Text"/>
              </a:rPr>
              <a:t>Retention Rate at 6 Months</a:t>
            </a:r>
            <a:r>
              <a:rPr lang="en-US" altLang="en-US" sz="1400" dirty="0">
                <a:solidFill>
                  <a:schemeClr val="tx1"/>
                </a:solidFill>
                <a:latin typeface="Google Sans Text"/>
              </a:rPr>
              <a:t> (by initial plan</a:t>
            </a:r>
            <a:r>
              <a:rPr lang="en-US" altLang="en-US" sz="1400" dirty="0" smtClean="0">
                <a:solidFill>
                  <a:schemeClr val="tx1"/>
                </a:solidFill>
                <a:latin typeface="Google Sans Text"/>
              </a:rPr>
              <a:t>).</a:t>
            </a:r>
          </a:p>
          <a:p>
            <a:pPr marL="0" lvl="0" indent="0" eaLnBrk="0" fontAlgn="base" hangingPunct="0">
              <a:lnSpc>
                <a:spcPct val="100000"/>
              </a:lnSpc>
              <a:spcBef>
                <a:spcPct val="0"/>
              </a:spcBef>
              <a:spcAft>
                <a:spcPct val="0"/>
              </a:spcAft>
              <a:buNone/>
            </a:pPr>
            <a:endParaRPr lang="en-US" altLang="en-US" sz="1400" dirty="0">
              <a:solidFill>
                <a:schemeClr val="tx1"/>
              </a:solidFill>
              <a:latin typeface="Google Sans Text"/>
            </a:endParaRPr>
          </a:p>
          <a:p>
            <a:pPr marL="0" lvl="0" indent="0" eaLnBrk="0" fontAlgn="base" hangingPunct="0">
              <a:lnSpc>
                <a:spcPct val="100000"/>
              </a:lnSpc>
              <a:spcBef>
                <a:spcPct val="0"/>
              </a:spcBef>
              <a:spcAft>
                <a:spcPct val="0"/>
              </a:spcAft>
              <a:buNone/>
            </a:pPr>
            <a:r>
              <a:rPr lang="en-US" altLang="en-US" sz="1400" b="1" dirty="0">
                <a:solidFill>
                  <a:schemeClr val="tx1"/>
                </a:solidFill>
                <a:latin typeface="Google Sans Text"/>
              </a:rPr>
              <a:t>Strategy 2: Mobilize Predictive </a:t>
            </a:r>
            <a:r>
              <a:rPr lang="en-US" altLang="en-US" sz="1400" b="1" dirty="0" smtClean="0">
                <a:solidFill>
                  <a:schemeClr val="tx1"/>
                </a:solidFill>
                <a:latin typeface="Google Sans Text"/>
              </a:rPr>
              <a:t>Intervention</a:t>
            </a:r>
          </a:p>
          <a:p>
            <a:pPr marL="0" lvl="0" indent="0" eaLnBrk="0" fontAlgn="base" hangingPunct="0">
              <a:lnSpc>
                <a:spcPct val="100000"/>
              </a:lnSpc>
              <a:spcBef>
                <a:spcPct val="0"/>
              </a:spcBef>
              <a:spcAft>
                <a:spcPct val="0"/>
              </a:spcAft>
              <a:buNone/>
            </a:pPr>
            <a:endParaRPr lang="en-US" altLang="en-US" sz="1400" b="1" dirty="0">
              <a:solidFill>
                <a:schemeClr val="tx1"/>
              </a:solidFill>
              <a:latin typeface="Google Sans Text"/>
            </a:endParaRPr>
          </a:p>
          <a:p>
            <a:pPr marL="0" lvl="0" indent="0" eaLnBrk="0" fontAlgn="base" hangingPunct="0">
              <a:lnSpc>
                <a:spcPct val="100000"/>
              </a:lnSpc>
              <a:spcBef>
                <a:spcPct val="0"/>
              </a:spcBef>
              <a:spcAft>
                <a:spcPct val="0"/>
              </a:spcAft>
              <a:buNone/>
            </a:pPr>
            <a:r>
              <a:rPr lang="en-US" altLang="en-US" sz="1400" b="1" dirty="0">
                <a:solidFill>
                  <a:schemeClr val="tx1"/>
                </a:solidFill>
                <a:latin typeface="Google Sans Text"/>
              </a:rPr>
              <a:t>The Issue: </a:t>
            </a:r>
            <a:r>
              <a:rPr lang="en-US" altLang="en-US" sz="1400" dirty="0">
                <a:solidFill>
                  <a:schemeClr val="tx1"/>
                </a:solidFill>
                <a:latin typeface="Google Sans Text"/>
              </a:rPr>
              <a:t>We can predict high-risk churn signals (inactivity and downgrades) but lack an automatic process to follow up.</a:t>
            </a:r>
          </a:p>
          <a:p>
            <a:pPr marL="0" lvl="0" indent="0" eaLnBrk="0" fontAlgn="base" hangingPunct="0">
              <a:lnSpc>
                <a:spcPct val="100000"/>
              </a:lnSpc>
              <a:spcBef>
                <a:spcPct val="0"/>
              </a:spcBef>
              <a:spcAft>
                <a:spcPct val="0"/>
              </a:spcAft>
              <a:buNone/>
            </a:pPr>
            <a:r>
              <a:rPr lang="en-US" altLang="en-US" sz="1400" b="1" dirty="0">
                <a:solidFill>
                  <a:schemeClr val="tx1"/>
                </a:solidFill>
                <a:latin typeface="Google Sans Text"/>
              </a:rPr>
              <a:t>The Goal: </a:t>
            </a:r>
            <a:r>
              <a:rPr lang="en-US" altLang="en-US" sz="1400" dirty="0">
                <a:solidFill>
                  <a:schemeClr val="tx1"/>
                </a:solidFill>
                <a:latin typeface="Google Sans Text"/>
              </a:rPr>
              <a:t>Use our predictive model to intervene with the right message at the right time</a:t>
            </a:r>
            <a:r>
              <a:rPr lang="en-US" altLang="en-US" sz="1400" dirty="0" smtClean="0">
                <a:solidFill>
                  <a:schemeClr val="tx1"/>
                </a:solidFill>
                <a:latin typeface="Google Sans Text"/>
              </a:rPr>
              <a:t>.</a:t>
            </a:r>
          </a:p>
          <a:p>
            <a:pPr marL="0" lvl="0" indent="0" eaLnBrk="0" fontAlgn="base" hangingPunct="0">
              <a:lnSpc>
                <a:spcPct val="100000"/>
              </a:lnSpc>
              <a:spcBef>
                <a:spcPct val="0"/>
              </a:spcBef>
              <a:spcAft>
                <a:spcPct val="0"/>
              </a:spcAft>
              <a:buNone/>
            </a:pPr>
            <a:endParaRPr lang="en-US" altLang="en-US" sz="1400" dirty="0">
              <a:solidFill>
                <a:schemeClr val="tx1"/>
              </a:solidFill>
              <a:latin typeface="Google Sans Text"/>
            </a:endParaRPr>
          </a:p>
          <a:p>
            <a:pPr marL="0" lvl="0" indent="0" eaLnBrk="0" fontAlgn="base" hangingPunct="0">
              <a:lnSpc>
                <a:spcPct val="100000"/>
              </a:lnSpc>
              <a:spcBef>
                <a:spcPct val="0"/>
              </a:spcBef>
              <a:spcAft>
                <a:spcPct val="0"/>
              </a:spcAft>
              <a:buNone/>
            </a:pPr>
            <a:r>
              <a:rPr lang="en-US" altLang="en-US" sz="1400" b="1" dirty="0">
                <a:solidFill>
                  <a:schemeClr val="tx1"/>
                </a:solidFill>
                <a:latin typeface="Google Sans Text"/>
              </a:rPr>
              <a:t>Action: Launch a "Value Intervention" Trigger</a:t>
            </a:r>
            <a:r>
              <a:rPr lang="en-US" altLang="en-US" sz="1400" b="1" dirty="0" smtClean="0">
                <a:solidFill>
                  <a:schemeClr val="tx1"/>
                </a:solidFill>
                <a:latin typeface="Google Sans Text"/>
              </a:rPr>
              <a:t>.</a:t>
            </a:r>
          </a:p>
          <a:p>
            <a:pPr marL="0" lvl="0" indent="0" eaLnBrk="0" fontAlgn="base" hangingPunct="0">
              <a:lnSpc>
                <a:spcPct val="100000"/>
              </a:lnSpc>
              <a:spcBef>
                <a:spcPct val="0"/>
              </a:spcBef>
              <a:spcAft>
                <a:spcPct val="0"/>
              </a:spcAft>
              <a:buNone/>
            </a:pPr>
            <a:endParaRPr lang="en-US" altLang="en-US" sz="1400" b="1" dirty="0">
              <a:solidFill>
                <a:schemeClr val="tx1"/>
              </a:solidFill>
              <a:latin typeface="Google Sans Text"/>
            </a:endParaRPr>
          </a:p>
          <a:p>
            <a:pPr marL="0" lvl="0" indent="0" eaLnBrk="0" fontAlgn="base" hangingPunct="0">
              <a:lnSpc>
                <a:spcPct val="100000"/>
              </a:lnSpc>
              <a:spcBef>
                <a:spcPct val="0"/>
              </a:spcBef>
              <a:spcAft>
                <a:spcPct val="0"/>
              </a:spcAft>
              <a:buNone/>
            </a:pPr>
            <a:r>
              <a:rPr lang="en-US" altLang="en-US" sz="1400" dirty="0">
                <a:solidFill>
                  <a:schemeClr val="tx1"/>
                </a:solidFill>
                <a:latin typeface="Google Sans Text"/>
              </a:rPr>
              <a:t>Customer Success and Marketing must immediately set up two automated triggers</a:t>
            </a:r>
            <a:r>
              <a:rPr lang="en-US" altLang="en-US" sz="1400" dirty="0" smtClean="0">
                <a:solidFill>
                  <a:schemeClr val="tx1"/>
                </a:solidFill>
                <a:latin typeface="Google Sans Text"/>
              </a:rPr>
              <a:t>:</a:t>
            </a:r>
          </a:p>
          <a:p>
            <a:pPr marL="0" lvl="0" indent="0" eaLnBrk="0" fontAlgn="base" hangingPunct="0">
              <a:lnSpc>
                <a:spcPct val="100000"/>
              </a:lnSpc>
              <a:spcBef>
                <a:spcPct val="0"/>
              </a:spcBef>
              <a:spcAft>
                <a:spcPct val="0"/>
              </a:spcAft>
              <a:buNone/>
            </a:pPr>
            <a:endParaRPr lang="en-US" altLang="en-US" sz="1400" dirty="0">
              <a:solidFill>
                <a:schemeClr val="tx1"/>
              </a:solidFill>
              <a:latin typeface="Google Sans Text"/>
            </a:endParaRPr>
          </a:p>
          <a:p>
            <a:pPr eaLnBrk="0" fontAlgn="base" hangingPunct="0">
              <a:lnSpc>
                <a:spcPct val="100000"/>
              </a:lnSpc>
              <a:spcBef>
                <a:spcPct val="0"/>
              </a:spcBef>
              <a:spcAft>
                <a:spcPct val="0"/>
              </a:spcAft>
              <a:buFont typeface="Arial" panose="020B0604020202020204" pitchFamily="34" charset="0"/>
              <a:buChar char="•"/>
            </a:pPr>
            <a:r>
              <a:rPr lang="en-US" altLang="en-US" sz="1400" b="1" dirty="0" smtClean="0">
                <a:solidFill>
                  <a:schemeClr val="tx1"/>
                </a:solidFill>
                <a:latin typeface="Google Sans Text"/>
              </a:rPr>
              <a:t>Inactivity </a:t>
            </a:r>
            <a:r>
              <a:rPr lang="en-US" altLang="en-US" sz="1400" b="1" dirty="0">
                <a:solidFill>
                  <a:schemeClr val="tx1"/>
                </a:solidFill>
                <a:latin typeface="Google Sans Text"/>
              </a:rPr>
              <a:t>Alert:</a:t>
            </a:r>
            <a:r>
              <a:rPr lang="en-US" altLang="en-US" sz="1400" dirty="0">
                <a:solidFill>
                  <a:schemeClr val="tx1"/>
                </a:solidFill>
                <a:latin typeface="Google Sans Text"/>
              </a:rPr>
              <a:t> When any customer (especially MAX) crosses the </a:t>
            </a:r>
            <a:r>
              <a:rPr lang="en-US" altLang="en-US" sz="1400" b="1" dirty="0">
                <a:solidFill>
                  <a:schemeClr val="tx1"/>
                </a:solidFill>
                <a:latin typeface="Google Sans Text"/>
              </a:rPr>
              <a:t>300-day inactivity mark</a:t>
            </a:r>
            <a:r>
              <a:rPr lang="en-US" altLang="en-US" sz="1400" dirty="0">
                <a:solidFill>
                  <a:schemeClr val="tx1"/>
                </a:solidFill>
                <a:latin typeface="Google Sans Text"/>
              </a:rPr>
              <a:t>, trigger a personalized email or call </a:t>
            </a:r>
            <a:r>
              <a:rPr lang="en-US" altLang="en-US" sz="1400" dirty="0" smtClean="0">
                <a:solidFill>
                  <a:schemeClr val="tx1"/>
                </a:solidFill>
                <a:latin typeface="Google Sans Text"/>
              </a:rPr>
              <a:t>offering specific, targeted </a:t>
            </a:r>
            <a:r>
              <a:rPr lang="en-US" altLang="en-US" sz="1400" dirty="0">
                <a:solidFill>
                  <a:schemeClr val="tx1"/>
                </a:solidFill>
                <a:latin typeface="Google Sans Text"/>
              </a:rPr>
              <a:t>content to reactivate them</a:t>
            </a:r>
            <a:r>
              <a:rPr lang="en-US" altLang="en-US" sz="1400" dirty="0" smtClean="0">
                <a:solidFill>
                  <a:schemeClr val="tx1"/>
                </a:solidFill>
                <a:latin typeface="Google Sans Text"/>
              </a:rPr>
              <a:t>.</a:t>
            </a:r>
          </a:p>
          <a:p>
            <a:pPr eaLnBrk="0" fontAlgn="base" hangingPunct="0">
              <a:lnSpc>
                <a:spcPct val="100000"/>
              </a:lnSpc>
              <a:spcBef>
                <a:spcPct val="0"/>
              </a:spcBef>
              <a:spcAft>
                <a:spcPct val="0"/>
              </a:spcAft>
              <a:buFont typeface="Arial" panose="020B0604020202020204" pitchFamily="34" charset="0"/>
              <a:buChar char="•"/>
            </a:pPr>
            <a:endParaRPr lang="en-US" altLang="en-US" sz="1400" dirty="0">
              <a:solidFill>
                <a:schemeClr val="tx1"/>
              </a:solidFill>
              <a:latin typeface="Google Sans Text"/>
            </a:endParaRPr>
          </a:p>
          <a:p>
            <a:pPr eaLnBrk="0" fontAlgn="base" hangingPunct="0">
              <a:lnSpc>
                <a:spcPct val="100000"/>
              </a:lnSpc>
              <a:spcBef>
                <a:spcPct val="0"/>
              </a:spcBef>
              <a:spcAft>
                <a:spcPct val="0"/>
              </a:spcAft>
              <a:buFont typeface="Arial" panose="020B0604020202020204" pitchFamily="34" charset="0"/>
              <a:buChar char="•"/>
            </a:pPr>
            <a:r>
              <a:rPr lang="en-US" altLang="en-US" sz="1400" b="1" dirty="0">
                <a:solidFill>
                  <a:schemeClr val="tx1"/>
                </a:solidFill>
                <a:latin typeface="Google Sans Text"/>
              </a:rPr>
              <a:t>Downgrade Rescue:</a:t>
            </a:r>
            <a:r>
              <a:rPr lang="en-US" altLang="en-US" sz="1400" dirty="0">
                <a:solidFill>
                  <a:schemeClr val="tx1"/>
                </a:solidFill>
                <a:latin typeface="Google Sans Text"/>
              </a:rPr>
              <a:t> Treat any attempt by a customer to </a:t>
            </a:r>
            <a:r>
              <a:rPr lang="en-US" altLang="en-US" sz="1400" b="1" dirty="0">
                <a:solidFill>
                  <a:schemeClr val="tx1"/>
                </a:solidFill>
                <a:latin typeface="Google Sans Text"/>
              </a:rPr>
              <a:t>REDUCE</a:t>
            </a:r>
            <a:r>
              <a:rPr lang="en-US" altLang="en-US" sz="1400" dirty="0">
                <a:solidFill>
                  <a:schemeClr val="tx1"/>
                </a:solidFill>
                <a:latin typeface="Google Sans Text"/>
              </a:rPr>
              <a:t> their plan as a high-risk churn signal. Customer Success should immediately reach out with a personalized discount or feature add-on to keep them at their current tier.</a:t>
            </a:r>
          </a:p>
          <a:p>
            <a:pPr marL="0" lvl="0" indent="0" eaLnBrk="0" fontAlgn="base" hangingPunct="0">
              <a:lnSpc>
                <a:spcPct val="100000"/>
              </a:lnSpc>
              <a:spcBef>
                <a:spcPct val="0"/>
              </a:spcBef>
              <a:spcAft>
                <a:spcPct val="0"/>
              </a:spcAft>
              <a:buNone/>
            </a:pPr>
            <a:endParaRPr lang="en-US" altLang="en-US" sz="1400" dirty="0">
              <a:solidFill>
                <a:schemeClr val="tx1"/>
              </a:solidFill>
              <a:latin typeface="Arial" panose="020B0604020202020204" pitchFamily="34" charset="0"/>
            </a:endParaRPr>
          </a:p>
          <a:p>
            <a:pPr marL="0" lvl="0" indent="0" eaLnBrk="0" fontAlgn="base" hangingPunct="0">
              <a:lnSpc>
                <a:spcPct val="100000"/>
              </a:lnSpc>
              <a:spcBef>
                <a:spcPct val="0"/>
              </a:spcBef>
              <a:spcAft>
                <a:spcPct val="0"/>
              </a:spcAft>
              <a:buNone/>
            </a:pPr>
            <a:endParaRPr lang="en-US" altLang="en-US" sz="1400" dirty="0" smtClean="0">
              <a:solidFill>
                <a:schemeClr val="tx1"/>
              </a:solidFill>
              <a:latin typeface="Arial" panose="020B0604020202020204" pitchFamily="34" charset="0"/>
            </a:endParaRPr>
          </a:p>
          <a:p>
            <a:pPr marL="0" lvl="0" indent="0" eaLnBrk="0" fontAlgn="base" hangingPunct="0">
              <a:lnSpc>
                <a:spcPct val="100000"/>
              </a:lnSpc>
              <a:spcBef>
                <a:spcPct val="0"/>
              </a:spcBef>
              <a:spcAft>
                <a:spcPct val="0"/>
              </a:spcAft>
              <a:buNone/>
            </a:pPr>
            <a:endParaRPr lang="en-US" altLang="en-US" dirty="0">
              <a:solidFill>
                <a:schemeClr val="tx1"/>
              </a:solidFill>
              <a:latin typeface="Arial" panose="020B0604020202020204" pitchFamily="34" charset="0"/>
            </a:endParaRPr>
          </a:p>
          <a:p>
            <a:endParaRPr lang="en-US" dirty="0"/>
          </a:p>
        </p:txBody>
      </p:sp>
      <p:sp>
        <p:nvSpPr>
          <p:cNvPr id="8" name="Title 1"/>
          <p:cNvSpPr txBox="1">
            <a:spLocks/>
          </p:cNvSpPr>
          <p:nvPr/>
        </p:nvSpPr>
        <p:spPr>
          <a:xfrm>
            <a:off x="214885" y="0"/>
            <a:ext cx="8124443" cy="706966"/>
          </a:xfrm>
          <a:prstGeom prst="rect">
            <a:avLst/>
          </a:prstGeom>
        </p:spPr>
        <p:txBody>
          <a:bodyPr vert="horz" lIns="91440" tIns="45720" rIns="91440" bIns="45720" rtlCol="0" anchor="ctr">
            <a:no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3600" b="1" dirty="0" smtClean="0">
                <a:latin typeface="Consolas" panose="020B0609020204030204" pitchFamily="49" charset="0"/>
              </a:rPr>
              <a:t>Recommendations &amp; Actions</a:t>
            </a:r>
            <a:endParaRPr lang="en-US" sz="3600" b="1" dirty="0">
              <a:latin typeface="Consolas" panose="020B0609020204030204" pitchFamily="49" charset="0"/>
            </a:endParaRPr>
          </a:p>
        </p:txBody>
      </p:sp>
      <p:sp>
        <p:nvSpPr>
          <p:cNvPr id="9" name="TextBox 8"/>
          <p:cNvSpPr txBox="1"/>
          <p:nvPr/>
        </p:nvSpPr>
        <p:spPr>
          <a:xfrm>
            <a:off x="214885" y="562262"/>
            <a:ext cx="5459222" cy="646331"/>
          </a:xfrm>
          <a:prstGeom prst="rect">
            <a:avLst/>
          </a:prstGeom>
          <a:noFill/>
        </p:spPr>
        <p:txBody>
          <a:bodyPr wrap="square" rtlCol="0">
            <a:spAutoFit/>
          </a:bodyPr>
          <a:lstStyle/>
          <a:p>
            <a:r>
              <a:rPr lang="en-US" b="1" dirty="0" smtClean="0">
                <a:latin typeface="Consolas" panose="020B0609020204030204" pitchFamily="49" charset="0"/>
              </a:rPr>
              <a:t>Building a Proactive Retention Culture</a:t>
            </a:r>
            <a:endParaRPr lang="en-US" b="1" dirty="0">
              <a:latin typeface="Consolas" panose="020B0609020204030204" pitchFamily="49" charset="0"/>
            </a:endParaRPr>
          </a:p>
          <a:p>
            <a:endParaRPr lang="en-US" dirty="0"/>
          </a:p>
        </p:txBody>
      </p:sp>
    </p:spTree>
    <p:extLst>
      <p:ext uri="{BB962C8B-B14F-4D97-AF65-F5344CB8AC3E}">
        <p14:creationId xmlns:p14="http://schemas.microsoft.com/office/powerpoint/2010/main" val="12800997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
          <p:cNvSpPr>
            <a:spLocks noGrp="1" noChangeArrowheads="1"/>
          </p:cNvSpPr>
          <p:nvPr>
            <p:ph sz="quarter" idx="4"/>
          </p:nvPr>
        </p:nvSpPr>
        <p:spPr bwMode="auto">
          <a:xfrm>
            <a:off x="190500" y="213911"/>
            <a:ext cx="7216527" cy="4770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None/>
            </a:pPr>
            <a:r>
              <a:rPr kumimoji="0" lang="en-US" altLang="en-US" sz="1400" b="1" i="0" u="none" strike="noStrike" cap="none" normalizeH="0" baseline="0" dirty="0" smtClean="0">
                <a:ln>
                  <a:noFill/>
                </a:ln>
                <a:solidFill>
                  <a:schemeClr val="tx1"/>
                </a:solidFill>
                <a:effectLst/>
                <a:latin typeface="Google Sans Text"/>
              </a:rPr>
              <a:t>Expected Outcome:</a:t>
            </a:r>
            <a:r>
              <a:rPr kumimoji="0" lang="en-US" altLang="en-US" sz="1400" b="0" i="0" u="none" strike="noStrike" cap="none" normalizeH="0" baseline="0" dirty="0" smtClean="0">
                <a:ln>
                  <a:noFill/>
                </a:ln>
                <a:solidFill>
                  <a:schemeClr val="tx1"/>
                </a:solidFill>
                <a:effectLst/>
                <a:latin typeface="Google Sans Text"/>
              </a:rPr>
              <a:t> A 10% increase in saved customers from the </a:t>
            </a:r>
            <a:r>
              <a:rPr kumimoji="0" lang="en-US" altLang="en-US" sz="1400" b="1" i="0" u="none" strike="noStrike" cap="none" normalizeH="0" baseline="0" dirty="0" smtClean="0">
                <a:ln>
                  <a:noFill/>
                </a:ln>
                <a:solidFill>
                  <a:schemeClr val="tx1"/>
                </a:solidFill>
                <a:effectLst/>
                <a:latin typeface="Google Sans Text"/>
              </a:rPr>
              <a:t>High-Risk</a:t>
            </a:r>
            <a:r>
              <a:rPr kumimoji="0" lang="en-US" altLang="en-US" sz="1400" b="0" i="0" u="none" strike="noStrike" cap="none" normalizeH="0" baseline="0" dirty="0" smtClean="0">
                <a:ln>
                  <a:noFill/>
                </a:ln>
                <a:solidFill>
                  <a:schemeClr val="tx1"/>
                </a:solidFill>
                <a:effectLst/>
                <a:latin typeface="Google Sans Text"/>
              </a:rPr>
              <a:t> segment.</a:t>
            </a:r>
          </a:p>
          <a:p>
            <a:pPr marL="0" indent="0" eaLnBrk="0" fontAlgn="base" hangingPunct="0">
              <a:lnSpc>
                <a:spcPct val="100000"/>
              </a:lnSpc>
              <a:spcBef>
                <a:spcPct val="0"/>
              </a:spcBef>
              <a:spcAft>
                <a:spcPct val="0"/>
              </a:spcAft>
              <a:buNone/>
            </a:pPr>
            <a:r>
              <a:rPr kumimoji="0" lang="en-US" altLang="en-US" sz="1400" b="1" i="0" u="none" strike="noStrike" cap="none" normalizeH="0" baseline="0" dirty="0" smtClean="0">
                <a:ln>
                  <a:noFill/>
                </a:ln>
                <a:solidFill>
                  <a:schemeClr val="tx1"/>
                </a:solidFill>
                <a:effectLst/>
                <a:latin typeface="Google Sans Text"/>
              </a:rPr>
              <a:t>Metric to Track:</a:t>
            </a:r>
            <a:r>
              <a:rPr kumimoji="0" lang="en-US" altLang="en-US" sz="1400" b="0" i="0" u="none" strike="noStrike" cap="none" normalizeH="0" baseline="0" dirty="0" smtClean="0">
                <a:ln>
                  <a:noFill/>
                </a:ln>
                <a:solidFill>
                  <a:schemeClr val="tx1"/>
                </a:solidFill>
                <a:effectLst/>
                <a:latin typeface="Google Sans Text"/>
              </a:rPr>
              <a:t> </a:t>
            </a:r>
            <a:r>
              <a:rPr kumimoji="0" lang="en-US" altLang="en-US" sz="1400" b="1" i="0" u="none" strike="noStrike" cap="none" normalizeH="0" baseline="0" dirty="0" smtClean="0">
                <a:ln>
                  <a:noFill/>
                </a:ln>
                <a:solidFill>
                  <a:schemeClr val="tx1"/>
                </a:solidFill>
                <a:effectLst/>
                <a:latin typeface="Google Sans Text"/>
              </a:rPr>
              <a:t>Revenue Lost to Churn</a:t>
            </a:r>
            <a:r>
              <a:rPr kumimoji="0" lang="en-US" altLang="en-US" sz="1400" b="0" i="0" u="none" strike="noStrike" cap="none" normalizeH="0" baseline="0" dirty="0" smtClean="0">
                <a:ln>
                  <a:noFill/>
                </a:ln>
                <a:solidFill>
                  <a:schemeClr val="tx1"/>
                </a:solidFill>
                <a:effectLst/>
                <a:latin typeface="Google Sans Text"/>
              </a:rPr>
              <a:t> (with a focus on reversing the Q3 spike).</a:t>
            </a:r>
          </a:p>
        </p:txBody>
      </p:sp>
      <p:sp>
        <p:nvSpPr>
          <p:cNvPr id="8" name="TextBox 7"/>
          <p:cNvSpPr txBox="1"/>
          <p:nvPr/>
        </p:nvSpPr>
        <p:spPr>
          <a:xfrm>
            <a:off x="190500" y="881465"/>
            <a:ext cx="11912600" cy="3754874"/>
          </a:xfrm>
          <a:prstGeom prst="rect">
            <a:avLst/>
          </a:prstGeom>
          <a:noFill/>
        </p:spPr>
        <p:txBody>
          <a:bodyPr wrap="square" rtlCol="0">
            <a:spAutoFit/>
          </a:bodyPr>
          <a:lstStyle/>
          <a:p>
            <a:pPr lvl="0" defTabSz="914400" eaLnBrk="0" fontAlgn="base" hangingPunct="0">
              <a:spcBef>
                <a:spcPct val="0"/>
              </a:spcBef>
              <a:spcAft>
                <a:spcPct val="0"/>
              </a:spcAft>
            </a:pPr>
            <a:r>
              <a:rPr lang="en-US" altLang="en-US" sz="1400" b="1" dirty="0">
                <a:latin typeface="Google Sans Text"/>
              </a:rPr>
              <a:t>Strategy 3: Reward and Elevate High-Value </a:t>
            </a:r>
            <a:r>
              <a:rPr lang="en-US" altLang="en-US" sz="1400" b="1" dirty="0" smtClean="0">
                <a:latin typeface="Google Sans Text"/>
              </a:rPr>
              <a:t>Users</a:t>
            </a:r>
          </a:p>
          <a:p>
            <a:pPr lvl="0" defTabSz="914400" eaLnBrk="0" fontAlgn="base" hangingPunct="0">
              <a:spcBef>
                <a:spcPct val="0"/>
              </a:spcBef>
              <a:spcAft>
                <a:spcPct val="0"/>
              </a:spcAft>
            </a:pPr>
            <a:endParaRPr lang="en-US" altLang="en-US" sz="1400" b="1" dirty="0">
              <a:latin typeface="Google Sans Text"/>
            </a:endParaRPr>
          </a:p>
          <a:p>
            <a:pPr lvl="0" defTabSz="914400" eaLnBrk="0" fontAlgn="base" hangingPunct="0">
              <a:spcBef>
                <a:spcPct val="0"/>
              </a:spcBef>
              <a:spcAft>
                <a:spcPct val="0"/>
              </a:spcAft>
            </a:pPr>
            <a:r>
              <a:rPr lang="en-US" altLang="en-US" sz="1400" b="1" dirty="0">
                <a:latin typeface="Google Sans Text"/>
              </a:rPr>
              <a:t>The Issue: </a:t>
            </a:r>
            <a:r>
              <a:rPr lang="en-US" altLang="en-US" sz="1400" dirty="0">
                <a:latin typeface="Google Sans Text"/>
              </a:rPr>
              <a:t>MAX subscribers are our highest LTV customers, yet their churn rate is still significant.</a:t>
            </a:r>
          </a:p>
          <a:p>
            <a:pPr lvl="0" defTabSz="914400" eaLnBrk="0" fontAlgn="base" hangingPunct="0">
              <a:spcBef>
                <a:spcPct val="0"/>
              </a:spcBef>
              <a:spcAft>
                <a:spcPct val="0"/>
              </a:spcAft>
            </a:pPr>
            <a:r>
              <a:rPr lang="en-US" altLang="en-US" sz="1400" b="1" dirty="0">
                <a:latin typeface="Google Sans Text"/>
              </a:rPr>
              <a:t>The Goal: </a:t>
            </a:r>
            <a:r>
              <a:rPr lang="en-US" altLang="en-US" sz="1400" dirty="0">
                <a:latin typeface="Google Sans Text"/>
              </a:rPr>
              <a:t>Reinforce the long-term satisfaction of our loyal base to drive revenue retention past the </a:t>
            </a:r>
            <a:r>
              <a:rPr lang="en-US" altLang="en-US" sz="1400" dirty="0" smtClean="0">
                <a:latin typeface="Google Sans Text"/>
              </a:rPr>
              <a:t>$278 </a:t>
            </a:r>
            <a:r>
              <a:rPr lang="en-US" altLang="en-US" sz="1400" dirty="0">
                <a:latin typeface="Google Sans Text"/>
              </a:rPr>
              <a:t>mark</a:t>
            </a:r>
            <a:r>
              <a:rPr lang="en-US" altLang="en-US" sz="1400" dirty="0" smtClean="0">
                <a:latin typeface="Google Sans Text"/>
              </a:rPr>
              <a:t>.</a:t>
            </a:r>
          </a:p>
          <a:p>
            <a:pPr lvl="0" defTabSz="914400" eaLnBrk="0" fontAlgn="base" hangingPunct="0">
              <a:spcBef>
                <a:spcPct val="0"/>
              </a:spcBef>
              <a:spcAft>
                <a:spcPct val="0"/>
              </a:spcAft>
            </a:pPr>
            <a:endParaRPr lang="en-US" altLang="en-US" sz="1400" dirty="0">
              <a:latin typeface="Google Sans Text"/>
            </a:endParaRPr>
          </a:p>
          <a:p>
            <a:pPr lvl="0" defTabSz="914400" eaLnBrk="0" fontAlgn="base" hangingPunct="0">
              <a:spcBef>
                <a:spcPct val="0"/>
              </a:spcBef>
              <a:spcAft>
                <a:spcPct val="0"/>
              </a:spcAft>
            </a:pPr>
            <a:r>
              <a:rPr lang="en-US" altLang="en-US" sz="1400" b="1" dirty="0">
                <a:latin typeface="Google Sans Text"/>
              </a:rPr>
              <a:t>Action: Establish a Tiered Loyalty Upgrade System</a:t>
            </a:r>
            <a:r>
              <a:rPr lang="en-US" altLang="en-US" sz="1400" b="1" dirty="0" smtClean="0">
                <a:latin typeface="Google Sans Text"/>
              </a:rPr>
              <a:t>.</a:t>
            </a:r>
          </a:p>
          <a:p>
            <a:pPr lvl="0" defTabSz="914400" eaLnBrk="0" fontAlgn="base" hangingPunct="0">
              <a:spcBef>
                <a:spcPct val="0"/>
              </a:spcBef>
              <a:spcAft>
                <a:spcPct val="0"/>
              </a:spcAft>
            </a:pPr>
            <a:endParaRPr lang="en-US" altLang="en-US" sz="1400" b="1" dirty="0">
              <a:latin typeface="Google Sans Text"/>
            </a:endParaRPr>
          </a:p>
          <a:p>
            <a:pPr lvl="0" defTabSz="914400" eaLnBrk="0" fontAlgn="base" hangingPunct="0">
              <a:spcBef>
                <a:spcPct val="0"/>
              </a:spcBef>
              <a:spcAft>
                <a:spcPct val="0"/>
              </a:spcAft>
            </a:pPr>
            <a:r>
              <a:rPr lang="en-US" altLang="en-US" sz="1400" dirty="0">
                <a:latin typeface="Google Sans Text"/>
              </a:rPr>
              <a:t>Target PRO subscribers and long-term loyal customers with exclusive, value-based incentives. Offer small, periodic perks and a clear, smooth pathway to upgrade to </a:t>
            </a:r>
            <a:r>
              <a:rPr lang="en-US" altLang="en-US" sz="1400" b="1" dirty="0">
                <a:latin typeface="Google Sans Text"/>
              </a:rPr>
              <a:t>MAX</a:t>
            </a:r>
            <a:r>
              <a:rPr lang="en-US" altLang="en-US" sz="1400" dirty="0">
                <a:latin typeface="Google Sans Text"/>
              </a:rPr>
              <a:t>. This reinforces the value of staying in the premium ecosystem</a:t>
            </a:r>
            <a:r>
              <a:rPr lang="en-US" altLang="en-US" sz="1400" dirty="0" smtClean="0">
                <a:latin typeface="Google Sans Text"/>
              </a:rPr>
              <a:t>.</a:t>
            </a:r>
          </a:p>
          <a:p>
            <a:pPr lvl="0" defTabSz="914400" eaLnBrk="0" fontAlgn="base" hangingPunct="0">
              <a:spcBef>
                <a:spcPct val="0"/>
              </a:spcBef>
              <a:spcAft>
                <a:spcPct val="0"/>
              </a:spcAft>
            </a:pPr>
            <a:endParaRPr lang="en-US" altLang="en-US" sz="1400" dirty="0">
              <a:latin typeface="Google Sans Text"/>
            </a:endParaRPr>
          </a:p>
          <a:p>
            <a:pPr lvl="0" defTabSz="914400" eaLnBrk="0" fontAlgn="base" hangingPunct="0">
              <a:spcBef>
                <a:spcPct val="0"/>
              </a:spcBef>
              <a:spcAft>
                <a:spcPct val="0"/>
              </a:spcAft>
            </a:pPr>
            <a:r>
              <a:rPr lang="en-US" altLang="en-US" sz="1400" b="1" dirty="0">
                <a:latin typeface="Google Sans Text"/>
              </a:rPr>
              <a:t>Expected Outcome:</a:t>
            </a:r>
            <a:r>
              <a:rPr lang="en-US" altLang="en-US" sz="1400" dirty="0">
                <a:latin typeface="Google Sans Text"/>
              </a:rPr>
              <a:t> An increase in </a:t>
            </a:r>
            <a:r>
              <a:rPr lang="en-US" altLang="en-US" sz="1400" b="1" dirty="0">
                <a:latin typeface="Google Sans Text"/>
              </a:rPr>
              <a:t>Average Lifetime Value (LTV)</a:t>
            </a:r>
            <a:r>
              <a:rPr lang="en-US" altLang="en-US" sz="1400" dirty="0">
                <a:latin typeface="Google Sans Text"/>
              </a:rPr>
              <a:t> for PRO subscribers and greater stability in the MAX segment</a:t>
            </a:r>
            <a:r>
              <a:rPr lang="en-US" altLang="en-US" sz="1400" dirty="0" smtClean="0">
                <a:latin typeface="Google Sans Text"/>
              </a:rPr>
              <a:t>.</a:t>
            </a:r>
            <a:endParaRPr lang="en-US" altLang="en-US" sz="1400" dirty="0">
              <a:latin typeface="Google Sans Text"/>
            </a:endParaRPr>
          </a:p>
          <a:p>
            <a:pPr lvl="0" defTabSz="914400" eaLnBrk="0" fontAlgn="base" hangingPunct="0">
              <a:spcBef>
                <a:spcPct val="0"/>
              </a:spcBef>
              <a:spcAft>
                <a:spcPct val="0"/>
              </a:spcAft>
            </a:pPr>
            <a:r>
              <a:rPr lang="en-US" altLang="en-US" sz="1400" b="1" dirty="0">
                <a:latin typeface="Google Sans Text"/>
              </a:rPr>
              <a:t>Metric to Track:</a:t>
            </a:r>
            <a:r>
              <a:rPr lang="en-US" altLang="en-US" sz="1400" dirty="0">
                <a:latin typeface="Google Sans Text"/>
              </a:rPr>
              <a:t> </a:t>
            </a:r>
            <a:r>
              <a:rPr lang="en-US" altLang="en-US" sz="1400" b="1" dirty="0">
                <a:latin typeface="Google Sans Text"/>
              </a:rPr>
              <a:t>Upgrade-to-Downgrade Ratio</a:t>
            </a:r>
            <a:r>
              <a:rPr lang="en-US" altLang="en-US" sz="1400" dirty="0">
                <a:latin typeface="Google Sans Text"/>
              </a:rPr>
              <a:t>.</a:t>
            </a:r>
          </a:p>
          <a:p>
            <a:pPr lvl="0" defTabSz="914400" eaLnBrk="0" fontAlgn="base" hangingPunct="0">
              <a:spcBef>
                <a:spcPct val="0"/>
              </a:spcBef>
              <a:spcAft>
                <a:spcPct val="0"/>
              </a:spcAft>
            </a:pPr>
            <a:endParaRPr lang="en-US" altLang="en-US" sz="1400" dirty="0" smtClean="0">
              <a:latin typeface="Google Sans Text"/>
            </a:endParaRPr>
          </a:p>
          <a:p>
            <a:r>
              <a:rPr lang="en-US" sz="1400" b="1" dirty="0">
                <a:latin typeface="Google Sans Text"/>
              </a:rPr>
              <a:t>Final </a:t>
            </a:r>
            <a:r>
              <a:rPr lang="en-US" sz="1400" b="1" dirty="0" smtClean="0">
                <a:latin typeface="Google Sans Text"/>
              </a:rPr>
              <a:t>Takeaway</a:t>
            </a:r>
          </a:p>
          <a:p>
            <a:endParaRPr lang="en-US" sz="1400" b="1" dirty="0">
              <a:latin typeface="Google Sans Text"/>
            </a:endParaRPr>
          </a:p>
          <a:p>
            <a:r>
              <a:rPr lang="en-US" sz="1400" dirty="0">
                <a:latin typeface="Google Sans Text"/>
              </a:rPr>
              <a:t>We must shift our culture from reacting to losses to </a:t>
            </a:r>
            <a:r>
              <a:rPr lang="en-US" sz="1400" b="1" dirty="0">
                <a:latin typeface="Google Sans Text"/>
              </a:rPr>
              <a:t>proactively managing customer relationships</a:t>
            </a:r>
            <a:r>
              <a:rPr lang="en-US" sz="1400" dirty="0">
                <a:latin typeface="Google Sans Text"/>
              </a:rPr>
              <a:t>. By applying these three targeted strategies, we can leverage the data to stabilize our revenue base and unlock the full potential of our customer lifetime value</a:t>
            </a:r>
            <a:r>
              <a:rPr lang="en-US" sz="1400" dirty="0" smtClean="0">
                <a:latin typeface="Google Sans Text"/>
              </a:rPr>
              <a:t>.</a:t>
            </a:r>
            <a:endParaRPr lang="en-US" sz="1400" dirty="0">
              <a:latin typeface="Google Sans Text"/>
            </a:endParaRPr>
          </a:p>
        </p:txBody>
      </p:sp>
    </p:spTree>
    <p:extLst>
      <p:ext uri="{BB962C8B-B14F-4D97-AF65-F5344CB8AC3E}">
        <p14:creationId xmlns:p14="http://schemas.microsoft.com/office/powerpoint/2010/main" val="39503259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214884" y="802192"/>
            <a:ext cx="11977116" cy="5966907"/>
          </a:xfrm>
        </p:spPr>
        <p:txBody>
          <a:bodyPr>
            <a:normAutofit/>
          </a:bodyPr>
          <a:lstStyle/>
          <a:p>
            <a:pPr marL="0" indent="0">
              <a:buNone/>
            </a:pPr>
            <a:r>
              <a:rPr lang="en-US" sz="1400" dirty="0">
                <a:latin typeface="Google Sans Text"/>
              </a:rPr>
              <a:t>This analysis has shown us that our growth is strong, but our foundation is vulnerable. We moved past simply seeing a high churn rate; we now understand </a:t>
            </a:r>
            <a:r>
              <a:rPr lang="en-US" sz="1400" b="1" dirty="0">
                <a:latin typeface="Google Sans Text"/>
              </a:rPr>
              <a:t>how and when</a:t>
            </a:r>
            <a:r>
              <a:rPr lang="en-US" sz="1400" dirty="0">
                <a:latin typeface="Google Sans Text"/>
              </a:rPr>
              <a:t> that revenue leakage occurs, and which customers are most financially valuable.</a:t>
            </a:r>
          </a:p>
          <a:p>
            <a:pPr marL="0" indent="0">
              <a:buNone/>
            </a:pPr>
            <a:r>
              <a:rPr lang="en-US" sz="1400" dirty="0">
                <a:latin typeface="Google Sans Text"/>
              </a:rPr>
              <a:t>The true insight here is simple: </a:t>
            </a:r>
            <a:r>
              <a:rPr lang="en-US" sz="1400" b="1" dirty="0">
                <a:latin typeface="Google Sans Text"/>
              </a:rPr>
              <a:t>Customer retention is not just a </a:t>
            </a:r>
            <a:r>
              <a:rPr lang="en-US" sz="1400" b="1" dirty="0" smtClean="0">
                <a:latin typeface="Google Sans Text"/>
              </a:rPr>
              <a:t>metric - it’s </a:t>
            </a:r>
            <a:r>
              <a:rPr lang="en-US" sz="1400" b="1" dirty="0">
                <a:latin typeface="Google Sans Text"/>
              </a:rPr>
              <a:t>a relationship.</a:t>
            </a:r>
            <a:r>
              <a:rPr lang="en-US" sz="1400" dirty="0">
                <a:latin typeface="Google Sans Text"/>
              </a:rPr>
              <a:t> The exponential revenue growth from our loyal segment proves that securing a customer for the long term delivers far more financial stability than constant new acquisition.</a:t>
            </a:r>
          </a:p>
          <a:p>
            <a:pPr marL="0" indent="0">
              <a:buNone/>
            </a:pPr>
            <a:r>
              <a:rPr lang="en-US" sz="1400" b="1" dirty="0">
                <a:latin typeface="Google Sans Text"/>
              </a:rPr>
              <a:t>The Path Forward</a:t>
            </a:r>
          </a:p>
          <a:p>
            <a:pPr marL="0" indent="0">
              <a:buNone/>
            </a:pPr>
            <a:r>
              <a:rPr lang="en-US" sz="1400" dirty="0">
                <a:latin typeface="Google Sans Text"/>
              </a:rPr>
              <a:t>Our focus shifts entirely to </a:t>
            </a:r>
            <a:r>
              <a:rPr lang="en-US" sz="1400" b="1" dirty="0">
                <a:latin typeface="Google Sans Text"/>
              </a:rPr>
              <a:t>proactive relationship management</a:t>
            </a:r>
            <a:r>
              <a:rPr lang="en-US" sz="1400" dirty="0">
                <a:latin typeface="Google Sans Text"/>
              </a:rPr>
              <a:t>. We must embed our new risk insights directly into the daily workflow of the Marketing and Customer Success teams.</a:t>
            </a:r>
          </a:p>
          <a:p>
            <a:pPr marL="0" indent="0">
              <a:buNone/>
            </a:pPr>
            <a:r>
              <a:rPr lang="en-US" sz="1400" dirty="0">
                <a:latin typeface="Google Sans Text"/>
              </a:rPr>
              <a:t>This means we will move immediately into </a:t>
            </a:r>
            <a:r>
              <a:rPr lang="en-US" sz="1400" b="1" dirty="0">
                <a:latin typeface="Google Sans Text"/>
              </a:rPr>
              <a:t>predictive action</a:t>
            </a:r>
            <a:r>
              <a:rPr lang="en-US" sz="1400" dirty="0">
                <a:latin typeface="Google Sans Text"/>
              </a:rPr>
              <a:t>:</a:t>
            </a:r>
          </a:p>
          <a:p>
            <a:pPr marL="400050" indent="-400050">
              <a:buFont typeface="+mj-lt"/>
              <a:buAutoNum type="romanLcPeriod"/>
            </a:pPr>
            <a:r>
              <a:rPr lang="en-US" sz="1400" b="1" dirty="0">
                <a:latin typeface="Google Sans Text"/>
              </a:rPr>
              <a:t>Implement A/B Testing:</a:t>
            </a:r>
            <a:r>
              <a:rPr lang="en-US" sz="1400" dirty="0">
                <a:latin typeface="Google Sans Text"/>
              </a:rPr>
              <a:t> We will validate the proposed new campaigns for the Basic tier and the </a:t>
            </a:r>
            <a:r>
              <a:rPr lang="en-US" sz="1400" b="1" dirty="0">
                <a:latin typeface="Google Sans Text"/>
              </a:rPr>
              <a:t>300-day inactivity trigger</a:t>
            </a:r>
            <a:r>
              <a:rPr lang="en-US" sz="1400" dirty="0">
                <a:latin typeface="Google Sans Text"/>
              </a:rPr>
              <a:t> to measure their direct impact on retention rates.</a:t>
            </a:r>
          </a:p>
          <a:p>
            <a:pPr marL="400050" indent="-400050">
              <a:buFont typeface="+mj-lt"/>
              <a:buAutoNum type="romanLcPeriod"/>
            </a:pPr>
            <a:r>
              <a:rPr lang="en-US" sz="1400" b="1" dirty="0">
                <a:latin typeface="Google Sans Text"/>
              </a:rPr>
              <a:t>Build Predictive Modeling:</a:t>
            </a:r>
            <a:r>
              <a:rPr lang="en-US" sz="1400" dirty="0">
                <a:latin typeface="Google Sans Text"/>
              </a:rPr>
              <a:t> We will advance our risk scoring to forecast churn and revenue loss for the next two quarters, allowing us to allocate retention budget before the customer even shows signs of leaving.</a:t>
            </a:r>
          </a:p>
          <a:p>
            <a:pPr marL="400050" indent="-400050">
              <a:buFont typeface="+mj-lt"/>
              <a:buAutoNum type="romanLcPeriod"/>
            </a:pPr>
            <a:r>
              <a:rPr lang="en-US" sz="1400" b="1" dirty="0">
                <a:latin typeface="Google Sans Text"/>
              </a:rPr>
              <a:t>Establish Health Metrics:</a:t>
            </a:r>
            <a:r>
              <a:rPr lang="en-US" sz="1400" dirty="0">
                <a:latin typeface="Google Sans Text"/>
              </a:rPr>
              <a:t> We will now track </a:t>
            </a:r>
            <a:r>
              <a:rPr lang="en-US" sz="1400" b="1" dirty="0">
                <a:latin typeface="Google Sans Text"/>
              </a:rPr>
              <a:t>Loyalty Segment Growth</a:t>
            </a:r>
            <a:r>
              <a:rPr lang="en-US" sz="1400" dirty="0">
                <a:latin typeface="Google Sans Text"/>
              </a:rPr>
              <a:t> and </a:t>
            </a:r>
            <a:r>
              <a:rPr lang="en-US" sz="1400" b="1" dirty="0">
                <a:latin typeface="Google Sans Text"/>
              </a:rPr>
              <a:t>Revenue Retained %</a:t>
            </a:r>
            <a:r>
              <a:rPr lang="en-US" sz="1400" dirty="0">
                <a:latin typeface="Google Sans Text"/>
              </a:rPr>
              <a:t> as our primary measures of success, replacing simple churn rate as the guiding KPI.</a:t>
            </a:r>
          </a:p>
          <a:p>
            <a:pPr marL="0" indent="0">
              <a:buNone/>
            </a:pPr>
            <a:r>
              <a:rPr lang="en-US" sz="1400" dirty="0">
                <a:latin typeface="Google Sans Text"/>
              </a:rPr>
              <a:t>By using data to anticipate needs and intervene early, we stop playing defense against churn and start building customer value </a:t>
            </a:r>
            <a:r>
              <a:rPr lang="en-US" sz="1400" dirty="0" smtClean="0">
                <a:latin typeface="Google Sans Text"/>
              </a:rPr>
              <a:t>intentionally.</a:t>
            </a:r>
          </a:p>
          <a:p>
            <a:pPr marL="0" indent="0">
              <a:buNone/>
            </a:pPr>
            <a:endParaRPr lang="en-US" dirty="0"/>
          </a:p>
        </p:txBody>
      </p:sp>
      <p:sp>
        <p:nvSpPr>
          <p:cNvPr id="7" name="Title 1"/>
          <p:cNvSpPr txBox="1">
            <a:spLocks/>
          </p:cNvSpPr>
          <p:nvPr/>
        </p:nvSpPr>
        <p:spPr>
          <a:xfrm>
            <a:off x="214885" y="0"/>
            <a:ext cx="8124443" cy="706966"/>
          </a:xfrm>
          <a:prstGeom prst="rect">
            <a:avLst/>
          </a:prstGeom>
        </p:spPr>
        <p:txBody>
          <a:bodyPr vert="horz" lIns="91440" tIns="45720" rIns="91440" bIns="45720" rtlCol="0" anchor="ctr">
            <a:no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3600" b="1" dirty="0" smtClean="0">
                <a:latin typeface="Consolas" panose="020B0609020204030204" pitchFamily="49" charset="0"/>
              </a:rPr>
              <a:t>Conclusion &amp; Next Steps</a:t>
            </a:r>
            <a:endParaRPr lang="en-US" sz="3600" b="1" dirty="0">
              <a:latin typeface="Consolas" panose="020B0609020204030204" pitchFamily="49" charset="0"/>
            </a:endParaRPr>
          </a:p>
        </p:txBody>
      </p:sp>
    </p:spTree>
    <p:extLst>
      <p:ext uri="{BB962C8B-B14F-4D97-AF65-F5344CB8AC3E}">
        <p14:creationId xmlns:p14="http://schemas.microsoft.com/office/powerpoint/2010/main" val="37311317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214885" y="0"/>
            <a:ext cx="8124443" cy="706966"/>
          </a:xfrm>
          <a:prstGeom prst="rect">
            <a:avLst/>
          </a:prstGeom>
        </p:spPr>
        <p:txBody>
          <a:bodyPr vert="horz" lIns="91440" tIns="45720" rIns="91440" bIns="45720" rtlCol="0" anchor="ctr">
            <a:noAutofit/>
          </a:bodyPr>
          <a:lst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a:lstStyle>
          <a:p>
            <a:r>
              <a:rPr lang="en-US" sz="3600" b="1" dirty="0" smtClean="0">
                <a:latin typeface="Consolas" panose="020B0609020204030204" pitchFamily="49" charset="0"/>
              </a:rPr>
              <a:t>Appendix / Technical Backup</a:t>
            </a:r>
            <a:endParaRPr lang="en-US" sz="3600" b="1" dirty="0">
              <a:latin typeface="Consolas" panose="020B0609020204030204" pitchFamily="49" charset="0"/>
            </a:endParaRPr>
          </a:p>
        </p:txBody>
      </p:sp>
      <p:sp>
        <p:nvSpPr>
          <p:cNvPr id="8" name="TextBox 7"/>
          <p:cNvSpPr txBox="1"/>
          <p:nvPr/>
        </p:nvSpPr>
        <p:spPr>
          <a:xfrm>
            <a:off x="330200" y="706966"/>
            <a:ext cx="11582400" cy="3385542"/>
          </a:xfrm>
          <a:prstGeom prst="rect">
            <a:avLst/>
          </a:prstGeom>
          <a:noFill/>
        </p:spPr>
        <p:txBody>
          <a:bodyPr wrap="square" rtlCol="0">
            <a:spAutoFit/>
          </a:bodyPr>
          <a:lstStyle/>
          <a:p>
            <a:r>
              <a:rPr lang="en-US" sz="1400" dirty="0">
                <a:latin typeface="Google Sans Text"/>
              </a:rPr>
              <a:t>This section provides the technical documentation and data validation materials that support the conclusions presented in the main report. Our goal is to ensure </a:t>
            </a:r>
            <a:r>
              <a:rPr lang="en-US" sz="1400" b="1" dirty="0">
                <a:latin typeface="Google Sans Text"/>
              </a:rPr>
              <a:t>full transparency</a:t>
            </a:r>
            <a:r>
              <a:rPr lang="en-US" sz="1400" dirty="0">
                <a:latin typeface="Google Sans Text"/>
              </a:rPr>
              <a:t> and </a:t>
            </a:r>
            <a:r>
              <a:rPr lang="en-US" sz="1400" b="1" dirty="0">
                <a:latin typeface="Google Sans Text"/>
              </a:rPr>
              <a:t>reproducibility</a:t>
            </a:r>
            <a:r>
              <a:rPr lang="en-US" sz="1400" dirty="0">
                <a:latin typeface="Google Sans Text"/>
              </a:rPr>
              <a:t> of the analysis</a:t>
            </a:r>
            <a:r>
              <a:rPr lang="en-US" sz="1400" dirty="0" smtClean="0">
                <a:latin typeface="Google Sans Text"/>
              </a:rPr>
              <a:t>.</a:t>
            </a:r>
          </a:p>
          <a:p>
            <a:endParaRPr lang="en-US" sz="1400" dirty="0">
              <a:latin typeface="Google Sans Text"/>
            </a:endParaRPr>
          </a:p>
          <a:p>
            <a:r>
              <a:rPr lang="en-US" sz="1400" dirty="0">
                <a:latin typeface="Google Sans Text"/>
              </a:rPr>
              <a:t>All insights regarding churn patterns, revenue impact, and customer lifetime value were derived using a clean, structured data model and rigorously tested measures. This appendix is designed for analysts, data engineers, and any stakeholder seeking to understand the specific methodologies used in the project</a:t>
            </a:r>
            <a:r>
              <a:rPr lang="en-US" sz="1400" dirty="0" smtClean="0">
                <a:latin typeface="Google Sans Text"/>
              </a:rPr>
              <a:t>.</a:t>
            </a:r>
          </a:p>
          <a:p>
            <a:endParaRPr lang="en-US" sz="1400" dirty="0">
              <a:latin typeface="Google Sans Text"/>
            </a:endParaRPr>
          </a:p>
          <a:p>
            <a:r>
              <a:rPr lang="en-US" sz="1400" dirty="0">
                <a:latin typeface="Google Sans Text"/>
              </a:rPr>
              <a:t>Here you will find documentation for</a:t>
            </a:r>
            <a:r>
              <a:rPr lang="en-US" sz="1400" dirty="0" smtClean="0">
                <a:latin typeface="Google Sans Text"/>
              </a:rPr>
              <a:t>:</a:t>
            </a:r>
          </a:p>
          <a:p>
            <a:endParaRPr lang="en-US" sz="1400" dirty="0">
              <a:latin typeface="Google Sans Text"/>
            </a:endParaRPr>
          </a:p>
          <a:p>
            <a:pPr marL="342900" indent="-342900">
              <a:buFont typeface="+mj-lt"/>
              <a:buAutoNum type="arabicPeriod"/>
            </a:pPr>
            <a:r>
              <a:rPr lang="en-US" sz="1400" b="1" dirty="0">
                <a:latin typeface="Google Sans Text"/>
              </a:rPr>
              <a:t>Data Modeling:</a:t>
            </a:r>
            <a:r>
              <a:rPr lang="en-US" sz="1400" dirty="0">
                <a:latin typeface="Google Sans Text"/>
              </a:rPr>
              <a:t> The Power BI Star Schema used to link customer facts to dimensions.</a:t>
            </a:r>
          </a:p>
          <a:p>
            <a:pPr marL="342900" indent="-342900">
              <a:buFont typeface="+mj-lt"/>
              <a:buAutoNum type="arabicPeriod"/>
            </a:pPr>
            <a:r>
              <a:rPr lang="en-US" sz="1400" b="1" dirty="0">
                <a:latin typeface="Google Sans Text"/>
              </a:rPr>
              <a:t>SQL Feature Engineering:</a:t>
            </a:r>
            <a:r>
              <a:rPr lang="en-US" sz="1400" dirty="0">
                <a:latin typeface="Google Sans Text"/>
              </a:rPr>
              <a:t> The core queries used to define cohorts, detect churn, and establish risk indicators.</a:t>
            </a:r>
          </a:p>
          <a:p>
            <a:pPr marL="342900" indent="-342900">
              <a:buFont typeface="+mj-lt"/>
              <a:buAutoNum type="arabicPeriod"/>
            </a:pPr>
            <a:r>
              <a:rPr lang="en-US" sz="1400" b="1" dirty="0">
                <a:latin typeface="Google Sans Text"/>
              </a:rPr>
              <a:t>DAX Measure Definitions:</a:t>
            </a:r>
            <a:r>
              <a:rPr lang="en-US" sz="1400" dirty="0">
                <a:latin typeface="Google Sans Text"/>
              </a:rPr>
              <a:t> The foundational calculations that quantified revenue, retention, and LTV.</a:t>
            </a:r>
          </a:p>
          <a:p>
            <a:pPr marL="342900" indent="-342900">
              <a:buFont typeface="+mj-lt"/>
              <a:buAutoNum type="arabicPeriod"/>
            </a:pPr>
            <a:r>
              <a:rPr lang="en-US" sz="1400" b="1" dirty="0">
                <a:latin typeface="Google Sans Text"/>
              </a:rPr>
              <a:t>Supporting Visuals:</a:t>
            </a:r>
            <a:r>
              <a:rPr lang="en-US" sz="1400" dirty="0">
                <a:latin typeface="Google Sans Text"/>
              </a:rPr>
              <a:t> Additional charts and tables for detailed technical verification.</a:t>
            </a:r>
          </a:p>
          <a:p>
            <a:endParaRPr lang="en-US" dirty="0" smtClean="0"/>
          </a:p>
          <a:p>
            <a:endParaRPr lang="en-US" sz="1400" b="1" dirty="0">
              <a:latin typeface="Google Sans Text"/>
            </a:endParaRPr>
          </a:p>
        </p:txBody>
      </p:sp>
    </p:spTree>
    <p:extLst>
      <p:ext uri="{BB962C8B-B14F-4D97-AF65-F5344CB8AC3E}">
        <p14:creationId xmlns:p14="http://schemas.microsoft.com/office/powerpoint/2010/main" val="2518175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825" y="156633"/>
            <a:ext cx="4206875" cy="567267"/>
          </a:xfrm>
        </p:spPr>
        <p:txBody>
          <a:bodyPr>
            <a:normAutofit/>
          </a:bodyPr>
          <a:lstStyle/>
          <a:p>
            <a:r>
              <a:rPr lang="en-US" sz="3600" b="1" dirty="0" smtClean="0">
                <a:latin typeface="Lucida Sans" panose="020B0602030504020204" pitchFamily="34" charset="0"/>
              </a:rPr>
              <a:t>Table Of Contents</a:t>
            </a:r>
            <a:endParaRPr lang="en-US" sz="3600" b="1" dirty="0">
              <a:latin typeface="Lucida Sans" panose="020B0602030504020204" pitchFamily="34" charset="0"/>
            </a:endParaRPr>
          </a:p>
        </p:txBody>
      </p:sp>
      <p:sp>
        <p:nvSpPr>
          <p:cNvPr id="3" name="Content Placeholder 2"/>
          <p:cNvSpPr>
            <a:spLocks noGrp="1"/>
          </p:cNvSpPr>
          <p:nvPr>
            <p:ph idx="1"/>
          </p:nvPr>
        </p:nvSpPr>
        <p:spPr>
          <a:xfrm>
            <a:off x="250825" y="995680"/>
            <a:ext cx="10753725" cy="3893820"/>
          </a:xfrm>
        </p:spPr>
        <p:txBody>
          <a:bodyPr>
            <a:noAutofit/>
          </a:bodyPr>
          <a:lstStyle/>
          <a:p>
            <a:pPr marL="457200" indent="-457200">
              <a:buFont typeface="+mj-lt"/>
              <a:buAutoNum type="arabicPeriod"/>
            </a:pPr>
            <a:r>
              <a:rPr lang="en-US" sz="2000" b="1" dirty="0">
                <a:latin typeface="Consolas" panose="020B0609020204030204" pitchFamily="49" charset="0"/>
                <a:hlinkClick r:id="rId3" action="ppaction://hlinksldjump"/>
              </a:rPr>
              <a:t>Executive </a:t>
            </a:r>
            <a:r>
              <a:rPr lang="en-US" sz="2000" b="1" dirty="0" smtClean="0">
                <a:latin typeface="Consolas" panose="020B0609020204030204" pitchFamily="49" charset="0"/>
                <a:hlinkClick r:id="rId3" action="ppaction://hlinksldjump"/>
              </a:rPr>
              <a:t>Summary</a:t>
            </a:r>
            <a:endParaRPr lang="en-US" sz="2000" b="1" dirty="0" smtClean="0">
              <a:latin typeface="Consolas" panose="020B0609020204030204" pitchFamily="49" charset="0"/>
            </a:endParaRPr>
          </a:p>
          <a:p>
            <a:pPr marL="457200" indent="-457200">
              <a:buFont typeface="+mj-lt"/>
              <a:buAutoNum type="arabicPeriod"/>
            </a:pPr>
            <a:r>
              <a:rPr lang="en-US" sz="2000" b="1" dirty="0">
                <a:latin typeface="Consolas" panose="020B0609020204030204" pitchFamily="49" charset="0"/>
                <a:hlinkClick r:id="rId4" action="ppaction://hlinksldjump"/>
              </a:rPr>
              <a:t>Context &amp; Business </a:t>
            </a:r>
            <a:r>
              <a:rPr lang="en-US" sz="2000" b="1" dirty="0" smtClean="0">
                <a:latin typeface="Consolas" panose="020B0609020204030204" pitchFamily="49" charset="0"/>
                <a:hlinkClick r:id="rId4" action="ppaction://hlinksldjump"/>
              </a:rPr>
              <a:t>Problem</a:t>
            </a:r>
            <a:endParaRPr lang="en-US" sz="2000" b="1" dirty="0" smtClean="0">
              <a:latin typeface="Consolas" panose="020B0609020204030204" pitchFamily="49" charset="0"/>
            </a:endParaRPr>
          </a:p>
          <a:p>
            <a:pPr marL="457200" indent="-457200">
              <a:buFont typeface="+mj-lt"/>
              <a:buAutoNum type="arabicPeriod"/>
            </a:pPr>
            <a:r>
              <a:rPr lang="en-US" sz="2000" b="1" dirty="0">
                <a:latin typeface="Consolas" panose="020B0609020204030204" pitchFamily="49" charset="0"/>
                <a:hlinkClick r:id="rId5" action="ppaction://hlinksldjump"/>
              </a:rPr>
              <a:t>Data &amp; </a:t>
            </a:r>
            <a:r>
              <a:rPr lang="en-US" sz="2000" b="1" dirty="0" smtClean="0">
                <a:latin typeface="Consolas" panose="020B0609020204030204" pitchFamily="49" charset="0"/>
                <a:hlinkClick r:id="rId5" action="ppaction://hlinksldjump"/>
              </a:rPr>
              <a:t>Methodology</a:t>
            </a:r>
            <a:endParaRPr lang="en-US" sz="2000" b="1" dirty="0" smtClean="0">
              <a:latin typeface="Consolas" panose="020B0609020204030204" pitchFamily="49" charset="0"/>
            </a:endParaRPr>
          </a:p>
          <a:p>
            <a:pPr marL="457200" indent="-457200">
              <a:buFont typeface="+mj-lt"/>
              <a:buAutoNum type="arabicPeriod"/>
            </a:pPr>
            <a:r>
              <a:rPr lang="en-US" sz="2000" b="1" dirty="0">
                <a:latin typeface="Consolas" panose="020B0609020204030204" pitchFamily="49" charset="0"/>
                <a:hlinkClick r:id="rId6" action="ppaction://hlinksldjump"/>
              </a:rPr>
              <a:t>Customer &amp; Subscription </a:t>
            </a:r>
            <a:r>
              <a:rPr lang="en-US" sz="2000" b="1" dirty="0" smtClean="0">
                <a:latin typeface="Consolas" panose="020B0609020204030204" pitchFamily="49" charset="0"/>
                <a:hlinkClick r:id="rId6" action="ppaction://hlinksldjump"/>
              </a:rPr>
              <a:t>Insights</a:t>
            </a:r>
            <a:endParaRPr lang="en-US" sz="2000" b="1" dirty="0" smtClean="0">
              <a:latin typeface="Consolas" panose="020B0609020204030204" pitchFamily="49" charset="0"/>
            </a:endParaRPr>
          </a:p>
          <a:p>
            <a:pPr marL="457200" indent="-457200">
              <a:buFont typeface="+mj-lt"/>
              <a:buAutoNum type="arabicPeriod"/>
            </a:pPr>
            <a:r>
              <a:rPr lang="en-US" sz="2000" b="1" dirty="0">
                <a:latin typeface="Consolas" panose="020B0609020204030204" pitchFamily="49" charset="0"/>
                <a:hlinkClick r:id="rId7" action="ppaction://hlinksldjump"/>
              </a:rPr>
              <a:t>Revenue &amp; </a:t>
            </a:r>
            <a:r>
              <a:rPr lang="en-US" sz="2000" b="1" dirty="0" smtClean="0">
                <a:latin typeface="Consolas" panose="020B0609020204030204" pitchFamily="49" charset="0"/>
                <a:hlinkClick r:id="rId7" action="ppaction://hlinksldjump"/>
              </a:rPr>
              <a:t>Retention Analysis</a:t>
            </a:r>
            <a:endParaRPr lang="en-US" sz="2000" b="1" dirty="0" smtClean="0">
              <a:latin typeface="Consolas" panose="020B0609020204030204" pitchFamily="49" charset="0"/>
            </a:endParaRPr>
          </a:p>
          <a:p>
            <a:pPr marL="457200" indent="-457200">
              <a:buFont typeface="+mj-lt"/>
              <a:buAutoNum type="arabicPeriod"/>
            </a:pPr>
            <a:r>
              <a:rPr lang="en-US" sz="2000" b="1" dirty="0">
                <a:latin typeface="Consolas" panose="020B0609020204030204" pitchFamily="49" charset="0"/>
                <a:hlinkClick r:id="rId8" action="ppaction://hlinksldjump"/>
              </a:rPr>
              <a:t>Risk &amp; Prediction </a:t>
            </a:r>
            <a:r>
              <a:rPr lang="en-US" sz="2000" b="1" dirty="0" smtClean="0">
                <a:latin typeface="Consolas" panose="020B0609020204030204" pitchFamily="49" charset="0"/>
                <a:hlinkClick r:id="rId8" action="ppaction://hlinksldjump"/>
              </a:rPr>
              <a:t>Insights</a:t>
            </a:r>
            <a:endParaRPr lang="en-US" sz="2000" b="1" dirty="0" smtClean="0">
              <a:latin typeface="Consolas" panose="020B0609020204030204" pitchFamily="49" charset="0"/>
            </a:endParaRPr>
          </a:p>
          <a:p>
            <a:pPr marL="457200" indent="-457200">
              <a:buFont typeface="+mj-lt"/>
              <a:buAutoNum type="arabicPeriod"/>
            </a:pPr>
            <a:r>
              <a:rPr lang="en-US" sz="2000" b="1" dirty="0">
                <a:latin typeface="Consolas" panose="020B0609020204030204" pitchFamily="49" charset="0"/>
                <a:hlinkClick r:id="rId9" action="ppaction://hlinksldjump"/>
              </a:rPr>
              <a:t>Recommendations &amp; </a:t>
            </a:r>
            <a:r>
              <a:rPr lang="en-US" sz="2000" b="1" dirty="0" smtClean="0">
                <a:latin typeface="Consolas" panose="020B0609020204030204" pitchFamily="49" charset="0"/>
                <a:hlinkClick r:id="rId9" action="ppaction://hlinksldjump"/>
              </a:rPr>
              <a:t>Actions</a:t>
            </a:r>
            <a:endParaRPr lang="en-US" sz="2000" b="1" dirty="0" smtClean="0">
              <a:latin typeface="Consolas" panose="020B0609020204030204" pitchFamily="49" charset="0"/>
            </a:endParaRPr>
          </a:p>
          <a:p>
            <a:pPr marL="457200" indent="-457200">
              <a:buFont typeface="+mj-lt"/>
              <a:buAutoNum type="arabicPeriod"/>
            </a:pPr>
            <a:r>
              <a:rPr lang="en-US" sz="2000" b="1" dirty="0">
                <a:latin typeface="Consolas" panose="020B0609020204030204" pitchFamily="49" charset="0"/>
                <a:hlinkClick r:id="rId10" action="ppaction://hlinksldjump"/>
              </a:rPr>
              <a:t>Conclusion &amp; Next </a:t>
            </a:r>
            <a:r>
              <a:rPr lang="en-US" sz="2000" b="1" dirty="0" smtClean="0">
                <a:latin typeface="Consolas" panose="020B0609020204030204" pitchFamily="49" charset="0"/>
                <a:hlinkClick r:id="rId10" action="ppaction://hlinksldjump"/>
              </a:rPr>
              <a:t>Steps</a:t>
            </a:r>
            <a:endParaRPr lang="en-US" sz="2000" b="1" dirty="0" smtClean="0">
              <a:latin typeface="Consolas" panose="020B0609020204030204" pitchFamily="49" charset="0"/>
            </a:endParaRPr>
          </a:p>
          <a:p>
            <a:pPr marL="457200" indent="-457200">
              <a:buFont typeface="+mj-lt"/>
              <a:buAutoNum type="arabicPeriod"/>
            </a:pPr>
            <a:r>
              <a:rPr lang="en-US" sz="2000" b="1" dirty="0">
                <a:latin typeface="Consolas" panose="020B0609020204030204" pitchFamily="49" charset="0"/>
                <a:hlinkClick r:id="rId11" action="ppaction://hlinksldjump"/>
              </a:rPr>
              <a:t>Appendix / </a:t>
            </a:r>
            <a:r>
              <a:rPr lang="en-US" sz="2000" b="1" dirty="0" smtClean="0">
                <a:latin typeface="Consolas" panose="020B0609020204030204" pitchFamily="49" charset="0"/>
                <a:hlinkClick r:id="rId11" action="ppaction://hlinksldjump"/>
              </a:rPr>
              <a:t>Technical Backup</a:t>
            </a:r>
            <a:endParaRPr lang="en-US" sz="2000" b="1" dirty="0">
              <a:latin typeface="Consolas" panose="020B0609020204030204" pitchFamily="49" charset="0"/>
            </a:endParaRPr>
          </a:p>
        </p:txBody>
      </p:sp>
    </p:spTree>
    <p:extLst>
      <p:ext uri="{BB962C8B-B14F-4D97-AF65-F5344CB8AC3E}">
        <p14:creationId xmlns:p14="http://schemas.microsoft.com/office/powerpoint/2010/main" val="25921217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868" y="660400"/>
            <a:ext cx="7979232" cy="6019799"/>
          </a:xfrm>
          <a:prstGeom prst="rect">
            <a:avLst/>
          </a:prstGeom>
        </p:spPr>
      </p:pic>
      <p:sp>
        <p:nvSpPr>
          <p:cNvPr id="8" name="Rectangle 7"/>
          <p:cNvSpPr/>
          <p:nvPr/>
        </p:nvSpPr>
        <p:spPr>
          <a:xfrm>
            <a:off x="186868" y="247134"/>
            <a:ext cx="2331087" cy="307777"/>
          </a:xfrm>
          <a:prstGeom prst="rect">
            <a:avLst/>
          </a:prstGeom>
        </p:spPr>
        <p:txBody>
          <a:bodyPr wrap="none">
            <a:spAutoFit/>
          </a:bodyPr>
          <a:lstStyle/>
          <a:p>
            <a:pPr marL="342900" indent="-342900">
              <a:buAutoNum type="arabicPeriod"/>
            </a:pPr>
            <a:r>
              <a:rPr lang="en-US" sz="1400" b="1" dirty="0">
                <a:latin typeface="Google Sans Text"/>
              </a:rPr>
              <a:t>Data Model Structure</a:t>
            </a:r>
          </a:p>
        </p:txBody>
      </p:sp>
    </p:spTree>
    <p:extLst>
      <p:ext uri="{BB962C8B-B14F-4D97-AF65-F5344CB8AC3E}">
        <p14:creationId xmlns:p14="http://schemas.microsoft.com/office/powerpoint/2010/main" val="276823133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634" y="787288"/>
            <a:ext cx="6878866" cy="4191112"/>
          </a:xfrm>
          <a:prstGeom prst="rect">
            <a:avLst/>
          </a:prstGeom>
        </p:spPr>
      </p:pic>
      <p:sp>
        <p:nvSpPr>
          <p:cNvPr id="8" name="Rectangle 7"/>
          <p:cNvSpPr/>
          <p:nvPr/>
        </p:nvSpPr>
        <p:spPr>
          <a:xfrm>
            <a:off x="169634" y="348734"/>
            <a:ext cx="3135730" cy="307777"/>
          </a:xfrm>
          <a:prstGeom prst="rect">
            <a:avLst/>
          </a:prstGeom>
        </p:spPr>
        <p:txBody>
          <a:bodyPr wrap="none">
            <a:spAutoFit/>
          </a:bodyPr>
          <a:lstStyle/>
          <a:p>
            <a:r>
              <a:rPr lang="en-US" sz="1400" b="1" dirty="0" smtClean="0">
                <a:latin typeface="Google Sans Text"/>
              </a:rPr>
              <a:t>2.    Core </a:t>
            </a:r>
            <a:r>
              <a:rPr lang="en-US" sz="1400" b="1" dirty="0">
                <a:latin typeface="Google Sans Text"/>
              </a:rPr>
              <a:t>SQL Feature Engineering</a:t>
            </a:r>
          </a:p>
        </p:txBody>
      </p:sp>
    </p:spTree>
    <p:extLst>
      <p:ext uri="{BB962C8B-B14F-4D97-AF65-F5344CB8AC3E}">
        <p14:creationId xmlns:p14="http://schemas.microsoft.com/office/powerpoint/2010/main" val="3251164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921" y="965088"/>
            <a:ext cx="7220958" cy="4105848"/>
          </a:xfrm>
          <a:prstGeom prst="rect">
            <a:avLst/>
          </a:prstGeom>
        </p:spPr>
      </p:pic>
      <p:sp>
        <p:nvSpPr>
          <p:cNvPr id="3" name="Rectangle 2"/>
          <p:cNvSpPr/>
          <p:nvPr/>
        </p:nvSpPr>
        <p:spPr>
          <a:xfrm>
            <a:off x="351921" y="399534"/>
            <a:ext cx="2903102" cy="307777"/>
          </a:xfrm>
          <a:prstGeom prst="rect">
            <a:avLst/>
          </a:prstGeom>
        </p:spPr>
        <p:txBody>
          <a:bodyPr wrap="none">
            <a:spAutoFit/>
          </a:bodyPr>
          <a:lstStyle/>
          <a:p>
            <a:r>
              <a:rPr lang="en-US" sz="1400" b="1" dirty="0" smtClean="0">
                <a:latin typeface="Google Sans Text"/>
              </a:rPr>
              <a:t>Average </a:t>
            </a:r>
            <a:r>
              <a:rPr lang="en-US" sz="1400" b="1" dirty="0" smtClean="0">
                <a:latin typeface="Google Sans Text"/>
              </a:rPr>
              <a:t>Inactivity Before Churn</a:t>
            </a:r>
            <a:endParaRPr lang="en-US" sz="1400" b="1" dirty="0">
              <a:latin typeface="Google Sans Text"/>
            </a:endParaRPr>
          </a:p>
        </p:txBody>
      </p:sp>
    </p:spTree>
    <p:extLst>
      <p:ext uri="{BB962C8B-B14F-4D97-AF65-F5344CB8AC3E}">
        <p14:creationId xmlns:p14="http://schemas.microsoft.com/office/powerpoint/2010/main" val="8362215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924" y="304800"/>
            <a:ext cx="7978775" cy="6553200"/>
          </a:xfrm>
          <a:prstGeom prst="rect">
            <a:avLst/>
          </a:prstGeom>
        </p:spPr>
      </p:pic>
    </p:spTree>
    <p:extLst>
      <p:ext uri="{BB962C8B-B14F-4D97-AF65-F5344CB8AC3E}">
        <p14:creationId xmlns:p14="http://schemas.microsoft.com/office/powerpoint/2010/main" val="4127716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2900" y="203200"/>
            <a:ext cx="3492500" cy="307777"/>
          </a:xfrm>
          <a:prstGeom prst="rect">
            <a:avLst/>
          </a:prstGeom>
          <a:noFill/>
        </p:spPr>
        <p:txBody>
          <a:bodyPr wrap="square" rtlCol="0">
            <a:spAutoFit/>
          </a:bodyPr>
          <a:lstStyle/>
          <a:p>
            <a:r>
              <a:rPr lang="en-US" sz="1400" b="1" dirty="0" smtClean="0">
                <a:latin typeface="Google Sans Text"/>
              </a:rPr>
              <a:t>3.    Power </a:t>
            </a:r>
            <a:r>
              <a:rPr lang="en-US" sz="1400" b="1" dirty="0">
                <a:latin typeface="Google Sans Text"/>
              </a:rPr>
              <a:t>BI DAX </a:t>
            </a:r>
            <a:r>
              <a:rPr lang="en-US" sz="1400" b="1" dirty="0" smtClean="0">
                <a:latin typeface="Google Sans Text"/>
              </a:rPr>
              <a:t>Measure</a:t>
            </a:r>
            <a:endParaRPr lang="en-US" sz="1400" b="1" dirty="0">
              <a:latin typeface="Google Sans Text"/>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739638"/>
            <a:ext cx="3200847" cy="981212"/>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35400" y="739638"/>
            <a:ext cx="3648584" cy="962159"/>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5637" y="739638"/>
            <a:ext cx="4096322" cy="1133633"/>
          </a:xfrm>
          <a:prstGeom prst="rect">
            <a:avLst/>
          </a:prstGeom>
        </p:spPr>
      </p:pic>
      <p:sp>
        <p:nvSpPr>
          <p:cNvPr id="9" name="TextBox 8"/>
          <p:cNvSpPr txBox="1"/>
          <p:nvPr/>
        </p:nvSpPr>
        <p:spPr>
          <a:xfrm>
            <a:off x="342900" y="1949511"/>
            <a:ext cx="3492500" cy="307777"/>
          </a:xfrm>
          <a:prstGeom prst="rect">
            <a:avLst/>
          </a:prstGeom>
          <a:noFill/>
        </p:spPr>
        <p:txBody>
          <a:bodyPr wrap="square" rtlCol="0">
            <a:spAutoFit/>
          </a:bodyPr>
          <a:lstStyle>
            <a:defPPr>
              <a:defRPr lang="en-US"/>
            </a:defPPr>
            <a:lvl1pPr>
              <a:defRPr sz="1400" b="1">
                <a:latin typeface="Google Sans Text"/>
              </a:defRPr>
            </a:lvl1pPr>
          </a:lstStyle>
          <a:p>
            <a:r>
              <a:rPr lang="en-US" dirty="0"/>
              <a:t>4.    </a:t>
            </a:r>
            <a:r>
              <a:rPr lang="en-US" dirty="0" smtClean="0"/>
              <a:t>Technical </a:t>
            </a:r>
            <a:r>
              <a:rPr lang="en-US" dirty="0"/>
              <a:t>Visuals</a:t>
            </a:r>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901" y="2514598"/>
            <a:ext cx="5778500" cy="4216401"/>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45007" y="2514599"/>
            <a:ext cx="5026952" cy="4216401"/>
          </a:xfrm>
          <a:prstGeom prst="rect">
            <a:avLst/>
          </a:prstGeom>
        </p:spPr>
      </p:pic>
      <p:sp>
        <p:nvSpPr>
          <p:cNvPr id="14" name="TextBox 13"/>
          <p:cNvSpPr txBox="1"/>
          <p:nvPr/>
        </p:nvSpPr>
        <p:spPr>
          <a:xfrm>
            <a:off x="2693070" y="2178172"/>
            <a:ext cx="1713830" cy="307777"/>
          </a:xfrm>
          <a:prstGeom prst="rect">
            <a:avLst/>
          </a:prstGeom>
          <a:noFill/>
        </p:spPr>
        <p:txBody>
          <a:bodyPr wrap="square" rtlCol="0">
            <a:spAutoFit/>
          </a:bodyPr>
          <a:lstStyle>
            <a:defPPr>
              <a:defRPr lang="en-US"/>
            </a:defPPr>
            <a:lvl1pPr>
              <a:defRPr sz="1400" b="1">
                <a:latin typeface="Google Sans Text"/>
              </a:defRPr>
            </a:lvl1pPr>
          </a:lstStyle>
          <a:p>
            <a:r>
              <a:rPr lang="en-US" b="0" dirty="0" smtClean="0"/>
              <a:t>Cohort Retention</a:t>
            </a:r>
            <a:endParaRPr lang="en-US" b="0" dirty="0"/>
          </a:p>
        </p:txBody>
      </p:sp>
      <p:sp>
        <p:nvSpPr>
          <p:cNvPr id="15" name="TextBox 14"/>
          <p:cNvSpPr txBox="1"/>
          <p:nvPr/>
        </p:nvSpPr>
        <p:spPr>
          <a:xfrm>
            <a:off x="8674770" y="2206821"/>
            <a:ext cx="1967830" cy="307777"/>
          </a:xfrm>
          <a:prstGeom prst="rect">
            <a:avLst/>
          </a:prstGeom>
          <a:noFill/>
        </p:spPr>
        <p:txBody>
          <a:bodyPr wrap="square" rtlCol="0">
            <a:spAutoFit/>
          </a:bodyPr>
          <a:lstStyle>
            <a:defPPr>
              <a:defRPr lang="en-US"/>
            </a:defPPr>
            <a:lvl1pPr>
              <a:defRPr sz="1400" b="1">
                <a:latin typeface="Google Sans Text"/>
              </a:defRPr>
            </a:lvl1pPr>
          </a:lstStyle>
          <a:p>
            <a:r>
              <a:rPr lang="en-US" b="0" dirty="0" smtClean="0"/>
              <a:t>Real-time churn risk</a:t>
            </a:r>
            <a:endParaRPr lang="en-US" b="0" dirty="0"/>
          </a:p>
        </p:txBody>
      </p:sp>
    </p:spTree>
    <p:extLst>
      <p:ext uri="{BB962C8B-B14F-4D97-AF65-F5344CB8AC3E}">
        <p14:creationId xmlns:p14="http://schemas.microsoft.com/office/powerpoint/2010/main" val="142576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757" y="169334"/>
            <a:ext cx="4682744" cy="579967"/>
          </a:xfrm>
        </p:spPr>
        <p:txBody>
          <a:bodyPr>
            <a:noAutofit/>
          </a:bodyPr>
          <a:lstStyle/>
          <a:p>
            <a:r>
              <a:rPr lang="en-US" sz="3600" b="1" dirty="0" smtClean="0">
                <a:latin typeface="Consolas" panose="020B0609020204030204" pitchFamily="49" charset="0"/>
              </a:rPr>
              <a:t>Executive Summary</a:t>
            </a:r>
            <a:endParaRPr lang="en-US" sz="3600" b="1" dirty="0">
              <a:latin typeface="Consolas" panose="020B0609020204030204" pitchFamily="49" charset="0"/>
            </a:endParaRPr>
          </a:p>
        </p:txBody>
      </p:sp>
      <p:pic>
        <p:nvPicPr>
          <p:cNvPr id="23" name="Content Placeholder 22"/>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089900" y="1238008"/>
            <a:ext cx="4102100" cy="2567071"/>
          </a:xfrm>
        </p:spPr>
      </p:pic>
      <p:sp>
        <p:nvSpPr>
          <p:cNvPr id="9" name="TextBox 8"/>
          <p:cNvSpPr txBox="1"/>
          <p:nvPr/>
        </p:nvSpPr>
        <p:spPr>
          <a:xfrm>
            <a:off x="206756" y="656096"/>
            <a:ext cx="7883143" cy="646331"/>
          </a:xfrm>
          <a:prstGeom prst="rect">
            <a:avLst/>
          </a:prstGeom>
          <a:noFill/>
        </p:spPr>
        <p:txBody>
          <a:bodyPr wrap="square" rtlCol="0">
            <a:spAutoFit/>
          </a:bodyPr>
          <a:lstStyle/>
          <a:p>
            <a:r>
              <a:rPr lang="en-US" b="1" dirty="0">
                <a:latin typeface="Consolas" panose="020B0609020204030204" pitchFamily="49" charset="0"/>
              </a:rPr>
              <a:t>The 2022 Story: Revenue Growth Masks a Critical Churn Leakage</a:t>
            </a:r>
          </a:p>
          <a:p>
            <a:endParaRPr lang="en-US" dirty="0"/>
          </a:p>
        </p:txBody>
      </p:sp>
      <p:sp>
        <p:nvSpPr>
          <p:cNvPr id="18" name="Rectangle 5"/>
          <p:cNvSpPr>
            <a:spLocks noGrp="1" noChangeArrowheads="1"/>
          </p:cNvSpPr>
          <p:nvPr>
            <p:ph sz="half" idx="2"/>
          </p:nvPr>
        </p:nvSpPr>
        <p:spPr bwMode="auto">
          <a:xfrm>
            <a:off x="206757" y="1238008"/>
            <a:ext cx="7883143" cy="19851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Google Sans Text"/>
              </a:rPr>
              <a:t>We closed 2022 on a high note: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solidFill>
                  <a:schemeClr val="tx1"/>
                </a:solidFill>
                <a:latin typeface="Google Sans Text"/>
              </a:rPr>
              <a:t>Total</a:t>
            </a:r>
            <a:r>
              <a:rPr kumimoji="0" lang="en-US" altLang="en-US" sz="1400" b="0" i="0" u="none" strike="noStrike" cap="none" normalizeH="0" baseline="0" dirty="0" smtClean="0">
                <a:ln>
                  <a:noFill/>
                </a:ln>
                <a:solidFill>
                  <a:schemeClr val="tx1"/>
                </a:solidFill>
                <a:effectLst/>
                <a:latin typeface="Google Sans Text"/>
              </a:rPr>
              <a:t> Revenue hit </a:t>
            </a:r>
            <a:r>
              <a:rPr kumimoji="0" lang="en-US" altLang="en-US" sz="1400" b="1" i="0" u="none" strike="noStrike" cap="none" normalizeH="0" baseline="0" dirty="0" smtClean="0">
                <a:ln>
                  <a:noFill/>
                </a:ln>
                <a:solidFill>
                  <a:schemeClr val="tx1"/>
                </a:solidFill>
                <a:effectLst/>
                <a:latin typeface="Google Sans Text"/>
              </a:rPr>
              <a:t>$619.58K</a:t>
            </a:r>
            <a:r>
              <a:rPr kumimoji="0" lang="en-US" altLang="en-US" sz="1400" b="0" i="0" u="none" strike="noStrike" cap="none" normalizeH="0" baseline="0" dirty="0" smtClean="0">
                <a:ln>
                  <a:noFill/>
                </a:ln>
                <a:solidFill>
                  <a:schemeClr val="tx1"/>
                </a:solidFill>
                <a:effectLst/>
                <a:latin typeface="Google Sans Text"/>
              </a:rPr>
              <a:t>, representing </a:t>
            </a:r>
            <a:r>
              <a:rPr kumimoji="0" lang="en-US" altLang="en-US" sz="1400" b="1" i="0" u="none" strike="noStrike" cap="none" normalizeH="0" baseline="0" dirty="0" smtClean="0">
                <a:ln>
                  <a:noFill/>
                </a:ln>
                <a:solidFill>
                  <a:schemeClr val="tx1"/>
                </a:solidFill>
                <a:effectLst/>
                <a:latin typeface="Google Sans Text"/>
              </a:rPr>
              <a:t>$37.3% growth</a:t>
            </a:r>
            <a:r>
              <a:rPr kumimoji="0" lang="en-US" altLang="en-US" sz="1400" b="0" i="0" u="none" strike="noStrike" cap="none" normalizeH="0" baseline="0" dirty="0" smtClean="0">
                <a:ln>
                  <a:noFill/>
                </a:ln>
                <a:solidFill>
                  <a:schemeClr val="tx1"/>
                </a:solidFill>
                <a:effectLst/>
                <a:latin typeface="Google Sans Text"/>
              </a:rPr>
              <a:t> year-over-year, and our total customer base expanded to </a:t>
            </a:r>
            <a:r>
              <a:rPr kumimoji="0" lang="en-US" altLang="en-US" sz="1400" b="1" i="0" u="none" strike="noStrike" cap="none" normalizeH="0" baseline="0" dirty="0" smtClean="0">
                <a:ln>
                  <a:noFill/>
                </a:ln>
                <a:solidFill>
                  <a:schemeClr val="tx1"/>
                </a:solidFill>
                <a:effectLst/>
                <a:latin typeface="Google Sans Text"/>
              </a:rPr>
              <a:t>$6.37K</a:t>
            </a:r>
            <a:r>
              <a:rPr kumimoji="0" lang="en-US" altLang="en-US" sz="1400" b="0" i="0" u="none" strike="noStrike" cap="none" normalizeH="0" baseline="0" dirty="0" smtClean="0">
                <a:ln>
                  <a:noFill/>
                </a:ln>
                <a:solidFill>
                  <a:schemeClr val="tx1"/>
                </a:solidFill>
                <a:effectLst/>
                <a:latin typeface="Google Sans Text"/>
              </a:rPr>
              <a:t> . Our overall retention rate also remained strong at </a:t>
            </a:r>
            <a:r>
              <a:rPr kumimoji="0" lang="en-US" altLang="en-US" sz="1400" b="1" i="0" u="none" strike="noStrike" cap="none" normalizeH="0" baseline="0" dirty="0" smtClean="0">
                <a:ln>
                  <a:noFill/>
                </a:ln>
                <a:solidFill>
                  <a:schemeClr val="tx1"/>
                </a:solidFill>
                <a:effectLst/>
                <a:latin typeface="Google Sans Text"/>
              </a:rPr>
              <a:t>85.90%</a:t>
            </a:r>
            <a:r>
              <a:rPr kumimoji="0" lang="en-US" altLang="en-US" sz="1400" b="0" i="0" u="none" strike="noStrike" cap="none" normalizeH="0" baseline="0" dirty="0" smtClean="0">
                <a:ln>
                  <a:noFill/>
                </a:ln>
                <a:solidFill>
                  <a:schemeClr val="tx1"/>
                </a:solidFill>
                <a:effectLst/>
                <a:latin typeface="Google Sans Tex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Google Sans Text"/>
              </a:rPr>
              <a:t>However, this success is overshadowed by a critical, and growing, leakage problem.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Google Sans Text"/>
              </a:rPr>
              <a:t>While our new acquisition was robust, the absolute number of customers we lost in 2022 increased by </a:t>
            </a:r>
            <a:r>
              <a:rPr kumimoji="0" lang="en-US" altLang="en-US" sz="1400" b="1" i="0" u="none" strike="noStrike" cap="none" normalizeH="0" baseline="0" dirty="0" smtClean="0">
                <a:ln>
                  <a:noFill/>
                </a:ln>
                <a:solidFill>
                  <a:schemeClr val="tx1"/>
                </a:solidFill>
                <a:effectLst/>
                <a:latin typeface="Google Sans Text"/>
              </a:rPr>
              <a:t>10%</a:t>
            </a:r>
            <a:r>
              <a:rPr kumimoji="0" lang="en-US" altLang="en-US" sz="1400" b="0" i="0" u="none" strike="noStrike" cap="none" normalizeH="0" baseline="0" dirty="0" smtClean="0">
                <a:ln>
                  <a:noFill/>
                </a:ln>
                <a:solidFill>
                  <a:schemeClr val="tx1"/>
                </a:solidFill>
                <a:effectLst/>
                <a:latin typeface="Google Sans Text"/>
              </a:rPr>
              <a:t>, resulting in an accelerating loss of revenue over the period. Revenue lost to churn climbed steadily from 2020 through 2022, </a:t>
            </a:r>
            <a:r>
              <a:rPr kumimoji="0" lang="en-US" altLang="en-US" sz="1400" b="1" i="0" u="none" strike="noStrike" cap="none" normalizeH="0" baseline="0" dirty="0" smtClean="0">
                <a:ln>
                  <a:noFill/>
                </a:ln>
                <a:solidFill>
                  <a:schemeClr val="tx1"/>
                </a:solidFill>
                <a:effectLst/>
                <a:latin typeface="Google Sans Text"/>
              </a:rPr>
              <a:t>peaking dramatically in Q3</a:t>
            </a:r>
            <a:r>
              <a:rPr kumimoji="0" lang="en-US" altLang="en-US" sz="1400" b="0" i="0" u="none" strike="noStrike" cap="none" normalizeH="0" baseline="0" dirty="0" smtClean="0">
                <a:ln>
                  <a:noFill/>
                </a:ln>
                <a:solidFill>
                  <a:schemeClr val="tx1"/>
                </a:solidFill>
                <a:effectLst/>
                <a:latin typeface="Google Sans Text"/>
              </a:rPr>
              <a:t>.</a:t>
            </a:r>
          </a:p>
        </p:txBody>
      </p:sp>
      <p:sp>
        <p:nvSpPr>
          <p:cNvPr id="31" name="Content Placeholder 2"/>
          <p:cNvSpPr txBox="1">
            <a:spLocks/>
          </p:cNvSpPr>
          <p:nvPr/>
        </p:nvSpPr>
        <p:spPr>
          <a:xfrm>
            <a:off x="8089899" y="4360334"/>
            <a:ext cx="2356271" cy="2476500"/>
          </a:xfrm>
          <a:prstGeom prst="rect">
            <a:avLst/>
          </a:prstGeom>
        </p:spPr>
        <p:txBody>
          <a:bodyPr vert="horz" lIns="91440" tIns="45720" rIns="91440" bIns="45720" rtlCol="0">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0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18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600" kern="1200">
                <a:solidFill>
                  <a:schemeClr val="tx1">
                    <a:lumMod val="85000"/>
                    <a:lumOff val="15000"/>
                  </a:schemeClr>
                </a:solidFill>
                <a:latin typeface="+mn-lt"/>
                <a:ea typeface="+mn-ea"/>
                <a:cs typeface="+mn-cs"/>
              </a:defRPr>
            </a:lvl9pPr>
          </a:lstStyle>
          <a:p>
            <a:pPr marL="0" indent="0">
              <a:buFont typeface="Arial" pitchFamily="34" charset="0"/>
              <a:buNone/>
            </a:pPr>
            <a:endParaRPr lang="en-US" b="1" dirty="0">
              <a:latin typeface="Consolas" panose="020B0609020204030204" pitchFamily="49" charset="0"/>
            </a:endParaRPr>
          </a:p>
        </p:txBody>
      </p:sp>
      <p:sp>
        <p:nvSpPr>
          <p:cNvPr id="43" name="TextBox 42"/>
          <p:cNvSpPr txBox="1"/>
          <p:nvPr/>
        </p:nvSpPr>
        <p:spPr>
          <a:xfrm>
            <a:off x="206756" y="3805079"/>
            <a:ext cx="7883143" cy="2923877"/>
          </a:xfrm>
          <a:prstGeom prst="rect">
            <a:avLst/>
          </a:prstGeom>
          <a:noFill/>
        </p:spPr>
        <p:txBody>
          <a:bodyPr wrap="square" rtlCol="0">
            <a:spAutoFit/>
          </a:bodyPr>
          <a:lstStyle/>
          <a:p>
            <a:pPr defTabSz="914400" eaLnBrk="0" fontAlgn="base" hangingPunct="0">
              <a:spcBef>
                <a:spcPct val="0"/>
              </a:spcBef>
              <a:spcAft>
                <a:spcPct val="0"/>
              </a:spcAft>
            </a:pPr>
            <a:r>
              <a:rPr lang="en-US" sz="1500" b="1" dirty="0">
                <a:latin typeface="Google Sans Text"/>
              </a:rPr>
              <a:t>Key Insights: Who is </a:t>
            </a:r>
            <a:r>
              <a:rPr lang="en-US" sz="1500" b="1" dirty="0" smtClean="0">
                <a:latin typeface="Google Sans Text"/>
              </a:rPr>
              <a:t>leaving </a:t>
            </a:r>
            <a:r>
              <a:rPr lang="en-US" sz="1500" b="1" dirty="0">
                <a:latin typeface="Google Sans Text"/>
              </a:rPr>
              <a:t>and </a:t>
            </a:r>
            <a:r>
              <a:rPr lang="en-US" sz="1500" b="1" dirty="0" smtClean="0">
                <a:latin typeface="Google Sans Text"/>
              </a:rPr>
              <a:t>when</a:t>
            </a:r>
            <a:r>
              <a:rPr lang="en-US" sz="1500" b="1" dirty="0">
                <a:latin typeface="Google Sans Text"/>
              </a:rPr>
              <a:t>?</a:t>
            </a:r>
          </a:p>
          <a:p>
            <a:pPr defTabSz="914400" eaLnBrk="0" fontAlgn="base" hangingPunct="0">
              <a:spcBef>
                <a:spcPct val="0"/>
              </a:spcBef>
              <a:spcAft>
                <a:spcPct val="0"/>
              </a:spcAft>
            </a:pPr>
            <a:endParaRPr lang="en-US" sz="1400" dirty="0">
              <a:latin typeface="Google Sans Text"/>
            </a:endParaRPr>
          </a:p>
          <a:p>
            <a:pPr defTabSz="914400" eaLnBrk="0" fontAlgn="base" hangingPunct="0">
              <a:spcBef>
                <a:spcPct val="0"/>
              </a:spcBef>
              <a:spcAft>
                <a:spcPct val="0"/>
              </a:spcAft>
            </a:pPr>
            <a:r>
              <a:rPr lang="en-US" sz="1400" dirty="0">
                <a:latin typeface="Google Sans Text"/>
              </a:rPr>
              <a:t>The deep dive into our subscription tiers and customer lifecycle reveals two major areas of concern.</a:t>
            </a:r>
          </a:p>
          <a:p>
            <a:pPr marL="342900" indent="-342900" defTabSz="914400" eaLnBrk="0" fontAlgn="base" hangingPunct="0">
              <a:spcBef>
                <a:spcPct val="0"/>
              </a:spcBef>
              <a:spcAft>
                <a:spcPct val="0"/>
              </a:spcAft>
              <a:buFont typeface="+mj-lt"/>
              <a:buAutoNum type="arabicPeriod"/>
            </a:pPr>
            <a:r>
              <a:rPr lang="en-US" sz="1500" b="1" dirty="0" smtClean="0">
                <a:latin typeface="Google Sans Text"/>
              </a:rPr>
              <a:t>The </a:t>
            </a:r>
            <a:r>
              <a:rPr lang="en-US" sz="1500" b="1" dirty="0">
                <a:latin typeface="Google Sans Text"/>
              </a:rPr>
              <a:t>Basic Tier is the Core Vulnerability</a:t>
            </a:r>
            <a:r>
              <a:rPr lang="en-US" sz="1500" b="1" dirty="0" smtClean="0">
                <a:latin typeface="Google Sans Text"/>
              </a:rPr>
              <a:t>.</a:t>
            </a:r>
          </a:p>
          <a:p>
            <a:pPr defTabSz="914400" eaLnBrk="0" fontAlgn="base" hangingPunct="0">
              <a:spcBef>
                <a:spcPct val="0"/>
              </a:spcBef>
              <a:spcAft>
                <a:spcPct val="0"/>
              </a:spcAft>
            </a:pPr>
            <a:r>
              <a:rPr lang="en-US" sz="1400" dirty="0" smtClean="0">
                <a:latin typeface="Google Sans Text"/>
              </a:rPr>
              <a:t>The </a:t>
            </a:r>
            <a:r>
              <a:rPr lang="en-US" sz="1400" dirty="0">
                <a:latin typeface="Google Sans Text"/>
              </a:rPr>
              <a:t>greatest churn risk is concentrated in the Basic subscription tier. Although the Basic tier has the highest count of subscribers, its churn rate stands at </a:t>
            </a:r>
            <a:r>
              <a:rPr lang="en-US" sz="1400" b="1" dirty="0">
                <a:latin typeface="Google Sans Text"/>
              </a:rPr>
              <a:t>13.78% </a:t>
            </a:r>
            <a:r>
              <a:rPr lang="en-US" sz="1400" dirty="0" smtClean="0">
                <a:latin typeface="Google Sans Text"/>
              </a:rPr>
              <a:t>- </a:t>
            </a:r>
            <a:r>
              <a:rPr lang="en-US" altLang="en-US" sz="1400" dirty="0" smtClean="0">
                <a:latin typeface="Google Sans Text"/>
              </a:rPr>
              <a:t>the </a:t>
            </a:r>
            <a:r>
              <a:rPr lang="en-US" altLang="en-US" sz="1400" dirty="0">
                <a:latin typeface="Google Sans Text"/>
              </a:rPr>
              <a:t>highest of all three tiers</a:t>
            </a:r>
          </a:p>
          <a:p>
            <a:pPr defTabSz="914400" eaLnBrk="0" fontAlgn="base" hangingPunct="0">
              <a:spcBef>
                <a:spcPct val="0"/>
              </a:spcBef>
              <a:spcAft>
                <a:spcPct val="0"/>
              </a:spcAft>
            </a:pPr>
            <a:r>
              <a:rPr lang="en-US" sz="1400" dirty="0">
                <a:latin typeface="Google Sans Text"/>
              </a:rPr>
              <a:t>This suggests a major weakness in the Basic onboarding or initial value delivery</a:t>
            </a:r>
            <a:r>
              <a:rPr lang="en-US" sz="1400" dirty="0" smtClean="0">
                <a:latin typeface="Google Sans Text"/>
              </a:rPr>
              <a:t>.</a:t>
            </a:r>
          </a:p>
          <a:p>
            <a:pPr defTabSz="914400" eaLnBrk="0" fontAlgn="base" hangingPunct="0">
              <a:spcBef>
                <a:spcPct val="0"/>
              </a:spcBef>
              <a:spcAft>
                <a:spcPct val="0"/>
              </a:spcAft>
            </a:pPr>
            <a:endParaRPr lang="en-US" sz="1400" dirty="0">
              <a:latin typeface="Google Sans Text"/>
            </a:endParaRPr>
          </a:p>
          <a:p>
            <a:pPr defTabSz="914400" eaLnBrk="0" fontAlgn="base" hangingPunct="0">
              <a:spcBef>
                <a:spcPct val="0"/>
              </a:spcBef>
              <a:spcAft>
                <a:spcPct val="0"/>
              </a:spcAft>
            </a:pPr>
            <a:r>
              <a:rPr lang="en-US" sz="1400" dirty="0">
                <a:latin typeface="Google Sans Text"/>
              </a:rPr>
              <a:t>MAX Subscribers deliver the greatest long-term value, justifying premium focus. The MAX tier, while having a high nominal churn rate of </a:t>
            </a:r>
            <a:r>
              <a:rPr lang="en-US" sz="1400" b="1" dirty="0">
                <a:latin typeface="Google Sans Text"/>
              </a:rPr>
              <a:t>13.19%</a:t>
            </a:r>
            <a:r>
              <a:rPr lang="en-US" sz="1400" dirty="0">
                <a:latin typeface="Google Sans Text"/>
              </a:rPr>
              <a:t>, generates the highest total revenue </a:t>
            </a:r>
            <a:r>
              <a:rPr lang="en-US" sz="1400" b="1" dirty="0">
                <a:latin typeface="Google Sans Text"/>
              </a:rPr>
              <a:t>(</a:t>
            </a:r>
            <a:r>
              <a:rPr lang="en-US" altLang="en-US" sz="1400" b="1" dirty="0">
                <a:latin typeface="Google Sans Text"/>
              </a:rPr>
              <a:t>$</a:t>
            </a:r>
            <a:r>
              <a:rPr lang="en-US" sz="1400" b="1" dirty="0">
                <a:latin typeface="Google Sans Text"/>
              </a:rPr>
              <a:t>537.74k</a:t>
            </a:r>
            <a:r>
              <a:rPr lang="en-US" sz="1400" dirty="0">
                <a:latin typeface="Google Sans Text"/>
              </a:rPr>
              <a:t>) and delivers an Average Lifetime Value (LTV) that is more than double that of the Basic tier </a:t>
            </a:r>
            <a:r>
              <a:rPr lang="en-US" altLang="en-US" sz="1400" b="1" dirty="0">
                <a:latin typeface="Google Sans Text"/>
              </a:rPr>
              <a:t>$123 vs. $52</a:t>
            </a:r>
            <a:r>
              <a:rPr lang="en-US" altLang="en-US" sz="1400" dirty="0">
                <a:latin typeface="Google Sans Text"/>
              </a:rPr>
              <a:t> </a:t>
            </a:r>
            <a:r>
              <a:rPr lang="en-US" sz="1400" dirty="0">
                <a:latin typeface="Google Sans Text"/>
              </a:rPr>
              <a:t>Our premium customers are highly valuable once retained.</a:t>
            </a:r>
            <a:endParaRPr lang="en-US" altLang="en-US" sz="1400" dirty="0">
              <a:latin typeface="Google Sans Text"/>
            </a:endParaRPr>
          </a:p>
        </p:txBody>
      </p:sp>
      <p:pic>
        <p:nvPicPr>
          <p:cNvPr id="48" name="Picture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89898" y="3924996"/>
            <a:ext cx="4000501" cy="2803960"/>
          </a:xfrm>
          <a:prstGeom prst="rect">
            <a:avLst/>
          </a:prstGeom>
        </p:spPr>
      </p:pic>
    </p:spTree>
    <p:extLst>
      <p:ext uri="{BB962C8B-B14F-4D97-AF65-F5344CB8AC3E}">
        <p14:creationId xmlns:p14="http://schemas.microsoft.com/office/powerpoint/2010/main" val="16380008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08600" y="571499"/>
            <a:ext cx="6692900" cy="2298699"/>
          </a:xfrm>
        </p:spPr>
        <p:txBody>
          <a:bodyPr>
            <a:normAutofit/>
          </a:bodyPr>
          <a:lstStyle/>
          <a:p>
            <a:r>
              <a:rPr lang="en-US" sz="1500" b="1" cap="none" dirty="0" smtClean="0">
                <a:solidFill>
                  <a:schemeClr val="tx1"/>
                </a:solidFill>
                <a:latin typeface="Google Sans Text"/>
              </a:rPr>
              <a:t>2.   Early </a:t>
            </a:r>
            <a:r>
              <a:rPr lang="en-US" sz="1500" b="1" cap="none" dirty="0">
                <a:solidFill>
                  <a:schemeClr val="tx1"/>
                </a:solidFill>
                <a:latin typeface="Google Sans Text"/>
              </a:rPr>
              <a:t>Churn is the Primary Threat to LTV</a:t>
            </a:r>
            <a:r>
              <a:rPr lang="en-US" sz="1500" b="1" cap="none" dirty="0" smtClean="0">
                <a:solidFill>
                  <a:schemeClr val="tx1"/>
                </a:solidFill>
                <a:latin typeface="Google Sans Text"/>
              </a:rPr>
              <a:t>.</a:t>
            </a:r>
          </a:p>
          <a:p>
            <a:r>
              <a:rPr lang="en-US" sz="1400" cap="none" dirty="0" smtClean="0">
                <a:solidFill>
                  <a:schemeClr val="tx1"/>
                </a:solidFill>
                <a:latin typeface="Google Sans Text"/>
              </a:rPr>
              <a:t>The </a:t>
            </a:r>
            <a:r>
              <a:rPr lang="en-US" sz="1400" cap="none" dirty="0">
                <a:solidFill>
                  <a:schemeClr val="tx1"/>
                </a:solidFill>
                <a:latin typeface="Google Sans Text"/>
              </a:rPr>
              <a:t>window for churn intervention is </a:t>
            </a:r>
            <a:r>
              <a:rPr lang="en-US" sz="1400" cap="none" dirty="0" smtClean="0">
                <a:solidFill>
                  <a:schemeClr val="tx1"/>
                </a:solidFill>
                <a:latin typeface="Google Sans Text"/>
              </a:rPr>
              <a:t>narrow - the </a:t>
            </a:r>
            <a:r>
              <a:rPr lang="en-US" sz="1400" cap="none" dirty="0">
                <a:solidFill>
                  <a:schemeClr val="tx1"/>
                </a:solidFill>
                <a:latin typeface="Google Sans Text"/>
              </a:rPr>
              <a:t>risk is highest early on. Our cohort data confirms that customers are most likely to churn in the first </a:t>
            </a:r>
            <a:r>
              <a:rPr lang="en-US" sz="1400" b="1" cap="none" dirty="0">
                <a:solidFill>
                  <a:schemeClr val="tx1"/>
                </a:solidFill>
                <a:latin typeface="Google Sans Text"/>
              </a:rPr>
              <a:t>2–3 months</a:t>
            </a:r>
            <a:r>
              <a:rPr lang="en-US" sz="1400" cap="none" dirty="0">
                <a:solidFill>
                  <a:schemeClr val="tx1"/>
                </a:solidFill>
                <a:latin typeface="Google Sans Text"/>
              </a:rPr>
              <a:t> of their subscription . Once a customer passes the six-month mark and enters the </a:t>
            </a:r>
            <a:r>
              <a:rPr lang="en-US" sz="1400" b="1" cap="none" dirty="0">
                <a:solidFill>
                  <a:schemeClr val="tx1"/>
                </a:solidFill>
                <a:latin typeface="Google Sans Text"/>
              </a:rPr>
              <a:t>Loyal Segment</a:t>
            </a:r>
            <a:r>
              <a:rPr lang="en-US" sz="1400" cap="none" dirty="0">
                <a:solidFill>
                  <a:schemeClr val="tx1"/>
                </a:solidFill>
                <a:latin typeface="Google Sans Text"/>
              </a:rPr>
              <a:t>, their value dramatically increases.</a:t>
            </a:r>
          </a:p>
          <a:p>
            <a:r>
              <a:rPr lang="en-US" sz="1400" b="1" cap="none" dirty="0">
                <a:solidFill>
                  <a:schemeClr val="tx1"/>
                </a:solidFill>
                <a:latin typeface="Google Sans Text"/>
              </a:rPr>
              <a:t>Loyal customers become exponentially more valuable the longer they stay</a:t>
            </a:r>
            <a:r>
              <a:rPr lang="en-US" sz="1400" cap="none" dirty="0">
                <a:solidFill>
                  <a:schemeClr val="tx1"/>
                </a:solidFill>
                <a:latin typeface="Google Sans Text"/>
              </a:rPr>
              <a:t>. Revenue retention improves from </a:t>
            </a:r>
            <a:r>
              <a:rPr lang="en-US" sz="1400" b="1" cap="none" dirty="0" smtClean="0">
                <a:solidFill>
                  <a:schemeClr val="tx1"/>
                </a:solidFill>
                <a:latin typeface="Google Sans Text"/>
              </a:rPr>
              <a:t>100% </a:t>
            </a:r>
            <a:r>
              <a:rPr lang="en-US" altLang="en-US" sz="1400" cap="none" dirty="0">
                <a:solidFill>
                  <a:schemeClr val="tx1"/>
                </a:solidFill>
                <a:latin typeface="Google Sans Text"/>
              </a:rPr>
              <a:t>in the first month to an astonishing </a:t>
            </a:r>
            <a:r>
              <a:rPr lang="en-US" altLang="en-US" sz="1400" b="1" cap="none" dirty="0">
                <a:solidFill>
                  <a:schemeClr val="tx1"/>
                </a:solidFill>
                <a:latin typeface="Google Sans Text"/>
              </a:rPr>
              <a:t>278% by month 35</a:t>
            </a:r>
            <a:r>
              <a:rPr lang="en-US" altLang="en-US" sz="1400" cap="none" dirty="0">
                <a:solidFill>
                  <a:schemeClr val="tx1"/>
                </a:solidFill>
                <a:latin typeface="Google Sans Text"/>
              </a:rPr>
              <a:t> . This finding proves that loyalty directly translates to increased </a:t>
            </a:r>
            <a:r>
              <a:rPr lang="en-US" altLang="en-US" sz="1400" cap="none" dirty="0" smtClean="0">
                <a:solidFill>
                  <a:schemeClr val="tx1"/>
                </a:solidFill>
                <a:latin typeface="Google Sans Text"/>
              </a:rPr>
              <a:t>spend </a:t>
            </a:r>
            <a:r>
              <a:rPr lang="en-US" altLang="en-US" sz="1400" cap="none" dirty="0">
                <a:solidFill>
                  <a:schemeClr val="tx1"/>
                </a:solidFill>
                <a:latin typeface="Google Sans Text"/>
              </a:rPr>
              <a:t>and upgrades, making early retention efforts a priority</a:t>
            </a:r>
            <a:r>
              <a:rPr lang="en-US" altLang="en-US" sz="1400" cap="none" dirty="0" smtClean="0">
                <a:solidFill>
                  <a:schemeClr val="tx1"/>
                </a:solidFill>
                <a:latin typeface="Google Sans Text"/>
              </a:rPr>
              <a:t>.</a:t>
            </a:r>
            <a:endParaRPr lang="en-US" altLang="en-US" sz="1400" cap="none" dirty="0">
              <a:solidFill>
                <a:schemeClr val="tx1"/>
              </a:solidFill>
              <a:latin typeface="Google Sans Text"/>
            </a:endParaRP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52400" y="672134"/>
            <a:ext cx="4946904" cy="2097431"/>
          </a:xfrm>
        </p:spPr>
      </p:pic>
      <p:sp>
        <p:nvSpPr>
          <p:cNvPr id="6" name="Content Placeholder 5"/>
          <p:cNvSpPr>
            <a:spLocks noGrp="1"/>
          </p:cNvSpPr>
          <p:nvPr>
            <p:ph sz="quarter" idx="4"/>
          </p:nvPr>
        </p:nvSpPr>
        <p:spPr>
          <a:xfrm>
            <a:off x="152400" y="3093890"/>
            <a:ext cx="11849100" cy="2646510"/>
          </a:xfrm>
        </p:spPr>
        <p:txBody>
          <a:bodyPr>
            <a:normAutofit lnSpcReduction="10000"/>
          </a:bodyPr>
          <a:lstStyle/>
          <a:p>
            <a:r>
              <a:rPr lang="en-US" sz="1400" b="1" dirty="0">
                <a:latin typeface="Google Sans Text"/>
              </a:rPr>
              <a:t>Implication for Management: Focus on the Funnel's Start</a:t>
            </a:r>
          </a:p>
          <a:p>
            <a:r>
              <a:rPr lang="en-US" sz="1400" dirty="0">
                <a:latin typeface="Google Sans Text"/>
              </a:rPr>
              <a:t>The analysis clearly points toward a required shift in focus: </a:t>
            </a:r>
            <a:r>
              <a:rPr lang="en-US" sz="1400" b="1" dirty="0">
                <a:latin typeface="Google Sans Text"/>
              </a:rPr>
              <a:t>We must stabilize the Basic tier and secure the first 90 days of the customer lifecycle.</a:t>
            </a:r>
            <a:endParaRPr lang="en-US" sz="1400" dirty="0">
              <a:latin typeface="Google Sans Text"/>
            </a:endParaRPr>
          </a:p>
          <a:p>
            <a:pPr marL="342900" indent="-342900">
              <a:buFont typeface="+mj-lt"/>
              <a:buAutoNum type="arabicPeriod"/>
            </a:pPr>
            <a:r>
              <a:rPr lang="en-US" sz="1400" b="1" dirty="0">
                <a:latin typeface="Google Sans Text"/>
              </a:rPr>
              <a:t>Prioritize Basic Onboarding:</a:t>
            </a:r>
            <a:r>
              <a:rPr lang="en-US" sz="1400" dirty="0">
                <a:latin typeface="Google Sans Text"/>
              </a:rPr>
              <a:t> The high churn suggests customers are not finding initial value in the Basic tier. We must immediately investigate user experience and feature discovery for this segment.</a:t>
            </a:r>
          </a:p>
          <a:p>
            <a:pPr marL="342900" indent="-342900">
              <a:buFont typeface="+mj-lt"/>
              <a:buAutoNum type="arabicPeriod"/>
            </a:pPr>
            <a:r>
              <a:rPr lang="en-US" sz="1400" b="1" dirty="0">
                <a:latin typeface="Google Sans Text"/>
              </a:rPr>
              <a:t>Targeted Early Intervention:</a:t>
            </a:r>
            <a:r>
              <a:rPr lang="en-US" sz="1400" dirty="0">
                <a:latin typeface="Google Sans Text"/>
              </a:rPr>
              <a:t> Given the high risk in the first three months, Marketing and Customer Success need to implement </a:t>
            </a:r>
            <a:r>
              <a:rPr lang="en-US" sz="1400" b="1" dirty="0">
                <a:latin typeface="Google Sans Text"/>
              </a:rPr>
              <a:t>proactive retention campaigns</a:t>
            </a:r>
            <a:r>
              <a:rPr lang="en-US" sz="1400" dirty="0">
                <a:latin typeface="Google Sans Text"/>
              </a:rPr>
              <a:t> during this period to lock in early loyalty.</a:t>
            </a:r>
          </a:p>
          <a:p>
            <a:pPr marL="342900" indent="-342900">
              <a:buFont typeface="+mj-lt"/>
              <a:buAutoNum type="arabicPeriod"/>
            </a:pPr>
            <a:r>
              <a:rPr lang="en-US" sz="1400" b="1" dirty="0">
                <a:latin typeface="Google Sans Text"/>
              </a:rPr>
              <a:t>Invest in Premium Loyalty:</a:t>
            </a:r>
            <a:r>
              <a:rPr lang="en-US" sz="1400" dirty="0">
                <a:latin typeface="Google Sans Text"/>
              </a:rPr>
              <a:t> The high LTV of </a:t>
            </a:r>
            <a:r>
              <a:rPr lang="en-US" sz="1400" b="1" dirty="0">
                <a:latin typeface="Google Sans Text"/>
              </a:rPr>
              <a:t>MAX</a:t>
            </a:r>
            <a:r>
              <a:rPr lang="en-US" sz="1400" dirty="0">
                <a:latin typeface="Google Sans Text"/>
              </a:rPr>
              <a:t> subscribers justifies increased investment in premium support and exclusive features to maintain their high retention rates.</a:t>
            </a:r>
          </a:p>
          <a:p>
            <a:r>
              <a:rPr lang="en-US" sz="1400" dirty="0">
                <a:latin typeface="Google Sans Text"/>
              </a:rPr>
              <a:t>These findings allow us to shift from broad retention campaigns to surgical, value-driven initiatives.</a:t>
            </a:r>
          </a:p>
          <a:p>
            <a:endParaRPr lang="en-US" sz="1400" dirty="0"/>
          </a:p>
        </p:txBody>
      </p:sp>
    </p:spTree>
    <p:extLst>
      <p:ext uri="{BB962C8B-B14F-4D97-AF65-F5344CB8AC3E}">
        <p14:creationId xmlns:p14="http://schemas.microsoft.com/office/powerpoint/2010/main" val="42516133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206756" y="169334"/>
            <a:ext cx="7870443" cy="579967"/>
          </a:xfrm>
        </p:spPr>
        <p:txBody>
          <a:bodyPr>
            <a:noAutofit/>
          </a:bodyPr>
          <a:lstStyle/>
          <a:p>
            <a:r>
              <a:rPr lang="en-US" sz="3600" b="1" dirty="0" smtClean="0">
                <a:latin typeface="Consolas" panose="020B0609020204030204" pitchFamily="49" charset="0"/>
              </a:rPr>
              <a:t>Context </a:t>
            </a:r>
            <a:r>
              <a:rPr lang="en-US" sz="3600" b="1" dirty="0">
                <a:latin typeface="Consolas" panose="020B0609020204030204" pitchFamily="49" charset="0"/>
              </a:rPr>
              <a:t>&amp;</a:t>
            </a:r>
            <a:r>
              <a:rPr lang="en-US" sz="3600" b="1" dirty="0" smtClean="0">
                <a:latin typeface="Consolas" panose="020B0609020204030204" pitchFamily="49" charset="0"/>
              </a:rPr>
              <a:t> Business Problem</a:t>
            </a:r>
            <a:endParaRPr lang="en-US" sz="3600" b="1" dirty="0">
              <a:latin typeface="Consolas" panose="020B0609020204030204" pitchFamily="49" charset="0"/>
            </a:endParaRPr>
          </a:p>
        </p:txBody>
      </p:sp>
      <p:sp>
        <p:nvSpPr>
          <p:cNvPr id="8" name="Rectangle 1"/>
          <p:cNvSpPr>
            <a:spLocks noGrp="1" noChangeArrowheads="1"/>
          </p:cNvSpPr>
          <p:nvPr>
            <p:ph sz="quarter" idx="4"/>
          </p:nvPr>
        </p:nvSpPr>
        <p:spPr bwMode="auto">
          <a:xfrm>
            <a:off x="206756" y="1329268"/>
            <a:ext cx="11985244" cy="4139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Google Sans Text"/>
              </a:rPr>
              <a:t>For the past two years, our business has done an excellent job of growing. Our total customer base expanded to </a:t>
            </a:r>
            <a:r>
              <a:rPr kumimoji="0" lang="en-US" altLang="en-US" sz="1400" b="1" i="0" u="none" strike="noStrike" cap="none" normalizeH="0" baseline="0" dirty="0" smtClean="0">
                <a:ln>
                  <a:noFill/>
                </a:ln>
                <a:solidFill>
                  <a:schemeClr val="tx1"/>
                </a:solidFill>
                <a:effectLst/>
                <a:latin typeface="Google Sans Text"/>
              </a:rPr>
              <a:t>$6.37K</a:t>
            </a:r>
            <a:r>
              <a:rPr kumimoji="0" lang="en-US" altLang="en-US" sz="1400" b="0" i="0" u="none" strike="noStrike" cap="none" normalizeH="0" baseline="0" dirty="0" smtClean="0">
                <a:ln>
                  <a:noFill/>
                </a:ln>
                <a:solidFill>
                  <a:schemeClr val="tx1"/>
                </a:solidFill>
                <a:effectLst/>
                <a:latin typeface="Google Sans Text"/>
              </a:rPr>
              <a:t>, and total revenue reached </a:t>
            </a:r>
            <a:r>
              <a:rPr kumimoji="0" lang="en-US" altLang="en-US" sz="1400" b="1" i="0" u="none" strike="noStrike" cap="none" normalizeH="0" baseline="0" dirty="0" smtClean="0">
                <a:ln>
                  <a:noFill/>
                </a:ln>
                <a:solidFill>
                  <a:schemeClr val="tx1"/>
                </a:solidFill>
                <a:effectLst/>
                <a:latin typeface="Google Sans Text"/>
              </a:rPr>
              <a:t>$619.58K</a:t>
            </a:r>
            <a:r>
              <a:rPr kumimoji="0" lang="en-US" altLang="en-US" sz="1400" b="0" i="0" u="none" strike="noStrike" cap="none" normalizeH="0" baseline="0" dirty="0" smtClean="0">
                <a:ln>
                  <a:noFill/>
                </a:ln>
                <a:solidFill>
                  <a:schemeClr val="tx1"/>
                </a:solidFill>
                <a:effectLst/>
                <a:latin typeface="Google Sans Text"/>
              </a:rPr>
              <a:t> in 2022. This growth shows the strength of our product and acquisition efforts.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Google Sans Tex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Google Sans Text"/>
              </a:rPr>
              <a:t>However, success is masking a critical, persistent problem: </a:t>
            </a:r>
            <a:r>
              <a:rPr kumimoji="0" lang="en-US" altLang="en-US" sz="1400" b="1" i="0" u="none" strike="noStrike" cap="none" normalizeH="0" baseline="0" dirty="0" smtClean="0">
                <a:ln>
                  <a:noFill/>
                </a:ln>
                <a:solidFill>
                  <a:schemeClr val="tx1"/>
                </a:solidFill>
                <a:effectLst/>
                <a:latin typeface="Google Sans Text"/>
              </a:rPr>
              <a:t>customer churn has remained stubbornly high, eroding the long-term value of every new subscriber.</a:t>
            </a:r>
            <a:r>
              <a:rPr kumimoji="0" lang="en-US" altLang="en-US" sz="1400" b="0" i="0" u="none" strike="noStrike" cap="none" normalizeH="0" baseline="0" dirty="0" smtClean="0">
                <a:ln>
                  <a:noFill/>
                </a:ln>
                <a:solidFill>
                  <a:schemeClr val="tx1"/>
                </a:solidFill>
                <a:effectLst/>
                <a:latin typeface="Google Sans Text"/>
              </a:rPr>
              <a:t> We closed 2022 with an overall churn rate of </a:t>
            </a:r>
            <a:r>
              <a:rPr kumimoji="0" lang="en-US" altLang="en-US" sz="1400" b="1" i="0" u="none" strike="noStrike" cap="none" normalizeH="0" baseline="0" dirty="0" smtClean="0">
                <a:ln>
                  <a:noFill/>
                </a:ln>
                <a:solidFill>
                  <a:schemeClr val="tx1"/>
                </a:solidFill>
                <a:effectLst/>
                <a:latin typeface="Google Sans Text"/>
              </a:rPr>
              <a:t>$14.10%</a:t>
            </a:r>
            <a:r>
              <a:rPr kumimoji="0" lang="en-US" altLang="en-US" sz="1400" b="0" i="0" u="none" strike="noStrike" cap="none" normalizeH="0" baseline="0" dirty="0" smtClean="0">
                <a:ln>
                  <a:noFill/>
                </a:ln>
                <a:solidFill>
                  <a:schemeClr val="tx1"/>
                </a:solidFill>
                <a:effectLst/>
                <a:latin typeface="Google Sans Text"/>
              </a:rPr>
              <a:t>. This "leakage" means we are constantly replacing customers we just lost, instead of compounding our revenue.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Google Sans Text"/>
            </a:endParaRPr>
          </a:p>
          <a:p>
            <a:pPr marL="0" lvl="0" indent="0" eaLnBrk="0" fontAlgn="base" hangingPunct="0">
              <a:lnSpc>
                <a:spcPct val="100000"/>
              </a:lnSpc>
              <a:spcBef>
                <a:spcPct val="0"/>
              </a:spcBef>
              <a:spcAft>
                <a:spcPct val="0"/>
              </a:spcAft>
              <a:buNone/>
            </a:pPr>
            <a:r>
              <a:rPr lang="en-US" altLang="en-US" sz="1400" b="1" dirty="0">
                <a:solidFill>
                  <a:schemeClr val="tx1"/>
                </a:solidFill>
                <a:latin typeface="Google Sans"/>
              </a:rPr>
              <a:t>The Stakes: Why We Must Act </a:t>
            </a:r>
            <a:r>
              <a:rPr lang="en-US" altLang="en-US" sz="1400" b="1" dirty="0" smtClean="0">
                <a:solidFill>
                  <a:schemeClr val="tx1"/>
                </a:solidFill>
                <a:latin typeface="Google Sans"/>
              </a:rPr>
              <a:t>Now</a:t>
            </a:r>
          </a:p>
          <a:p>
            <a:pPr marL="0" lvl="0" indent="0" eaLnBrk="0" fontAlgn="base" hangingPunct="0">
              <a:lnSpc>
                <a:spcPct val="100000"/>
              </a:lnSpc>
              <a:spcBef>
                <a:spcPct val="0"/>
              </a:spcBef>
              <a:spcAft>
                <a:spcPct val="0"/>
              </a:spcAft>
              <a:buNone/>
            </a:pPr>
            <a:endParaRPr lang="en-US" altLang="en-US" sz="1400" b="1" dirty="0">
              <a:solidFill>
                <a:schemeClr val="tx1"/>
              </a:solidFill>
              <a:latin typeface="Google Sans"/>
            </a:endParaRPr>
          </a:p>
          <a:p>
            <a:pPr marL="0" lvl="0" indent="0" eaLnBrk="0" fontAlgn="base" hangingPunct="0">
              <a:lnSpc>
                <a:spcPct val="100000"/>
              </a:lnSpc>
              <a:spcBef>
                <a:spcPct val="0"/>
              </a:spcBef>
              <a:spcAft>
                <a:spcPct val="0"/>
              </a:spcAft>
              <a:buNone/>
            </a:pPr>
            <a:r>
              <a:rPr lang="en-US" altLang="en-US" sz="1400" dirty="0">
                <a:solidFill>
                  <a:schemeClr val="tx1"/>
                </a:solidFill>
                <a:latin typeface="Google Sans Text"/>
              </a:rPr>
              <a:t>Losing customers is not just a problem for our subscription </a:t>
            </a:r>
            <a:r>
              <a:rPr lang="en-US" altLang="en-US" sz="1400" dirty="0" smtClean="0">
                <a:solidFill>
                  <a:schemeClr val="tx1"/>
                </a:solidFill>
                <a:latin typeface="Google Sans Text"/>
              </a:rPr>
              <a:t>count - it </a:t>
            </a:r>
            <a:r>
              <a:rPr lang="en-US" altLang="en-US" sz="1400" dirty="0">
                <a:solidFill>
                  <a:schemeClr val="tx1"/>
                </a:solidFill>
                <a:latin typeface="Google Sans Text"/>
              </a:rPr>
              <a:t>is a massive financial threat. Industry data confirms that simply improving our retention rate by </a:t>
            </a:r>
            <a:r>
              <a:rPr lang="en-US" altLang="en-US" sz="1400" b="1" dirty="0">
                <a:solidFill>
                  <a:schemeClr val="tx1"/>
                </a:solidFill>
                <a:latin typeface="Google Sans Text"/>
              </a:rPr>
              <a:t>5%</a:t>
            </a:r>
            <a:r>
              <a:rPr lang="en-US" altLang="en-US" sz="1400" dirty="0">
                <a:solidFill>
                  <a:schemeClr val="tx1"/>
                </a:solidFill>
                <a:latin typeface="Google Sans Text"/>
              </a:rPr>
              <a:t> could increase our profits by </a:t>
            </a:r>
            <a:r>
              <a:rPr lang="en-US" altLang="en-US" sz="1400" b="1" dirty="0" smtClean="0">
                <a:solidFill>
                  <a:schemeClr val="tx1"/>
                </a:solidFill>
                <a:latin typeface="Google Sans Text"/>
              </a:rPr>
              <a:t>25-95%</a:t>
            </a:r>
            <a:r>
              <a:rPr lang="en-US" altLang="en-US" sz="1400" dirty="0" smtClean="0">
                <a:solidFill>
                  <a:schemeClr val="tx1"/>
                </a:solidFill>
                <a:latin typeface="Google Sans Text"/>
              </a:rPr>
              <a:t>. </a:t>
            </a:r>
            <a:r>
              <a:rPr lang="en-US" altLang="en-US" sz="1400" dirty="0">
                <a:solidFill>
                  <a:schemeClr val="tx1"/>
                </a:solidFill>
                <a:latin typeface="Google Sans Text"/>
              </a:rPr>
              <a:t>Conversely, every customer we lose today is lost future revenue and profitability forever</a:t>
            </a:r>
            <a:r>
              <a:rPr lang="en-US" altLang="en-US" sz="1400" dirty="0" smtClean="0">
                <a:solidFill>
                  <a:schemeClr val="tx1"/>
                </a:solidFill>
                <a:latin typeface="Google Sans Text"/>
              </a:rPr>
              <a:t>.</a:t>
            </a:r>
          </a:p>
          <a:p>
            <a:pPr marL="0" lvl="0" indent="0" eaLnBrk="0" fontAlgn="base" hangingPunct="0">
              <a:lnSpc>
                <a:spcPct val="100000"/>
              </a:lnSpc>
              <a:spcBef>
                <a:spcPct val="0"/>
              </a:spcBef>
              <a:spcAft>
                <a:spcPct val="0"/>
              </a:spcAft>
              <a:buNone/>
            </a:pPr>
            <a:endParaRPr lang="en-US" altLang="en-US" sz="1400" dirty="0">
              <a:solidFill>
                <a:schemeClr val="tx1"/>
              </a:solidFill>
              <a:latin typeface="Google Sans Text"/>
            </a:endParaRPr>
          </a:p>
          <a:p>
            <a:pPr marL="0" lvl="0" indent="0" eaLnBrk="0" fontAlgn="base" hangingPunct="0">
              <a:lnSpc>
                <a:spcPct val="100000"/>
              </a:lnSpc>
              <a:spcBef>
                <a:spcPct val="0"/>
              </a:spcBef>
              <a:spcAft>
                <a:spcPct val="0"/>
              </a:spcAft>
              <a:buNone/>
            </a:pPr>
            <a:r>
              <a:rPr lang="en-US" altLang="en-US" sz="1400" dirty="0">
                <a:solidFill>
                  <a:schemeClr val="tx1"/>
                </a:solidFill>
                <a:latin typeface="Google Sans Text"/>
              </a:rPr>
              <a:t>This is the situation we faced</a:t>
            </a:r>
            <a:r>
              <a:rPr lang="en-US" altLang="en-US" sz="1400" dirty="0" smtClean="0">
                <a:solidFill>
                  <a:schemeClr val="tx1"/>
                </a:solidFill>
                <a:latin typeface="Google Sans Text"/>
              </a:rPr>
              <a:t>:</a:t>
            </a:r>
          </a:p>
          <a:p>
            <a:pPr marL="0" lvl="0" indent="0" eaLnBrk="0" fontAlgn="base" hangingPunct="0">
              <a:lnSpc>
                <a:spcPct val="100000"/>
              </a:lnSpc>
              <a:spcBef>
                <a:spcPct val="0"/>
              </a:spcBef>
              <a:spcAft>
                <a:spcPct val="0"/>
              </a:spcAft>
              <a:buNone/>
            </a:pPr>
            <a:endParaRPr lang="en-US" altLang="en-US" sz="1400" dirty="0">
              <a:solidFill>
                <a:schemeClr val="tx1"/>
              </a:solidFill>
              <a:latin typeface="Google Sans Text"/>
            </a:endParaRPr>
          </a:p>
          <a:p>
            <a:pPr eaLnBrk="0" fontAlgn="base" hangingPunct="0">
              <a:lnSpc>
                <a:spcPct val="100000"/>
              </a:lnSpc>
              <a:spcBef>
                <a:spcPct val="0"/>
              </a:spcBef>
              <a:spcAft>
                <a:spcPct val="0"/>
              </a:spcAft>
              <a:buFont typeface="Wingdings" panose="05000000000000000000" pitchFamily="2" charset="2"/>
              <a:buChar char="§"/>
            </a:pPr>
            <a:r>
              <a:rPr lang="en-US" altLang="en-US" sz="1400" b="1" dirty="0" smtClean="0">
                <a:solidFill>
                  <a:schemeClr val="tx1"/>
                </a:solidFill>
                <a:latin typeface="Google Sans Text"/>
              </a:rPr>
              <a:t> KPI</a:t>
            </a:r>
            <a:r>
              <a:rPr lang="en-US" altLang="en-US" sz="1400" b="1" dirty="0">
                <a:solidFill>
                  <a:schemeClr val="tx1"/>
                </a:solidFill>
                <a:latin typeface="Google Sans Text"/>
              </a:rPr>
              <a:t>:</a:t>
            </a:r>
            <a:r>
              <a:rPr lang="en-US" altLang="en-US" sz="1400" dirty="0">
                <a:solidFill>
                  <a:schemeClr val="tx1"/>
                </a:solidFill>
                <a:latin typeface="Google Sans Text"/>
              </a:rPr>
              <a:t> Overall Churn Rate for 2022 was </a:t>
            </a:r>
            <a:r>
              <a:rPr lang="en-US" altLang="en-US" sz="1400" b="1" dirty="0">
                <a:solidFill>
                  <a:schemeClr val="tx1"/>
                </a:solidFill>
                <a:latin typeface="Google Sans Text"/>
              </a:rPr>
              <a:t>14.10</a:t>
            </a:r>
            <a:r>
              <a:rPr lang="en-US" altLang="en-US" sz="1400" b="1" dirty="0" smtClean="0">
                <a:solidFill>
                  <a:schemeClr val="tx1"/>
                </a:solidFill>
                <a:latin typeface="Google Sans Text"/>
              </a:rPr>
              <a:t>%</a:t>
            </a:r>
          </a:p>
          <a:p>
            <a:pPr marL="0" indent="0" eaLnBrk="0" fontAlgn="base" hangingPunct="0">
              <a:lnSpc>
                <a:spcPct val="100000"/>
              </a:lnSpc>
              <a:spcBef>
                <a:spcPct val="0"/>
              </a:spcBef>
              <a:spcAft>
                <a:spcPct val="0"/>
              </a:spcAft>
              <a:buNone/>
            </a:pPr>
            <a:endParaRPr lang="en-US" altLang="en-US" sz="1400" dirty="0">
              <a:solidFill>
                <a:schemeClr val="tx1"/>
              </a:solidFill>
              <a:latin typeface="Google Sans Text"/>
            </a:endParaRPr>
          </a:p>
          <a:p>
            <a:pPr eaLnBrk="0" fontAlgn="base" hangingPunct="0">
              <a:lnSpc>
                <a:spcPct val="100000"/>
              </a:lnSpc>
              <a:spcBef>
                <a:spcPct val="0"/>
              </a:spcBef>
              <a:spcAft>
                <a:spcPct val="0"/>
              </a:spcAft>
              <a:buFont typeface="Wingdings" panose="05000000000000000000" pitchFamily="2" charset="2"/>
              <a:buChar char="§"/>
            </a:pPr>
            <a:r>
              <a:rPr lang="en-US" altLang="en-US" sz="1400" b="1" dirty="0" smtClean="0">
                <a:solidFill>
                  <a:schemeClr val="tx1"/>
                </a:solidFill>
                <a:latin typeface="Google Sans Text"/>
              </a:rPr>
              <a:t> Cost</a:t>
            </a:r>
            <a:r>
              <a:rPr lang="en-US" altLang="en-US" sz="1400" b="1" dirty="0">
                <a:solidFill>
                  <a:schemeClr val="tx1"/>
                </a:solidFill>
                <a:latin typeface="Google Sans Text"/>
              </a:rPr>
              <a:t>:</a:t>
            </a:r>
            <a:r>
              <a:rPr lang="en-US" altLang="en-US" sz="1400" dirty="0">
                <a:solidFill>
                  <a:schemeClr val="tx1"/>
                </a:solidFill>
                <a:latin typeface="Google Sans Text"/>
              </a:rPr>
              <a:t> Revenue lost to churn has been steadily climbing since 2020. This financial loss hit its most damaging peak in </a:t>
            </a:r>
            <a:r>
              <a:rPr lang="en-US" altLang="en-US" sz="1400" b="1" dirty="0">
                <a:solidFill>
                  <a:schemeClr val="tx1"/>
                </a:solidFill>
                <a:latin typeface="Google Sans Text"/>
              </a:rPr>
              <a:t>Q3 2022</a:t>
            </a:r>
            <a:r>
              <a:rPr lang="en-US" altLang="en-US" sz="1400" dirty="0">
                <a:solidFill>
                  <a:schemeClr val="tx1"/>
                </a:solidFill>
                <a:latin typeface="Google Sans Text"/>
              </a:rPr>
              <a:t> </a:t>
            </a:r>
            <a:r>
              <a:rPr lang="en-US" altLang="en-US" sz="1400" dirty="0" smtClean="0">
                <a:solidFill>
                  <a:schemeClr val="tx1"/>
                </a:solidFill>
                <a:latin typeface="Google Sans Text"/>
              </a:rPr>
              <a:t>.</a:t>
            </a:r>
          </a:p>
          <a:p>
            <a:pPr marL="0" indent="0" eaLnBrk="0" fontAlgn="base" hangingPunct="0">
              <a:lnSpc>
                <a:spcPct val="100000"/>
              </a:lnSpc>
              <a:spcBef>
                <a:spcPct val="0"/>
              </a:spcBef>
              <a:spcAft>
                <a:spcPct val="0"/>
              </a:spcAft>
              <a:buNone/>
            </a:pPr>
            <a:endParaRPr lang="en-US" sz="1400" b="1" dirty="0">
              <a:solidFill>
                <a:schemeClr val="tx1"/>
              </a:solidFill>
              <a:latin typeface="Google Sans Text"/>
            </a:endParaRPr>
          </a:p>
          <a:p>
            <a:pPr marL="0" indent="0" eaLnBrk="0" fontAlgn="base" hangingPunct="0">
              <a:lnSpc>
                <a:spcPct val="100000"/>
              </a:lnSpc>
              <a:spcBef>
                <a:spcPct val="0"/>
              </a:spcBef>
              <a:spcAft>
                <a:spcPct val="0"/>
              </a:spcAft>
              <a:buNone/>
            </a:pPr>
            <a:endParaRPr lang="en-US" altLang="en-US" sz="1400" dirty="0">
              <a:solidFill>
                <a:schemeClr val="tx1"/>
              </a:solidFill>
              <a:latin typeface="Google Sans Text"/>
            </a:endParaRPr>
          </a:p>
        </p:txBody>
      </p:sp>
      <p:sp>
        <p:nvSpPr>
          <p:cNvPr id="15" name="TextBox 14"/>
          <p:cNvSpPr txBox="1"/>
          <p:nvPr/>
        </p:nvSpPr>
        <p:spPr>
          <a:xfrm>
            <a:off x="206756" y="716119"/>
            <a:ext cx="6930644" cy="646331"/>
          </a:xfrm>
          <a:prstGeom prst="rect">
            <a:avLst/>
          </a:prstGeom>
          <a:noFill/>
        </p:spPr>
        <p:txBody>
          <a:bodyPr wrap="square" rtlCol="0">
            <a:spAutoFit/>
          </a:bodyPr>
          <a:lstStyle/>
          <a:p>
            <a:r>
              <a:rPr lang="en-US" b="1" dirty="0" smtClean="0">
                <a:latin typeface="Consolas" panose="020B0609020204030204" pitchFamily="49" charset="0"/>
              </a:rPr>
              <a:t>The Challenge: A Hidden Leakage In Our Revenue Stream</a:t>
            </a:r>
            <a:endParaRPr lang="en-US" b="1" dirty="0">
              <a:latin typeface="Consolas" panose="020B0609020204030204" pitchFamily="49" charset="0"/>
            </a:endParaRPr>
          </a:p>
          <a:p>
            <a:endParaRPr lang="en-US" dirty="0"/>
          </a:p>
        </p:txBody>
      </p:sp>
    </p:spTree>
    <p:extLst>
      <p:ext uri="{BB962C8B-B14F-4D97-AF65-F5344CB8AC3E}">
        <p14:creationId xmlns:p14="http://schemas.microsoft.com/office/powerpoint/2010/main" val="30843828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292100" y="406400"/>
            <a:ext cx="10439400" cy="2739211"/>
          </a:xfrm>
          <a:prstGeom prst="rect">
            <a:avLst/>
          </a:prstGeom>
          <a:noFill/>
        </p:spPr>
        <p:txBody>
          <a:bodyPr wrap="square" rtlCol="0">
            <a:spAutoFit/>
          </a:bodyPr>
          <a:lstStyle/>
          <a:p>
            <a:r>
              <a:rPr lang="en-US" sz="1400" b="1" dirty="0">
                <a:latin typeface="Google Sans Text"/>
              </a:rPr>
              <a:t>The Core Business </a:t>
            </a:r>
            <a:r>
              <a:rPr lang="en-US" sz="1400" b="1" dirty="0" smtClean="0">
                <a:latin typeface="Google Sans Text"/>
              </a:rPr>
              <a:t>Problem</a:t>
            </a:r>
          </a:p>
          <a:p>
            <a:endParaRPr lang="en-US" sz="1400" b="1" dirty="0">
              <a:latin typeface="Google Sans Text"/>
            </a:endParaRPr>
          </a:p>
          <a:p>
            <a:r>
              <a:rPr lang="en-US" sz="1400" b="1" dirty="0">
                <a:latin typeface="Google Sans Text"/>
              </a:rPr>
              <a:t>We have reached a tipping point where retention risk outweighs the strength of our acquisition</a:t>
            </a:r>
            <a:r>
              <a:rPr lang="en-US" sz="1400" b="1" dirty="0" smtClean="0">
                <a:latin typeface="Google Sans Text"/>
              </a:rPr>
              <a:t>.</a:t>
            </a:r>
          </a:p>
          <a:p>
            <a:endParaRPr lang="en-US" sz="1400" dirty="0">
              <a:latin typeface="Google Sans Text"/>
            </a:endParaRPr>
          </a:p>
          <a:p>
            <a:r>
              <a:rPr lang="en-US" sz="1400" dirty="0">
                <a:latin typeface="Google Sans Text"/>
              </a:rPr>
              <a:t>The goal of this analysis is not just to report the churn rate, but to provide a blueprint for securing our future recurring revenue</a:t>
            </a:r>
            <a:r>
              <a:rPr lang="en-US" sz="1400" dirty="0" smtClean="0">
                <a:latin typeface="Google Sans Text"/>
              </a:rPr>
              <a:t>.</a:t>
            </a:r>
          </a:p>
          <a:p>
            <a:endParaRPr lang="en-US" sz="1400" b="1" dirty="0">
              <a:latin typeface="Google Sans Text"/>
            </a:endParaRPr>
          </a:p>
          <a:p>
            <a:r>
              <a:rPr lang="en-US" sz="1400" dirty="0">
                <a:latin typeface="Google Sans Text"/>
              </a:rPr>
              <a:t>We need to understand </a:t>
            </a:r>
            <a:r>
              <a:rPr lang="en-US" sz="1400" b="1" dirty="0">
                <a:latin typeface="Google Sans Text"/>
              </a:rPr>
              <a:t>who is leaving, when they leave, and why they cancel their subscription</a:t>
            </a:r>
            <a:r>
              <a:rPr lang="en-US" sz="1400" dirty="0">
                <a:latin typeface="Google Sans Text"/>
              </a:rPr>
              <a:t> so that we can implement targeted, high-impact strategies</a:t>
            </a:r>
            <a:r>
              <a:rPr lang="en-US" sz="1400" dirty="0" smtClean="0">
                <a:latin typeface="Google Sans Text"/>
              </a:rPr>
              <a:t>.</a:t>
            </a:r>
          </a:p>
          <a:p>
            <a:endParaRPr lang="en-US" sz="1400" dirty="0">
              <a:latin typeface="Google Sans Text"/>
            </a:endParaRPr>
          </a:p>
          <a:p>
            <a:r>
              <a:rPr lang="en-US" sz="1400" dirty="0">
                <a:latin typeface="Google Sans Text"/>
              </a:rPr>
              <a:t>This presentation will uncover the weak spots in our subscriber lifecycle and show you exactly where to invest to turn this churn leakage into stable, compounding revenue.</a:t>
            </a:r>
          </a:p>
          <a:p>
            <a:endParaRPr lang="en-US" dirty="0"/>
          </a:p>
        </p:txBody>
      </p:sp>
    </p:spTree>
    <p:extLst>
      <p:ext uri="{BB962C8B-B14F-4D97-AF65-F5344CB8AC3E}">
        <p14:creationId xmlns:p14="http://schemas.microsoft.com/office/powerpoint/2010/main" val="9537230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itle 1"/>
          <p:cNvSpPr>
            <a:spLocks noGrp="1"/>
          </p:cNvSpPr>
          <p:nvPr>
            <p:ph type="title"/>
          </p:nvPr>
        </p:nvSpPr>
        <p:spPr>
          <a:xfrm>
            <a:off x="206756" y="169334"/>
            <a:ext cx="7870443" cy="579967"/>
          </a:xfrm>
        </p:spPr>
        <p:txBody>
          <a:bodyPr>
            <a:noAutofit/>
          </a:bodyPr>
          <a:lstStyle/>
          <a:p>
            <a:r>
              <a:rPr lang="en-US" sz="3600" b="1" dirty="0" smtClean="0">
                <a:latin typeface="Consolas" panose="020B0609020204030204" pitchFamily="49" charset="0"/>
              </a:rPr>
              <a:t>Data &amp; Methodology</a:t>
            </a:r>
            <a:endParaRPr lang="en-US" sz="3600" b="1" dirty="0">
              <a:latin typeface="Consolas" panose="020B0609020204030204" pitchFamily="49" charset="0"/>
            </a:endParaRPr>
          </a:p>
        </p:txBody>
      </p:sp>
      <p:sp>
        <p:nvSpPr>
          <p:cNvPr id="4" name="Content Placeholder 3"/>
          <p:cNvSpPr>
            <a:spLocks noGrp="1"/>
          </p:cNvSpPr>
          <p:nvPr>
            <p:ph sz="half" idx="2"/>
          </p:nvPr>
        </p:nvSpPr>
        <p:spPr>
          <a:xfrm>
            <a:off x="206756" y="1098638"/>
            <a:ext cx="11583924" cy="871401"/>
          </a:xfrm>
        </p:spPr>
        <p:txBody>
          <a:bodyPr>
            <a:noAutofit/>
          </a:bodyPr>
          <a:lstStyle/>
          <a:p>
            <a:pPr marL="0" indent="0">
              <a:lnSpc>
                <a:spcPct val="120000"/>
              </a:lnSpc>
              <a:buNone/>
            </a:pPr>
            <a:r>
              <a:rPr lang="en-US" sz="1400" dirty="0">
                <a:solidFill>
                  <a:schemeClr val="tx1"/>
                </a:solidFill>
                <a:latin typeface="Google Sans Text"/>
              </a:rPr>
              <a:t>We didn't just analyze the data; we engineered it. Our conclusions are built upon a foundation of clean, structured data covering three years </a:t>
            </a:r>
            <a:r>
              <a:rPr lang="en-US" sz="1400" b="1" dirty="0">
                <a:solidFill>
                  <a:schemeClr val="tx1"/>
                </a:solidFill>
                <a:latin typeface="Google Sans Text"/>
              </a:rPr>
              <a:t>(</a:t>
            </a:r>
            <a:r>
              <a:rPr lang="en-US" sz="1400" b="1" dirty="0" smtClean="0">
                <a:solidFill>
                  <a:schemeClr val="tx1"/>
                </a:solidFill>
                <a:latin typeface="Google Sans Text"/>
              </a:rPr>
              <a:t>2020 - 2022</a:t>
            </a:r>
            <a:r>
              <a:rPr lang="en-US" sz="1400" b="1" dirty="0">
                <a:solidFill>
                  <a:schemeClr val="tx1"/>
                </a:solidFill>
                <a:latin typeface="Google Sans Text"/>
              </a:rPr>
              <a:t>), </a:t>
            </a:r>
            <a:r>
              <a:rPr lang="en-US" sz="1400" dirty="0">
                <a:solidFill>
                  <a:schemeClr val="tx1"/>
                </a:solidFill>
                <a:latin typeface="Google Sans Text"/>
              </a:rPr>
              <a:t>ensuring our recommendations are both reliable and actionable. The goal of this phase was to transform raw transactions into clear measures of customer value and risk.</a:t>
            </a:r>
          </a:p>
        </p:txBody>
      </p:sp>
      <p:sp>
        <p:nvSpPr>
          <p:cNvPr id="10" name="TextBox 9"/>
          <p:cNvSpPr txBox="1"/>
          <p:nvPr/>
        </p:nvSpPr>
        <p:spPr>
          <a:xfrm>
            <a:off x="206756" y="600804"/>
            <a:ext cx="4212844" cy="646331"/>
          </a:xfrm>
          <a:prstGeom prst="rect">
            <a:avLst/>
          </a:prstGeom>
          <a:noFill/>
        </p:spPr>
        <p:txBody>
          <a:bodyPr wrap="square" rtlCol="0">
            <a:spAutoFit/>
          </a:bodyPr>
          <a:lstStyle/>
          <a:p>
            <a:r>
              <a:rPr lang="en-US" b="1" dirty="0" smtClean="0">
                <a:latin typeface="Consolas" panose="020B0609020204030204" pitchFamily="49" charset="0"/>
              </a:rPr>
              <a:t>The Engine Behind Our Insights</a:t>
            </a:r>
            <a:endParaRPr lang="en-US" b="1" dirty="0">
              <a:latin typeface="Consolas" panose="020B0609020204030204" pitchFamily="49" charset="0"/>
            </a:endParaRPr>
          </a:p>
          <a:p>
            <a:endParaRPr lang="en-US" dirty="0"/>
          </a:p>
        </p:txBody>
      </p:sp>
      <p:sp>
        <p:nvSpPr>
          <p:cNvPr id="11" name="Rectangle 1"/>
          <p:cNvSpPr>
            <a:spLocks noGrp="1" noChangeArrowheads="1"/>
          </p:cNvSpPr>
          <p:nvPr>
            <p:ph sz="quarter" idx="4"/>
          </p:nvPr>
        </p:nvSpPr>
        <p:spPr bwMode="auto">
          <a:xfrm>
            <a:off x="206756" y="2047552"/>
            <a:ext cx="574954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smtClean="0">
                <a:ln>
                  <a:noFill/>
                </a:ln>
                <a:solidFill>
                  <a:schemeClr val="tx1"/>
                </a:solidFill>
                <a:effectLst/>
                <a:latin typeface="Google Sans Text"/>
              </a:rPr>
              <a:t>1. The Data Foundation: Structuring the Facts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Google Sans Tex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Google Sans Text"/>
              </a:rPr>
              <a:t>All our analysis stems from a single, detailed SQL table: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err="1" smtClean="0">
                <a:ln>
                  <a:noFill/>
                </a:ln>
                <a:solidFill>
                  <a:schemeClr val="tx1"/>
                </a:solidFill>
                <a:effectLst/>
                <a:latin typeface="Google Sans Text"/>
              </a:rPr>
              <a:t>customer_subscription_and_transaction_details</a:t>
            </a:r>
            <a:r>
              <a:rPr kumimoji="0" lang="en-US" altLang="en-US" sz="1400" b="0" i="0" u="none" strike="noStrike" cap="none" normalizeH="0" baseline="0" dirty="0" smtClean="0">
                <a:ln>
                  <a:noFill/>
                </a:ln>
                <a:solidFill>
                  <a:schemeClr val="tx1"/>
                </a:solidFill>
                <a:effectLst/>
                <a:latin typeface="Google Sans Text"/>
              </a:rPr>
              <a:t>. Our first crucial step was breaking this monolithic source into a modern, query-friendly structure using the Star Schema model.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smtClean="0">
              <a:ln>
                <a:noFill/>
              </a:ln>
              <a:solidFill>
                <a:schemeClr val="tx1"/>
              </a:solidFill>
              <a:effectLst/>
              <a:latin typeface="Google Sans Text"/>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smtClean="0">
                <a:ln>
                  <a:noFill/>
                </a:ln>
                <a:solidFill>
                  <a:schemeClr val="tx1"/>
                </a:solidFill>
                <a:effectLst/>
                <a:latin typeface="Google Sans Text"/>
              </a:rPr>
              <a:t>The Core:</a:t>
            </a:r>
            <a:r>
              <a:rPr kumimoji="0" lang="en-US" altLang="en-US" sz="1400" b="0" i="0" u="none" strike="noStrike" cap="none" normalizeH="0" baseline="0" dirty="0" smtClean="0">
                <a:ln>
                  <a:noFill/>
                </a:ln>
                <a:solidFill>
                  <a:schemeClr val="tx1"/>
                </a:solidFill>
                <a:effectLst/>
                <a:latin typeface="Google Sans Text"/>
              </a:rPr>
              <a:t> We created the </a:t>
            </a:r>
            <a:r>
              <a:rPr kumimoji="0" lang="en-US" altLang="en-US" sz="1400" b="1" i="0" u="none" strike="noStrike" cap="none" normalizeH="0" baseline="0" dirty="0" err="1" smtClean="0">
                <a:ln>
                  <a:noFill/>
                </a:ln>
                <a:solidFill>
                  <a:schemeClr val="tx1"/>
                </a:solidFill>
                <a:effectLst/>
                <a:latin typeface="Google Sans Text"/>
              </a:rPr>
              <a:t>FactCustomerTransaction</a:t>
            </a:r>
            <a:r>
              <a:rPr kumimoji="0" lang="en-US" altLang="en-US" sz="1400" b="0" i="0" u="none" strike="noStrike" cap="none" normalizeH="0" baseline="0" dirty="0" smtClean="0">
                <a:ln>
                  <a:noFill/>
                </a:ln>
                <a:solidFill>
                  <a:schemeClr val="tx1"/>
                </a:solidFill>
                <a:effectLst/>
                <a:latin typeface="Google Sans Text"/>
              </a:rPr>
              <a:t> table to centralize every event—subscription status, payments, and dates. This is the </a:t>
            </a:r>
            <a:r>
              <a:rPr kumimoji="0" lang="en-US" altLang="en-US" sz="1400" b="1" i="0" u="none" strike="noStrike" cap="none" normalizeH="0" baseline="0" dirty="0" smtClean="0">
                <a:ln>
                  <a:noFill/>
                </a:ln>
                <a:solidFill>
                  <a:schemeClr val="tx1"/>
                </a:solidFill>
                <a:effectLst/>
                <a:latin typeface="Google Sans Text"/>
              </a:rPr>
              <a:t>heart of the analysis</a:t>
            </a:r>
            <a:r>
              <a:rPr kumimoji="0" lang="en-US" altLang="en-US" sz="1400" b="0" i="0" u="none" strike="noStrike" cap="none" normalizeH="0" baseline="0" dirty="0" smtClean="0">
                <a:ln>
                  <a:noFill/>
                </a:ln>
                <a:solidFill>
                  <a:schemeClr val="tx1"/>
                </a:solidFill>
                <a:effectLst/>
                <a:latin typeface="Google Sans Text"/>
              </a:rPr>
              <a:t>.</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1400" dirty="0">
              <a:solidFill>
                <a:schemeClr val="tx1"/>
              </a:solidFill>
              <a:latin typeface="Google Sans Text"/>
            </a:endParaRPr>
          </a:p>
          <a:p>
            <a:pPr lvl="0" eaLnBrk="0" fontAlgn="base" hangingPunct="0">
              <a:lnSpc>
                <a:spcPct val="100000"/>
              </a:lnSpc>
              <a:spcBef>
                <a:spcPct val="0"/>
              </a:spcBef>
              <a:spcAft>
                <a:spcPct val="0"/>
              </a:spcAft>
              <a:buFont typeface="Arial" panose="020B0604020202020204" pitchFamily="34" charset="0"/>
              <a:buChar char="•"/>
            </a:pPr>
            <a:r>
              <a:rPr lang="en-US" sz="1400" b="1" dirty="0">
                <a:latin typeface="Google Sans Text"/>
              </a:rPr>
              <a:t>The Context:</a:t>
            </a:r>
            <a:r>
              <a:rPr lang="en-US" sz="1400" dirty="0">
                <a:latin typeface="Google Sans Text"/>
              </a:rPr>
              <a:t> Four crucial Dimension tables </a:t>
            </a:r>
            <a:r>
              <a:rPr lang="en-US" sz="1400" dirty="0" smtClean="0">
                <a:latin typeface="Google Sans Text"/>
              </a:rPr>
              <a:t>(</a:t>
            </a:r>
            <a:r>
              <a:rPr lang="en-US" sz="1400" dirty="0" err="1" smtClean="0">
                <a:latin typeface="Google Sans Text"/>
              </a:rPr>
              <a:t>DimSubscription</a:t>
            </a:r>
            <a:r>
              <a:rPr lang="en-US" sz="1400" dirty="0" smtClean="0">
                <a:latin typeface="Google Sans Text"/>
              </a:rPr>
              <a:t>, </a:t>
            </a:r>
            <a:r>
              <a:rPr lang="en-US" sz="1400" dirty="0" err="1" smtClean="0">
                <a:latin typeface="Google Sans Text"/>
              </a:rPr>
              <a:t>DimDate</a:t>
            </a:r>
            <a:r>
              <a:rPr lang="en-US" sz="1400" dirty="0" smtClean="0">
                <a:latin typeface="Google Sans Text"/>
              </a:rPr>
              <a:t>, </a:t>
            </a:r>
            <a:r>
              <a:rPr lang="en-US" sz="1400" dirty="0" err="1" smtClean="0">
                <a:latin typeface="Google Sans Text"/>
              </a:rPr>
              <a:t>DimCountry</a:t>
            </a:r>
            <a:r>
              <a:rPr lang="en-US" sz="1400" dirty="0" smtClean="0">
                <a:latin typeface="Google Sans Text"/>
              </a:rPr>
              <a:t>, </a:t>
            </a:r>
            <a:r>
              <a:rPr lang="en-US" sz="1400" dirty="0" err="1" smtClean="0">
                <a:latin typeface="Google Sans Text"/>
              </a:rPr>
              <a:t>DimReferral</a:t>
            </a:r>
            <a:r>
              <a:rPr lang="en-US" sz="1400" dirty="0">
                <a:latin typeface="Google Sans Text"/>
              </a:rPr>
              <a:t>) were created to add context to every transaction</a:t>
            </a:r>
            <a:r>
              <a:rPr lang="en-US" sz="1400" dirty="0" smtClean="0">
                <a:latin typeface="Google Sans Text"/>
              </a:rPr>
              <a:t>.</a:t>
            </a:r>
          </a:p>
          <a:p>
            <a:pPr lvl="0" eaLnBrk="0" fontAlgn="base" hangingPunct="0">
              <a:lnSpc>
                <a:spcPct val="100000"/>
              </a:lnSpc>
              <a:spcBef>
                <a:spcPct val="0"/>
              </a:spcBef>
              <a:spcAft>
                <a:spcPct val="0"/>
              </a:spcAft>
              <a:buFont typeface="Arial" panose="020B0604020202020204" pitchFamily="34" charset="0"/>
              <a:buChar char="•"/>
            </a:pPr>
            <a:endParaRPr kumimoji="0" lang="en-US" altLang="en-US" sz="1400" b="0" i="0" u="none" strike="noStrike" cap="none" normalizeH="0" baseline="0" dirty="0">
              <a:ln>
                <a:noFill/>
              </a:ln>
              <a:solidFill>
                <a:schemeClr val="tx1"/>
              </a:solidFill>
              <a:effectLst/>
              <a:latin typeface="Google Sans Text"/>
            </a:endParaRPr>
          </a:p>
          <a:p>
            <a:pPr lvl="0" eaLnBrk="0" fontAlgn="base" hangingPunct="0">
              <a:lnSpc>
                <a:spcPct val="100000"/>
              </a:lnSpc>
              <a:spcBef>
                <a:spcPct val="0"/>
              </a:spcBef>
              <a:spcAft>
                <a:spcPct val="0"/>
              </a:spcAft>
              <a:buFont typeface="Arial" panose="020B0604020202020204" pitchFamily="34" charset="0"/>
              <a:buChar char="•"/>
            </a:pPr>
            <a:r>
              <a:rPr lang="en-US" sz="1400" b="1" dirty="0">
                <a:latin typeface="Google Sans Text"/>
              </a:rPr>
              <a:t>Modeling for Reliability: </a:t>
            </a:r>
            <a:r>
              <a:rPr lang="en-US" sz="1400" dirty="0">
                <a:latin typeface="Google Sans Text"/>
              </a:rPr>
              <a:t>We imported and linked these tables in Power BI to form a clean </a:t>
            </a:r>
            <a:r>
              <a:rPr lang="en-US" sz="1400" b="1" dirty="0">
                <a:latin typeface="Google Sans Text"/>
              </a:rPr>
              <a:t>Star Schema</a:t>
            </a:r>
            <a:r>
              <a:rPr lang="en-US" sz="1400" dirty="0">
                <a:latin typeface="Google Sans Text"/>
              </a:rPr>
              <a:t> . This clean architecture ensures that every DAX measure aggregates correctly, preventing errors and building trust in our final numbers.</a:t>
            </a:r>
            <a:endParaRPr kumimoji="0" lang="en-US" altLang="en-US" sz="1400" b="0" i="0" u="none" strike="noStrike" cap="none" normalizeH="0" baseline="0" dirty="0" smtClean="0">
              <a:ln>
                <a:noFill/>
              </a:ln>
              <a:solidFill>
                <a:schemeClr val="tx1"/>
              </a:solidFill>
              <a:effectLst/>
              <a:latin typeface="Google Sans Text"/>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smtClean="0">
              <a:ln>
                <a:noFill/>
              </a:ln>
              <a:solidFill>
                <a:schemeClr val="tx1"/>
              </a:solidFill>
              <a:effectLst/>
              <a:latin typeface="Google Sans Text"/>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8718" y="2047552"/>
            <a:ext cx="6032500" cy="4621261"/>
          </a:xfrm>
          <a:prstGeom prst="rect">
            <a:avLst/>
          </a:prstGeom>
        </p:spPr>
      </p:pic>
    </p:spTree>
    <p:extLst>
      <p:ext uri="{BB962C8B-B14F-4D97-AF65-F5344CB8AC3E}">
        <p14:creationId xmlns:p14="http://schemas.microsoft.com/office/powerpoint/2010/main" val="370861232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4"/>
          </p:nvPr>
        </p:nvSpPr>
        <p:spPr>
          <a:xfrm>
            <a:off x="229108" y="287190"/>
            <a:ext cx="11835892" cy="855810"/>
          </a:xfrm>
        </p:spPr>
        <p:txBody>
          <a:bodyPr>
            <a:normAutofit fontScale="92500" lnSpcReduction="10000"/>
          </a:bodyPr>
          <a:lstStyle/>
          <a:p>
            <a:pPr marL="0" indent="0">
              <a:buNone/>
            </a:pPr>
            <a:r>
              <a:rPr lang="en-US" sz="1500" b="1" dirty="0">
                <a:latin typeface="Google Sans Text"/>
              </a:rPr>
              <a:t>2. Feature Engineering: Turning Events into Churn </a:t>
            </a:r>
            <a:r>
              <a:rPr lang="en-US" sz="1500" b="1" dirty="0" smtClean="0">
                <a:latin typeface="Google Sans Text"/>
              </a:rPr>
              <a:t>Signals</a:t>
            </a:r>
          </a:p>
          <a:p>
            <a:pPr marL="0" indent="0">
              <a:lnSpc>
                <a:spcPct val="110000"/>
              </a:lnSpc>
              <a:buNone/>
            </a:pPr>
            <a:r>
              <a:rPr lang="en-US" sz="1500" dirty="0" smtClean="0">
                <a:latin typeface="Google Sans Text"/>
              </a:rPr>
              <a:t>Raw transaction history is messy. Using </a:t>
            </a:r>
            <a:r>
              <a:rPr lang="en-US" sz="1500" b="1" dirty="0" smtClean="0">
                <a:latin typeface="Google Sans Text"/>
              </a:rPr>
              <a:t>MySQL</a:t>
            </a:r>
            <a:r>
              <a:rPr lang="en-US" sz="1500" dirty="0" smtClean="0">
                <a:latin typeface="Google Sans Text"/>
              </a:rPr>
              <a:t>, we executed several critical transformations to clean the data and create the specialized features needed to measure retention and risk.</a:t>
            </a:r>
            <a:endParaRPr lang="en-US" sz="1500" dirty="0">
              <a:latin typeface="Google Sans Text"/>
            </a:endParaRPr>
          </a:p>
        </p:txBody>
      </p:sp>
      <p:sp>
        <p:nvSpPr>
          <p:cNvPr id="7" name="TextBox 6"/>
          <p:cNvSpPr txBox="1"/>
          <p:nvPr/>
        </p:nvSpPr>
        <p:spPr>
          <a:xfrm>
            <a:off x="4762500" y="1143000"/>
            <a:ext cx="7302500" cy="2800767"/>
          </a:xfrm>
          <a:prstGeom prst="rect">
            <a:avLst/>
          </a:prstGeom>
          <a:noFill/>
        </p:spPr>
        <p:txBody>
          <a:bodyPr wrap="square" rtlCol="0">
            <a:spAutoFit/>
          </a:bodyPr>
          <a:lstStyle/>
          <a:p>
            <a:r>
              <a:rPr lang="en-US" sz="1400" b="1" dirty="0">
                <a:latin typeface="Google Sans Text"/>
              </a:rPr>
              <a:t>Creating Predictive </a:t>
            </a:r>
            <a:r>
              <a:rPr lang="en-US" sz="1400" b="1" dirty="0" smtClean="0">
                <a:latin typeface="Google Sans Text"/>
              </a:rPr>
              <a:t>Features</a:t>
            </a:r>
          </a:p>
          <a:p>
            <a:endParaRPr lang="en-US" sz="1400" b="1" dirty="0">
              <a:latin typeface="Google Sans Text"/>
            </a:endParaRPr>
          </a:p>
          <a:p>
            <a:r>
              <a:rPr lang="en-US" sz="1400" dirty="0">
                <a:latin typeface="Google Sans Text"/>
              </a:rPr>
              <a:t>The most powerful insights came from manipulating the transactional data to track customer behavior over time</a:t>
            </a:r>
            <a:r>
              <a:rPr lang="en-US" sz="1400" dirty="0" smtClean="0">
                <a:latin typeface="Google Sans Text"/>
              </a:rPr>
              <a:t>:</a:t>
            </a:r>
          </a:p>
          <a:p>
            <a:endParaRPr lang="en-US" dirty="0"/>
          </a:p>
          <a:p>
            <a:pPr marL="285750" indent="-285750">
              <a:buFont typeface="Arial" panose="020B0604020202020204" pitchFamily="34" charset="0"/>
              <a:buChar char="•"/>
            </a:pPr>
            <a:r>
              <a:rPr lang="en-US" sz="1400" b="1" dirty="0">
                <a:latin typeface="Google Sans Text"/>
              </a:rPr>
              <a:t>Cohort Analysis:</a:t>
            </a:r>
            <a:r>
              <a:rPr lang="en-US" sz="1400" dirty="0">
                <a:latin typeface="Google Sans Text"/>
              </a:rPr>
              <a:t> We identified each customer’s </a:t>
            </a:r>
            <a:r>
              <a:rPr lang="en-US" sz="1400" b="1" dirty="0">
                <a:latin typeface="Google Sans Text"/>
              </a:rPr>
              <a:t>first transaction month</a:t>
            </a:r>
            <a:r>
              <a:rPr lang="en-US" sz="1400" dirty="0">
                <a:latin typeface="Google Sans Text"/>
              </a:rPr>
              <a:t> to create a specific </a:t>
            </a:r>
            <a:r>
              <a:rPr lang="en-US" sz="1400" b="1" dirty="0">
                <a:latin typeface="Google Sans Text"/>
              </a:rPr>
              <a:t>Cohort</a:t>
            </a:r>
            <a:r>
              <a:rPr lang="en-US" sz="1400" dirty="0">
                <a:latin typeface="Google Sans Text"/>
              </a:rPr>
              <a:t> group. This allows us to track </a:t>
            </a:r>
            <a:r>
              <a:rPr lang="en-US" sz="1400" dirty="0" smtClean="0">
                <a:latin typeface="Google Sans Text"/>
              </a:rPr>
              <a:t>how well specific </a:t>
            </a:r>
            <a:r>
              <a:rPr lang="en-US" sz="1400" dirty="0">
                <a:latin typeface="Google Sans Text"/>
              </a:rPr>
              <a:t>groups of customers retain over time, not just the overall average. </a:t>
            </a:r>
            <a:endParaRPr lang="en-US" sz="1400" dirty="0" smtClean="0">
              <a:latin typeface="Google Sans Text"/>
            </a:endParaRPr>
          </a:p>
          <a:p>
            <a:endParaRPr lang="en-US" dirty="0"/>
          </a:p>
          <a:p>
            <a:pPr marL="285750" indent="-285750">
              <a:buFont typeface="Arial" panose="020B0604020202020204" pitchFamily="34" charset="0"/>
              <a:buChar char="•"/>
            </a:pPr>
            <a:r>
              <a:rPr lang="en-US" sz="1400" b="1" dirty="0">
                <a:latin typeface="Google Sans Text"/>
              </a:rPr>
              <a:t>Measuring Tenure:</a:t>
            </a:r>
            <a:r>
              <a:rPr lang="en-US" sz="1400" dirty="0">
                <a:latin typeface="Google Sans Text"/>
              </a:rPr>
              <a:t> We computed </a:t>
            </a:r>
            <a:r>
              <a:rPr lang="en-US" sz="1400" b="1" dirty="0">
                <a:latin typeface="Google Sans Text"/>
              </a:rPr>
              <a:t>Month Since Join</a:t>
            </a:r>
            <a:r>
              <a:rPr lang="en-US" sz="1400" dirty="0">
                <a:latin typeface="Google Sans Text"/>
              </a:rPr>
              <a:t> </a:t>
            </a:r>
            <a:r>
              <a:rPr lang="en-US" sz="1400" dirty="0" smtClean="0">
                <a:latin typeface="Google Sans Text"/>
              </a:rPr>
              <a:t>using </a:t>
            </a:r>
            <a:r>
              <a:rPr lang="en-US" altLang="en-US" sz="1400" dirty="0" smtClean="0">
                <a:latin typeface="Google Sans Text"/>
              </a:rPr>
              <a:t>DATEDIFF(</a:t>
            </a:r>
            <a:r>
              <a:rPr lang="en-US" altLang="en-US" sz="1400" dirty="0" err="1" smtClean="0">
                <a:latin typeface="Google Sans Text"/>
              </a:rPr>
              <a:t>transaction_date</a:t>
            </a:r>
            <a:r>
              <a:rPr lang="en-US" altLang="en-US" sz="1400" dirty="0">
                <a:latin typeface="Google Sans Text"/>
              </a:rPr>
              <a:t>, </a:t>
            </a:r>
            <a:r>
              <a:rPr lang="en-US" altLang="en-US" sz="1400" dirty="0" err="1">
                <a:latin typeface="Google Sans Text"/>
              </a:rPr>
              <a:t>cohort_start</a:t>
            </a:r>
            <a:r>
              <a:rPr lang="en-US" altLang="en-US" sz="1400" dirty="0" smtClean="0">
                <a:latin typeface="Google Sans Text"/>
              </a:rPr>
              <a:t>).</a:t>
            </a:r>
            <a:r>
              <a:rPr lang="en-US" sz="1400" dirty="0">
                <a:latin typeface="Google Sans Text"/>
              </a:rPr>
              <a:t> This metric is vital for understanding </a:t>
            </a:r>
            <a:r>
              <a:rPr lang="en-US" sz="1400" i="1" dirty="0">
                <a:latin typeface="Google Sans Text"/>
              </a:rPr>
              <a:t>when</a:t>
            </a:r>
            <a:r>
              <a:rPr lang="en-US" sz="1400" dirty="0">
                <a:latin typeface="Google Sans Text"/>
              </a:rPr>
              <a:t> customers are most likely to churn</a:t>
            </a:r>
            <a:r>
              <a:rPr lang="en-US" sz="1400" dirty="0" smtClean="0">
                <a:latin typeface="Google Sans Text"/>
              </a:rPr>
              <a:t>.</a:t>
            </a:r>
          </a:p>
        </p:txBody>
      </p:sp>
      <p:sp>
        <p:nvSpPr>
          <p:cNvPr id="13" name="TextBox 12"/>
          <p:cNvSpPr txBox="1"/>
          <p:nvPr/>
        </p:nvSpPr>
        <p:spPr>
          <a:xfrm>
            <a:off x="229108" y="1143000"/>
            <a:ext cx="5206492" cy="1854200"/>
          </a:xfrm>
          <a:prstGeom prst="rect">
            <a:avLst/>
          </a:prstGeom>
          <a:noFill/>
        </p:spPr>
        <p:txBody>
          <a:bodyPr wrap="square" rtlCol="0">
            <a:spAutoFit/>
          </a:bodyPr>
          <a:lstStyle/>
          <a:p>
            <a:endParaRPr lang="en-US" dirty="0"/>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108" y="1279388"/>
            <a:ext cx="4399251" cy="2573622"/>
          </a:xfrm>
          <a:prstGeom prst="rect">
            <a:avLst/>
          </a:prstGeom>
        </p:spPr>
      </p:pic>
      <p:sp>
        <p:nvSpPr>
          <p:cNvPr id="15" name="TextBox 14"/>
          <p:cNvSpPr txBox="1"/>
          <p:nvPr/>
        </p:nvSpPr>
        <p:spPr>
          <a:xfrm>
            <a:off x="229108" y="4038600"/>
            <a:ext cx="11835892" cy="738664"/>
          </a:xfrm>
          <a:prstGeom prst="rect">
            <a:avLst/>
          </a:prstGeom>
          <a:noFill/>
        </p:spPr>
        <p:txBody>
          <a:bodyPr wrap="square" rtlCol="0">
            <a:spAutoFit/>
          </a:bodyPr>
          <a:lstStyle/>
          <a:p>
            <a:pPr marL="285750" indent="-285750">
              <a:buFont typeface="Arial" panose="020B0604020202020204" pitchFamily="34" charset="0"/>
              <a:buChar char="•"/>
            </a:pPr>
            <a:r>
              <a:rPr lang="en-US" sz="1400" b="1" dirty="0" smtClean="0">
                <a:latin typeface="Google Sans Text"/>
              </a:rPr>
              <a:t>The </a:t>
            </a:r>
            <a:r>
              <a:rPr lang="en-US" sz="1400" b="1" dirty="0">
                <a:latin typeface="Google Sans Text"/>
              </a:rPr>
              <a:t>Churn Flag:</a:t>
            </a:r>
            <a:r>
              <a:rPr lang="en-US" sz="1400" dirty="0">
                <a:latin typeface="Google Sans Text"/>
              </a:rPr>
              <a:t> We identified customers that are likely to churn and categorized them as follow: </a:t>
            </a:r>
            <a:r>
              <a:rPr lang="en-US" sz="1400" b="1" dirty="0">
                <a:latin typeface="Google Sans Text"/>
              </a:rPr>
              <a:t>“Low Risk”, “Medium Risk”, “High Risk”, “Critical Risk”</a:t>
            </a:r>
            <a:r>
              <a:rPr lang="en-US" sz="1400" dirty="0">
                <a:latin typeface="Google Sans Text"/>
              </a:rPr>
              <a:t>. These was done based on days inactive by the customers.</a:t>
            </a:r>
          </a:p>
          <a:p>
            <a:pPr marL="342900" indent="-342900">
              <a:buFont typeface="+mj-lt"/>
              <a:buAutoNum type="arabicPeriod" startAt="3"/>
            </a:pPr>
            <a:endParaRPr lang="en-US" sz="1400" dirty="0"/>
          </a:p>
        </p:txBody>
      </p:sp>
    </p:spTree>
    <p:extLst>
      <p:ext uri="{BB962C8B-B14F-4D97-AF65-F5344CB8AC3E}">
        <p14:creationId xmlns:p14="http://schemas.microsoft.com/office/powerpoint/2010/main" val="29478959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91008" y="266700"/>
            <a:ext cx="11683492" cy="2893100"/>
          </a:xfrm>
          <a:prstGeom prst="rect">
            <a:avLst/>
          </a:prstGeom>
          <a:noFill/>
        </p:spPr>
        <p:txBody>
          <a:bodyPr wrap="square" rtlCol="0">
            <a:spAutoFit/>
          </a:bodyPr>
          <a:lstStyle/>
          <a:p>
            <a:r>
              <a:rPr lang="en-US" sz="1400" b="1" dirty="0">
                <a:latin typeface="Google Sans Text"/>
              </a:rPr>
              <a:t>3. Quantification: The Key DAX Measures (Power BI</a:t>
            </a:r>
            <a:r>
              <a:rPr lang="en-US" sz="1400" b="1" dirty="0" smtClean="0">
                <a:latin typeface="Google Sans Text"/>
              </a:rPr>
              <a:t>)</a:t>
            </a:r>
          </a:p>
          <a:p>
            <a:endParaRPr lang="en-US" sz="1400" b="1" dirty="0">
              <a:latin typeface="Google Sans Text"/>
            </a:endParaRPr>
          </a:p>
          <a:p>
            <a:r>
              <a:rPr lang="en-US" sz="1400" dirty="0">
                <a:latin typeface="Google Sans Text"/>
              </a:rPr>
              <a:t>The final step was translating these structured features into the core business measures in Power BI's DAX environment</a:t>
            </a:r>
            <a:r>
              <a:rPr lang="en-US" sz="1400" dirty="0" smtClean="0">
                <a:latin typeface="Google Sans Text"/>
              </a:rPr>
              <a:t>:</a:t>
            </a:r>
          </a:p>
          <a:p>
            <a:endParaRPr lang="en-US" sz="1400" dirty="0">
              <a:latin typeface="Google Sans Text"/>
            </a:endParaRPr>
          </a:p>
          <a:p>
            <a:pPr marL="285750" indent="-285750">
              <a:buFont typeface="Arial" panose="020B0604020202020204" pitchFamily="34" charset="0"/>
              <a:buChar char="•"/>
            </a:pPr>
            <a:r>
              <a:rPr lang="en-US" sz="1400" b="1" dirty="0">
                <a:latin typeface="Google Sans Text"/>
              </a:rPr>
              <a:t>Churn Rate:</a:t>
            </a:r>
            <a:r>
              <a:rPr lang="en-US" sz="1400" dirty="0">
                <a:latin typeface="Google Sans Text"/>
              </a:rPr>
              <a:t> The percentage of customers who ended their subscription in a given period</a:t>
            </a:r>
            <a:r>
              <a:rPr lang="en-US" sz="1400" dirty="0" smtClean="0">
                <a:latin typeface="Google Sans Text"/>
              </a:rPr>
              <a:t>.</a:t>
            </a:r>
          </a:p>
          <a:p>
            <a:pPr marL="285750" indent="-285750">
              <a:buFont typeface="Arial" panose="020B0604020202020204" pitchFamily="34" charset="0"/>
              <a:buChar char="•"/>
            </a:pPr>
            <a:endParaRPr lang="en-US" sz="1400" dirty="0">
              <a:latin typeface="Google Sans Text"/>
            </a:endParaRPr>
          </a:p>
          <a:p>
            <a:pPr marL="285750" indent="-285750">
              <a:buFont typeface="Arial" panose="020B0604020202020204" pitchFamily="34" charset="0"/>
              <a:buChar char="•"/>
            </a:pPr>
            <a:r>
              <a:rPr lang="en-US" sz="1400" b="1" dirty="0">
                <a:latin typeface="Google Sans Text"/>
              </a:rPr>
              <a:t>Revenue Retained % &amp; Revenue Lost to Churn:</a:t>
            </a:r>
            <a:r>
              <a:rPr lang="en-US" sz="1400" dirty="0">
                <a:latin typeface="Google Sans Text"/>
              </a:rPr>
              <a:t> Crucial measures that show the financial magnitude of the problem we are solving</a:t>
            </a:r>
            <a:r>
              <a:rPr lang="en-US" sz="1400" dirty="0" smtClean="0">
                <a:latin typeface="Google Sans Text"/>
              </a:rPr>
              <a:t>.</a:t>
            </a:r>
          </a:p>
          <a:p>
            <a:pPr marL="285750" indent="-285750">
              <a:buFont typeface="Arial" panose="020B0604020202020204" pitchFamily="34" charset="0"/>
              <a:buChar char="•"/>
            </a:pPr>
            <a:endParaRPr lang="en-US" sz="1400" dirty="0">
              <a:latin typeface="Google Sans Text"/>
            </a:endParaRPr>
          </a:p>
          <a:p>
            <a:pPr marL="285750" indent="-285750">
              <a:buFont typeface="Arial" panose="020B0604020202020204" pitchFamily="34" charset="0"/>
              <a:buChar char="•"/>
            </a:pPr>
            <a:r>
              <a:rPr lang="en-US" sz="1400" b="1" dirty="0">
                <a:latin typeface="Google Sans Text"/>
              </a:rPr>
              <a:t>Customer Lifetime Value (CLV):</a:t>
            </a:r>
            <a:r>
              <a:rPr lang="en-US" sz="1400" dirty="0">
                <a:latin typeface="Google Sans Text"/>
              </a:rPr>
              <a:t> The ultimate measure of a customer’s worth, guiding our investment decisions</a:t>
            </a:r>
            <a:r>
              <a:rPr lang="en-US" sz="1400" dirty="0" smtClean="0">
                <a:latin typeface="Google Sans Text"/>
              </a:rPr>
              <a:t>.</a:t>
            </a:r>
          </a:p>
          <a:p>
            <a:endParaRPr lang="en-US" sz="1400" dirty="0">
              <a:latin typeface="Google Sans Text"/>
            </a:endParaRPr>
          </a:p>
          <a:p>
            <a:pPr marL="285750" indent="-285750">
              <a:buFont typeface="Arial" panose="020B0604020202020204" pitchFamily="34" charset="0"/>
              <a:buChar char="•"/>
            </a:pPr>
            <a:r>
              <a:rPr lang="en-US" altLang="en-US" sz="1400" b="1" dirty="0">
                <a:latin typeface="Google Sans Text"/>
              </a:rPr>
              <a:t>Retention Segmentation:</a:t>
            </a:r>
            <a:r>
              <a:rPr lang="en-US" altLang="en-US" sz="1400" dirty="0">
                <a:latin typeface="Google Sans Text"/>
              </a:rPr>
              <a:t> We categorized customers based on their tenure </a:t>
            </a:r>
            <a:r>
              <a:rPr lang="en-US" altLang="en-US" sz="1400" dirty="0" smtClean="0">
                <a:latin typeface="Google Sans Text"/>
              </a:rPr>
              <a:t>and then rank based on revenue generated from each segment across 2020 – 2022 to </a:t>
            </a:r>
            <a:r>
              <a:rPr lang="en-US" altLang="en-US" sz="1400" dirty="0">
                <a:latin typeface="Google Sans Text"/>
              </a:rPr>
              <a:t>target our analysis: </a:t>
            </a:r>
            <a:r>
              <a:rPr lang="en-US" altLang="en-US" sz="1400" b="1" dirty="0">
                <a:latin typeface="Google Sans Text"/>
              </a:rPr>
              <a:t>“New”</a:t>
            </a:r>
            <a:r>
              <a:rPr lang="en-US" altLang="en-US" sz="1400" dirty="0">
                <a:latin typeface="Google Sans Text"/>
              </a:rPr>
              <a:t> </a:t>
            </a:r>
            <a:r>
              <a:rPr lang="en-US" altLang="en-US" sz="1400" dirty="0" smtClean="0">
                <a:latin typeface="Google Sans Text"/>
              </a:rPr>
              <a:t>(less than a </a:t>
            </a:r>
            <a:r>
              <a:rPr lang="en-US" altLang="en-US" sz="1400" dirty="0">
                <a:latin typeface="Google Sans Text"/>
              </a:rPr>
              <a:t>month), </a:t>
            </a:r>
            <a:r>
              <a:rPr lang="en-US" altLang="en-US" sz="1400" b="1" dirty="0">
                <a:latin typeface="Google Sans Text"/>
              </a:rPr>
              <a:t>“Returning”</a:t>
            </a:r>
            <a:r>
              <a:rPr lang="en-US" altLang="en-US" sz="1400" dirty="0">
                <a:latin typeface="Google Sans Text"/>
              </a:rPr>
              <a:t>  </a:t>
            </a:r>
            <a:r>
              <a:rPr lang="en-US" altLang="en-US" sz="1400" dirty="0" smtClean="0">
                <a:latin typeface="Google Sans Text"/>
              </a:rPr>
              <a:t>(&lt; 6 </a:t>
            </a:r>
            <a:r>
              <a:rPr lang="en-US" altLang="en-US" sz="1400" dirty="0">
                <a:latin typeface="Google Sans Text"/>
              </a:rPr>
              <a:t>months), and </a:t>
            </a:r>
            <a:r>
              <a:rPr lang="en-US" altLang="en-US" sz="1400" b="1" dirty="0">
                <a:latin typeface="Google Sans Text"/>
              </a:rPr>
              <a:t>“Loyal”</a:t>
            </a:r>
            <a:r>
              <a:rPr lang="en-US" altLang="en-US" sz="1400" dirty="0">
                <a:latin typeface="Google Sans Text"/>
              </a:rPr>
              <a:t> </a:t>
            </a:r>
            <a:r>
              <a:rPr lang="en-US" altLang="en-US" sz="1400" dirty="0" smtClean="0">
                <a:latin typeface="Google Sans Text"/>
              </a:rPr>
              <a:t>(&gt; 6 </a:t>
            </a:r>
            <a:r>
              <a:rPr lang="en-US" altLang="en-US" sz="1400" dirty="0">
                <a:latin typeface="Google Sans Text"/>
              </a:rPr>
              <a:t>months</a:t>
            </a:r>
            <a:r>
              <a:rPr lang="en-US" altLang="en-US" sz="1400" dirty="0" smtClean="0">
                <a:latin typeface="Google Sans Text"/>
              </a:rPr>
              <a:t>).</a:t>
            </a:r>
            <a:endParaRPr lang="en-US" altLang="en-US" sz="1400" dirty="0">
              <a:latin typeface="Google Sans Text"/>
            </a:endParaRPr>
          </a:p>
          <a:p>
            <a:endParaRPr lang="en-US" sz="1400" dirty="0">
              <a:latin typeface="Google Sans Text"/>
            </a:endParaRPr>
          </a:p>
        </p:txBody>
      </p:sp>
      <p:sp>
        <p:nvSpPr>
          <p:cNvPr id="9" name="TextBox 8"/>
          <p:cNvSpPr txBox="1"/>
          <p:nvPr/>
        </p:nvSpPr>
        <p:spPr>
          <a:xfrm>
            <a:off x="444500" y="3263900"/>
            <a:ext cx="5778500" cy="3390900"/>
          </a:xfrm>
          <a:prstGeom prst="rect">
            <a:avLst/>
          </a:prstGeom>
          <a:noFill/>
        </p:spPr>
        <p:txBody>
          <a:bodyPr wrap="square" rtlCol="0">
            <a:spAutoFit/>
          </a:bodyPr>
          <a:lstStyle/>
          <a:p>
            <a:endParaRPr lang="en-US" dirty="0"/>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213" y="3159800"/>
            <a:ext cx="5154888" cy="3406100"/>
          </a:xfrm>
          <a:prstGeom prst="rect">
            <a:avLst/>
          </a:prstGeom>
        </p:spPr>
      </p:pic>
    </p:spTree>
    <p:extLst>
      <p:ext uri="{BB962C8B-B14F-4D97-AF65-F5344CB8AC3E}">
        <p14:creationId xmlns:p14="http://schemas.microsoft.com/office/powerpoint/2010/main" val="416303091"/>
      </p:ext>
    </p:extLst>
  </p:cSld>
  <p:clrMapOvr>
    <a:masterClrMapping/>
  </p:clrMapOvr>
  <p:timing>
    <p:tnLst>
      <p:par>
        <p:cTn id="1" dur="indefinite" restart="never" nodeType="tmRoot"/>
      </p:par>
    </p:tnLst>
  </p:timing>
</p:sld>
</file>

<file path=ppt/theme/theme1.xml><?xml version="1.0" encoding="utf-8"?>
<a:theme xmlns:a="http://schemas.openxmlformats.org/drawingml/2006/main" name="Metropolitan">
  <a:themeElements>
    <a:clrScheme name="Custom 2">
      <a:dk1>
        <a:srgbClr val="222222"/>
      </a:dk1>
      <a:lt1>
        <a:srgbClr val="FFFFFF"/>
      </a:lt1>
      <a:dk2>
        <a:srgbClr val="404040"/>
      </a:dk2>
      <a:lt2>
        <a:srgbClr val="F5F5F5"/>
      </a:lt2>
      <a:accent1>
        <a:srgbClr val="A54C4D"/>
      </a:accent1>
      <a:accent2>
        <a:srgbClr val="DA8686"/>
      </a:accent2>
      <a:accent3>
        <a:srgbClr val="665C5A"/>
      </a:accent3>
      <a:accent4>
        <a:srgbClr val="778899"/>
      </a:accent4>
      <a:accent5>
        <a:srgbClr val="E6CBA4"/>
      </a:accent5>
      <a:accent6>
        <a:srgbClr val="ED7D31"/>
      </a:accent6>
      <a:hlink>
        <a:srgbClr val="8B0000"/>
      </a:hlink>
      <a:folHlink>
        <a:srgbClr val="5A2D2D"/>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930</TotalTime>
  <Words>3832</Words>
  <Application>Microsoft Office PowerPoint</Application>
  <PresentationFormat>Widescreen</PresentationFormat>
  <Paragraphs>250</Paragraphs>
  <Slides>24</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Arial</vt:lpstr>
      <vt:lpstr>Arial Black</vt:lpstr>
      <vt:lpstr>Arial Narrow</vt:lpstr>
      <vt:lpstr>Calibri</vt:lpstr>
      <vt:lpstr>Calibri Light</vt:lpstr>
      <vt:lpstr>Consolas</vt:lpstr>
      <vt:lpstr>Google Sans</vt:lpstr>
      <vt:lpstr>Google Sans Text</vt:lpstr>
      <vt:lpstr>Lucida Sans</vt:lpstr>
      <vt:lpstr>Lucida Sans Typewriter</vt:lpstr>
      <vt:lpstr>Wingdings</vt:lpstr>
      <vt:lpstr>Metropolitan</vt:lpstr>
      <vt:lpstr>Customer Churn And Retention Analysis</vt:lpstr>
      <vt:lpstr>Table Of Contents</vt:lpstr>
      <vt:lpstr>Executive Summary</vt:lpstr>
      <vt:lpstr>PowerPoint Presentation</vt:lpstr>
      <vt:lpstr>Context &amp; Business Problem</vt:lpstr>
      <vt:lpstr>PowerPoint Presentation</vt:lpstr>
      <vt:lpstr>Data &amp; Methodology</vt:lpstr>
      <vt:lpstr>PowerPoint Presentation</vt:lpstr>
      <vt:lpstr>PowerPoint Presentation</vt:lpstr>
      <vt:lpstr>Customer &amp; Subscription Insights</vt:lpstr>
      <vt:lpstr>PowerPoint Presentation</vt:lpstr>
      <vt:lpstr>Revenue &amp; Retention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Subscription And  Churn Analytics</dc:title>
  <dc:creator>USER</dc:creator>
  <cp:lastModifiedBy>USER</cp:lastModifiedBy>
  <cp:revision>79</cp:revision>
  <dcterms:created xsi:type="dcterms:W3CDTF">2025-10-28T22:14:37Z</dcterms:created>
  <dcterms:modified xsi:type="dcterms:W3CDTF">2025-10-30T11:07:51Z</dcterms:modified>
</cp:coreProperties>
</file>