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31"/>
  </p:notesMasterIdLst>
  <p:sldIdLst>
    <p:sldId id="256" r:id="rId2"/>
    <p:sldId id="290" r:id="rId3"/>
    <p:sldId id="259" r:id="rId4"/>
    <p:sldId id="260" r:id="rId5"/>
    <p:sldId id="261" r:id="rId6"/>
    <p:sldId id="264" r:id="rId7"/>
    <p:sldId id="274" r:id="rId8"/>
    <p:sldId id="265" r:id="rId9"/>
    <p:sldId id="266" r:id="rId10"/>
    <p:sldId id="262" r:id="rId11"/>
    <p:sldId id="263" r:id="rId12"/>
    <p:sldId id="268" r:id="rId13"/>
    <p:sldId id="277" r:id="rId14"/>
    <p:sldId id="278" r:id="rId15"/>
    <p:sldId id="279" r:id="rId16"/>
    <p:sldId id="269" r:id="rId17"/>
    <p:sldId id="280" r:id="rId18"/>
    <p:sldId id="281" r:id="rId19"/>
    <p:sldId id="272" r:id="rId20"/>
    <p:sldId id="288" r:id="rId21"/>
    <p:sldId id="270" r:id="rId22"/>
    <p:sldId id="276" r:id="rId23"/>
    <p:sldId id="282" r:id="rId24"/>
    <p:sldId id="283" r:id="rId25"/>
    <p:sldId id="284" r:id="rId26"/>
    <p:sldId id="285" r:id="rId27"/>
    <p:sldId id="286" r:id="rId28"/>
    <p:sldId id="287" r:id="rId29"/>
    <p:sldId id="289"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8B833BD-93E7-4505-B6D0-1B8E07E9A6E5}" v="1489" dt="2022-01-04T18:28:33.350"/>
    <p1510:client id="{BCD71161-2967-427E-B3B8-BDC849FBBDD2}" v="71" dt="2022-01-05T05:47:30.24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0" autoAdjust="0"/>
    <p:restoredTop sz="94641" autoAdjust="0"/>
  </p:normalViewPr>
  <p:slideViewPr>
    <p:cSldViewPr>
      <p:cViewPr>
        <p:scale>
          <a:sx n="78" d="100"/>
          <a:sy n="78" d="100"/>
        </p:scale>
        <p:origin x="1594" y="62"/>
      </p:cViewPr>
      <p:guideLst>
        <p:guide orient="horz" pos="2160"/>
        <p:guide pos="2880"/>
      </p:guideLst>
    </p:cSldViewPr>
  </p:slideViewPr>
  <p:outlineViewPr>
    <p:cViewPr>
      <p:scale>
        <a:sx n="33" d="100"/>
        <a:sy n="33" d="100"/>
      </p:scale>
      <p:origin x="0" y="548"/>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0BC260E-2124-4893-A6A8-0DFAF34FA711}" type="datetimeFigureOut">
              <a:rPr lang="en-US" smtClean="0"/>
              <a:t>2/21/2022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4C26E15-5A47-408F-B59A-F5A4CF925BEC}"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4C26E15-5A47-408F-B59A-F5A4CF925BEC}" type="slidenum">
              <a:rPr lang="en-US" smtClean="0"/>
              <a:t>12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833E3-930F-4C6F-BACF-0B50D1DDE7CF}"/>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F0EC3980-4370-407D-8662-79E717A5FE97}"/>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5BDFC058-2F5E-4286-A389-5258CB814315}"/>
              </a:ext>
            </a:extLst>
          </p:cNvPr>
          <p:cNvSpPr>
            <a:spLocks noGrp="1"/>
          </p:cNvSpPr>
          <p:nvPr>
            <p:ph type="dt" sz="half" idx="10"/>
          </p:nvPr>
        </p:nvSpPr>
        <p:spPr/>
        <p:txBody>
          <a:bodyPr/>
          <a:lstStyle/>
          <a:p>
            <a:fld id="{41517BED-36EC-445B-92D4-CBD61C537AFE}" type="datetimeFigureOut">
              <a:rPr lang="en-US" smtClean="0"/>
              <a:pPr/>
              <a:t>2/21/2022</a:t>
            </a:fld>
            <a:endParaRPr lang="en-US"/>
          </a:p>
        </p:txBody>
      </p:sp>
      <p:sp>
        <p:nvSpPr>
          <p:cNvPr id="5" name="Footer Placeholder 4">
            <a:extLst>
              <a:ext uri="{FF2B5EF4-FFF2-40B4-BE49-F238E27FC236}">
                <a16:creationId xmlns:a16="http://schemas.microsoft.com/office/drawing/2014/main" id="{B20F212D-0BD3-4221-840F-CAA0A2DE47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EE8A09-957C-4ABF-A6C2-12723ADE1C4B}"/>
              </a:ext>
            </a:extLst>
          </p:cNvPr>
          <p:cNvSpPr>
            <a:spLocks noGrp="1"/>
          </p:cNvSpPr>
          <p:nvPr>
            <p:ph type="sldNum" sz="quarter" idx="12"/>
          </p:nvPr>
        </p:nvSpPr>
        <p:spPr/>
        <p:txBody>
          <a:bodyPr/>
          <a:lstStyle/>
          <a:p>
            <a:fld id="{98D9C5E5-F739-473B-AF97-4B10E8C28E91}" type="slidenum">
              <a:rPr lang="en-US" smtClean="0"/>
              <a:pPr/>
              <a:t>‹#›</a:t>
            </a:fld>
            <a:endParaRPr lang="en-US"/>
          </a:p>
        </p:txBody>
      </p:sp>
    </p:spTree>
    <p:extLst>
      <p:ext uri="{BB962C8B-B14F-4D97-AF65-F5344CB8AC3E}">
        <p14:creationId xmlns:p14="http://schemas.microsoft.com/office/powerpoint/2010/main" val="40662256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D9048-901B-4DE1-B966-5A17A5B53B9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0B5F584-EFB5-4F84-A820-505387DA11F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C8EC8E-1D74-4D6D-8C7E-AEED4C0A9AA8}"/>
              </a:ext>
            </a:extLst>
          </p:cNvPr>
          <p:cNvSpPr>
            <a:spLocks noGrp="1"/>
          </p:cNvSpPr>
          <p:nvPr>
            <p:ph type="dt" sz="half" idx="10"/>
          </p:nvPr>
        </p:nvSpPr>
        <p:spPr/>
        <p:txBody>
          <a:bodyPr/>
          <a:lstStyle/>
          <a:p>
            <a:fld id="{41517BED-36EC-445B-92D4-CBD61C537AFE}" type="datetimeFigureOut">
              <a:rPr lang="en-US" smtClean="0"/>
              <a:pPr/>
              <a:t>2/21/2022</a:t>
            </a:fld>
            <a:endParaRPr lang="en-US"/>
          </a:p>
        </p:txBody>
      </p:sp>
      <p:sp>
        <p:nvSpPr>
          <p:cNvPr id="5" name="Footer Placeholder 4">
            <a:extLst>
              <a:ext uri="{FF2B5EF4-FFF2-40B4-BE49-F238E27FC236}">
                <a16:creationId xmlns:a16="http://schemas.microsoft.com/office/drawing/2014/main" id="{522F5DA8-9A61-47B3-B1A2-41D5B75C6D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E0EF5D-C75C-462F-8E69-E0F9917EC5BA}"/>
              </a:ext>
            </a:extLst>
          </p:cNvPr>
          <p:cNvSpPr>
            <a:spLocks noGrp="1"/>
          </p:cNvSpPr>
          <p:nvPr>
            <p:ph type="sldNum" sz="quarter" idx="12"/>
          </p:nvPr>
        </p:nvSpPr>
        <p:spPr/>
        <p:txBody>
          <a:bodyPr/>
          <a:lstStyle/>
          <a:p>
            <a:fld id="{98D9C5E5-F739-473B-AF97-4B10E8C28E91}" type="slidenum">
              <a:rPr lang="en-US" smtClean="0"/>
              <a:pPr/>
              <a:t>‹#›</a:t>
            </a:fld>
            <a:endParaRPr lang="en-US"/>
          </a:p>
        </p:txBody>
      </p:sp>
    </p:spTree>
    <p:extLst>
      <p:ext uri="{BB962C8B-B14F-4D97-AF65-F5344CB8AC3E}">
        <p14:creationId xmlns:p14="http://schemas.microsoft.com/office/powerpoint/2010/main" val="41490421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CE06DA2-9757-4EC1-AC89-108872FF2724}"/>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522803C-13EF-4010-98E6-6B29D2B9A83D}"/>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F16A1E-E6D2-44C1-9502-D01725E5F2BE}"/>
              </a:ext>
            </a:extLst>
          </p:cNvPr>
          <p:cNvSpPr>
            <a:spLocks noGrp="1"/>
          </p:cNvSpPr>
          <p:nvPr>
            <p:ph type="dt" sz="half" idx="10"/>
          </p:nvPr>
        </p:nvSpPr>
        <p:spPr/>
        <p:txBody>
          <a:bodyPr/>
          <a:lstStyle/>
          <a:p>
            <a:fld id="{41517BED-36EC-445B-92D4-CBD61C537AFE}" type="datetimeFigureOut">
              <a:rPr lang="en-US" smtClean="0"/>
              <a:pPr/>
              <a:t>2/21/2022</a:t>
            </a:fld>
            <a:endParaRPr lang="en-US"/>
          </a:p>
        </p:txBody>
      </p:sp>
      <p:sp>
        <p:nvSpPr>
          <p:cNvPr id="5" name="Footer Placeholder 4">
            <a:extLst>
              <a:ext uri="{FF2B5EF4-FFF2-40B4-BE49-F238E27FC236}">
                <a16:creationId xmlns:a16="http://schemas.microsoft.com/office/drawing/2014/main" id="{670B20F4-C04C-4216-A2A7-65B6E416B0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57C32E-24EC-4ED2-A129-C67EF8B744CE}"/>
              </a:ext>
            </a:extLst>
          </p:cNvPr>
          <p:cNvSpPr>
            <a:spLocks noGrp="1"/>
          </p:cNvSpPr>
          <p:nvPr>
            <p:ph type="sldNum" sz="quarter" idx="12"/>
          </p:nvPr>
        </p:nvSpPr>
        <p:spPr/>
        <p:txBody>
          <a:bodyPr/>
          <a:lstStyle/>
          <a:p>
            <a:fld id="{98D9C5E5-F739-473B-AF97-4B10E8C28E91}" type="slidenum">
              <a:rPr lang="en-US" smtClean="0"/>
              <a:pPr/>
              <a:t>‹#›</a:t>
            </a:fld>
            <a:endParaRPr lang="en-US"/>
          </a:p>
        </p:txBody>
      </p:sp>
    </p:spTree>
    <p:extLst>
      <p:ext uri="{BB962C8B-B14F-4D97-AF65-F5344CB8AC3E}">
        <p14:creationId xmlns:p14="http://schemas.microsoft.com/office/powerpoint/2010/main" val="38815575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BEB64-8A4F-4DA0-8AE7-27EC07A928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F7372D2-BEB6-4C37-A1EA-96E6FB90689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90C209-2148-4793-A5FF-F1A1B8550F19}"/>
              </a:ext>
            </a:extLst>
          </p:cNvPr>
          <p:cNvSpPr>
            <a:spLocks noGrp="1"/>
          </p:cNvSpPr>
          <p:nvPr>
            <p:ph type="dt" sz="half" idx="10"/>
          </p:nvPr>
        </p:nvSpPr>
        <p:spPr/>
        <p:txBody>
          <a:bodyPr/>
          <a:lstStyle/>
          <a:p>
            <a:fld id="{41517BED-36EC-445B-92D4-CBD61C537AFE}" type="datetimeFigureOut">
              <a:rPr lang="en-US" smtClean="0"/>
              <a:pPr/>
              <a:t>2/21/2022</a:t>
            </a:fld>
            <a:endParaRPr lang="en-US"/>
          </a:p>
        </p:txBody>
      </p:sp>
      <p:sp>
        <p:nvSpPr>
          <p:cNvPr id="5" name="Footer Placeholder 4">
            <a:extLst>
              <a:ext uri="{FF2B5EF4-FFF2-40B4-BE49-F238E27FC236}">
                <a16:creationId xmlns:a16="http://schemas.microsoft.com/office/drawing/2014/main" id="{2D707A25-B29A-4BBE-BD5D-8F2EA88D95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AC1395-EF7A-4BF7-BAE1-59D0B1D21539}"/>
              </a:ext>
            </a:extLst>
          </p:cNvPr>
          <p:cNvSpPr>
            <a:spLocks noGrp="1"/>
          </p:cNvSpPr>
          <p:nvPr>
            <p:ph type="sldNum" sz="quarter" idx="12"/>
          </p:nvPr>
        </p:nvSpPr>
        <p:spPr/>
        <p:txBody>
          <a:bodyPr/>
          <a:lstStyle/>
          <a:p>
            <a:fld id="{98D9C5E5-F739-473B-AF97-4B10E8C28E91}" type="slidenum">
              <a:rPr lang="en-US" smtClean="0"/>
              <a:pPr/>
              <a:t>‹#›</a:t>
            </a:fld>
            <a:endParaRPr lang="en-US"/>
          </a:p>
        </p:txBody>
      </p:sp>
    </p:spTree>
    <p:extLst>
      <p:ext uri="{BB962C8B-B14F-4D97-AF65-F5344CB8AC3E}">
        <p14:creationId xmlns:p14="http://schemas.microsoft.com/office/powerpoint/2010/main" val="31843308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D6E3F-27B6-49F4-84EB-ECC77BFE8867}"/>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578C4973-A316-4949-B0FD-2288F611C195}"/>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C1DBA6B-7627-4D1E-A407-49FB107B85AD}"/>
              </a:ext>
            </a:extLst>
          </p:cNvPr>
          <p:cNvSpPr>
            <a:spLocks noGrp="1"/>
          </p:cNvSpPr>
          <p:nvPr>
            <p:ph type="dt" sz="half" idx="10"/>
          </p:nvPr>
        </p:nvSpPr>
        <p:spPr/>
        <p:txBody>
          <a:bodyPr/>
          <a:lstStyle/>
          <a:p>
            <a:fld id="{41517BED-36EC-445B-92D4-CBD61C537AFE}" type="datetimeFigureOut">
              <a:rPr lang="en-US" smtClean="0"/>
              <a:pPr/>
              <a:t>2/21/2022</a:t>
            </a:fld>
            <a:endParaRPr lang="en-US"/>
          </a:p>
        </p:txBody>
      </p:sp>
      <p:sp>
        <p:nvSpPr>
          <p:cNvPr id="5" name="Footer Placeholder 4">
            <a:extLst>
              <a:ext uri="{FF2B5EF4-FFF2-40B4-BE49-F238E27FC236}">
                <a16:creationId xmlns:a16="http://schemas.microsoft.com/office/drawing/2014/main" id="{0DB54A88-5917-4555-B3F5-EA01929FED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B542AE-0921-4ABB-A7EA-6EE768C14E08}"/>
              </a:ext>
            </a:extLst>
          </p:cNvPr>
          <p:cNvSpPr>
            <a:spLocks noGrp="1"/>
          </p:cNvSpPr>
          <p:nvPr>
            <p:ph type="sldNum" sz="quarter" idx="12"/>
          </p:nvPr>
        </p:nvSpPr>
        <p:spPr/>
        <p:txBody>
          <a:bodyPr/>
          <a:lstStyle/>
          <a:p>
            <a:fld id="{98D9C5E5-F739-473B-AF97-4B10E8C28E91}" type="slidenum">
              <a:rPr lang="en-US" smtClean="0"/>
              <a:pPr/>
              <a:t>‹#›</a:t>
            </a:fld>
            <a:endParaRPr lang="en-US"/>
          </a:p>
        </p:txBody>
      </p:sp>
    </p:spTree>
    <p:extLst>
      <p:ext uri="{BB962C8B-B14F-4D97-AF65-F5344CB8AC3E}">
        <p14:creationId xmlns:p14="http://schemas.microsoft.com/office/powerpoint/2010/main" val="37408683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0C268-7775-40D3-9677-F56D37F6D6D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C6597FF-40AA-4041-BC32-32F088380399}"/>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ECD3368-AD59-41FE-8BBC-507E9450C831}"/>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BE01419-06E0-4694-9B7A-DBDE0C7EC7FD}"/>
              </a:ext>
            </a:extLst>
          </p:cNvPr>
          <p:cNvSpPr>
            <a:spLocks noGrp="1"/>
          </p:cNvSpPr>
          <p:nvPr>
            <p:ph type="dt" sz="half" idx="10"/>
          </p:nvPr>
        </p:nvSpPr>
        <p:spPr/>
        <p:txBody>
          <a:bodyPr/>
          <a:lstStyle/>
          <a:p>
            <a:fld id="{41517BED-36EC-445B-92D4-CBD61C537AFE}" type="datetimeFigureOut">
              <a:rPr lang="en-US" smtClean="0"/>
              <a:pPr/>
              <a:t>2/21/2022</a:t>
            </a:fld>
            <a:endParaRPr lang="en-US"/>
          </a:p>
        </p:txBody>
      </p:sp>
      <p:sp>
        <p:nvSpPr>
          <p:cNvPr id="6" name="Footer Placeholder 5">
            <a:extLst>
              <a:ext uri="{FF2B5EF4-FFF2-40B4-BE49-F238E27FC236}">
                <a16:creationId xmlns:a16="http://schemas.microsoft.com/office/drawing/2014/main" id="{13B10040-43CE-4471-9AAB-006661B5839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3E7039-D0B1-49FE-9233-B01B4ECB6307}"/>
              </a:ext>
            </a:extLst>
          </p:cNvPr>
          <p:cNvSpPr>
            <a:spLocks noGrp="1"/>
          </p:cNvSpPr>
          <p:nvPr>
            <p:ph type="sldNum" sz="quarter" idx="12"/>
          </p:nvPr>
        </p:nvSpPr>
        <p:spPr/>
        <p:txBody>
          <a:bodyPr/>
          <a:lstStyle/>
          <a:p>
            <a:fld id="{98D9C5E5-F739-473B-AF97-4B10E8C28E91}" type="slidenum">
              <a:rPr lang="en-US" smtClean="0"/>
              <a:pPr/>
              <a:t>‹#›</a:t>
            </a:fld>
            <a:endParaRPr lang="en-US"/>
          </a:p>
        </p:txBody>
      </p:sp>
    </p:spTree>
    <p:extLst>
      <p:ext uri="{BB962C8B-B14F-4D97-AF65-F5344CB8AC3E}">
        <p14:creationId xmlns:p14="http://schemas.microsoft.com/office/powerpoint/2010/main" val="11895556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812A7-3650-421D-9CF4-85D2045A81E3}"/>
              </a:ext>
            </a:extLst>
          </p:cNvPr>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68CA698-0C43-4E53-BD55-4EBE67958EA6}"/>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899FE1DE-876F-43C5-9235-A77436D07A45}"/>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75D9EED-4052-443C-9D59-B959397FBD2E}"/>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FAD80253-E519-4686-A70A-01FF59F2410E}"/>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D43D058-69BA-4D9F-9852-5FB236B5E5AC}"/>
              </a:ext>
            </a:extLst>
          </p:cNvPr>
          <p:cNvSpPr>
            <a:spLocks noGrp="1"/>
          </p:cNvSpPr>
          <p:nvPr>
            <p:ph type="dt" sz="half" idx="10"/>
          </p:nvPr>
        </p:nvSpPr>
        <p:spPr/>
        <p:txBody>
          <a:bodyPr/>
          <a:lstStyle/>
          <a:p>
            <a:fld id="{41517BED-36EC-445B-92D4-CBD61C537AFE}" type="datetimeFigureOut">
              <a:rPr lang="en-US" smtClean="0"/>
              <a:pPr/>
              <a:t>2/21/2022</a:t>
            </a:fld>
            <a:endParaRPr lang="en-US"/>
          </a:p>
        </p:txBody>
      </p:sp>
      <p:sp>
        <p:nvSpPr>
          <p:cNvPr id="8" name="Footer Placeholder 7">
            <a:extLst>
              <a:ext uri="{FF2B5EF4-FFF2-40B4-BE49-F238E27FC236}">
                <a16:creationId xmlns:a16="http://schemas.microsoft.com/office/drawing/2014/main" id="{F33E8680-0B92-4F5F-8EBA-9DB3C109E98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9FEA6FC-57B2-4EC6-A50E-E09713F0FF5E}"/>
              </a:ext>
            </a:extLst>
          </p:cNvPr>
          <p:cNvSpPr>
            <a:spLocks noGrp="1"/>
          </p:cNvSpPr>
          <p:nvPr>
            <p:ph type="sldNum" sz="quarter" idx="12"/>
          </p:nvPr>
        </p:nvSpPr>
        <p:spPr/>
        <p:txBody>
          <a:bodyPr/>
          <a:lstStyle/>
          <a:p>
            <a:fld id="{98D9C5E5-F739-473B-AF97-4B10E8C28E91}" type="slidenum">
              <a:rPr lang="en-US" smtClean="0"/>
              <a:pPr/>
              <a:t>‹#›</a:t>
            </a:fld>
            <a:endParaRPr lang="en-US"/>
          </a:p>
        </p:txBody>
      </p:sp>
    </p:spTree>
    <p:extLst>
      <p:ext uri="{BB962C8B-B14F-4D97-AF65-F5344CB8AC3E}">
        <p14:creationId xmlns:p14="http://schemas.microsoft.com/office/powerpoint/2010/main" val="22920057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DD5F1-42D9-4DF2-BB3B-E83F57DE5B0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861E1DE-E81C-4646-8B5D-713C5EA4591B}"/>
              </a:ext>
            </a:extLst>
          </p:cNvPr>
          <p:cNvSpPr>
            <a:spLocks noGrp="1"/>
          </p:cNvSpPr>
          <p:nvPr>
            <p:ph type="dt" sz="half" idx="10"/>
          </p:nvPr>
        </p:nvSpPr>
        <p:spPr/>
        <p:txBody>
          <a:bodyPr/>
          <a:lstStyle/>
          <a:p>
            <a:fld id="{41517BED-36EC-445B-92D4-CBD61C537AFE}" type="datetimeFigureOut">
              <a:rPr lang="en-US" smtClean="0"/>
              <a:pPr/>
              <a:t>2/21/2022</a:t>
            </a:fld>
            <a:endParaRPr lang="en-US"/>
          </a:p>
        </p:txBody>
      </p:sp>
      <p:sp>
        <p:nvSpPr>
          <p:cNvPr id="4" name="Footer Placeholder 3">
            <a:extLst>
              <a:ext uri="{FF2B5EF4-FFF2-40B4-BE49-F238E27FC236}">
                <a16:creationId xmlns:a16="http://schemas.microsoft.com/office/drawing/2014/main" id="{74B9787A-63E0-46FC-81C4-0C9F7D015AB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9676B5C-52E2-4452-B913-8906F3CE79C1}"/>
              </a:ext>
            </a:extLst>
          </p:cNvPr>
          <p:cNvSpPr>
            <a:spLocks noGrp="1"/>
          </p:cNvSpPr>
          <p:nvPr>
            <p:ph type="sldNum" sz="quarter" idx="12"/>
          </p:nvPr>
        </p:nvSpPr>
        <p:spPr/>
        <p:txBody>
          <a:bodyPr/>
          <a:lstStyle/>
          <a:p>
            <a:fld id="{98D9C5E5-F739-473B-AF97-4B10E8C28E91}" type="slidenum">
              <a:rPr lang="en-US" smtClean="0"/>
              <a:pPr/>
              <a:t>‹#›</a:t>
            </a:fld>
            <a:endParaRPr lang="en-US"/>
          </a:p>
        </p:txBody>
      </p:sp>
    </p:spTree>
    <p:extLst>
      <p:ext uri="{BB962C8B-B14F-4D97-AF65-F5344CB8AC3E}">
        <p14:creationId xmlns:p14="http://schemas.microsoft.com/office/powerpoint/2010/main" val="12454299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6FEEEC5-6B83-480F-A4D6-996006C00DE2}"/>
              </a:ext>
            </a:extLst>
          </p:cNvPr>
          <p:cNvSpPr>
            <a:spLocks noGrp="1"/>
          </p:cNvSpPr>
          <p:nvPr>
            <p:ph type="dt" sz="half" idx="10"/>
          </p:nvPr>
        </p:nvSpPr>
        <p:spPr/>
        <p:txBody>
          <a:bodyPr/>
          <a:lstStyle/>
          <a:p>
            <a:fld id="{41517BED-36EC-445B-92D4-CBD61C537AFE}" type="datetimeFigureOut">
              <a:rPr lang="en-US" smtClean="0"/>
              <a:pPr/>
              <a:t>2/21/2022</a:t>
            </a:fld>
            <a:endParaRPr lang="en-US"/>
          </a:p>
        </p:txBody>
      </p:sp>
      <p:sp>
        <p:nvSpPr>
          <p:cNvPr id="3" name="Footer Placeholder 2">
            <a:extLst>
              <a:ext uri="{FF2B5EF4-FFF2-40B4-BE49-F238E27FC236}">
                <a16:creationId xmlns:a16="http://schemas.microsoft.com/office/drawing/2014/main" id="{0BF621CE-E6C2-4A7C-90D3-F5B31234239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E80B8EB-A2E3-437B-9532-EB0E11652804}"/>
              </a:ext>
            </a:extLst>
          </p:cNvPr>
          <p:cNvSpPr>
            <a:spLocks noGrp="1"/>
          </p:cNvSpPr>
          <p:nvPr>
            <p:ph type="sldNum" sz="quarter" idx="12"/>
          </p:nvPr>
        </p:nvSpPr>
        <p:spPr/>
        <p:txBody>
          <a:bodyPr/>
          <a:lstStyle/>
          <a:p>
            <a:fld id="{98D9C5E5-F739-473B-AF97-4B10E8C28E91}" type="slidenum">
              <a:rPr lang="en-US" smtClean="0"/>
              <a:pPr/>
              <a:t>‹#›</a:t>
            </a:fld>
            <a:endParaRPr lang="en-US"/>
          </a:p>
        </p:txBody>
      </p:sp>
    </p:spTree>
    <p:extLst>
      <p:ext uri="{BB962C8B-B14F-4D97-AF65-F5344CB8AC3E}">
        <p14:creationId xmlns:p14="http://schemas.microsoft.com/office/powerpoint/2010/main" val="21545094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167FF-7FA7-44A7-B3DE-0BB8BF832389}"/>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FA18E071-A1C7-488C-9FF5-64163B4B0AFB}"/>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90544AF-25F5-4BEF-90B9-7D050C37A8C6}"/>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08729623-9FFF-44CB-9B9D-75B666BB29F2}"/>
              </a:ext>
            </a:extLst>
          </p:cNvPr>
          <p:cNvSpPr>
            <a:spLocks noGrp="1"/>
          </p:cNvSpPr>
          <p:nvPr>
            <p:ph type="dt" sz="half" idx="10"/>
          </p:nvPr>
        </p:nvSpPr>
        <p:spPr/>
        <p:txBody>
          <a:bodyPr/>
          <a:lstStyle/>
          <a:p>
            <a:fld id="{41517BED-36EC-445B-92D4-CBD61C537AFE}" type="datetimeFigureOut">
              <a:rPr lang="en-US" smtClean="0"/>
              <a:pPr/>
              <a:t>2/21/2022</a:t>
            </a:fld>
            <a:endParaRPr lang="en-US"/>
          </a:p>
        </p:txBody>
      </p:sp>
      <p:sp>
        <p:nvSpPr>
          <p:cNvPr id="6" name="Footer Placeholder 5">
            <a:extLst>
              <a:ext uri="{FF2B5EF4-FFF2-40B4-BE49-F238E27FC236}">
                <a16:creationId xmlns:a16="http://schemas.microsoft.com/office/drawing/2014/main" id="{127948A6-9181-49F7-A34D-1771DA39EA8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FB5B72-FEEE-4284-90D3-4235A5B1CE22}"/>
              </a:ext>
            </a:extLst>
          </p:cNvPr>
          <p:cNvSpPr>
            <a:spLocks noGrp="1"/>
          </p:cNvSpPr>
          <p:nvPr>
            <p:ph type="sldNum" sz="quarter" idx="12"/>
          </p:nvPr>
        </p:nvSpPr>
        <p:spPr/>
        <p:txBody>
          <a:bodyPr/>
          <a:lstStyle/>
          <a:p>
            <a:fld id="{98D9C5E5-F739-473B-AF97-4B10E8C28E91}" type="slidenum">
              <a:rPr lang="en-US" smtClean="0"/>
              <a:pPr/>
              <a:t>‹#›</a:t>
            </a:fld>
            <a:endParaRPr lang="en-US"/>
          </a:p>
        </p:txBody>
      </p:sp>
    </p:spTree>
    <p:extLst>
      <p:ext uri="{BB962C8B-B14F-4D97-AF65-F5344CB8AC3E}">
        <p14:creationId xmlns:p14="http://schemas.microsoft.com/office/powerpoint/2010/main" val="21912178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B2BE7-235B-41D4-B486-5A1B69B4953E}"/>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EB7703D5-DEC0-435C-B9F5-9F35E1603BFB}"/>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1DF10B3A-4B5F-4493-975C-4485F4ED6296}"/>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ECC735AD-8CC6-4E0E-99DB-94896C7078E3}"/>
              </a:ext>
            </a:extLst>
          </p:cNvPr>
          <p:cNvSpPr>
            <a:spLocks noGrp="1"/>
          </p:cNvSpPr>
          <p:nvPr>
            <p:ph type="dt" sz="half" idx="10"/>
          </p:nvPr>
        </p:nvSpPr>
        <p:spPr/>
        <p:txBody>
          <a:bodyPr/>
          <a:lstStyle/>
          <a:p>
            <a:fld id="{41517BED-36EC-445B-92D4-CBD61C537AFE}" type="datetimeFigureOut">
              <a:rPr lang="en-US" smtClean="0"/>
              <a:pPr/>
              <a:t>2/21/2022</a:t>
            </a:fld>
            <a:endParaRPr lang="en-US"/>
          </a:p>
        </p:txBody>
      </p:sp>
      <p:sp>
        <p:nvSpPr>
          <p:cNvPr id="6" name="Footer Placeholder 5">
            <a:extLst>
              <a:ext uri="{FF2B5EF4-FFF2-40B4-BE49-F238E27FC236}">
                <a16:creationId xmlns:a16="http://schemas.microsoft.com/office/drawing/2014/main" id="{652BFF3B-5B69-4296-AE2B-AA8EBE3E5D4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BBD993-9C29-4A47-9EA3-31F1C2EAB514}"/>
              </a:ext>
            </a:extLst>
          </p:cNvPr>
          <p:cNvSpPr>
            <a:spLocks noGrp="1"/>
          </p:cNvSpPr>
          <p:nvPr>
            <p:ph type="sldNum" sz="quarter" idx="12"/>
          </p:nvPr>
        </p:nvSpPr>
        <p:spPr/>
        <p:txBody>
          <a:bodyPr/>
          <a:lstStyle/>
          <a:p>
            <a:fld id="{98D9C5E5-F739-473B-AF97-4B10E8C28E91}" type="slidenum">
              <a:rPr lang="en-US" smtClean="0"/>
              <a:pPr/>
              <a:t>‹#›</a:t>
            </a:fld>
            <a:endParaRPr lang="en-US"/>
          </a:p>
        </p:txBody>
      </p:sp>
    </p:spTree>
    <p:extLst>
      <p:ext uri="{BB962C8B-B14F-4D97-AF65-F5344CB8AC3E}">
        <p14:creationId xmlns:p14="http://schemas.microsoft.com/office/powerpoint/2010/main" val="34555896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C7171BE-FE7F-4526-B4C3-04B3CBB91CE7}"/>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2A16BD2-6C99-4B35-8763-C8D592C27AA0}"/>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44E827-C9A7-494A-9A59-B3F1E34F6606}"/>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41517BED-36EC-445B-92D4-CBD61C537AFE}" type="datetimeFigureOut">
              <a:rPr lang="en-US" smtClean="0"/>
              <a:pPr/>
              <a:t>2/21/2022</a:t>
            </a:fld>
            <a:endParaRPr lang="en-US"/>
          </a:p>
        </p:txBody>
      </p:sp>
      <p:sp>
        <p:nvSpPr>
          <p:cNvPr id="5" name="Footer Placeholder 4">
            <a:extLst>
              <a:ext uri="{FF2B5EF4-FFF2-40B4-BE49-F238E27FC236}">
                <a16:creationId xmlns:a16="http://schemas.microsoft.com/office/drawing/2014/main" id="{B86D3232-CAB1-49DC-914F-B06D6BED2D54}"/>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FEE08ED-B30F-4F59-9C43-DB79834AD673}"/>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8D9C5E5-F739-473B-AF97-4B10E8C28E91}" type="slidenum">
              <a:rPr lang="en-US" smtClean="0"/>
              <a:pPr/>
              <a:t>‹#›</a:t>
            </a:fld>
            <a:endParaRPr lang="en-US"/>
          </a:p>
        </p:txBody>
      </p:sp>
    </p:spTree>
    <p:extLst>
      <p:ext uri="{BB962C8B-B14F-4D97-AF65-F5344CB8AC3E}">
        <p14:creationId xmlns:p14="http://schemas.microsoft.com/office/powerpoint/2010/main" val="1024982782"/>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jpe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 Id="rId9"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48A740BC-A0AA-45E0-B899-2AE9C6FE1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34840" y="-2"/>
            <a:ext cx="4709160" cy="6858002"/>
          </a:xfrm>
          <a:custGeom>
            <a:avLst/>
            <a:gdLst>
              <a:gd name="connsiteX0" fmla="*/ 45572 w 6278879"/>
              <a:gd name="connsiteY0" fmla="*/ 0 h 6858002"/>
              <a:gd name="connsiteX1" fmla="*/ 6278879 w 6278879"/>
              <a:gd name="connsiteY1" fmla="*/ 0 h 6858002"/>
              <a:gd name="connsiteX2" fmla="*/ 6278879 w 6278879"/>
              <a:gd name="connsiteY2" fmla="*/ 6858002 h 6858002"/>
              <a:gd name="connsiteX3" fmla="*/ 3292308 w 6278879"/>
              <a:gd name="connsiteY3" fmla="*/ 6858002 h 6858002"/>
              <a:gd name="connsiteX4" fmla="*/ 3181526 w 6278879"/>
              <a:gd name="connsiteY4" fmla="*/ 6786982 h 6858002"/>
              <a:gd name="connsiteX5" fmla="*/ 0 w 6278879"/>
              <a:gd name="connsiteY5" fmla="*/ 803254 h 6858002"/>
              <a:gd name="connsiteX6" fmla="*/ 37255 w 6278879"/>
              <a:gd name="connsiteY6" fmla="*/ 65447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78879" h="6858002">
                <a:moveTo>
                  <a:pt x="45572" y="0"/>
                </a:moveTo>
                <a:lnTo>
                  <a:pt x="6278879" y="0"/>
                </a:lnTo>
                <a:lnTo>
                  <a:pt x="6278879" y="6858002"/>
                </a:lnTo>
                <a:lnTo>
                  <a:pt x="3292308" y="6858002"/>
                </a:lnTo>
                <a:lnTo>
                  <a:pt x="3181526" y="6786982"/>
                </a:lnTo>
                <a:cubicBezTo>
                  <a:pt x="1262021" y="5490191"/>
                  <a:pt x="0" y="3294103"/>
                  <a:pt x="0" y="803254"/>
                </a:cubicBezTo>
                <a:cubicBezTo>
                  <a:pt x="0" y="554169"/>
                  <a:pt x="12620" y="308032"/>
                  <a:pt x="37255" y="65447"/>
                </a:cubicBez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ctrTitle"/>
          </p:nvPr>
        </p:nvSpPr>
        <p:spPr>
          <a:xfrm>
            <a:off x="491490" y="365125"/>
            <a:ext cx="6759789" cy="1623312"/>
          </a:xfrm>
        </p:spPr>
        <p:txBody>
          <a:bodyPr vert="horz" lIns="91440" tIns="45720" rIns="91440" bIns="45720" rtlCol="0" anchor="b">
            <a:normAutofit/>
          </a:bodyPr>
          <a:lstStyle/>
          <a:p>
            <a:pPr algn="l" defTabSz="914400"/>
            <a:r>
              <a:rPr lang="en-US" sz="3500" kern="1200">
                <a:solidFill>
                  <a:schemeClr val="tx1"/>
                </a:solidFill>
                <a:latin typeface="+mj-lt"/>
                <a:ea typeface="+mj-ea"/>
                <a:cs typeface="+mj-cs"/>
              </a:rPr>
              <a:t>PROJECT ON </a:t>
            </a:r>
            <a:br>
              <a:rPr lang="en-US" sz="3500" kern="1200">
                <a:solidFill>
                  <a:schemeClr val="tx1"/>
                </a:solidFill>
                <a:latin typeface="+mj-lt"/>
                <a:ea typeface="+mj-ea"/>
                <a:cs typeface="+mj-cs"/>
              </a:rPr>
            </a:br>
            <a:r>
              <a:rPr lang="en-US" sz="3500" kern="1200">
                <a:solidFill>
                  <a:schemeClr val="tx1"/>
                </a:solidFill>
                <a:latin typeface="+mj-lt"/>
                <a:ea typeface="+mj-ea"/>
                <a:cs typeface="+mj-cs"/>
              </a:rPr>
              <a:t>FAKE NEWS DETECTION SYSTEM USING DEEP LEARNING</a:t>
            </a:r>
          </a:p>
        </p:txBody>
      </p:sp>
      <p:cxnSp>
        <p:nvCxnSpPr>
          <p:cNvPr id="10" name="Straight Arrow Connector 9">
            <a:extLst>
              <a:ext uri="{FF2B5EF4-FFF2-40B4-BE49-F238E27FC236}">
                <a16:creationId xmlns:a16="http://schemas.microsoft.com/office/drawing/2014/main" id="{B874EF51-C858-4BB9-97C3-D17755787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2745" y="2316480"/>
            <a:ext cx="61722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 name="Subtitle 2"/>
          <p:cNvSpPr>
            <a:spLocks noGrp="1"/>
          </p:cNvSpPr>
          <p:nvPr>
            <p:ph type="subTitle" idx="1"/>
          </p:nvPr>
        </p:nvSpPr>
        <p:spPr>
          <a:xfrm>
            <a:off x="491490" y="2644518"/>
            <a:ext cx="6759789" cy="3327251"/>
          </a:xfrm>
        </p:spPr>
        <p:txBody>
          <a:bodyPr vert="horz" lIns="91440" tIns="45720" rIns="91440" bIns="45720" rtlCol="0">
            <a:normAutofit/>
          </a:bodyPr>
          <a:lstStyle/>
          <a:p>
            <a:pPr indent="-228600" algn="l" defTabSz="914400">
              <a:buFont typeface="Arial" panose="020B0604020202020204" pitchFamily="34" charset="0"/>
              <a:buChar char="•"/>
            </a:pPr>
            <a:endParaRPr lang="en-US" sz="1700" dirty="0"/>
          </a:p>
          <a:p>
            <a:pPr indent="-228600" algn="l" defTabSz="914400">
              <a:buFont typeface="Arial" panose="020B0604020202020204" pitchFamily="34" charset="0"/>
              <a:buChar char="•"/>
            </a:pPr>
            <a:endParaRPr lang="en-US" sz="1700" dirty="0"/>
          </a:p>
          <a:p>
            <a:pPr indent="-228600" algn="l" defTabSz="914400">
              <a:buFont typeface="Arial" panose="020B0604020202020204" pitchFamily="34" charset="0"/>
              <a:buChar char="•"/>
            </a:pPr>
            <a:endParaRPr lang="en-US" sz="1700" dirty="0"/>
          </a:p>
          <a:p>
            <a:pPr indent="-228600" algn="l" defTabSz="914400">
              <a:buFont typeface="Arial" panose="020B0604020202020204" pitchFamily="34" charset="0"/>
              <a:buChar char="•"/>
            </a:pPr>
            <a:endParaRPr lang="en-US" sz="1700" dirty="0"/>
          </a:p>
          <a:p>
            <a:pPr algn="l" defTabSz="914400"/>
            <a:r>
              <a:rPr lang="en-US" sz="1700" dirty="0"/>
              <a:t>By</a:t>
            </a:r>
          </a:p>
          <a:p>
            <a:pPr algn="l" defTabSz="914400"/>
            <a:r>
              <a:rPr lang="en-US" sz="1700" dirty="0"/>
              <a:t>Mohammed Abdul Haseeb 1604-19-733-095</a:t>
            </a:r>
          </a:p>
          <a:p>
            <a:pPr algn="l" defTabSz="914400"/>
            <a:r>
              <a:rPr lang="en-US" sz="1700" dirty="0"/>
              <a:t>Mohammad Rayyan Sami 1604-19-733-084</a:t>
            </a:r>
          </a:p>
          <a:p>
            <a:pPr algn="l" defTabSz="914400"/>
            <a:r>
              <a:rPr lang="en-US" sz="1700" dirty="0"/>
              <a:t>Mir Osayd Ali 1604-19-733-096</a:t>
            </a:r>
          </a:p>
        </p:txBody>
      </p:sp>
    </p:spTree>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13" name="Rectangle 8">
            <a:extLst>
              <a:ext uri="{FF2B5EF4-FFF2-40B4-BE49-F238E27FC236}">
                <a16:creationId xmlns:a16="http://schemas.microsoft.com/office/drawing/2014/main" id="{B0792D4F-247E-46FE-85FC-881DEFA41D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2" name="Title 1"/>
          <p:cNvSpPr>
            <a:spLocks noGrp="1"/>
          </p:cNvSpPr>
          <p:nvPr>
            <p:ph type="title"/>
          </p:nvPr>
        </p:nvSpPr>
        <p:spPr>
          <a:xfrm>
            <a:off x="5013198" y="932688"/>
            <a:ext cx="3669030" cy="1773936"/>
          </a:xfrm>
        </p:spPr>
        <p:txBody>
          <a:bodyPr anchor="b">
            <a:normAutofit/>
          </a:bodyPr>
          <a:lstStyle/>
          <a:p>
            <a:r>
              <a:rPr lang="en-IN" sz="3500"/>
              <a:t>Machine Learning</a:t>
            </a:r>
            <a:endParaRPr lang="en-US" sz="3500"/>
          </a:p>
        </p:txBody>
      </p:sp>
      <p:pic>
        <p:nvPicPr>
          <p:cNvPr id="4" name="Picture 3" descr="download.png"/>
          <p:cNvPicPr>
            <a:picLocks noChangeAspect="1"/>
          </p:cNvPicPr>
          <p:nvPr/>
        </p:nvPicPr>
        <p:blipFill>
          <a:blip r:embed="rId2"/>
          <a:stretch>
            <a:fillRect/>
          </a:stretch>
        </p:blipFill>
        <p:spPr>
          <a:xfrm>
            <a:off x="352513" y="1418730"/>
            <a:ext cx="3769144" cy="4029683"/>
          </a:xfrm>
          <a:prstGeom prst="rect">
            <a:avLst/>
          </a:prstGeom>
        </p:spPr>
      </p:pic>
      <p:cxnSp>
        <p:nvCxnSpPr>
          <p:cNvPr id="14" name="Straight Connector 10">
            <a:extLst>
              <a:ext uri="{FF2B5EF4-FFF2-40B4-BE49-F238E27FC236}">
                <a16:creationId xmlns:a16="http://schemas.microsoft.com/office/drawing/2014/main" id="{7AD0F4D2-80E7-4A78-82EE-BEAEE49454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572000" y="1417320"/>
            <a:ext cx="0" cy="402336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5013198" y="2898648"/>
            <a:ext cx="3669030" cy="3209544"/>
          </a:xfrm>
        </p:spPr>
        <p:txBody>
          <a:bodyPr anchor="t">
            <a:normAutofit/>
          </a:bodyPr>
          <a:lstStyle/>
          <a:p>
            <a:r>
              <a:rPr lang="en-US" sz="1700"/>
              <a:t>Machine learning (ML) is a type of artificial intelligence (AI) that allows software applications to become more accurate at predicting outcomes without being explicitly programmed to do so.</a:t>
            </a:r>
          </a:p>
          <a:p>
            <a:r>
              <a:rPr lang="en-US" sz="1700"/>
              <a:t>Machine learning algorithms use historical data as input to predict new output values.</a:t>
            </a:r>
          </a:p>
        </p:txBody>
      </p:sp>
    </p:spTree>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B0792D4F-247E-46FE-85FC-881DEFA41D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2" name="Title 1"/>
          <p:cNvSpPr>
            <a:spLocks noGrp="1"/>
          </p:cNvSpPr>
          <p:nvPr>
            <p:ph type="title"/>
          </p:nvPr>
        </p:nvSpPr>
        <p:spPr>
          <a:xfrm>
            <a:off x="5013198" y="932688"/>
            <a:ext cx="3669030" cy="1773936"/>
          </a:xfrm>
        </p:spPr>
        <p:txBody>
          <a:bodyPr anchor="b">
            <a:normAutofit/>
          </a:bodyPr>
          <a:lstStyle/>
          <a:p>
            <a:r>
              <a:rPr lang="en-IN" sz="3500"/>
              <a:t>Deep Learning</a:t>
            </a:r>
            <a:endParaRPr lang="en-US" sz="3500"/>
          </a:p>
        </p:txBody>
      </p:sp>
      <p:pic>
        <p:nvPicPr>
          <p:cNvPr id="6" name="Picture 5" descr="images.jpg"/>
          <p:cNvPicPr>
            <a:picLocks noChangeAspect="1"/>
          </p:cNvPicPr>
          <p:nvPr/>
        </p:nvPicPr>
        <p:blipFill>
          <a:blip r:embed="rId2"/>
          <a:stretch>
            <a:fillRect/>
          </a:stretch>
        </p:blipFill>
        <p:spPr>
          <a:xfrm>
            <a:off x="352513" y="1523647"/>
            <a:ext cx="3769144" cy="3819849"/>
          </a:xfrm>
          <a:prstGeom prst="rect">
            <a:avLst/>
          </a:prstGeom>
        </p:spPr>
      </p:pic>
      <p:cxnSp>
        <p:nvCxnSpPr>
          <p:cNvPr id="13" name="Straight Connector 12">
            <a:extLst>
              <a:ext uri="{FF2B5EF4-FFF2-40B4-BE49-F238E27FC236}">
                <a16:creationId xmlns:a16="http://schemas.microsoft.com/office/drawing/2014/main" id="{7AD0F4D2-80E7-4A78-82EE-BEAEE49454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572000" y="1417320"/>
            <a:ext cx="0" cy="402336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5013198" y="2898648"/>
            <a:ext cx="3669030" cy="3209544"/>
          </a:xfrm>
        </p:spPr>
        <p:txBody>
          <a:bodyPr anchor="t">
            <a:normAutofit/>
          </a:bodyPr>
          <a:lstStyle/>
          <a:p>
            <a:r>
              <a:rPr lang="en-US" sz="1700"/>
              <a:t>Deep learning is a type of machine learning and artificial intelligence (AI) that imitates the way humans gain certain types of knowledge. </a:t>
            </a:r>
          </a:p>
          <a:p>
            <a:r>
              <a:rPr lang="en-US" sz="1700"/>
              <a:t>Deep learning is an important element of data science, which includes statistics and predictive modeling</a:t>
            </a:r>
          </a:p>
        </p:txBody>
      </p:sp>
    </p:spTree>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29A9ABB9-3FE5-49D5-B8B3-4489C4CE4F5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3225" y="2395983"/>
            <a:ext cx="0" cy="2228850"/>
          </a:xfrm>
          <a:prstGeom prst="line">
            <a:avLst/>
          </a:prstGeom>
          <a:ln w="19050">
            <a:solidFill>
              <a:schemeClr val="tx1">
                <a:alpha val="60000"/>
              </a:schemeClr>
            </a:solidFill>
          </a:ln>
        </p:spPr>
        <p:style>
          <a:lnRef idx="1">
            <a:schemeClr val="accent1"/>
          </a:lnRef>
          <a:fillRef idx="0">
            <a:schemeClr val="accent1"/>
          </a:fillRef>
          <a:effectRef idx="0">
            <a:schemeClr val="accent1"/>
          </a:effectRef>
          <a:fontRef idx="minor">
            <a:schemeClr val="tx1"/>
          </a:fontRef>
        </p:style>
      </p:cxnSp>
      <p:pic>
        <p:nvPicPr>
          <p:cNvPr id="7" name="Picture 6" descr="pandas.png"/>
          <p:cNvPicPr>
            <a:picLocks noChangeAspect="1"/>
          </p:cNvPicPr>
          <p:nvPr/>
        </p:nvPicPr>
        <p:blipFill>
          <a:blip r:embed="rId3"/>
          <a:stretch>
            <a:fillRect/>
          </a:stretch>
        </p:blipFill>
        <p:spPr>
          <a:xfrm>
            <a:off x="479425" y="1398588"/>
            <a:ext cx="1927225" cy="1927225"/>
          </a:xfrm>
          <a:prstGeom prst="rect">
            <a:avLst/>
          </a:prstGeom>
        </p:spPr>
      </p:pic>
      <p:pic>
        <p:nvPicPr>
          <p:cNvPr id="10" name="Picture 9" descr="sk.png"/>
          <p:cNvPicPr>
            <a:picLocks noChangeAspect="1"/>
          </p:cNvPicPr>
          <p:nvPr/>
        </p:nvPicPr>
        <p:blipFill>
          <a:blip r:embed="rId4"/>
          <a:stretch>
            <a:fillRect/>
          </a:stretch>
        </p:blipFill>
        <p:spPr>
          <a:xfrm>
            <a:off x="2459038" y="1398588"/>
            <a:ext cx="2054225" cy="1085850"/>
          </a:xfrm>
          <a:prstGeom prst="rect">
            <a:avLst/>
          </a:prstGeom>
        </p:spPr>
      </p:pic>
      <p:pic>
        <p:nvPicPr>
          <p:cNvPr id="8" name="Picture 7" descr="numpy.png"/>
          <p:cNvPicPr>
            <a:picLocks noChangeAspect="1"/>
          </p:cNvPicPr>
          <p:nvPr/>
        </p:nvPicPr>
        <p:blipFill>
          <a:blip r:embed="rId5"/>
          <a:stretch>
            <a:fillRect/>
          </a:stretch>
        </p:blipFill>
        <p:spPr>
          <a:xfrm>
            <a:off x="2459038" y="2535238"/>
            <a:ext cx="2054225" cy="790575"/>
          </a:xfrm>
          <a:prstGeom prst="rect">
            <a:avLst/>
          </a:prstGeom>
        </p:spPr>
      </p:pic>
      <p:pic>
        <p:nvPicPr>
          <p:cNvPr id="4" name="Content Placeholder 3" descr="tf.png"/>
          <p:cNvPicPr>
            <a:picLocks noGrp="1" noChangeAspect="1"/>
          </p:cNvPicPr>
          <p:nvPr>
            <p:ph idx="1"/>
          </p:nvPr>
        </p:nvPicPr>
        <p:blipFill>
          <a:blip r:embed="rId6"/>
          <a:stretch>
            <a:fillRect/>
          </a:stretch>
        </p:blipFill>
        <p:spPr>
          <a:xfrm>
            <a:off x="479425" y="3378200"/>
            <a:ext cx="4033838" cy="2243138"/>
          </a:xfrm>
        </p:spPr>
      </p:pic>
      <p:pic>
        <p:nvPicPr>
          <p:cNvPr id="5" name="Picture 4" descr="gen.jpg"/>
          <p:cNvPicPr>
            <a:picLocks noChangeAspect="1"/>
          </p:cNvPicPr>
          <p:nvPr/>
        </p:nvPicPr>
        <p:blipFill>
          <a:blip r:embed="rId7"/>
          <a:stretch>
            <a:fillRect/>
          </a:stretch>
        </p:blipFill>
        <p:spPr>
          <a:xfrm>
            <a:off x="4564063" y="1398588"/>
            <a:ext cx="1357313" cy="1403350"/>
          </a:xfrm>
          <a:prstGeom prst="rect">
            <a:avLst/>
          </a:prstGeom>
        </p:spPr>
      </p:pic>
      <p:pic>
        <p:nvPicPr>
          <p:cNvPr id="9" name="Picture 8" descr="mat.png"/>
          <p:cNvPicPr>
            <a:picLocks noChangeAspect="1"/>
          </p:cNvPicPr>
          <p:nvPr/>
        </p:nvPicPr>
        <p:blipFill>
          <a:blip r:embed="rId8"/>
          <a:stretch>
            <a:fillRect/>
          </a:stretch>
        </p:blipFill>
        <p:spPr>
          <a:xfrm>
            <a:off x="4564063" y="2854325"/>
            <a:ext cx="1357313" cy="1357313"/>
          </a:xfrm>
          <a:prstGeom prst="rect">
            <a:avLst/>
          </a:prstGeom>
        </p:spPr>
      </p:pic>
      <p:pic>
        <p:nvPicPr>
          <p:cNvPr id="11" name="Picture 10" descr="sea.png"/>
          <p:cNvPicPr>
            <a:picLocks noChangeAspect="1"/>
          </p:cNvPicPr>
          <p:nvPr/>
        </p:nvPicPr>
        <p:blipFill>
          <a:blip r:embed="rId9"/>
          <a:stretch>
            <a:fillRect/>
          </a:stretch>
        </p:blipFill>
        <p:spPr>
          <a:xfrm>
            <a:off x="4564063" y="4264025"/>
            <a:ext cx="1357313" cy="1357313"/>
          </a:xfrm>
          <a:prstGeom prst="rect">
            <a:avLst/>
          </a:prstGeom>
        </p:spPr>
      </p:pic>
      <p:sp>
        <p:nvSpPr>
          <p:cNvPr id="2" name="Title 1"/>
          <p:cNvSpPr>
            <a:spLocks noGrp="1"/>
          </p:cNvSpPr>
          <p:nvPr>
            <p:ph type="title"/>
          </p:nvPr>
        </p:nvSpPr>
        <p:spPr>
          <a:xfrm>
            <a:off x="6405372" y="1282700"/>
            <a:ext cx="2099930" cy="4455416"/>
          </a:xfrm>
        </p:spPr>
        <p:txBody>
          <a:bodyPr anchor="ctr">
            <a:normAutofit/>
          </a:bodyPr>
          <a:lstStyle/>
          <a:p>
            <a:r>
              <a:rPr lang="en-IN" sz="3500"/>
              <a:t>Libraries Used</a:t>
            </a:r>
            <a:endParaRPr lang="en-US" sz="3500"/>
          </a:p>
        </p:txBody>
      </p:sp>
    </p:spTree>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E65CDE2-194C-4A17-9E3C-017E8A8970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972B8B-2A04-44C7-B234-E3A0C9A3F3C3}"/>
              </a:ext>
            </a:extLst>
          </p:cNvPr>
          <p:cNvSpPr>
            <a:spLocks noGrp="1"/>
          </p:cNvSpPr>
          <p:nvPr>
            <p:ph type="title"/>
          </p:nvPr>
        </p:nvSpPr>
        <p:spPr>
          <a:xfrm>
            <a:off x="707457" y="712268"/>
            <a:ext cx="7807893" cy="1193533"/>
          </a:xfrm>
        </p:spPr>
        <p:txBody>
          <a:bodyPr vert="horz" lIns="0" tIns="45720" rIns="0" bIns="0">
            <a:normAutofit/>
          </a:bodyPr>
          <a:lstStyle/>
          <a:p>
            <a:r>
              <a:rPr lang="en-GB">
                <a:solidFill>
                  <a:srgbClr val="FFFFFF"/>
                </a:solidFill>
                <a:cs typeface="Calibri"/>
              </a:rPr>
              <a:t>Pandas </a:t>
            </a:r>
          </a:p>
        </p:txBody>
      </p:sp>
      <p:cxnSp>
        <p:nvCxnSpPr>
          <p:cNvPr id="10" name="Straight Connector 9">
            <a:extLst>
              <a:ext uri="{FF2B5EF4-FFF2-40B4-BE49-F238E27FC236}">
                <a16:creationId xmlns:a16="http://schemas.microsoft.com/office/drawing/2014/main" id="{F2AE495E-2AAF-4BC1-87A5-331009D828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571500" y="826324"/>
            <a:ext cx="0" cy="914400"/>
          </a:xfrm>
          <a:prstGeom prst="line">
            <a:avLst/>
          </a:prstGeom>
          <a:ln w="1905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29C81FA-C666-4BA2-9167-1041463958CA}"/>
              </a:ext>
            </a:extLst>
          </p:cNvPr>
          <p:cNvSpPr>
            <a:spLocks noGrp="1"/>
          </p:cNvSpPr>
          <p:nvPr>
            <p:ph idx="1"/>
          </p:nvPr>
        </p:nvSpPr>
        <p:spPr>
          <a:xfrm>
            <a:off x="707457" y="2050181"/>
            <a:ext cx="7807893" cy="4126782"/>
          </a:xfrm>
        </p:spPr>
        <p:txBody>
          <a:bodyPr vert="horz" lIns="91440" tIns="45720" rIns="91440" bIns="45720">
            <a:normAutofit/>
          </a:bodyPr>
          <a:lstStyle/>
          <a:p>
            <a:pPr>
              <a:buNone/>
            </a:pPr>
            <a:r>
              <a:rPr lang="en-US" sz="1000" b="1">
                <a:solidFill>
                  <a:srgbClr val="FFFFFF"/>
                </a:solidFill>
                <a:ea typeface="+mn-lt"/>
                <a:cs typeface="+mn-lt"/>
              </a:rPr>
              <a:t>Pandas </a:t>
            </a:r>
            <a:r>
              <a:rPr lang="en-US" sz="1000">
                <a:solidFill>
                  <a:srgbClr val="FFFFFF"/>
                </a:solidFill>
                <a:ea typeface="+mn-lt"/>
                <a:cs typeface="+mn-lt"/>
              </a:rPr>
              <a:t>is a Python library used for working with data sets.</a:t>
            </a:r>
            <a:endParaRPr lang="en-US" sz="1000">
              <a:solidFill>
                <a:srgbClr val="FFFFFF"/>
              </a:solidFill>
            </a:endParaRPr>
          </a:p>
          <a:p>
            <a:pPr>
              <a:buNone/>
            </a:pPr>
            <a:r>
              <a:rPr lang="en-US" sz="1000">
                <a:solidFill>
                  <a:srgbClr val="FFFFFF"/>
                </a:solidFill>
                <a:ea typeface="+mn-lt"/>
                <a:cs typeface="+mn-lt"/>
              </a:rPr>
              <a:t>It has functions for analyzing, cleaning, exploring, and</a:t>
            </a:r>
          </a:p>
          <a:p>
            <a:pPr>
              <a:buNone/>
            </a:pPr>
            <a:r>
              <a:rPr lang="en-US" sz="1000">
                <a:solidFill>
                  <a:srgbClr val="FFFFFF"/>
                </a:solidFill>
                <a:ea typeface="+mn-lt"/>
                <a:cs typeface="+mn-lt"/>
              </a:rPr>
              <a:t>manipulating data.</a:t>
            </a:r>
            <a:endParaRPr lang="en-US" sz="1000">
              <a:solidFill>
                <a:srgbClr val="FFFFFF"/>
              </a:solidFill>
            </a:endParaRPr>
          </a:p>
          <a:p>
            <a:pPr>
              <a:buNone/>
            </a:pPr>
            <a:r>
              <a:rPr lang="en-US" sz="1000">
                <a:solidFill>
                  <a:srgbClr val="FFFFFF"/>
                </a:solidFill>
                <a:ea typeface="+mn-lt"/>
                <a:cs typeface="+mn-lt"/>
              </a:rPr>
              <a:t>Pandas allows us to analyze big data and make conclusions</a:t>
            </a:r>
          </a:p>
          <a:p>
            <a:pPr>
              <a:buNone/>
            </a:pPr>
            <a:r>
              <a:rPr lang="en-US" sz="1000">
                <a:solidFill>
                  <a:srgbClr val="FFFFFF"/>
                </a:solidFill>
                <a:ea typeface="+mn-lt"/>
                <a:cs typeface="+mn-lt"/>
              </a:rPr>
              <a:t>based on statistical theories.</a:t>
            </a:r>
            <a:endParaRPr lang="en-US" sz="1000">
              <a:solidFill>
                <a:srgbClr val="FFFFFF"/>
              </a:solidFill>
            </a:endParaRPr>
          </a:p>
          <a:p>
            <a:pPr>
              <a:buNone/>
            </a:pPr>
            <a:r>
              <a:rPr lang="en-US" sz="1000">
                <a:solidFill>
                  <a:srgbClr val="FFFFFF"/>
                </a:solidFill>
                <a:ea typeface="+mn-lt"/>
                <a:cs typeface="+mn-lt"/>
              </a:rPr>
              <a:t>Pandas can clean messy data sets, and make them readable</a:t>
            </a:r>
          </a:p>
          <a:p>
            <a:pPr>
              <a:buNone/>
            </a:pPr>
            <a:r>
              <a:rPr lang="en-US" sz="1000">
                <a:solidFill>
                  <a:srgbClr val="FFFFFF"/>
                </a:solidFill>
                <a:ea typeface="+mn-lt"/>
                <a:cs typeface="+mn-lt"/>
              </a:rPr>
              <a:t>and relevant.</a:t>
            </a:r>
            <a:endParaRPr lang="en-US" sz="1000">
              <a:solidFill>
                <a:srgbClr val="FFFFFF"/>
              </a:solidFill>
            </a:endParaRPr>
          </a:p>
          <a:p>
            <a:pPr>
              <a:buNone/>
            </a:pPr>
            <a:endParaRPr lang="en-US" sz="1000">
              <a:solidFill>
                <a:srgbClr val="FFFFFF"/>
              </a:solidFill>
              <a:ea typeface="+mn-lt"/>
              <a:cs typeface="+mn-lt"/>
            </a:endParaRPr>
          </a:p>
          <a:p>
            <a:pPr>
              <a:buNone/>
            </a:pPr>
            <a:r>
              <a:rPr lang="en-US" sz="1000">
                <a:solidFill>
                  <a:srgbClr val="FFFFFF"/>
                </a:solidFill>
                <a:ea typeface="+mn-lt"/>
                <a:cs typeface="+mn-lt"/>
              </a:rPr>
              <a:t>Pandas gives you answers about the data. Like:</a:t>
            </a:r>
            <a:endParaRPr lang="en-US" sz="1000">
              <a:solidFill>
                <a:srgbClr val="FFFFFF"/>
              </a:solidFill>
            </a:endParaRPr>
          </a:p>
          <a:p>
            <a:r>
              <a:rPr lang="en-US" sz="1000">
                <a:solidFill>
                  <a:srgbClr val="FFFFFF"/>
                </a:solidFill>
                <a:ea typeface="+mn-lt"/>
                <a:cs typeface="+mn-lt"/>
              </a:rPr>
              <a:t>Is there a correlation between two or more columns?</a:t>
            </a:r>
            <a:endParaRPr lang="en-US" sz="1000">
              <a:solidFill>
                <a:srgbClr val="FFFFFF"/>
              </a:solidFill>
            </a:endParaRPr>
          </a:p>
          <a:p>
            <a:r>
              <a:rPr lang="en-US" sz="1000">
                <a:solidFill>
                  <a:srgbClr val="FFFFFF"/>
                </a:solidFill>
                <a:ea typeface="+mn-lt"/>
                <a:cs typeface="+mn-lt"/>
              </a:rPr>
              <a:t>What is average value?</a:t>
            </a:r>
            <a:endParaRPr lang="en-US" sz="1000">
              <a:solidFill>
                <a:srgbClr val="FFFFFF"/>
              </a:solidFill>
            </a:endParaRPr>
          </a:p>
          <a:p>
            <a:r>
              <a:rPr lang="en-US" sz="1000">
                <a:solidFill>
                  <a:srgbClr val="FFFFFF"/>
                </a:solidFill>
                <a:ea typeface="+mn-lt"/>
                <a:cs typeface="+mn-lt"/>
              </a:rPr>
              <a:t>Max value?</a:t>
            </a:r>
            <a:endParaRPr lang="en-US" sz="1000">
              <a:solidFill>
                <a:srgbClr val="FFFFFF"/>
              </a:solidFill>
            </a:endParaRPr>
          </a:p>
          <a:p>
            <a:r>
              <a:rPr lang="en-US" sz="1000">
                <a:solidFill>
                  <a:srgbClr val="FFFFFF"/>
                </a:solidFill>
                <a:ea typeface="+mn-lt"/>
                <a:cs typeface="+mn-lt"/>
              </a:rPr>
              <a:t>Min value?</a:t>
            </a:r>
            <a:endParaRPr lang="en-US" sz="1000">
              <a:solidFill>
                <a:srgbClr val="FFFFFF"/>
              </a:solidFill>
            </a:endParaRPr>
          </a:p>
          <a:p>
            <a:pPr>
              <a:buNone/>
            </a:pPr>
            <a:endParaRPr lang="en-US" sz="1000">
              <a:solidFill>
                <a:srgbClr val="FFFFFF"/>
              </a:solidFill>
            </a:endParaRPr>
          </a:p>
          <a:p>
            <a:pPr>
              <a:buNone/>
            </a:pPr>
            <a:br>
              <a:rPr lang="en-US" sz="1000">
                <a:solidFill>
                  <a:srgbClr val="FFFFFF"/>
                </a:solidFill>
              </a:rPr>
            </a:br>
            <a:endParaRPr lang="en-US" sz="1000">
              <a:solidFill>
                <a:srgbClr val="FFFFFF"/>
              </a:solidFill>
            </a:endParaRPr>
          </a:p>
        </p:txBody>
      </p:sp>
    </p:spTree>
    <p:extLst>
      <p:ext uri="{BB962C8B-B14F-4D97-AF65-F5344CB8AC3E}">
        <p14:creationId xmlns:p14="http://schemas.microsoft.com/office/powerpoint/2010/main" val="4220036422"/>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E65CDE2-194C-4A17-9E3C-017E8A8970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B2979C-8DAA-4DDB-80A0-145EC53B0E4D}"/>
              </a:ext>
            </a:extLst>
          </p:cNvPr>
          <p:cNvSpPr>
            <a:spLocks noGrp="1"/>
          </p:cNvSpPr>
          <p:nvPr>
            <p:ph type="title"/>
          </p:nvPr>
        </p:nvSpPr>
        <p:spPr>
          <a:xfrm>
            <a:off x="707457" y="712268"/>
            <a:ext cx="7807893" cy="1193533"/>
          </a:xfrm>
        </p:spPr>
        <p:txBody>
          <a:bodyPr vert="horz" lIns="0" tIns="45720" rIns="0" bIns="0">
            <a:normAutofit/>
          </a:bodyPr>
          <a:lstStyle/>
          <a:p>
            <a:r>
              <a:rPr lang="en-GB">
                <a:solidFill>
                  <a:srgbClr val="FFFFFF"/>
                </a:solidFill>
                <a:cs typeface="Calibri"/>
              </a:rPr>
              <a:t>NumPy</a:t>
            </a:r>
            <a:endParaRPr lang="en-US">
              <a:solidFill>
                <a:srgbClr val="FFFFFF"/>
              </a:solidFill>
            </a:endParaRPr>
          </a:p>
        </p:txBody>
      </p:sp>
      <p:cxnSp>
        <p:nvCxnSpPr>
          <p:cNvPr id="10" name="Straight Connector 9">
            <a:extLst>
              <a:ext uri="{FF2B5EF4-FFF2-40B4-BE49-F238E27FC236}">
                <a16:creationId xmlns:a16="http://schemas.microsoft.com/office/drawing/2014/main" id="{F2AE495E-2AAF-4BC1-87A5-331009D828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571500" y="826324"/>
            <a:ext cx="0" cy="914400"/>
          </a:xfrm>
          <a:prstGeom prst="line">
            <a:avLst/>
          </a:prstGeom>
          <a:ln w="1905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4F52788-0749-4CED-B32A-997D517D6E95}"/>
              </a:ext>
            </a:extLst>
          </p:cNvPr>
          <p:cNvSpPr>
            <a:spLocks noGrp="1"/>
          </p:cNvSpPr>
          <p:nvPr>
            <p:ph idx="1"/>
          </p:nvPr>
        </p:nvSpPr>
        <p:spPr>
          <a:xfrm>
            <a:off x="707457" y="2050181"/>
            <a:ext cx="7807893" cy="4126782"/>
          </a:xfrm>
        </p:spPr>
        <p:txBody>
          <a:bodyPr vert="horz" lIns="91440" tIns="45720" rIns="91440" bIns="45720">
            <a:normAutofit/>
          </a:bodyPr>
          <a:lstStyle/>
          <a:p>
            <a:pPr marL="0" indent="0">
              <a:buNone/>
            </a:pPr>
            <a:r>
              <a:rPr lang="en-GB" sz="1500">
                <a:solidFill>
                  <a:srgbClr val="FFFFFF"/>
                </a:solidFill>
                <a:ea typeface="+mn-lt"/>
                <a:cs typeface="+mn-lt"/>
              </a:rPr>
              <a:t>NumPy is a Python library used for working with arrays.</a:t>
            </a:r>
            <a:endParaRPr lang="en-GB" sz="1500">
              <a:solidFill>
                <a:srgbClr val="FFFFFF"/>
              </a:solidFill>
            </a:endParaRPr>
          </a:p>
          <a:p>
            <a:pPr marL="0" indent="0">
              <a:buNone/>
            </a:pPr>
            <a:r>
              <a:rPr lang="en-GB" sz="1500">
                <a:solidFill>
                  <a:srgbClr val="FFFFFF"/>
                </a:solidFill>
                <a:ea typeface="+mn-lt"/>
                <a:cs typeface="+mn-lt"/>
              </a:rPr>
              <a:t>It also has functions for working in domain of linear algebra, fourier transform, and matrices.</a:t>
            </a:r>
            <a:endParaRPr lang="en-GB" sz="1500">
              <a:solidFill>
                <a:srgbClr val="FFFFFF"/>
              </a:solidFill>
            </a:endParaRPr>
          </a:p>
          <a:p>
            <a:pPr>
              <a:buNone/>
            </a:pPr>
            <a:r>
              <a:rPr lang="en-GB" sz="1500">
                <a:solidFill>
                  <a:srgbClr val="FFFFFF"/>
                </a:solidFill>
                <a:ea typeface="+mn-lt"/>
                <a:cs typeface="+mn-lt"/>
              </a:rPr>
              <a:t>NumPy stands for Numerical Python.</a:t>
            </a:r>
            <a:endParaRPr lang="en-GB" sz="1500">
              <a:solidFill>
                <a:srgbClr val="FFFFFF"/>
              </a:solidFill>
            </a:endParaRPr>
          </a:p>
          <a:p>
            <a:pPr>
              <a:buNone/>
            </a:pPr>
            <a:r>
              <a:rPr lang="en-US" sz="1500">
                <a:solidFill>
                  <a:srgbClr val="FFFFFF"/>
                </a:solidFill>
                <a:ea typeface="+mn-lt"/>
                <a:cs typeface="+mn-lt"/>
              </a:rPr>
              <a:t>NumPy aims to provide an array object that is up to 50x</a:t>
            </a:r>
          </a:p>
          <a:p>
            <a:pPr>
              <a:buNone/>
            </a:pPr>
            <a:r>
              <a:rPr lang="en-US" sz="1500">
                <a:solidFill>
                  <a:srgbClr val="FFFFFF"/>
                </a:solidFill>
                <a:ea typeface="+mn-lt"/>
                <a:cs typeface="+mn-lt"/>
              </a:rPr>
              <a:t>faster than traditional Python lists.</a:t>
            </a:r>
            <a:endParaRPr lang="en-US" sz="1500">
              <a:solidFill>
                <a:srgbClr val="FFFFFF"/>
              </a:solidFill>
            </a:endParaRPr>
          </a:p>
          <a:p>
            <a:pPr>
              <a:buNone/>
            </a:pPr>
            <a:r>
              <a:rPr lang="en-US" sz="1500">
                <a:solidFill>
                  <a:srgbClr val="FFFFFF"/>
                </a:solidFill>
                <a:ea typeface="+mn-lt"/>
                <a:cs typeface="+mn-lt"/>
              </a:rPr>
              <a:t>The array object in NumPy is called </a:t>
            </a:r>
            <a:r>
              <a:rPr lang="en-US" sz="1500">
                <a:solidFill>
                  <a:srgbClr val="FFFFFF"/>
                </a:solidFill>
                <a:latin typeface="Constantia"/>
                <a:ea typeface="+mn-lt"/>
                <a:cs typeface="+mn-lt"/>
              </a:rPr>
              <a:t>n</a:t>
            </a:r>
            <a:r>
              <a:rPr lang="en-US" sz="1500">
                <a:solidFill>
                  <a:srgbClr val="FFFFFF"/>
                </a:solidFill>
                <a:latin typeface="Consolas"/>
                <a:ea typeface="+mn-lt"/>
                <a:cs typeface="+mn-lt"/>
              </a:rPr>
              <a:t>darray</a:t>
            </a:r>
            <a:r>
              <a:rPr lang="en-US" sz="1500">
                <a:solidFill>
                  <a:srgbClr val="FFFFFF"/>
                </a:solidFill>
                <a:ea typeface="+mn-lt"/>
                <a:cs typeface="+mn-lt"/>
              </a:rPr>
              <a:t>, it provides a lot of</a:t>
            </a:r>
            <a:endParaRPr lang="en-US" sz="1500">
              <a:solidFill>
                <a:srgbClr val="FFFFFF"/>
              </a:solidFill>
            </a:endParaRPr>
          </a:p>
          <a:p>
            <a:pPr>
              <a:buNone/>
            </a:pPr>
            <a:r>
              <a:rPr lang="en-US" sz="1500">
                <a:solidFill>
                  <a:srgbClr val="FFFFFF"/>
                </a:solidFill>
                <a:ea typeface="+mn-lt"/>
                <a:cs typeface="+mn-lt"/>
              </a:rPr>
              <a:t>supporting functions that makes working with n</a:t>
            </a:r>
            <a:r>
              <a:rPr lang="en-US" sz="1500">
                <a:solidFill>
                  <a:srgbClr val="FFFFFF"/>
                </a:solidFill>
                <a:latin typeface="Consolas"/>
                <a:ea typeface="+mn-lt"/>
                <a:cs typeface="+mn-lt"/>
              </a:rPr>
              <a:t>darray</a:t>
            </a:r>
            <a:r>
              <a:rPr lang="en-US" sz="1500">
                <a:solidFill>
                  <a:srgbClr val="FFFFFF"/>
                </a:solidFill>
                <a:ea typeface="+mn-lt"/>
                <a:cs typeface="+mn-lt"/>
              </a:rPr>
              <a:t> very easy.</a:t>
            </a:r>
            <a:endParaRPr lang="en-US" sz="1500">
              <a:solidFill>
                <a:srgbClr val="FFFFFF"/>
              </a:solidFill>
            </a:endParaRPr>
          </a:p>
          <a:p>
            <a:pPr>
              <a:buNone/>
            </a:pPr>
            <a:r>
              <a:rPr lang="en-US" sz="1500">
                <a:solidFill>
                  <a:srgbClr val="FFFFFF"/>
                </a:solidFill>
                <a:ea typeface="+mn-lt"/>
                <a:cs typeface="+mn-lt"/>
              </a:rPr>
              <a:t>NumPy arrays are stored at one continuous place in memory unlike</a:t>
            </a:r>
          </a:p>
          <a:p>
            <a:pPr>
              <a:buNone/>
            </a:pPr>
            <a:r>
              <a:rPr lang="en-US" sz="1500">
                <a:solidFill>
                  <a:srgbClr val="FFFFFF"/>
                </a:solidFill>
                <a:ea typeface="+mn-lt"/>
                <a:cs typeface="+mn-lt"/>
              </a:rPr>
              <a:t>lists, so processes can access and manipulate them very efficiently.</a:t>
            </a:r>
          </a:p>
          <a:p>
            <a:pPr>
              <a:buNone/>
            </a:pPr>
            <a:r>
              <a:rPr lang="en-US" sz="1500">
                <a:solidFill>
                  <a:srgbClr val="FFFFFF"/>
                </a:solidFill>
                <a:ea typeface="+mn-lt"/>
                <a:cs typeface="+mn-lt"/>
              </a:rPr>
              <a:t>This is the main reason why NumPy is faster than lists. Also it is optimized to</a:t>
            </a:r>
          </a:p>
          <a:p>
            <a:pPr>
              <a:buNone/>
            </a:pPr>
            <a:r>
              <a:rPr lang="en-US" sz="1500">
                <a:solidFill>
                  <a:srgbClr val="FFFFFF"/>
                </a:solidFill>
                <a:ea typeface="+mn-lt"/>
                <a:cs typeface="+mn-lt"/>
              </a:rPr>
              <a:t>work with latest CPU architectures.</a:t>
            </a:r>
            <a:endParaRPr lang="en-US" sz="1500">
              <a:solidFill>
                <a:srgbClr val="FFFFFF"/>
              </a:solidFill>
            </a:endParaRPr>
          </a:p>
          <a:p>
            <a:pPr>
              <a:buNone/>
            </a:pPr>
            <a:br>
              <a:rPr lang="en-US" sz="1500">
                <a:solidFill>
                  <a:srgbClr val="FFFFFF"/>
                </a:solidFill>
              </a:rPr>
            </a:br>
            <a:br>
              <a:rPr lang="en-US" sz="1500">
                <a:solidFill>
                  <a:srgbClr val="FFFFFF"/>
                </a:solidFill>
              </a:rPr>
            </a:br>
            <a:endParaRPr lang="en-US" sz="1500">
              <a:solidFill>
                <a:srgbClr val="FFFFFF"/>
              </a:solidFill>
            </a:endParaRPr>
          </a:p>
          <a:p>
            <a:endParaRPr lang="en-GB" sz="1500">
              <a:solidFill>
                <a:srgbClr val="FFFFFF"/>
              </a:solidFill>
            </a:endParaRPr>
          </a:p>
        </p:txBody>
      </p:sp>
    </p:spTree>
    <p:extLst>
      <p:ext uri="{BB962C8B-B14F-4D97-AF65-F5344CB8AC3E}">
        <p14:creationId xmlns:p14="http://schemas.microsoft.com/office/powerpoint/2010/main" val="179541296"/>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E65CDE2-194C-4A17-9E3C-017E8A8970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E9EDAD-5C95-43DE-ADDA-1EFEE1BFA281}"/>
              </a:ext>
            </a:extLst>
          </p:cNvPr>
          <p:cNvSpPr>
            <a:spLocks noGrp="1"/>
          </p:cNvSpPr>
          <p:nvPr>
            <p:ph type="title"/>
          </p:nvPr>
        </p:nvSpPr>
        <p:spPr>
          <a:xfrm>
            <a:off x="707457" y="712268"/>
            <a:ext cx="7807893" cy="1193533"/>
          </a:xfrm>
        </p:spPr>
        <p:txBody>
          <a:bodyPr vert="horz" lIns="0" tIns="45720" rIns="0" bIns="0">
            <a:normAutofit/>
          </a:bodyPr>
          <a:lstStyle/>
          <a:p>
            <a:r>
              <a:rPr lang="en-GB">
                <a:solidFill>
                  <a:srgbClr val="FFFFFF"/>
                </a:solidFill>
                <a:cs typeface="Calibri"/>
              </a:rPr>
              <a:t>Seaborn, Matplotlib</a:t>
            </a:r>
            <a:endParaRPr lang="en-GB">
              <a:solidFill>
                <a:srgbClr val="FFFFFF"/>
              </a:solidFill>
            </a:endParaRPr>
          </a:p>
        </p:txBody>
      </p:sp>
      <p:cxnSp>
        <p:nvCxnSpPr>
          <p:cNvPr id="10" name="Straight Connector 9">
            <a:extLst>
              <a:ext uri="{FF2B5EF4-FFF2-40B4-BE49-F238E27FC236}">
                <a16:creationId xmlns:a16="http://schemas.microsoft.com/office/drawing/2014/main" id="{F2AE495E-2AAF-4BC1-87A5-331009D828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571500" y="826324"/>
            <a:ext cx="0" cy="914400"/>
          </a:xfrm>
          <a:prstGeom prst="line">
            <a:avLst/>
          </a:prstGeom>
          <a:ln w="1905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8516342-1B29-4A91-95DA-81C90F299BCC}"/>
              </a:ext>
            </a:extLst>
          </p:cNvPr>
          <p:cNvSpPr>
            <a:spLocks noGrp="1"/>
          </p:cNvSpPr>
          <p:nvPr>
            <p:ph idx="1"/>
          </p:nvPr>
        </p:nvSpPr>
        <p:spPr>
          <a:xfrm>
            <a:off x="707457" y="2050181"/>
            <a:ext cx="7807893" cy="4126782"/>
          </a:xfrm>
        </p:spPr>
        <p:txBody>
          <a:bodyPr vert="horz" lIns="91440" tIns="45720" rIns="91440" bIns="45720">
            <a:normAutofit/>
          </a:bodyPr>
          <a:lstStyle/>
          <a:p>
            <a:pPr>
              <a:buNone/>
            </a:pPr>
            <a:r>
              <a:rPr lang="en-GB" sz="800" b="1">
                <a:solidFill>
                  <a:srgbClr val="FFFFFF"/>
                </a:solidFill>
                <a:ea typeface="+mn-lt"/>
                <a:cs typeface="+mn-lt"/>
              </a:rPr>
              <a:t>Matplotlib </a:t>
            </a:r>
            <a:r>
              <a:rPr lang="en-GB" sz="800">
                <a:solidFill>
                  <a:srgbClr val="FFFFFF"/>
                </a:solidFill>
                <a:ea typeface="+mn-lt"/>
                <a:cs typeface="+mn-lt"/>
              </a:rPr>
              <a:t>is a low level graph plotting library in</a:t>
            </a:r>
            <a:endParaRPr lang="en-US" sz="800">
              <a:solidFill>
                <a:srgbClr val="FFFFFF"/>
              </a:solidFill>
              <a:ea typeface="+mn-lt"/>
              <a:cs typeface="+mn-lt"/>
            </a:endParaRPr>
          </a:p>
          <a:p>
            <a:pPr>
              <a:buNone/>
            </a:pPr>
            <a:r>
              <a:rPr lang="en-GB" sz="800">
                <a:solidFill>
                  <a:srgbClr val="FFFFFF"/>
                </a:solidFill>
                <a:ea typeface="+mn-lt"/>
                <a:cs typeface="+mn-lt"/>
              </a:rPr>
              <a:t>python that serves as a visualization utility.</a:t>
            </a:r>
            <a:endParaRPr lang="en-US" sz="800">
              <a:solidFill>
                <a:srgbClr val="FFFFFF"/>
              </a:solidFill>
            </a:endParaRPr>
          </a:p>
          <a:p>
            <a:pPr>
              <a:buNone/>
            </a:pPr>
            <a:r>
              <a:rPr lang="en-GB" sz="800">
                <a:solidFill>
                  <a:srgbClr val="FFFFFF"/>
                </a:solidFill>
                <a:ea typeface="+mn-lt"/>
                <a:cs typeface="+mn-lt"/>
              </a:rPr>
              <a:t>Matplotlib was created by John D. Hunter.</a:t>
            </a:r>
            <a:endParaRPr lang="en-GB" sz="800">
              <a:solidFill>
                <a:srgbClr val="FFFFFF"/>
              </a:solidFill>
            </a:endParaRPr>
          </a:p>
          <a:p>
            <a:pPr>
              <a:buNone/>
            </a:pPr>
            <a:r>
              <a:rPr lang="en-GB" sz="800">
                <a:solidFill>
                  <a:srgbClr val="FFFFFF"/>
                </a:solidFill>
                <a:ea typeface="+mn-lt"/>
                <a:cs typeface="+mn-lt"/>
              </a:rPr>
              <a:t>Matplotlib is open source and we can use it freely.</a:t>
            </a:r>
            <a:endParaRPr lang="en-GB" sz="800">
              <a:solidFill>
                <a:srgbClr val="FFFFFF"/>
              </a:solidFill>
            </a:endParaRPr>
          </a:p>
          <a:p>
            <a:pPr>
              <a:buNone/>
            </a:pPr>
            <a:r>
              <a:rPr lang="en-GB" sz="800">
                <a:solidFill>
                  <a:srgbClr val="FFFFFF"/>
                </a:solidFill>
                <a:ea typeface="+mn-lt"/>
                <a:cs typeface="+mn-lt"/>
              </a:rPr>
              <a:t>Matplotlib is mostly written in python, a few segments</a:t>
            </a:r>
          </a:p>
          <a:p>
            <a:pPr>
              <a:buNone/>
            </a:pPr>
            <a:r>
              <a:rPr lang="en-GB" sz="800">
                <a:solidFill>
                  <a:srgbClr val="FFFFFF"/>
                </a:solidFill>
                <a:ea typeface="+mn-lt"/>
                <a:cs typeface="+mn-lt"/>
              </a:rPr>
              <a:t>are written in C, Objective-C and Javascript for Platform</a:t>
            </a:r>
          </a:p>
          <a:p>
            <a:pPr>
              <a:buNone/>
            </a:pPr>
            <a:r>
              <a:rPr lang="en-GB" sz="800">
                <a:solidFill>
                  <a:srgbClr val="FFFFFF"/>
                </a:solidFill>
                <a:ea typeface="+mn-lt"/>
                <a:cs typeface="+mn-lt"/>
              </a:rPr>
              <a:t>Compatibility.</a:t>
            </a:r>
          </a:p>
          <a:p>
            <a:pPr>
              <a:buNone/>
            </a:pPr>
            <a:endParaRPr lang="en-GB" sz="800">
              <a:solidFill>
                <a:srgbClr val="FFFFFF"/>
              </a:solidFill>
            </a:endParaRPr>
          </a:p>
          <a:p>
            <a:pPr>
              <a:buNone/>
            </a:pPr>
            <a:endParaRPr lang="en-GB" sz="800">
              <a:solidFill>
                <a:srgbClr val="FFFFFF"/>
              </a:solidFill>
            </a:endParaRPr>
          </a:p>
          <a:p>
            <a:pPr marL="0" indent="0">
              <a:buNone/>
            </a:pPr>
            <a:r>
              <a:rPr lang="en-GB" sz="800" b="1">
                <a:solidFill>
                  <a:srgbClr val="FFFFFF"/>
                </a:solidFill>
              </a:rPr>
              <a:t>Seaborn</a:t>
            </a:r>
            <a:r>
              <a:rPr lang="en-GB" sz="800">
                <a:solidFill>
                  <a:srgbClr val="FFFFFF"/>
                </a:solidFill>
                <a:ea typeface="+mn-lt"/>
                <a:cs typeface="+mn-lt"/>
              </a:rPr>
              <a:t> is a library for making statistical graphics in Python. It builds on top of matplotlib and integrates closely with pandas data structures.</a:t>
            </a:r>
          </a:p>
          <a:p>
            <a:pPr>
              <a:buNone/>
            </a:pPr>
            <a:r>
              <a:rPr lang="en-GB" sz="800">
                <a:solidFill>
                  <a:srgbClr val="FFFFFF"/>
                </a:solidFill>
                <a:ea typeface="+mn-lt"/>
                <a:cs typeface="+mn-lt"/>
              </a:rPr>
              <a:t>Seaborn helps you explore and understand your data. Its plotting functions operate on</a:t>
            </a:r>
          </a:p>
          <a:p>
            <a:pPr>
              <a:buNone/>
            </a:pPr>
            <a:r>
              <a:rPr lang="en-GB" sz="800">
                <a:solidFill>
                  <a:srgbClr val="FFFFFF"/>
                </a:solidFill>
                <a:ea typeface="+mn-lt"/>
                <a:cs typeface="+mn-lt"/>
              </a:rPr>
              <a:t>dataframes and arrays containing whole datasets and internally perform the necessary</a:t>
            </a:r>
          </a:p>
          <a:p>
            <a:pPr>
              <a:buNone/>
            </a:pPr>
            <a:r>
              <a:rPr lang="en-GB" sz="800">
                <a:solidFill>
                  <a:srgbClr val="FFFFFF"/>
                </a:solidFill>
                <a:ea typeface="+mn-lt"/>
                <a:cs typeface="+mn-lt"/>
              </a:rPr>
              <a:t>semantic mapping and statistical aggregation to produce informative plots. Its dataset</a:t>
            </a:r>
          </a:p>
          <a:p>
            <a:pPr>
              <a:buNone/>
            </a:pPr>
            <a:r>
              <a:rPr lang="en-GB" sz="800">
                <a:solidFill>
                  <a:srgbClr val="FFFFFF"/>
                </a:solidFill>
                <a:ea typeface="+mn-lt"/>
                <a:cs typeface="+mn-lt"/>
              </a:rPr>
              <a:t>oriented, declarative API lets you focus on what the different elements of your plots mean,</a:t>
            </a:r>
          </a:p>
          <a:p>
            <a:pPr>
              <a:buNone/>
            </a:pPr>
            <a:r>
              <a:rPr lang="en-GB" sz="800">
                <a:solidFill>
                  <a:srgbClr val="FFFFFF"/>
                </a:solidFill>
                <a:ea typeface="+mn-lt"/>
                <a:cs typeface="+mn-lt"/>
              </a:rPr>
              <a:t>rather than on the details of how to draw them.</a:t>
            </a:r>
            <a:endParaRPr lang="en-GB" sz="800">
              <a:solidFill>
                <a:srgbClr val="FFFFFF"/>
              </a:solidFill>
            </a:endParaRPr>
          </a:p>
          <a:p>
            <a:pPr>
              <a:buNone/>
            </a:pPr>
            <a:endParaRPr lang="en-GB" sz="800" b="1">
              <a:solidFill>
                <a:srgbClr val="FFFFFF"/>
              </a:solidFill>
            </a:endParaRPr>
          </a:p>
          <a:p>
            <a:pPr marL="0" indent="0">
              <a:buNone/>
            </a:pPr>
            <a:br>
              <a:rPr lang="en-US" sz="800">
                <a:solidFill>
                  <a:srgbClr val="FFFFFF"/>
                </a:solidFill>
              </a:rPr>
            </a:br>
            <a:endParaRPr lang="en-US" sz="800">
              <a:solidFill>
                <a:srgbClr val="FFFFFF"/>
              </a:solidFill>
            </a:endParaRPr>
          </a:p>
        </p:txBody>
      </p:sp>
    </p:spTree>
    <p:extLst>
      <p:ext uri="{BB962C8B-B14F-4D97-AF65-F5344CB8AC3E}">
        <p14:creationId xmlns:p14="http://schemas.microsoft.com/office/powerpoint/2010/main" val="3599628010"/>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0792D4F-247E-46FE-85FC-881DEFA41D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2" name="Title 1"/>
          <p:cNvSpPr>
            <a:spLocks noGrp="1"/>
          </p:cNvSpPr>
          <p:nvPr>
            <p:ph type="title"/>
          </p:nvPr>
        </p:nvSpPr>
        <p:spPr>
          <a:xfrm>
            <a:off x="630936" y="475488"/>
            <a:ext cx="7886700" cy="1197864"/>
          </a:xfrm>
        </p:spPr>
        <p:txBody>
          <a:bodyPr>
            <a:normAutofit/>
          </a:bodyPr>
          <a:lstStyle/>
          <a:p>
            <a:r>
              <a:rPr lang="en-IN" dirty="0"/>
              <a:t>Wordcloud</a:t>
            </a:r>
            <a:endParaRPr lang="en-US" dirty="0"/>
          </a:p>
        </p:txBody>
      </p:sp>
      <p:cxnSp>
        <p:nvCxnSpPr>
          <p:cNvPr id="11" name="Straight Connector 10">
            <a:extLst>
              <a:ext uri="{FF2B5EF4-FFF2-40B4-BE49-F238E27FC236}">
                <a16:creationId xmlns:a16="http://schemas.microsoft.com/office/drawing/2014/main" id="{CE272F12-AF86-441A-BC1B-C014BBBF85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356616" y="585216"/>
            <a:ext cx="0" cy="914400"/>
          </a:xfrm>
          <a:prstGeom prst="line">
            <a:avLst/>
          </a:prstGeom>
          <a:ln w="1905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pic>
        <p:nvPicPr>
          <p:cNvPr id="4" name="Picture 3" descr="donald.jpg"/>
          <p:cNvPicPr>
            <a:picLocks noChangeAspect="1"/>
          </p:cNvPicPr>
          <p:nvPr/>
        </p:nvPicPr>
        <p:blipFill>
          <a:blip r:embed="rId2"/>
          <a:stretch>
            <a:fillRect/>
          </a:stretch>
        </p:blipFill>
        <p:spPr>
          <a:xfrm>
            <a:off x="624078" y="2898191"/>
            <a:ext cx="4663440" cy="2378354"/>
          </a:xfrm>
          <a:prstGeom prst="rect">
            <a:avLst/>
          </a:prstGeom>
        </p:spPr>
      </p:pic>
      <p:sp>
        <p:nvSpPr>
          <p:cNvPr id="3" name="Content Placeholder 2"/>
          <p:cNvSpPr>
            <a:spLocks noGrp="1"/>
          </p:cNvSpPr>
          <p:nvPr>
            <p:ph idx="1"/>
          </p:nvPr>
        </p:nvSpPr>
        <p:spPr>
          <a:xfrm>
            <a:off x="5650992" y="2002536"/>
            <a:ext cx="2866644" cy="4169664"/>
          </a:xfrm>
        </p:spPr>
        <p:txBody>
          <a:bodyPr anchor="t">
            <a:normAutofit/>
          </a:bodyPr>
          <a:lstStyle/>
          <a:p>
            <a:r>
              <a:rPr lang="en-US" sz="1900"/>
              <a:t>Word Cloud is a data visualization technique used for representing text data in which the size of each word indicates its frequency or importance.</a:t>
            </a:r>
          </a:p>
        </p:txBody>
      </p:sp>
    </p:spTree>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E65CDE2-194C-4A17-9E3C-017E8A8970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28F0AD9-B7D1-4DDC-B4EE-D4BA76A8534B}"/>
              </a:ext>
            </a:extLst>
          </p:cNvPr>
          <p:cNvSpPr>
            <a:spLocks noGrp="1"/>
          </p:cNvSpPr>
          <p:nvPr>
            <p:ph type="title"/>
          </p:nvPr>
        </p:nvSpPr>
        <p:spPr>
          <a:xfrm>
            <a:off x="707457" y="712268"/>
            <a:ext cx="7807893" cy="1193533"/>
          </a:xfrm>
        </p:spPr>
        <p:txBody>
          <a:bodyPr vert="horz" lIns="0" tIns="45720" rIns="0" bIns="0">
            <a:normAutofit/>
          </a:bodyPr>
          <a:lstStyle/>
          <a:p>
            <a:r>
              <a:rPr lang="en-GB">
                <a:solidFill>
                  <a:srgbClr val="FFFFFF"/>
                </a:solidFill>
                <a:cs typeface="Calibri"/>
              </a:rPr>
              <a:t>TensorFlow</a:t>
            </a:r>
            <a:endParaRPr lang="en-US">
              <a:solidFill>
                <a:srgbClr val="FFFFFF"/>
              </a:solidFill>
            </a:endParaRPr>
          </a:p>
        </p:txBody>
      </p:sp>
      <p:cxnSp>
        <p:nvCxnSpPr>
          <p:cNvPr id="10" name="Straight Connector 9">
            <a:extLst>
              <a:ext uri="{FF2B5EF4-FFF2-40B4-BE49-F238E27FC236}">
                <a16:creationId xmlns:a16="http://schemas.microsoft.com/office/drawing/2014/main" id="{F2AE495E-2AAF-4BC1-87A5-331009D828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571500" y="826324"/>
            <a:ext cx="0" cy="914400"/>
          </a:xfrm>
          <a:prstGeom prst="line">
            <a:avLst/>
          </a:prstGeom>
          <a:ln w="1905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3AF0ED4-E7E9-459C-AB71-36C55886B956}"/>
              </a:ext>
            </a:extLst>
          </p:cNvPr>
          <p:cNvSpPr>
            <a:spLocks noGrp="1"/>
          </p:cNvSpPr>
          <p:nvPr>
            <p:ph idx="1"/>
          </p:nvPr>
        </p:nvSpPr>
        <p:spPr>
          <a:xfrm>
            <a:off x="707457" y="2050181"/>
            <a:ext cx="7807893" cy="4126782"/>
          </a:xfrm>
        </p:spPr>
        <p:txBody>
          <a:bodyPr vert="horz" lIns="91440" tIns="45720" rIns="91440" bIns="45720">
            <a:normAutofit/>
          </a:bodyPr>
          <a:lstStyle/>
          <a:p>
            <a:pPr>
              <a:buNone/>
            </a:pPr>
            <a:r>
              <a:rPr lang="en-GB" b="1">
                <a:solidFill>
                  <a:srgbClr val="FFFFFF"/>
                </a:solidFill>
                <a:ea typeface="+mn-lt"/>
                <a:cs typeface="+mn-lt"/>
              </a:rPr>
              <a:t>TensorFlow </a:t>
            </a:r>
            <a:r>
              <a:rPr lang="en-GB">
                <a:solidFill>
                  <a:srgbClr val="FFFFFF"/>
                </a:solidFill>
                <a:ea typeface="+mn-lt"/>
                <a:cs typeface="+mn-lt"/>
              </a:rPr>
              <a:t>is an open source artificial intelligence</a:t>
            </a:r>
            <a:endParaRPr lang="en-US">
              <a:solidFill>
                <a:srgbClr val="FFFFFF"/>
              </a:solidFill>
            </a:endParaRPr>
          </a:p>
          <a:p>
            <a:pPr>
              <a:buNone/>
            </a:pPr>
            <a:r>
              <a:rPr lang="en-GB">
                <a:solidFill>
                  <a:srgbClr val="FFFFFF"/>
                </a:solidFill>
                <a:ea typeface="+mn-lt"/>
                <a:cs typeface="+mn-lt"/>
              </a:rPr>
              <a:t>library, using data flow graphs to build models. It allows</a:t>
            </a:r>
          </a:p>
          <a:p>
            <a:pPr>
              <a:buNone/>
            </a:pPr>
            <a:r>
              <a:rPr lang="en-GB">
                <a:solidFill>
                  <a:srgbClr val="FFFFFF"/>
                </a:solidFill>
                <a:ea typeface="+mn-lt"/>
                <a:cs typeface="+mn-lt"/>
              </a:rPr>
              <a:t>developers to create large-scale neural networks with</a:t>
            </a:r>
          </a:p>
          <a:p>
            <a:pPr>
              <a:buNone/>
            </a:pPr>
            <a:r>
              <a:rPr lang="en-GB">
                <a:solidFill>
                  <a:srgbClr val="FFFFFF"/>
                </a:solidFill>
                <a:ea typeface="+mn-lt"/>
                <a:cs typeface="+mn-lt"/>
              </a:rPr>
              <a:t>many layers.</a:t>
            </a:r>
            <a:endParaRPr lang="en-GB">
              <a:solidFill>
                <a:srgbClr val="FFFFFF"/>
              </a:solidFill>
            </a:endParaRPr>
          </a:p>
          <a:p>
            <a:pPr>
              <a:buNone/>
            </a:pPr>
            <a:r>
              <a:rPr lang="en-GB">
                <a:solidFill>
                  <a:srgbClr val="FFFFFF"/>
                </a:solidFill>
                <a:ea typeface="+mn-lt"/>
                <a:cs typeface="+mn-lt"/>
              </a:rPr>
              <a:t>TensorFlow is mainly used for: Classification,</a:t>
            </a:r>
          </a:p>
          <a:p>
            <a:pPr>
              <a:buNone/>
            </a:pPr>
            <a:r>
              <a:rPr lang="en-GB">
                <a:solidFill>
                  <a:srgbClr val="FFFFFF"/>
                </a:solidFill>
                <a:ea typeface="+mn-lt"/>
                <a:cs typeface="+mn-lt"/>
              </a:rPr>
              <a:t>Perception, Understanding, Discovering, Prediction and</a:t>
            </a:r>
          </a:p>
          <a:p>
            <a:pPr>
              <a:buNone/>
            </a:pPr>
            <a:r>
              <a:rPr lang="en-GB">
                <a:solidFill>
                  <a:srgbClr val="FFFFFF"/>
                </a:solidFill>
                <a:ea typeface="+mn-lt"/>
                <a:cs typeface="+mn-lt"/>
              </a:rPr>
              <a:t>Creation.</a:t>
            </a:r>
            <a:endParaRPr lang="en-GB">
              <a:solidFill>
                <a:srgbClr val="FFFFFF"/>
              </a:solidFill>
            </a:endParaRPr>
          </a:p>
          <a:p>
            <a:pPr marL="0" indent="0">
              <a:buNone/>
            </a:pPr>
            <a:endParaRPr lang="en-GB">
              <a:solidFill>
                <a:srgbClr val="FFFFFF"/>
              </a:solidFill>
            </a:endParaRPr>
          </a:p>
        </p:txBody>
      </p:sp>
    </p:spTree>
    <p:extLst>
      <p:ext uri="{BB962C8B-B14F-4D97-AF65-F5344CB8AC3E}">
        <p14:creationId xmlns:p14="http://schemas.microsoft.com/office/powerpoint/2010/main" val="4103498089"/>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E65CDE2-194C-4A17-9E3C-017E8A8970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17C304F-908D-4CF7-9BDA-F992E8096A63}"/>
              </a:ext>
            </a:extLst>
          </p:cNvPr>
          <p:cNvSpPr>
            <a:spLocks noGrp="1"/>
          </p:cNvSpPr>
          <p:nvPr>
            <p:ph type="title"/>
          </p:nvPr>
        </p:nvSpPr>
        <p:spPr>
          <a:xfrm>
            <a:off x="707457" y="712268"/>
            <a:ext cx="7807893" cy="1193533"/>
          </a:xfrm>
        </p:spPr>
        <p:txBody>
          <a:bodyPr vert="horz" lIns="0" tIns="45720" rIns="0" bIns="0">
            <a:normAutofit/>
          </a:bodyPr>
          <a:lstStyle/>
          <a:p>
            <a:r>
              <a:rPr lang="en-GB">
                <a:solidFill>
                  <a:srgbClr val="FFFFFF"/>
                </a:solidFill>
                <a:cs typeface="Calibri"/>
              </a:rPr>
              <a:t>SciPy</a:t>
            </a:r>
            <a:endParaRPr lang="en-US">
              <a:solidFill>
                <a:srgbClr val="FFFFFF"/>
              </a:solidFill>
            </a:endParaRPr>
          </a:p>
        </p:txBody>
      </p:sp>
      <p:cxnSp>
        <p:nvCxnSpPr>
          <p:cNvPr id="10" name="Straight Connector 9">
            <a:extLst>
              <a:ext uri="{FF2B5EF4-FFF2-40B4-BE49-F238E27FC236}">
                <a16:creationId xmlns:a16="http://schemas.microsoft.com/office/drawing/2014/main" id="{F2AE495E-2AAF-4BC1-87A5-331009D828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571500" y="826324"/>
            <a:ext cx="0" cy="914400"/>
          </a:xfrm>
          <a:prstGeom prst="line">
            <a:avLst/>
          </a:prstGeom>
          <a:ln w="1905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BEBF9AB-2D94-4708-85BF-EE4EDD36FB34}"/>
              </a:ext>
            </a:extLst>
          </p:cNvPr>
          <p:cNvSpPr>
            <a:spLocks noGrp="1"/>
          </p:cNvSpPr>
          <p:nvPr>
            <p:ph idx="1"/>
          </p:nvPr>
        </p:nvSpPr>
        <p:spPr>
          <a:xfrm>
            <a:off x="707457" y="2050181"/>
            <a:ext cx="7807893" cy="4126782"/>
          </a:xfrm>
        </p:spPr>
        <p:txBody>
          <a:bodyPr vert="horz" lIns="91440" tIns="45720" rIns="91440" bIns="45720">
            <a:normAutofit/>
          </a:bodyPr>
          <a:lstStyle/>
          <a:p>
            <a:pPr>
              <a:buNone/>
            </a:pPr>
            <a:r>
              <a:rPr lang="en-GB" sz="1900" b="1">
                <a:solidFill>
                  <a:srgbClr val="FFFFFF"/>
                </a:solidFill>
                <a:ea typeface="+mn-lt"/>
                <a:cs typeface="+mn-lt"/>
              </a:rPr>
              <a:t>SciPy </a:t>
            </a:r>
            <a:r>
              <a:rPr lang="en-GB" sz="1900">
                <a:solidFill>
                  <a:srgbClr val="FFFFFF"/>
                </a:solidFill>
                <a:ea typeface="+mn-lt"/>
                <a:cs typeface="+mn-lt"/>
              </a:rPr>
              <a:t>is a scientific computation library that</a:t>
            </a:r>
            <a:endParaRPr lang="en-US" sz="1900">
              <a:solidFill>
                <a:srgbClr val="FFFFFF"/>
              </a:solidFill>
              <a:ea typeface="+mn-lt"/>
              <a:cs typeface="+mn-lt"/>
            </a:endParaRPr>
          </a:p>
          <a:p>
            <a:pPr>
              <a:buNone/>
            </a:pPr>
            <a:r>
              <a:rPr lang="en-GB" sz="1900">
                <a:solidFill>
                  <a:srgbClr val="FFFFFF"/>
                </a:solidFill>
                <a:ea typeface="+mn-lt"/>
                <a:cs typeface="+mn-lt"/>
              </a:rPr>
              <a:t>uses NumPy underneath.</a:t>
            </a:r>
            <a:endParaRPr lang="en-US" sz="1900">
              <a:solidFill>
                <a:srgbClr val="FFFFFF"/>
              </a:solidFill>
            </a:endParaRPr>
          </a:p>
          <a:p>
            <a:pPr>
              <a:buNone/>
            </a:pPr>
            <a:r>
              <a:rPr lang="en-GB" sz="1900">
                <a:solidFill>
                  <a:srgbClr val="FFFFFF"/>
                </a:solidFill>
                <a:ea typeface="+mn-lt"/>
                <a:cs typeface="+mn-lt"/>
              </a:rPr>
              <a:t>SciPy stands for Scientific Python.</a:t>
            </a:r>
            <a:endParaRPr lang="en-GB" sz="1900">
              <a:solidFill>
                <a:srgbClr val="FFFFFF"/>
              </a:solidFill>
            </a:endParaRPr>
          </a:p>
          <a:p>
            <a:pPr>
              <a:buNone/>
            </a:pPr>
            <a:r>
              <a:rPr lang="en-GB" sz="1900">
                <a:solidFill>
                  <a:srgbClr val="FFFFFF"/>
                </a:solidFill>
                <a:ea typeface="+mn-lt"/>
                <a:cs typeface="+mn-lt"/>
              </a:rPr>
              <a:t>It provides more utility functions for optimization, stats</a:t>
            </a:r>
          </a:p>
          <a:p>
            <a:pPr>
              <a:buNone/>
            </a:pPr>
            <a:r>
              <a:rPr lang="en-GB" sz="1900">
                <a:solidFill>
                  <a:srgbClr val="FFFFFF"/>
                </a:solidFill>
                <a:ea typeface="+mn-lt"/>
                <a:cs typeface="+mn-lt"/>
              </a:rPr>
              <a:t>and signal processing.</a:t>
            </a:r>
            <a:endParaRPr lang="en-GB" sz="1900">
              <a:solidFill>
                <a:srgbClr val="FFFFFF"/>
              </a:solidFill>
            </a:endParaRPr>
          </a:p>
          <a:p>
            <a:pPr>
              <a:buNone/>
            </a:pPr>
            <a:r>
              <a:rPr lang="en-GB" sz="1900">
                <a:solidFill>
                  <a:srgbClr val="FFFFFF"/>
                </a:solidFill>
                <a:ea typeface="+mn-lt"/>
                <a:cs typeface="+mn-lt"/>
              </a:rPr>
              <a:t>SciPy has optimized and added functions that are</a:t>
            </a:r>
          </a:p>
          <a:p>
            <a:pPr>
              <a:buNone/>
            </a:pPr>
            <a:r>
              <a:rPr lang="en-GB" sz="1900">
                <a:solidFill>
                  <a:srgbClr val="FFFFFF"/>
                </a:solidFill>
                <a:ea typeface="+mn-lt"/>
                <a:cs typeface="+mn-lt"/>
              </a:rPr>
              <a:t>frequently used in NumPy and Data Science.</a:t>
            </a:r>
            <a:endParaRPr lang="en-GB" sz="1900">
              <a:solidFill>
                <a:srgbClr val="FFFFFF"/>
              </a:solidFill>
            </a:endParaRPr>
          </a:p>
          <a:p>
            <a:pPr>
              <a:buNone/>
            </a:pPr>
            <a:r>
              <a:rPr lang="en-US" sz="1900">
                <a:solidFill>
                  <a:srgbClr val="FFFFFF"/>
                </a:solidFill>
                <a:ea typeface="+mn-lt"/>
                <a:cs typeface="+mn-lt"/>
              </a:rPr>
              <a:t>SciPy is predominantly written in Python, but a few segments are written in C.</a:t>
            </a:r>
            <a:endParaRPr lang="en-US" sz="1900">
              <a:solidFill>
                <a:srgbClr val="FFFFFF"/>
              </a:solidFill>
            </a:endParaRPr>
          </a:p>
          <a:p>
            <a:pPr marL="0" indent="0">
              <a:buNone/>
            </a:pPr>
            <a:br>
              <a:rPr lang="en-US" sz="1900">
                <a:solidFill>
                  <a:srgbClr val="FFFFFF"/>
                </a:solidFill>
              </a:rPr>
            </a:br>
            <a:br>
              <a:rPr lang="en-US" sz="1900">
                <a:solidFill>
                  <a:srgbClr val="FFFFFF"/>
                </a:solidFill>
              </a:rPr>
            </a:br>
            <a:endParaRPr lang="en-US" sz="1900">
              <a:solidFill>
                <a:srgbClr val="FFFFFF"/>
              </a:solidFill>
            </a:endParaRPr>
          </a:p>
        </p:txBody>
      </p:sp>
    </p:spTree>
    <p:extLst>
      <p:ext uri="{BB962C8B-B14F-4D97-AF65-F5344CB8AC3E}">
        <p14:creationId xmlns:p14="http://schemas.microsoft.com/office/powerpoint/2010/main" val="4071454151"/>
      </p:ext>
    </p:extLst>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E65CDE2-194C-4A17-9E3C-017E8A8970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07457" y="712268"/>
            <a:ext cx="7807893" cy="1193533"/>
          </a:xfrm>
        </p:spPr>
        <p:txBody>
          <a:bodyPr vert="horz" lIns="0" tIns="45720" rIns="0" bIns="0">
            <a:normAutofit/>
          </a:bodyPr>
          <a:lstStyle/>
          <a:p>
            <a:r>
              <a:rPr lang="en-IN">
                <a:solidFill>
                  <a:srgbClr val="FFFFFF"/>
                </a:solidFill>
              </a:rPr>
              <a:t>Word2Vector (gensim)</a:t>
            </a:r>
            <a:endParaRPr lang="en-US">
              <a:solidFill>
                <a:srgbClr val="FFFFFF"/>
              </a:solidFill>
            </a:endParaRPr>
          </a:p>
        </p:txBody>
      </p:sp>
      <p:cxnSp>
        <p:nvCxnSpPr>
          <p:cNvPr id="10" name="Straight Connector 9">
            <a:extLst>
              <a:ext uri="{FF2B5EF4-FFF2-40B4-BE49-F238E27FC236}">
                <a16:creationId xmlns:a16="http://schemas.microsoft.com/office/drawing/2014/main" id="{F2AE495E-2AAF-4BC1-87A5-331009D828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571500" y="826324"/>
            <a:ext cx="0" cy="914400"/>
          </a:xfrm>
          <a:prstGeom prst="line">
            <a:avLst/>
          </a:prstGeom>
          <a:ln w="1905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707457" y="2050181"/>
            <a:ext cx="7807893" cy="4126782"/>
          </a:xfrm>
        </p:spPr>
        <p:txBody>
          <a:bodyPr vert="horz" lIns="91440" tIns="45720" rIns="91440" bIns="45720">
            <a:normAutofit/>
          </a:bodyPr>
          <a:lstStyle/>
          <a:p>
            <a:pPr marL="0" indent="0">
              <a:buNone/>
            </a:pPr>
            <a:r>
              <a:rPr lang="en-US">
                <a:solidFill>
                  <a:srgbClr val="FFFFFF"/>
                </a:solidFill>
              </a:rPr>
              <a:t>Word2Vec is a group of models which helps derive relations between a word and its contextual words. </a:t>
            </a:r>
          </a:p>
          <a:p>
            <a:pPr>
              <a:buNone/>
            </a:pPr>
            <a:r>
              <a:rPr lang="en-US">
                <a:solidFill>
                  <a:srgbClr val="FFFFFF"/>
                </a:solidFill>
                <a:ea typeface="+mn-lt"/>
                <a:cs typeface="+mn-lt"/>
              </a:rPr>
              <a:t>word2vec is one of the most popular techniques to learn</a:t>
            </a:r>
          </a:p>
          <a:p>
            <a:pPr>
              <a:buNone/>
            </a:pPr>
            <a:r>
              <a:rPr lang="en-US">
                <a:solidFill>
                  <a:srgbClr val="FFFFFF"/>
                </a:solidFill>
                <a:ea typeface="+mn-lt"/>
                <a:cs typeface="+mn-lt"/>
              </a:rPr>
              <a:t>word embeddings using shallow neural network .It was</a:t>
            </a:r>
          </a:p>
          <a:p>
            <a:pPr>
              <a:buNone/>
            </a:pPr>
            <a:r>
              <a:rPr lang="en-US">
                <a:solidFill>
                  <a:srgbClr val="FFFFFF"/>
                </a:solidFill>
                <a:ea typeface="+mn-lt"/>
                <a:cs typeface="+mn-lt"/>
              </a:rPr>
              <a:t>developed by Tomas Mikolov in 2013 at Google. Word</a:t>
            </a:r>
          </a:p>
          <a:p>
            <a:pPr>
              <a:buNone/>
            </a:pPr>
            <a:r>
              <a:rPr lang="en-US">
                <a:solidFill>
                  <a:srgbClr val="FFFFFF"/>
                </a:solidFill>
                <a:ea typeface="+mn-lt"/>
                <a:cs typeface="+mn-lt"/>
              </a:rPr>
              <a:t>embedding is the most popular representation of a</a:t>
            </a:r>
          </a:p>
          <a:p>
            <a:pPr>
              <a:buNone/>
            </a:pPr>
            <a:r>
              <a:rPr lang="en-US">
                <a:solidFill>
                  <a:srgbClr val="FFFFFF"/>
                </a:solidFill>
                <a:ea typeface="+mn-lt"/>
                <a:cs typeface="+mn-lt"/>
              </a:rPr>
              <a:t>document vocabulary. It is capable of capturing context</a:t>
            </a:r>
          </a:p>
          <a:p>
            <a:pPr>
              <a:buNone/>
            </a:pPr>
            <a:r>
              <a:rPr lang="en-US">
                <a:solidFill>
                  <a:srgbClr val="FFFFFF"/>
                </a:solidFill>
                <a:ea typeface="+mn-lt"/>
                <a:cs typeface="+mn-lt"/>
              </a:rPr>
              <a:t>of a word in a document. Semantic and syntactic</a:t>
            </a:r>
          </a:p>
          <a:p>
            <a:pPr>
              <a:buNone/>
            </a:pPr>
            <a:r>
              <a:rPr lang="en-US">
                <a:solidFill>
                  <a:srgbClr val="FFFFFF"/>
                </a:solidFill>
                <a:ea typeface="+mn-lt"/>
                <a:cs typeface="+mn-lt"/>
              </a:rPr>
              <a:t>similarity, relation with other words etc..</a:t>
            </a:r>
            <a:endParaRPr lang="en-US">
              <a:solidFill>
                <a:srgbClr val="FFFFFF"/>
              </a:solidFill>
            </a:endParaRPr>
          </a:p>
          <a:p>
            <a:pPr marL="0" indent="0">
              <a:buNone/>
            </a:pPr>
            <a:endParaRPr lang="en-US">
              <a:solidFill>
                <a:srgbClr val="FFFFFF"/>
              </a:solidFill>
            </a:endParaRPr>
          </a:p>
        </p:txBody>
      </p:sp>
    </p:spTree>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14" name="Rectangle 7">
            <a:extLst>
              <a:ext uri="{FF2B5EF4-FFF2-40B4-BE49-F238E27FC236}">
                <a16:creationId xmlns:a16="http://schemas.microsoft.com/office/drawing/2014/main" id="{4E65CDE2-194C-4A17-9E3C-017E8A8970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6C7711-070D-4DB7-9618-0FD1A087A54B}"/>
              </a:ext>
            </a:extLst>
          </p:cNvPr>
          <p:cNvSpPr>
            <a:spLocks noGrp="1"/>
          </p:cNvSpPr>
          <p:nvPr>
            <p:ph type="title"/>
          </p:nvPr>
        </p:nvSpPr>
        <p:spPr>
          <a:xfrm>
            <a:off x="707457" y="712268"/>
            <a:ext cx="7807893" cy="1193533"/>
          </a:xfrm>
        </p:spPr>
        <p:txBody>
          <a:bodyPr>
            <a:normAutofit/>
          </a:bodyPr>
          <a:lstStyle/>
          <a:p>
            <a:r>
              <a:rPr lang="en-US">
                <a:solidFill>
                  <a:srgbClr val="FFFFFF"/>
                </a:solidFill>
              </a:rPr>
              <a:t>Objective</a:t>
            </a:r>
          </a:p>
        </p:txBody>
      </p:sp>
      <p:cxnSp>
        <p:nvCxnSpPr>
          <p:cNvPr id="15" name="Straight Connector 9">
            <a:extLst>
              <a:ext uri="{FF2B5EF4-FFF2-40B4-BE49-F238E27FC236}">
                <a16:creationId xmlns:a16="http://schemas.microsoft.com/office/drawing/2014/main" id="{F2AE495E-2AAF-4BC1-87A5-331009D828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571500" y="826324"/>
            <a:ext cx="0" cy="914400"/>
          </a:xfrm>
          <a:prstGeom prst="line">
            <a:avLst/>
          </a:prstGeom>
          <a:ln w="1905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A4FEE75-AC86-4614-8A60-D550149169AE}"/>
              </a:ext>
            </a:extLst>
          </p:cNvPr>
          <p:cNvSpPr>
            <a:spLocks noGrp="1"/>
          </p:cNvSpPr>
          <p:nvPr>
            <p:ph idx="1"/>
          </p:nvPr>
        </p:nvSpPr>
        <p:spPr>
          <a:xfrm>
            <a:off x="707457" y="2050181"/>
            <a:ext cx="7807893" cy="4126782"/>
          </a:xfrm>
        </p:spPr>
        <p:txBody>
          <a:bodyPr>
            <a:normAutofit/>
          </a:bodyPr>
          <a:lstStyle/>
          <a:p>
            <a:pPr marL="0" marR="0" indent="0">
              <a:spcBef>
                <a:spcPts val="0"/>
              </a:spcBef>
              <a:spcAft>
                <a:spcPts val="800"/>
              </a:spcAft>
              <a:buNone/>
            </a:pPr>
            <a:r>
              <a:rPr lang="en-US" sz="1600">
                <a:solidFill>
                  <a:srgbClr val="FFFFFF"/>
                </a:solidFill>
                <a:effectLst/>
                <a:latin typeface="Times New Roman" panose="02020603050405020304" pitchFamily="18" charset="0"/>
                <a:ea typeface="Times New Roman" panose="02020603050405020304" pitchFamily="18" charset="0"/>
              </a:rPr>
              <a:t>The Objective of the project </a:t>
            </a:r>
            <a:r>
              <a:rPr lang="en-US" sz="1600" b="1">
                <a:solidFill>
                  <a:srgbClr val="FFFFFF"/>
                </a:solidFill>
                <a:effectLst/>
                <a:latin typeface="Times New Roman" panose="02020603050405020304" pitchFamily="18" charset="0"/>
                <a:ea typeface="Times New Roman" panose="02020603050405020304" pitchFamily="18" charset="0"/>
              </a:rPr>
              <a:t>‘Fake news detection system’</a:t>
            </a:r>
            <a:r>
              <a:rPr lang="en-US" sz="1600">
                <a:solidFill>
                  <a:srgbClr val="FFFFFF"/>
                </a:solidFill>
                <a:effectLst/>
                <a:latin typeface="Times New Roman" panose="02020603050405020304" pitchFamily="18" charset="0"/>
                <a:ea typeface="Times New Roman" panose="02020603050405020304" pitchFamily="18" charset="0"/>
              </a:rPr>
              <a:t> is to classify the news article or other documents as real or fake. We explore identification of fake news using various models and classifiers and predict the accuracy of different models and classifiers. Through this project, we examine the model giving accuracy and classify the news into real or fake. In this project, we generate computational resources and models for the detection of fake news. We propose two datasets for of real and fake news and implement that datasets using various technologies like, natural language processing and deep learning. Using these datasets, we handled diverse exploratory analyses to identify linguistic properties that are broadly present in deceptive content.</a:t>
            </a:r>
          </a:p>
          <a:p>
            <a:pPr marL="0" marR="0" indent="0">
              <a:spcBef>
                <a:spcPts val="0"/>
              </a:spcBef>
              <a:spcAft>
                <a:spcPts val="800"/>
              </a:spcAft>
              <a:buNone/>
            </a:pPr>
            <a:r>
              <a:rPr lang="en-US" sz="1600">
                <a:solidFill>
                  <a:srgbClr val="FFFFFF"/>
                </a:solidFill>
                <a:effectLst/>
                <a:latin typeface="Times New Roman" panose="02020603050405020304" pitchFamily="18" charset="0"/>
                <a:ea typeface="Times New Roman" panose="02020603050405020304" pitchFamily="18" charset="0"/>
              </a:rPr>
              <a:t>To put our outcomes in perspective, we likewise associate the precision of our fake news detection models with already anticipated exactness. We use deep learning techniques such as LSTM to implement our model. The goal of the project is to get a model or application that has a good    f1-score and whose accuracy score ranges from 90 to 99 and overall, the application should be able to classify textual information or news as fake or real.</a:t>
            </a:r>
          </a:p>
          <a:p>
            <a:pPr marL="0" indent="0">
              <a:buNone/>
            </a:pPr>
            <a:endParaRPr lang="en-US" sz="1600">
              <a:solidFill>
                <a:srgbClr val="FFFFFF"/>
              </a:solidFill>
            </a:endParaRPr>
          </a:p>
        </p:txBody>
      </p:sp>
    </p:spTree>
    <p:extLst>
      <p:ext uri="{BB962C8B-B14F-4D97-AF65-F5344CB8AC3E}">
        <p14:creationId xmlns:p14="http://schemas.microsoft.com/office/powerpoint/2010/main" val="3581471144"/>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14" name="Rectangle 7">
            <a:extLst>
              <a:ext uri="{FF2B5EF4-FFF2-40B4-BE49-F238E27FC236}">
                <a16:creationId xmlns:a16="http://schemas.microsoft.com/office/drawing/2014/main" id="{4E65CDE2-194C-4A17-9E3C-017E8A8970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CF2EA0-84BB-484C-A517-ED6979F4906C}"/>
              </a:ext>
            </a:extLst>
          </p:cNvPr>
          <p:cNvSpPr>
            <a:spLocks noGrp="1"/>
          </p:cNvSpPr>
          <p:nvPr>
            <p:ph type="title"/>
          </p:nvPr>
        </p:nvSpPr>
        <p:spPr>
          <a:xfrm>
            <a:off x="707457" y="712268"/>
            <a:ext cx="7807893" cy="1193533"/>
          </a:xfrm>
        </p:spPr>
        <p:txBody>
          <a:bodyPr vert="horz" lIns="0" tIns="45720" rIns="0" bIns="0">
            <a:normAutofit/>
          </a:bodyPr>
          <a:lstStyle/>
          <a:p>
            <a:r>
              <a:rPr lang="en-GB">
                <a:solidFill>
                  <a:srgbClr val="FFFFFF"/>
                </a:solidFill>
                <a:cs typeface="Calibri"/>
              </a:rPr>
              <a:t>LSTM</a:t>
            </a:r>
            <a:endParaRPr lang="en-US">
              <a:solidFill>
                <a:srgbClr val="FFFFFF"/>
              </a:solidFill>
            </a:endParaRPr>
          </a:p>
        </p:txBody>
      </p:sp>
      <p:cxnSp>
        <p:nvCxnSpPr>
          <p:cNvPr id="15" name="Straight Connector 9">
            <a:extLst>
              <a:ext uri="{FF2B5EF4-FFF2-40B4-BE49-F238E27FC236}">
                <a16:creationId xmlns:a16="http://schemas.microsoft.com/office/drawing/2014/main" id="{F2AE495E-2AAF-4BC1-87A5-331009D828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571500" y="826324"/>
            <a:ext cx="0" cy="914400"/>
          </a:xfrm>
          <a:prstGeom prst="line">
            <a:avLst/>
          </a:prstGeom>
          <a:ln w="1905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A5C42DE-2742-4329-861C-93C8795FDA0A}"/>
              </a:ext>
            </a:extLst>
          </p:cNvPr>
          <p:cNvSpPr>
            <a:spLocks noGrp="1"/>
          </p:cNvSpPr>
          <p:nvPr>
            <p:ph idx="1"/>
          </p:nvPr>
        </p:nvSpPr>
        <p:spPr>
          <a:xfrm>
            <a:off x="707457" y="2050181"/>
            <a:ext cx="7807893" cy="4126782"/>
          </a:xfrm>
        </p:spPr>
        <p:txBody>
          <a:bodyPr vert="horz" lIns="91440" tIns="45720" rIns="91440" bIns="45720">
            <a:normAutofit/>
          </a:bodyPr>
          <a:lstStyle/>
          <a:p>
            <a:pPr>
              <a:buNone/>
            </a:pPr>
            <a:r>
              <a:rPr lang="en-US" sz="1900" b="1">
                <a:solidFill>
                  <a:srgbClr val="FFFFFF"/>
                </a:solidFill>
                <a:ea typeface="+mn-lt"/>
                <a:cs typeface="+mn-lt"/>
              </a:rPr>
              <a:t>Long short-term memory</a:t>
            </a:r>
            <a:r>
              <a:rPr lang="en-US" sz="1900">
                <a:solidFill>
                  <a:srgbClr val="FFFFFF"/>
                </a:solidFill>
                <a:ea typeface="+mn-lt"/>
                <a:cs typeface="+mn-lt"/>
              </a:rPr>
              <a:t> (</a:t>
            </a:r>
            <a:r>
              <a:rPr lang="en-US" sz="1900" b="1">
                <a:solidFill>
                  <a:srgbClr val="FFFFFF"/>
                </a:solidFill>
                <a:ea typeface="+mn-lt"/>
                <a:cs typeface="+mn-lt"/>
              </a:rPr>
              <a:t>LSTM</a:t>
            </a:r>
            <a:r>
              <a:rPr lang="en-US" sz="1900">
                <a:solidFill>
                  <a:srgbClr val="FFFFFF"/>
                </a:solidFill>
                <a:ea typeface="+mn-lt"/>
                <a:cs typeface="+mn-lt"/>
              </a:rPr>
              <a:t>)</a:t>
            </a:r>
          </a:p>
          <a:p>
            <a:pPr>
              <a:buNone/>
            </a:pPr>
            <a:r>
              <a:rPr lang="en-US" sz="1900">
                <a:solidFill>
                  <a:srgbClr val="FFFFFF"/>
                </a:solidFill>
                <a:ea typeface="+mn-lt"/>
                <a:cs typeface="+mn-lt"/>
              </a:rPr>
              <a:t> is an artificial recurrent neural network (RNN)</a:t>
            </a:r>
          </a:p>
          <a:p>
            <a:pPr>
              <a:buNone/>
            </a:pPr>
            <a:r>
              <a:rPr lang="en-US" sz="1900">
                <a:solidFill>
                  <a:srgbClr val="FFFFFF"/>
                </a:solidFill>
                <a:ea typeface="+mn-lt"/>
                <a:cs typeface="+mn-lt"/>
              </a:rPr>
              <a:t>architecture used in the field of deep learning. Unlike</a:t>
            </a:r>
          </a:p>
          <a:p>
            <a:pPr>
              <a:buNone/>
            </a:pPr>
            <a:r>
              <a:rPr lang="en-US" sz="1900">
                <a:solidFill>
                  <a:srgbClr val="FFFFFF"/>
                </a:solidFill>
                <a:ea typeface="+mn-lt"/>
                <a:cs typeface="+mn-lt"/>
              </a:rPr>
              <a:t>standard feedforward neural networks, LSTM has</a:t>
            </a:r>
          </a:p>
          <a:p>
            <a:pPr>
              <a:buNone/>
            </a:pPr>
            <a:r>
              <a:rPr lang="en-US" sz="1900">
                <a:solidFill>
                  <a:srgbClr val="FFFFFF"/>
                </a:solidFill>
                <a:ea typeface="+mn-lt"/>
                <a:cs typeface="+mn-lt"/>
              </a:rPr>
              <a:t>feedback connections. It can process not only single data</a:t>
            </a:r>
          </a:p>
          <a:p>
            <a:pPr>
              <a:buNone/>
            </a:pPr>
            <a:r>
              <a:rPr lang="en-US" sz="1900">
                <a:solidFill>
                  <a:srgbClr val="FFFFFF"/>
                </a:solidFill>
                <a:ea typeface="+mn-lt"/>
                <a:cs typeface="+mn-lt"/>
              </a:rPr>
              <a:t>points (such as images), but also entire sequences of</a:t>
            </a:r>
          </a:p>
          <a:p>
            <a:pPr>
              <a:buNone/>
            </a:pPr>
            <a:r>
              <a:rPr lang="en-US" sz="1900">
                <a:solidFill>
                  <a:srgbClr val="FFFFFF"/>
                </a:solidFill>
                <a:ea typeface="+mn-lt"/>
                <a:cs typeface="+mn-lt"/>
              </a:rPr>
              <a:t>data (such as speech or video). For example, LSTM is</a:t>
            </a:r>
          </a:p>
          <a:p>
            <a:pPr>
              <a:buNone/>
            </a:pPr>
            <a:r>
              <a:rPr lang="en-US" sz="1900">
                <a:solidFill>
                  <a:srgbClr val="FFFFFF"/>
                </a:solidFill>
                <a:ea typeface="+mn-lt"/>
                <a:cs typeface="+mn-lt"/>
              </a:rPr>
              <a:t>applicable to tasks such as unsegmented,</a:t>
            </a:r>
          </a:p>
          <a:p>
            <a:pPr>
              <a:buNone/>
            </a:pPr>
            <a:r>
              <a:rPr lang="en-US" sz="1900">
                <a:solidFill>
                  <a:srgbClr val="FFFFFF"/>
                </a:solidFill>
                <a:ea typeface="+mn-lt"/>
                <a:cs typeface="+mn-lt"/>
              </a:rPr>
              <a:t>connected handwriting recognition, speech recognition and</a:t>
            </a:r>
          </a:p>
          <a:p>
            <a:pPr>
              <a:buNone/>
            </a:pPr>
            <a:r>
              <a:rPr lang="en-US" sz="1900">
                <a:solidFill>
                  <a:srgbClr val="FFFFFF"/>
                </a:solidFill>
                <a:ea typeface="+mn-lt"/>
                <a:cs typeface="+mn-lt"/>
              </a:rPr>
              <a:t>anomaly detection in network traffic or IDSs (intrusion detection systems).</a:t>
            </a:r>
            <a:endParaRPr lang="en-US" sz="1900">
              <a:solidFill>
                <a:srgbClr val="FFFFFF"/>
              </a:solidFill>
            </a:endParaRPr>
          </a:p>
        </p:txBody>
      </p:sp>
    </p:spTree>
    <p:extLst>
      <p:ext uri="{BB962C8B-B14F-4D97-AF65-F5344CB8AC3E}">
        <p14:creationId xmlns:p14="http://schemas.microsoft.com/office/powerpoint/2010/main" val="686451457"/>
      </p:ext>
    </p:extLst>
  </p:cSld>
  <p:clrMapOvr>
    <a:overrideClrMapping bg1="dk1" tx1="lt1" bg2="dk2" tx2="lt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97661" y="280374"/>
            <a:ext cx="8579095"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09763" y="433545"/>
            <a:ext cx="8354890" cy="930447"/>
          </a:xfrm>
        </p:spPr>
        <p:txBody>
          <a:bodyPr vert="horz" lIns="91440" tIns="45720" rIns="91440" bIns="45720" rtlCol="0" anchor="b">
            <a:normAutofit/>
          </a:bodyPr>
          <a:lstStyle/>
          <a:p>
            <a:pPr algn="ctr" defTabSz="914400"/>
            <a:r>
              <a:rPr lang="en-US" sz="4700">
                <a:solidFill>
                  <a:srgbClr val="FFFFFF"/>
                </a:solidFill>
              </a:rPr>
              <a:t>Dataset	</a:t>
            </a:r>
          </a:p>
        </p:txBody>
      </p:sp>
      <p:cxnSp>
        <p:nvCxnSpPr>
          <p:cNvPr id="12" name="Straight Connector 11">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672558" y="1522292"/>
            <a:ext cx="58293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 name="Content Placeholder 3" descr="real.jpg"/>
          <p:cNvPicPr>
            <a:picLocks noGrp="1" noChangeAspect="1"/>
          </p:cNvPicPr>
          <p:nvPr>
            <p:ph idx="1"/>
          </p:nvPr>
        </p:nvPicPr>
        <p:blipFill>
          <a:blip r:embed="rId2"/>
          <a:stretch>
            <a:fillRect/>
          </a:stretch>
        </p:blipFill>
        <p:spPr>
          <a:xfrm>
            <a:off x="248675" y="3141791"/>
            <a:ext cx="4091938" cy="2567691"/>
          </a:xfrm>
          <a:prstGeom prst="rect">
            <a:avLst/>
          </a:prstGeom>
        </p:spPr>
      </p:pic>
      <p:cxnSp>
        <p:nvCxnSpPr>
          <p:cNvPr id="14" name="Straight Connector 13">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58720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5" name="Picture 4" descr="fake.jpg"/>
          <p:cNvPicPr>
            <a:picLocks noChangeAspect="1"/>
          </p:cNvPicPr>
          <p:nvPr/>
        </p:nvPicPr>
        <p:blipFill>
          <a:blip r:embed="rId3"/>
          <a:stretch>
            <a:fillRect/>
          </a:stretch>
        </p:blipFill>
        <p:spPr>
          <a:xfrm>
            <a:off x="4833804" y="3141791"/>
            <a:ext cx="4091938" cy="2567691"/>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E65CDE2-194C-4A17-9E3C-017E8A8970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07457" y="712268"/>
            <a:ext cx="7807893" cy="1193533"/>
          </a:xfrm>
        </p:spPr>
        <p:txBody>
          <a:bodyPr vert="horz" lIns="0" tIns="45720" rIns="0" bIns="0">
            <a:normAutofit/>
          </a:bodyPr>
          <a:lstStyle/>
          <a:p>
            <a:r>
              <a:rPr lang="en-IN">
                <a:solidFill>
                  <a:srgbClr val="FFFFFF"/>
                </a:solidFill>
                <a:cs typeface="Calibri"/>
              </a:rPr>
              <a:t>Approach and Procedure</a:t>
            </a:r>
          </a:p>
        </p:txBody>
      </p:sp>
      <p:cxnSp>
        <p:nvCxnSpPr>
          <p:cNvPr id="10" name="Straight Connector 9">
            <a:extLst>
              <a:ext uri="{FF2B5EF4-FFF2-40B4-BE49-F238E27FC236}">
                <a16:creationId xmlns:a16="http://schemas.microsoft.com/office/drawing/2014/main" id="{F2AE495E-2AAF-4BC1-87A5-331009D828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571500" y="826324"/>
            <a:ext cx="0" cy="914400"/>
          </a:xfrm>
          <a:prstGeom prst="line">
            <a:avLst/>
          </a:prstGeom>
          <a:ln w="1905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707457" y="2050181"/>
            <a:ext cx="7807893" cy="4126782"/>
          </a:xfrm>
        </p:spPr>
        <p:txBody>
          <a:bodyPr vert="horz" lIns="91440" tIns="45720" rIns="91440" bIns="45720">
            <a:normAutofit/>
          </a:bodyPr>
          <a:lstStyle/>
          <a:p>
            <a:pPr marL="0" indent="0">
              <a:buNone/>
            </a:pPr>
            <a:r>
              <a:rPr lang="en-US" sz="1900" b="1">
                <a:solidFill>
                  <a:srgbClr val="FFFFFF"/>
                </a:solidFill>
              </a:rPr>
              <a:t>Exploring Dataset</a:t>
            </a:r>
            <a:r>
              <a:rPr lang="en-US" sz="1900">
                <a:solidFill>
                  <a:srgbClr val="FFFFFF"/>
                </a:solidFill>
              </a:rPr>
              <a:t>:</a:t>
            </a:r>
          </a:p>
          <a:p>
            <a:pPr marL="0" indent="0">
              <a:buNone/>
            </a:pPr>
            <a:r>
              <a:rPr lang="en-US" sz="1900">
                <a:solidFill>
                  <a:srgbClr val="FFFFFF"/>
                </a:solidFill>
              </a:rPr>
              <a:t>Few observations were taken from the dataset of real and fake news and accordingly plotted as shown in graphs.</a:t>
            </a:r>
          </a:p>
          <a:p>
            <a:pPr>
              <a:buNone/>
            </a:pPr>
            <a:r>
              <a:rPr lang="en-US" sz="1900">
                <a:solidFill>
                  <a:srgbClr val="FFFFFF"/>
                </a:solidFill>
                <a:ea typeface="+mn-lt"/>
                <a:cs typeface="+mn-lt"/>
              </a:rPr>
              <a:t>Differences in text  were observed</a:t>
            </a:r>
            <a:endParaRPr lang="en-US" sz="1900">
              <a:solidFill>
                <a:srgbClr val="FFFFFF"/>
              </a:solidFill>
            </a:endParaRPr>
          </a:p>
          <a:p>
            <a:pPr>
              <a:buNone/>
            </a:pPr>
            <a:r>
              <a:rPr lang="en-US" sz="1900">
                <a:solidFill>
                  <a:srgbClr val="FFFFFF"/>
                </a:solidFill>
                <a:ea typeface="+mn-lt"/>
                <a:cs typeface="+mn-lt"/>
              </a:rPr>
              <a:t>Real news had source of publication which is not present</a:t>
            </a:r>
          </a:p>
          <a:p>
            <a:pPr>
              <a:buNone/>
            </a:pPr>
            <a:r>
              <a:rPr lang="en-US" sz="1900">
                <a:solidFill>
                  <a:srgbClr val="FFFFFF"/>
                </a:solidFill>
                <a:ea typeface="+mn-lt"/>
                <a:cs typeface="+mn-lt"/>
              </a:rPr>
              <a:t>in fake news</a:t>
            </a:r>
            <a:endParaRPr lang="en-US" sz="1900">
              <a:solidFill>
                <a:srgbClr val="FFFFFF"/>
              </a:solidFill>
            </a:endParaRPr>
          </a:p>
          <a:p>
            <a:pPr>
              <a:buNone/>
            </a:pPr>
            <a:r>
              <a:rPr lang="en-US" sz="1900">
                <a:solidFill>
                  <a:srgbClr val="FFFFFF"/>
                </a:solidFill>
                <a:ea typeface="+mn-lt"/>
                <a:cs typeface="+mn-lt"/>
              </a:rPr>
              <a:t>looking at the data:</a:t>
            </a:r>
            <a:endParaRPr lang="en-US" sz="1900">
              <a:solidFill>
                <a:srgbClr val="FFFFFF"/>
              </a:solidFill>
            </a:endParaRPr>
          </a:p>
          <a:p>
            <a:pPr>
              <a:buNone/>
            </a:pPr>
            <a:r>
              <a:rPr lang="en-US" sz="1900">
                <a:solidFill>
                  <a:srgbClr val="FFFFFF"/>
                </a:solidFill>
                <a:ea typeface="+mn-lt"/>
                <a:cs typeface="+mn-lt"/>
              </a:rPr>
              <a:t>most of text contains reuter info such as </a:t>
            </a:r>
          </a:p>
          <a:p>
            <a:pPr>
              <a:buNone/>
            </a:pPr>
            <a:r>
              <a:rPr lang="en-US" sz="1900">
                <a:solidFill>
                  <a:srgbClr val="FFFFFF"/>
                </a:solidFill>
                <a:ea typeface="+mn-lt"/>
                <a:cs typeface="+mn-lt"/>
              </a:rPr>
              <a:t>"WASHINGTON (Reuter)".</a:t>
            </a:r>
            <a:endParaRPr lang="en-US" sz="1900">
              <a:solidFill>
                <a:srgbClr val="FFFFFF"/>
              </a:solidFill>
            </a:endParaRPr>
          </a:p>
          <a:p>
            <a:pPr>
              <a:buNone/>
            </a:pPr>
            <a:r>
              <a:rPr lang="en-US" sz="1900">
                <a:solidFill>
                  <a:srgbClr val="FFFFFF"/>
                </a:solidFill>
                <a:ea typeface="+mn-lt"/>
                <a:cs typeface="+mn-lt"/>
              </a:rPr>
              <a:t>Some text are tweets from twitter.</a:t>
            </a:r>
            <a:endParaRPr lang="en-US" sz="1900">
              <a:solidFill>
                <a:srgbClr val="FFFFFF"/>
              </a:solidFill>
            </a:endParaRPr>
          </a:p>
          <a:p>
            <a:pPr>
              <a:buNone/>
            </a:pPr>
            <a:r>
              <a:rPr lang="en-US" sz="1900">
                <a:solidFill>
                  <a:srgbClr val="FFFFFF"/>
                </a:solidFill>
                <a:ea typeface="+mn-lt"/>
                <a:cs typeface="+mn-lt"/>
              </a:rPr>
              <a:t>Few text do not contain any publication info.</a:t>
            </a:r>
            <a:endParaRPr lang="en-US" sz="1900">
              <a:solidFill>
                <a:srgbClr val="FFFFFF"/>
              </a:solidFill>
            </a:endParaRPr>
          </a:p>
          <a:p>
            <a:pPr marL="0" indent="0">
              <a:buNone/>
            </a:pPr>
            <a:endParaRPr lang="en-US" sz="1900">
              <a:solidFill>
                <a:srgbClr val="FFFFFF"/>
              </a:solidFill>
            </a:endParaRPr>
          </a:p>
          <a:p>
            <a:pPr marL="0" indent="0">
              <a:buNone/>
            </a:pPr>
            <a:endParaRPr lang="en-US" sz="1900">
              <a:solidFill>
                <a:srgbClr val="FFFFFF"/>
              </a:solidFill>
            </a:endParaRPr>
          </a:p>
        </p:txBody>
      </p:sp>
    </p:spTree>
  </p:cSld>
  <p:clrMapOvr>
    <a:overrideClrMapping bg1="dk1" tx1="lt1" bg2="dk2" tx2="lt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E65CDE2-194C-4A17-9E3C-017E8A8970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7A6443C-E8F5-45C2-B4CC-AE5E2B6FE27C}"/>
              </a:ext>
            </a:extLst>
          </p:cNvPr>
          <p:cNvSpPr>
            <a:spLocks noGrp="1"/>
          </p:cNvSpPr>
          <p:nvPr>
            <p:ph type="title"/>
          </p:nvPr>
        </p:nvSpPr>
        <p:spPr>
          <a:xfrm>
            <a:off x="707457" y="712268"/>
            <a:ext cx="7807893" cy="1193533"/>
          </a:xfrm>
        </p:spPr>
        <p:txBody>
          <a:bodyPr vert="horz" lIns="0" tIns="45720" rIns="0" bIns="0">
            <a:normAutofit/>
          </a:bodyPr>
          <a:lstStyle/>
          <a:p>
            <a:r>
              <a:rPr lang="en-GB">
                <a:solidFill>
                  <a:srgbClr val="FFFFFF"/>
                </a:solidFill>
                <a:cs typeface="Calibri"/>
              </a:rPr>
              <a:t>Contd..</a:t>
            </a:r>
            <a:endParaRPr lang="en-US">
              <a:solidFill>
                <a:srgbClr val="FFFFFF"/>
              </a:solidFill>
            </a:endParaRPr>
          </a:p>
        </p:txBody>
      </p:sp>
      <p:cxnSp>
        <p:nvCxnSpPr>
          <p:cNvPr id="10" name="Straight Connector 9">
            <a:extLst>
              <a:ext uri="{FF2B5EF4-FFF2-40B4-BE49-F238E27FC236}">
                <a16:creationId xmlns:a16="http://schemas.microsoft.com/office/drawing/2014/main" id="{F2AE495E-2AAF-4BC1-87A5-331009D828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571500" y="826324"/>
            <a:ext cx="0" cy="914400"/>
          </a:xfrm>
          <a:prstGeom prst="line">
            <a:avLst/>
          </a:prstGeom>
          <a:ln w="1905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9C92B4B-5213-4F58-B1FB-21011C1D508C}"/>
              </a:ext>
            </a:extLst>
          </p:cNvPr>
          <p:cNvSpPr>
            <a:spLocks noGrp="1"/>
          </p:cNvSpPr>
          <p:nvPr>
            <p:ph idx="1"/>
          </p:nvPr>
        </p:nvSpPr>
        <p:spPr>
          <a:xfrm>
            <a:off x="707457" y="2050181"/>
            <a:ext cx="7807893" cy="4126782"/>
          </a:xfrm>
        </p:spPr>
        <p:txBody>
          <a:bodyPr vert="horz" lIns="91440" tIns="45720" rIns="91440" bIns="45720">
            <a:normAutofit/>
          </a:bodyPr>
          <a:lstStyle/>
          <a:p>
            <a:pPr>
              <a:buNone/>
            </a:pPr>
            <a:r>
              <a:rPr lang="en-GB" b="1">
                <a:solidFill>
                  <a:srgbClr val="FFFFFF"/>
                </a:solidFill>
              </a:rPr>
              <a:t>Cleaning Data:</a:t>
            </a:r>
            <a:endParaRPr lang="en-US" b="1">
              <a:solidFill>
                <a:srgbClr val="FFFFFF"/>
              </a:solidFill>
            </a:endParaRPr>
          </a:p>
          <a:p>
            <a:pPr>
              <a:buNone/>
            </a:pPr>
            <a:r>
              <a:rPr lang="en-GB">
                <a:solidFill>
                  <a:srgbClr val="FFFFFF"/>
                </a:solidFill>
                <a:ea typeface="+mn-lt"/>
                <a:cs typeface="+mn-lt"/>
              </a:rPr>
              <a:t>Removing reuters or Twitter tweet info from the text.</a:t>
            </a:r>
            <a:endParaRPr lang="en-GB">
              <a:solidFill>
                <a:srgbClr val="FFFFFF"/>
              </a:solidFill>
            </a:endParaRPr>
          </a:p>
          <a:p>
            <a:r>
              <a:rPr lang="en-GB">
                <a:solidFill>
                  <a:srgbClr val="FFFFFF"/>
                </a:solidFill>
                <a:ea typeface="+mn-lt"/>
                <a:cs typeface="+mn-lt"/>
              </a:rPr>
              <a:t>Text can be split only once at "-" which is always present after mentioning source of publication, this gives us publisher part and text part.</a:t>
            </a:r>
            <a:endParaRPr lang="en-GB">
              <a:solidFill>
                <a:srgbClr val="FFFFFF"/>
              </a:solidFill>
            </a:endParaRPr>
          </a:p>
          <a:p>
            <a:r>
              <a:rPr lang="en-GB">
                <a:solidFill>
                  <a:srgbClr val="FFFFFF"/>
                </a:solidFill>
                <a:ea typeface="+mn-lt"/>
                <a:cs typeface="+mn-lt"/>
              </a:rPr>
              <a:t>If we do not get text part, this means publication details were not given for that record.</a:t>
            </a:r>
            <a:endParaRPr lang="en-GB">
              <a:solidFill>
                <a:srgbClr val="FFFFFF"/>
              </a:solidFill>
            </a:endParaRPr>
          </a:p>
          <a:p>
            <a:r>
              <a:rPr lang="en-GB">
                <a:solidFill>
                  <a:srgbClr val="FFFFFF"/>
                </a:solidFill>
                <a:ea typeface="+mn-lt"/>
                <a:cs typeface="+mn-lt"/>
              </a:rPr>
              <a:t>The twitter tweets always have same source ,a long text of max 259 characters.</a:t>
            </a:r>
            <a:endParaRPr lang="en-GB">
              <a:solidFill>
                <a:srgbClr val="FFFFFF"/>
              </a:solidFill>
            </a:endParaRPr>
          </a:p>
          <a:p>
            <a:pPr marL="0" indent="0">
              <a:buNone/>
            </a:pPr>
            <a:endParaRPr lang="en-GB">
              <a:solidFill>
                <a:srgbClr val="FFFFFF"/>
              </a:solidFill>
            </a:endParaRPr>
          </a:p>
        </p:txBody>
      </p:sp>
    </p:spTree>
    <p:extLst>
      <p:ext uri="{BB962C8B-B14F-4D97-AF65-F5344CB8AC3E}">
        <p14:creationId xmlns:p14="http://schemas.microsoft.com/office/powerpoint/2010/main" val="3606958525"/>
      </p:ext>
    </p:extLst>
  </p:cSld>
  <p:clrMapOvr>
    <a:overrideClrMapping bg1="dk1" tx1="lt1" bg2="dk2" tx2="lt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5E6CFF1-2F42-4E10-9A97-F116F46F5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Rolls of Newspaper">
            <a:extLst>
              <a:ext uri="{FF2B5EF4-FFF2-40B4-BE49-F238E27FC236}">
                <a16:creationId xmlns:a16="http://schemas.microsoft.com/office/drawing/2014/main" id="{CE82773A-5A1B-44BE-8493-271B48F0E432}"/>
              </a:ext>
            </a:extLst>
          </p:cNvPr>
          <p:cNvPicPr>
            <a:picLocks noChangeAspect="1"/>
          </p:cNvPicPr>
          <p:nvPr/>
        </p:nvPicPr>
        <p:blipFill rotWithShape="1">
          <a:blip r:embed="rId2">
            <a:alphaModFix amt="35000"/>
          </a:blip>
          <a:srcRect l="11000" r="-2" b="-2"/>
          <a:stretch/>
        </p:blipFill>
        <p:spPr>
          <a:xfrm>
            <a:off x="20" y="1"/>
            <a:ext cx="9143980" cy="6857999"/>
          </a:xfrm>
          <a:prstGeom prst="rect">
            <a:avLst/>
          </a:prstGeom>
        </p:spPr>
      </p:pic>
      <p:sp>
        <p:nvSpPr>
          <p:cNvPr id="2" name="Title 1">
            <a:extLst>
              <a:ext uri="{FF2B5EF4-FFF2-40B4-BE49-F238E27FC236}">
                <a16:creationId xmlns:a16="http://schemas.microsoft.com/office/drawing/2014/main" id="{37B39A38-B1CA-44C4-88F1-5DDDC146AE79}"/>
              </a:ext>
            </a:extLst>
          </p:cNvPr>
          <p:cNvSpPr>
            <a:spLocks noGrp="1"/>
          </p:cNvSpPr>
          <p:nvPr>
            <p:ph type="title"/>
          </p:nvPr>
        </p:nvSpPr>
        <p:spPr>
          <a:xfrm>
            <a:off x="628650" y="1065862"/>
            <a:ext cx="2484873" cy="4726276"/>
          </a:xfrm>
        </p:spPr>
        <p:txBody>
          <a:bodyPr vert="horz" lIns="0" tIns="45720" rIns="0" bIns="0">
            <a:normAutofit/>
          </a:bodyPr>
          <a:lstStyle/>
          <a:p>
            <a:pPr algn="r"/>
            <a:r>
              <a:rPr lang="en-GB" sz="3500">
                <a:solidFill>
                  <a:srgbClr val="FFFFFF"/>
                </a:solidFill>
                <a:cs typeface="Calibri"/>
              </a:rPr>
              <a:t>Vectorization and Tokenization</a:t>
            </a:r>
            <a:endParaRPr lang="en-GB" sz="3500">
              <a:solidFill>
                <a:srgbClr val="FFFFFF"/>
              </a:solidFill>
            </a:endParaRPr>
          </a:p>
        </p:txBody>
      </p:sp>
      <p:cxnSp>
        <p:nvCxnSpPr>
          <p:cNvPr id="11" name="Straight Connector 10">
            <a:extLst>
              <a:ext uri="{FF2B5EF4-FFF2-40B4-BE49-F238E27FC236}">
                <a16:creationId xmlns:a16="http://schemas.microsoft.com/office/drawing/2014/main" id="{67182200-4859-4C8D-BCBB-55B245C28B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0029"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7DCDD50-039A-4B7A-A408-B316B28D22B7}"/>
              </a:ext>
            </a:extLst>
          </p:cNvPr>
          <p:cNvSpPr>
            <a:spLocks noGrp="1"/>
          </p:cNvSpPr>
          <p:nvPr>
            <p:ph idx="1"/>
          </p:nvPr>
        </p:nvSpPr>
        <p:spPr>
          <a:xfrm>
            <a:off x="3866534" y="1065862"/>
            <a:ext cx="4308514" cy="4726276"/>
          </a:xfrm>
        </p:spPr>
        <p:txBody>
          <a:bodyPr vert="horz" lIns="91440" tIns="45720" rIns="91440" bIns="45720" anchor="ctr">
            <a:normAutofit/>
          </a:bodyPr>
          <a:lstStyle/>
          <a:p>
            <a:pPr marL="0" indent="0">
              <a:buNone/>
            </a:pPr>
            <a:r>
              <a:rPr lang="en-GB" sz="1700">
                <a:solidFill>
                  <a:srgbClr val="FFFFFF"/>
                </a:solidFill>
              </a:rPr>
              <a:t>The Fake and Real news text content were appended in a list having columns (text, class) where class corresponds to the type of news (class{Real}=1 class{fake}=0).</a:t>
            </a:r>
          </a:p>
          <a:p>
            <a:pPr marL="0" indent="0">
              <a:buNone/>
            </a:pPr>
            <a:r>
              <a:rPr lang="en-GB" sz="1700">
                <a:solidFill>
                  <a:srgbClr val="FFFFFF"/>
                </a:solidFill>
              </a:rPr>
              <a:t>The list was split into words and made into a list containing those words.</a:t>
            </a:r>
          </a:p>
          <a:p>
            <a:pPr marL="0" indent="0">
              <a:buNone/>
            </a:pPr>
            <a:r>
              <a:rPr lang="en-GB" sz="1700">
                <a:solidFill>
                  <a:srgbClr val="FFFFFF"/>
                </a:solidFill>
              </a:rPr>
              <a:t>Using Word2Vec vectorization of those words was done and each word had its corresponding word index.</a:t>
            </a:r>
          </a:p>
          <a:p>
            <a:pPr marL="0" indent="0">
              <a:buNone/>
            </a:pPr>
            <a:r>
              <a:rPr lang="en-GB" sz="1700">
                <a:solidFill>
                  <a:srgbClr val="FFFFFF"/>
                </a:solidFill>
              </a:rPr>
              <a:t>Tokenization of those vectors was done to have a sequence and padding to '0' was done to all the vectors.</a:t>
            </a:r>
          </a:p>
          <a:p>
            <a:pPr marL="0" indent="0">
              <a:buNone/>
            </a:pPr>
            <a:endParaRPr lang="en-GB" sz="1700">
              <a:solidFill>
                <a:srgbClr val="FFFFFF"/>
              </a:solidFill>
            </a:endParaRPr>
          </a:p>
        </p:txBody>
      </p:sp>
    </p:spTree>
    <p:extLst>
      <p:ext uri="{BB962C8B-B14F-4D97-AF65-F5344CB8AC3E}">
        <p14:creationId xmlns:p14="http://schemas.microsoft.com/office/powerpoint/2010/main" val="3582318146"/>
      </p:ext>
    </p:extLst>
  </p:cSld>
  <p:clrMapOvr>
    <a:overrideClrMapping bg1="dk1" tx1="lt1" bg2="dk2" tx2="lt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8">
            <a:extLst>
              <a:ext uri="{FF2B5EF4-FFF2-40B4-BE49-F238E27FC236}">
                <a16:creationId xmlns:a16="http://schemas.microsoft.com/office/drawing/2014/main" id="{3BAFD176-D4C4-45B9-8D6E-C25F94C5C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2285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6FA45E8-373C-420A-9A75-09799738CA25}"/>
              </a:ext>
            </a:extLst>
          </p:cNvPr>
          <p:cNvSpPr>
            <a:spLocks noGrp="1"/>
          </p:cNvSpPr>
          <p:nvPr>
            <p:ph type="title"/>
          </p:nvPr>
        </p:nvSpPr>
        <p:spPr>
          <a:xfrm>
            <a:off x="720090" y="434101"/>
            <a:ext cx="7164336" cy="1232750"/>
          </a:xfrm>
        </p:spPr>
        <p:txBody>
          <a:bodyPr vert="horz" lIns="0" tIns="45720" rIns="0" bIns="0" anchor="b">
            <a:normAutofit/>
          </a:bodyPr>
          <a:lstStyle/>
          <a:p>
            <a:r>
              <a:rPr lang="en-GB">
                <a:solidFill>
                  <a:schemeClr val="bg1"/>
                </a:solidFill>
                <a:cs typeface="Calibri"/>
              </a:rPr>
              <a:t>Model</a:t>
            </a:r>
            <a:endParaRPr lang="en-GB">
              <a:solidFill>
                <a:schemeClr val="bg1"/>
              </a:solidFill>
            </a:endParaRPr>
          </a:p>
        </p:txBody>
      </p:sp>
      <p:cxnSp>
        <p:nvCxnSpPr>
          <p:cNvPr id="20" name="Straight Connector 10">
            <a:extLst>
              <a:ext uri="{FF2B5EF4-FFF2-40B4-BE49-F238E27FC236}">
                <a16:creationId xmlns:a16="http://schemas.microsoft.com/office/drawing/2014/main" id="{E85B2D6B-877E-4599-A643-756FB860130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676579"/>
            <a:ext cx="797072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Freeform 6">
            <a:extLst>
              <a:ext uri="{FF2B5EF4-FFF2-40B4-BE49-F238E27FC236}">
                <a16:creationId xmlns:a16="http://schemas.microsoft.com/office/drawing/2014/main" id="{9514E575-433A-4266-8C2D-C2BD62D81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838008" y="938535"/>
            <a:ext cx="305991"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1"/>
          </a:solidFill>
          <a:ln w="0">
            <a:noFill/>
            <a:prstDash val="solid"/>
            <a:round/>
            <a:headEnd/>
            <a:tailEnd/>
          </a:ln>
        </p:spPr>
      </p:sp>
      <p:sp>
        <p:nvSpPr>
          <p:cNvPr id="3" name="Content Placeholder 2">
            <a:extLst>
              <a:ext uri="{FF2B5EF4-FFF2-40B4-BE49-F238E27FC236}">
                <a16:creationId xmlns:a16="http://schemas.microsoft.com/office/drawing/2014/main" id="{E329CE86-6875-4B87-B565-A58E118ACA1C}"/>
              </a:ext>
            </a:extLst>
          </p:cNvPr>
          <p:cNvSpPr>
            <a:spLocks noGrp="1"/>
          </p:cNvSpPr>
          <p:nvPr>
            <p:ph idx="1"/>
          </p:nvPr>
        </p:nvSpPr>
        <p:spPr>
          <a:xfrm>
            <a:off x="720089" y="2919937"/>
            <a:ext cx="4457393" cy="3341164"/>
          </a:xfrm>
        </p:spPr>
        <p:txBody>
          <a:bodyPr vert="horz" lIns="91440" tIns="45720" rIns="91440" bIns="45720">
            <a:normAutofit/>
          </a:bodyPr>
          <a:lstStyle/>
          <a:p>
            <a:pPr marL="0" indent="0">
              <a:buNone/>
            </a:pPr>
            <a:r>
              <a:rPr lang="en-GB" sz="1600"/>
              <a:t>The model was set as a sequential model using TensorFlow library.</a:t>
            </a:r>
          </a:p>
          <a:p>
            <a:pPr marL="0" indent="0">
              <a:buNone/>
            </a:pPr>
            <a:r>
              <a:rPr lang="en-GB" sz="1600"/>
              <a:t>Vectors were passed to the model to train.</a:t>
            </a:r>
          </a:p>
          <a:p>
            <a:pPr marL="0" indent="0">
              <a:buNone/>
            </a:pPr>
            <a:r>
              <a:rPr lang="en-GB" sz="1600"/>
              <a:t>Using LSTM (Deep Learning) model parameters were set as default (Accuracy,Optimizer,Activation)</a:t>
            </a:r>
          </a:p>
          <a:p>
            <a:pPr marL="0" indent="0">
              <a:buNone/>
            </a:pPr>
            <a:r>
              <a:rPr lang="en-GB" sz="1600"/>
              <a:t>Using sklearn library of python the model was tested, and validated</a:t>
            </a:r>
          </a:p>
          <a:p>
            <a:pPr marL="0" indent="0">
              <a:buNone/>
            </a:pPr>
            <a:r>
              <a:rPr lang="en-GB" sz="1600"/>
              <a:t>Accuracy score and Classification Report was generated as :</a:t>
            </a:r>
          </a:p>
          <a:p>
            <a:pPr marL="0" indent="0">
              <a:buNone/>
            </a:pPr>
            <a:endParaRPr lang="en-GB" sz="1600"/>
          </a:p>
          <a:p>
            <a:pPr marL="0" indent="0">
              <a:buNone/>
            </a:pPr>
            <a:r>
              <a:rPr lang="en-GB" sz="1600"/>
              <a:t>   </a:t>
            </a:r>
          </a:p>
          <a:p>
            <a:pPr marL="0" indent="0">
              <a:buNone/>
            </a:pPr>
            <a:endParaRPr lang="en-GB" sz="1600"/>
          </a:p>
        </p:txBody>
      </p:sp>
      <p:pic>
        <p:nvPicPr>
          <p:cNvPr id="4" name="Picture 4" descr="Graphical user interface, application&#10;&#10;Description automatically generated">
            <a:extLst>
              <a:ext uri="{FF2B5EF4-FFF2-40B4-BE49-F238E27FC236}">
                <a16:creationId xmlns:a16="http://schemas.microsoft.com/office/drawing/2014/main" id="{4B1BF6DA-1A75-432C-9D9D-802892A63284}"/>
              </a:ext>
            </a:extLst>
          </p:cNvPr>
          <p:cNvPicPr>
            <a:picLocks noChangeAspect="1"/>
          </p:cNvPicPr>
          <p:nvPr/>
        </p:nvPicPr>
        <p:blipFill>
          <a:blip r:embed="rId2"/>
          <a:stretch>
            <a:fillRect/>
          </a:stretch>
        </p:blipFill>
        <p:spPr>
          <a:xfrm>
            <a:off x="5650992" y="3954988"/>
            <a:ext cx="2578589" cy="879856"/>
          </a:xfrm>
          <a:prstGeom prst="rect">
            <a:avLst/>
          </a:prstGeom>
        </p:spPr>
      </p:pic>
    </p:spTree>
    <p:extLst>
      <p:ext uri="{BB962C8B-B14F-4D97-AF65-F5344CB8AC3E}">
        <p14:creationId xmlns:p14="http://schemas.microsoft.com/office/powerpoint/2010/main" val="32023038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0DCC097-1DB8-4B6D-85D0-6FBA0E1CA4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E0B58608-23C8-4441-994D-C6823EEE1D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2083506"/>
          </a:xfrm>
          <a:custGeom>
            <a:avLst/>
            <a:gdLst>
              <a:gd name="connsiteX0" fmla="*/ 0 w 12191999"/>
              <a:gd name="connsiteY0" fmla="*/ 0 h 2083506"/>
              <a:gd name="connsiteX1" fmla="*/ 9429748 w 12191999"/>
              <a:gd name="connsiteY1" fmla="*/ 0 h 2083506"/>
              <a:gd name="connsiteX2" fmla="*/ 9429748 w 12191999"/>
              <a:gd name="connsiteY2" fmla="*/ 1 h 2083506"/>
              <a:gd name="connsiteX3" fmla="*/ 12191999 w 12191999"/>
              <a:gd name="connsiteY3" fmla="*/ 1 h 2083506"/>
              <a:gd name="connsiteX4" fmla="*/ 12191999 w 12191999"/>
              <a:gd name="connsiteY4" fmla="*/ 1164372 h 2083506"/>
              <a:gd name="connsiteX5" fmla="*/ 12147852 w 12191999"/>
              <a:gd name="connsiteY5" fmla="*/ 1163783 h 2083506"/>
              <a:gd name="connsiteX6" fmla="*/ 11993604 w 12191999"/>
              <a:gd name="connsiteY6" fmla="*/ 1153496 h 2083506"/>
              <a:gd name="connsiteX7" fmla="*/ 11865319 w 12191999"/>
              <a:gd name="connsiteY7" fmla="*/ 1176624 h 2083506"/>
              <a:gd name="connsiteX8" fmla="*/ 11718353 w 12191999"/>
              <a:gd name="connsiteY8" fmla="*/ 1209136 h 2083506"/>
              <a:gd name="connsiteX9" fmla="*/ 11609067 w 12191999"/>
              <a:gd name="connsiteY9" fmla="*/ 1218512 h 2083506"/>
              <a:gd name="connsiteX10" fmla="*/ 11545958 w 12191999"/>
              <a:gd name="connsiteY10" fmla="*/ 1240430 h 2083506"/>
              <a:gd name="connsiteX11" fmla="*/ 11445770 w 12191999"/>
              <a:gd name="connsiteY11" fmla="*/ 1225780 h 2083506"/>
              <a:gd name="connsiteX12" fmla="*/ 11398842 w 12191999"/>
              <a:gd name="connsiteY12" fmla="*/ 1227250 h 2083506"/>
              <a:gd name="connsiteX13" fmla="*/ 11240093 w 12191999"/>
              <a:gd name="connsiteY13" fmla="*/ 1266797 h 2083506"/>
              <a:gd name="connsiteX14" fmla="*/ 11141364 w 12191999"/>
              <a:gd name="connsiteY14" fmla="*/ 1288059 h 2083506"/>
              <a:gd name="connsiteX15" fmla="*/ 11015396 w 12191999"/>
              <a:gd name="connsiteY15" fmla="*/ 1353104 h 2083506"/>
              <a:gd name="connsiteX16" fmla="*/ 10973905 w 12191999"/>
              <a:gd name="connsiteY16" fmla="*/ 1365109 h 2083506"/>
              <a:gd name="connsiteX17" fmla="*/ 10904858 w 12191999"/>
              <a:gd name="connsiteY17" fmla="*/ 1371966 h 2083506"/>
              <a:gd name="connsiteX18" fmla="*/ 10827883 w 12191999"/>
              <a:gd name="connsiteY18" fmla="*/ 1410270 h 2083506"/>
              <a:gd name="connsiteX19" fmla="*/ 10690996 w 12191999"/>
              <a:gd name="connsiteY19" fmla="*/ 1426394 h 2083506"/>
              <a:gd name="connsiteX20" fmla="*/ 10624461 w 12191999"/>
              <a:gd name="connsiteY20" fmla="*/ 1444283 h 2083506"/>
              <a:gd name="connsiteX21" fmla="*/ 10517208 w 12191999"/>
              <a:gd name="connsiteY21" fmla="*/ 1478947 h 2083506"/>
              <a:gd name="connsiteX22" fmla="*/ 10497937 w 12191999"/>
              <a:gd name="connsiteY22" fmla="*/ 1469831 h 2083506"/>
              <a:gd name="connsiteX23" fmla="*/ 10471201 w 12191999"/>
              <a:gd name="connsiteY23" fmla="*/ 1486037 h 2083506"/>
              <a:gd name="connsiteX24" fmla="*/ 10448263 w 12191999"/>
              <a:gd name="connsiteY24" fmla="*/ 1478223 h 2083506"/>
              <a:gd name="connsiteX25" fmla="*/ 10388089 w 12191999"/>
              <a:gd name="connsiteY25" fmla="*/ 1507175 h 2083506"/>
              <a:gd name="connsiteX26" fmla="*/ 10333720 w 12191999"/>
              <a:gd name="connsiteY26" fmla="*/ 1515848 h 2083506"/>
              <a:gd name="connsiteX27" fmla="*/ 10104338 w 12191999"/>
              <a:gd name="connsiteY27" fmla="*/ 1569424 h 2083506"/>
              <a:gd name="connsiteX28" fmla="*/ 9910445 w 12191999"/>
              <a:gd name="connsiteY28" fmla="*/ 1632275 h 2083506"/>
              <a:gd name="connsiteX29" fmla="*/ 9770872 w 12191999"/>
              <a:gd name="connsiteY29" fmla="*/ 1688088 h 2083506"/>
              <a:gd name="connsiteX30" fmla="*/ 9733849 w 12191999"/>
              <a:gd name="connsiteY30" fmla="*/ 1700034 h 2083506"/>
              <a:gd name="connsiteX31" fmla="*/ 9703714 w 12191999"/>
              <a:gd name="connsiteY31" fmla="*/ 1730093 h 2083506"/>
              <a:gd name="connsiteX32" fmla="*/ 9698351 w 12191999"/>
              <a:gd name="connsiteY32" fmla="*/ 1730377 h 2083506"/>
              <a:gd name="connsiteX33" fmla="*/ 9632895 w 12191999"/>
              <a:gd name="connsiteY33" fmla="*/ 1736363 h 2083506"/>
              <a:gd name="connsiteX34" fmla="*/ 9569107 w 12191999"/>
              <a:gd name="connsiteY34" fmla="*/ 1741010 h 2083506"/>
              <a:gd name="connsiteX35" fmla="*/ 9536451 w 12191999"/>
              <a:gd name="connsiteY35" fmla="*/ 1755120 h 2083506"/>
              <a:gd name="connsiteX36" fmla="*/ 9529385 w 12191999"/>
              <a:gd name="connsiteY36" fmla="*/ 1757515 h 2083506"/>
              <a:gd name="connsiteX37" fmla="*/ 9498527 w 12191999"/>
              <a:gd name="connsiteY37" fmla="*/ 1753117 h 2083506"/>
              <a:gd name="connsiteX38" fmla="*/ 9436642 w 12191999"/>
              <a:gd name="connsiteY38" fmla="*/ 1755478 h 2083506"/>
              <a:gd name="connsiteX39" fmla="*/ 9429748 w 12191999"/>
              <a:gd name="connsiteY39" fmla="*/ 1756317 h 2083506"/>
              <a:gd name="connsiteX40" fmla="*/ 9429748 w 12191999"/>
              <a:gd name="connsiteY40" fmla="*/ 1768745 h 2083506"/>
              <a:gd name="connsiteX41" fmla="*/ 9425802 w 12191999"/>
              <a:gd name="connsiteY41" fmla="*/ 1769273 h 2083506"/>
              <a:gd name="connsiteX42" fmla="*/ 9349763 w 12191999"/>
              <a:gd name="connsiteY42" fmla="*/ 1776107 h 2083506"/>
              <a:gd name="connsiteX43" fmla="*/ 9256503 w 12191999"/>
              <a:gd name="connsiteY43" fmla="*/ 1800699 h 2083506"/>
              <a:gd name="connsiteX44" fmla="*/ 9222873 w 12191999"/>
              <a:gd name="connsiteY44" fmla="*/ 1803003 h 2083506"/>
              <a:gd name="connsiteX45" fmla="*/ 9224095 w 12191999"/>
              <a:gd name="connsiteY45" fmla="*/ 1807355 h 2083506"/>
              <a:gd name="connsiteX46" fmla="*/ 9211603 w 12191999"/>
              <a:gd name="connsiteY46" fmla="*/ 1807675 h 2083506"/>
              <a:gd name="connsiteX47" fmla="*/ 9183719 w 12191999"/>
              <a:gd name="connsiteY47" fmla="*/ 1807781 h 2083506"/>
              <a:gd name="connsiteX48" fmla="*/ 9100221 w 12191999"/>
              <a:gd name="connsiteY48" fmla="*/ 1808989 h 2083506"/>
              <a:gd name="connsiteX49" fmla="*/ 9077439 w 12191999"/>
              <a:gd name="connsiteY49" fmla="*/ 1817333 h 2083506"/>
              <a:gd name="connsiteX50" fmla="*/ 9055889 w 12191999"/>
              <a:gd name="connsiteY50" fmla="*/ 1817464 h 2083506"/>
              <a:gd name="connsiteX51" fmla="*/ 8930912 w 12191999"/>
              <a:gd name="connsiteY51" fmla="*/ 1828648 h 2083506"/>
              <a:gd name="connsiteX52" fmla="*/ 8913729 w 12191999"/>
              <a:gd name="connsiteY52" fmla="*/ 1829483 h 2083506"/>
              <a:gd name="connsiteX53" fmla="*/ 8904423 w 12191999"/>
              <a:gd name="connsiteY53" fmla="*/ 1833234 h 2083506"/>
              <a:gd name="connsiteX54" fmla="*/ 8871099 w 12191999"/>
              <a:gd name="connsiteY54" fmla="*/ 1833979 h 2083506"/>
              <a:gd name="connsiteX55" fmla="*/ 8869557 w 12191999"/>
              <a:gd name="connsiteY55" fmla="*/ 1836113 h 2083506"/>
              <a:gd name="connsiteX56" fmla="*/ 8760021 w 12191999"/>
              <a:gd name="connsiteY56" fmla="*/ 1854442 h 2083506"/>
              <a:gd name="connsiteX57" fmla="*/ 8741254 w 12191999"/>
              <a:gd name="connsiteY57" fmla="*/ 1857469 h 2083506"/>
              <a:gd name="connsiteX58" fmla="*/ 8725039 w 12191999"/>
              <a:gd name="connsiteY58" fmla="*/ 1856552 h 2083506"/>
              <a:gd name="connsiteX59" fmla="*/ 8635265 w 12191999"/>
              <a:gd name="connsiteY59" fmla="*/ 1859168 h 2083506"/>
              <a:gd name="connsiteX60" fmla="*/ 8613911 w 12191999"/>
              <a:gd name="connsiteY60" fmla="*/ 1857561 h 2083506"/>
              <a:gd name="connsiteX61" fmla="*/ 8604931 w 12191999"/>
              <a:gd name="connsiteY61" fmla="*/ 1854170 h 2083506"/>
              <a:gd name="connsiteX62" fmla="*/ 8570171 w 12191999"/>
              <a:gd name="connsiteY62" fmla="*/ 1860579 h 2083506"/>
              <a:gd name="connsiteX63" fmla="*/ 8516537 w 12191999"/>
              <a:gd name="connsiteY63" fmla="*/ 1864971 h 2083506"/>
              <a:gd name="connsiteX64" fmla="*/ 8491046 w 12191999"/>
              <a:gd name="connsiteY64" fmla="*/ 1868141 h 2083506"/>
              <a:gd name="connsiteX65" fmla="*/ 8470478 w 12191999"/>
              <a:gd name="connsiteY65" fmla="*/ 1866216 h 2083506"/>
              <a:gd name="connsiteX66" fmla="*/ 8353433 w 12191999"/>
              <a:gd name="connsiteY66" fmla="*/ 1865729 h 2083506"/>
              <a:gd name="connsiteX67" fmla="*/ 8347675 w 12191999"/>
              <a:gd name="connsiteY67" fmla="*/ 1865075 h 2083506"/>
              <a:gd name="connsiteX68" fmla="*/ 8343939 w 12191999"/>
              <a:gd name="connsiteY68" fmla="*/ 1865677 h 2083506"/>
              <a:gd name="connsiteX69" fmla="*/ 8221566 w 12191999"/>
              <a:gd name="connsiteY69" fmla="*/ 1881148 h 2083506"/>
              <a:gd name="connsiteX70" fmla="*/ 8066095 w 12191999"/>
              <a:gd name="connsiteY70" fmla="*/ 1919902 h 2083506"/>
              <a:gd name="connsiteX71" fmla="*/ 8044849 w 12191999"/>
              <a:gd name="connsiteY71" fmla="*/ 1916308 h 2083506"/>
              <a:gd name="connsiteX72" fmla="*/ 8041142 w 12191999"/>
              <a:gd name="connsiteY72" fmla="*/ 1915506 h 2083506"/>
              <a:gd name="connsiteX73" fmla="*/ 8022159 w 12191999"/>
              <a:gd name="connsiteY73" fmla="*/ 1911521 h 2083506"/>
              <a:gd name="connsiteX74" fmla="*/ 7944932 w 12191999"/>
              <a:gd name="connsiteY74" fmla="*/ 1917265 h 2083506"/>
              <a:gd name="connsiteX75" fmla="*/ 7879011 w 12191999"/>
              <a:gd name="connsiteY75" fmla="*/ 1928570 h 2083506"/>
              <a:gd name="connsiteX76" fmla="*/ 7865529 w 12191999"/>
              <a:gd name="connsiteY76" fmla="*/ 1934399 h 2083506"/>
              <a:gd name="connsiteX77" fmla="*/ 7774801 w 12191999"/>
              <a:gd name="connsiteY77" fmla="*/ 1947969 h 2083506"/>
              <a:gd name="connsiteX78" fmla="*/ 7748398 w 12191999"/>
              <a:gd name="connsiteY78" fmla="*/ 1955982 h 2083506"/>
              <a:gd name="connsiteX79" fmla="*/ 7740684 w 12191999"/>
              <a:gd name="connsiteY79" fmla="*/ 1955717 h 2083506"/>
              <a:gd name="connsiteX80" fmla="*/ 7712976 w 12191999"/>
              <a:gd name="connsiteY80" fmla="*/ 1960442 h 2083506"/>
              <a:gd name="connsiteX81" fmla="*/ 7699956 w 12191999"/>
              <a:gd name="connsiteY81" fmla="*/ 1966104 h 2083506"/>
              <a:gd name="connsiteX82" fmla="*/ 7684158 w 12191999"/>
              <a:gd name="connsiteY82" fmla="*/ 1962927 h 2083506"/>
              <a:gd name="connsiteX83" fmla="*/ 7643109 w 12191999"/>
              <a:gd name="connsiteY83" fmla="*/ 1964400 h 2083506"/>
              <a:gd name="connsiteX84" fmla="*/ 7630180 w 12191999"/>
              <a:gd name="connsiteY84" fmla="*/ 1970266 h 2083506"/>
              <a:gd name="connsiteX85" fmla="*/ 7609131 w 12191999"/>
              <a:gd name="connsiteY85" fmla="*/ 1971774 h 2083506"/>
              <a:gd name="connsiteX86" fmla="*/ 7555555 w 12191999"/>
              <a:gd name="connsiteY86" fmla="*/ 1969491 h 2083506"/>
              <a:gd name="connsiteX87" fmla="*/ 7520919 w 12191999"/>
              <a:gd name="connsiteY87" fmla="*/ 1970177 h 2083506"/>
              <a:gd name="connsiteX88" fmla="*/ 7456258 w 12191999"/>
              <a:gd name="connsiteY88" fmla="*/ 1960468 h 2083506"/>
              <a:gd name="connsiteX89" fmla="*/ 7393047 w 12191999"/>
              <a:gd name="connsiteY89" fmla="*/ 1952408 h 2083506"/>
              <a:gd name="connsiteX90" fmla="*/ 7199912 w 12191999"/>
              <a:gd name="connsiteY90" fmla="*/ 1959913 h 2083506"/>
              <a:gd name="connsiteX91" fmla="*/ 7146774 w 12191999"/>
              <a:gd name="connsiteY91" fmla="*/ 1956641 h 2083506"/>
              <a:gd name="connsiteX92" fmla="*/ 7122244 w 12191999"/>
              <a:gd name="connsiteY92" fmla="*/ 1953891 h 2083506"/>
              <a:gd name="connsiteX93" fmla="*/ 7032241 w 12191999"/>
              <a:gd name="connsiteY93" fmla="*/ 1962723 h 2083506"/>
              <a:gd name="connsiteX94" fmla="*/ 6941492 w 12191999"/>
              <a:gd name="connsiteY94" fmla="*/ 1976868 h 2083506"/>
              <a:gd name="connsiteX95" fmla="*/ 6906514 w 12191999"/>
              <a:gd name="connsiteY95" fmla="*/ 1968589 h 2083506"/>
              <a:gd name="connsiteX96" fmla="*/ 6826395 w 12191999"/>
              <a:gd name="connsiteY96" fmla="*/ 1974141 h 2083506"/>
              <a:gd name="connsiteX97" fmla="*/ 6716431 w 12191999"/>
              <a:gd name="connsiteY97" fmla="*/ 2004297 h 2083506"/>
              <a:gd name="connsiteX98" fmla="*/ 6569607 w 12191999"/>
              <a:gd name="connsiteY98" fmla="*/ 2015496 h 2083506"/>
              <a:gd name="connsiteX99" fmla="*/ 6561430 w 12191999"/>
              <a:gd name="connsiteY99" fmla="*/ 2020996 h 2083506"/>
              <a:gd name="connsiteX100" fmla="*/ 6549371 w 12191999"/>
              <a:gd name="connsiteY100" fmla="*/ 2024747 h 2083506"/>
              <a:gd name="connsiteX101" fmla="*/ 6547040 w 12191999"/>
              <a:gd name="connsiteY101" fmla="*/ 2024474 h 2083506"/>
              <a:gd name="connsiteX102" fmla="*/ 6530482 w 12191999"/>
              <a:gd name="connsiteY102" fmla="*/ 2026659 h 2083506"/>
              <a:gd name="connsiteX103" fmla="*/ 6528565 w 12191999"/>
              <a:gd name="connsiteY103" fmla="*/ 2028600 h 2083506"/>
              <a:gd name="connsiteX104" fmla="*/ 6517741 w 12191999"/>
              <a:gd name="connsiteY104" fmla="*/ 2030558 h 2083506"/>
              <a:gd name="connsiteX105" fmla="*/ 6497855 w 12191999"/>
              <a:gd name="connsiteY105" fmla="*/ 2035650 h 2083506"/>
              <a:gd name="connsiteX106" fmla="*/ 6492785 w 12191999"/>
              <a:gd name="connsiteY106" fmla="*/ 2035444 h 2083506"/>
              <a:gd name="connsiteX107" fmla="*/ 6460692 w 12191999"/>
              <a:gd name="connsiteY107" fmla="*/ 2041321 h 2083506"/>
              <a:gd name="connsiteX108" fmla="*/ 6459609 w 12191999"/>
              <a:gd name="connsiteY108" fmla="*/ 2040851 h 2083506"/>
              <a:gd name="connsiteX109" fmla="*/ 6447765 w 12191999"/>
              <a:gd name="connsiteY109" fmla="*/ 2040102 h 2083506"/>
              <a:gd name="connsiteX110" fmla="*/ 6426590 w 12191999"/>
              <a:gd name="connsiteY110" fmla="*/ 2039928 h 2083506"/>
              <a:gd name="connsiteX111" fmla="*/ 6401693 w 12191999"/>
              <a:gd name="connsiteY111" fmla="*/ 2033537 h 2083506"/>
              <a:gd name="connsiteX112" fmla="*/ 6387141 w 12191999"/>
              <a:gd name="connsiteY112" fmla="*/ 2033161 h 2083506"/>
              <a:gd name="connsiteX113" fmla="*/ 6357846 w 12191999"/>
              <a:gd name="connsiteY113" fmla="*/ 2036782 h 2083506"/>
              <a:gd name="connsiteX114" fmla="*/ 6342914 w 12191999"/>
              <a:gd name="connsiteY114" fmla="*/ 2037585 h 2083506"/>
              <a:gd name="connsiteX115" fmla="*/ 6336300 w 12191999"/>
              <a:gd name="connsiteY115" fmla="*/ 2038781 h 2083506"/>
              <a:gd name="connsiteX116" fmla="*/ 6317178 w 12191999"/>
              <a:gd name="connsiteY116" fmla="*/ 2038968 h 2083506"/>
              <a:gd name="connsiteX117" fmla="*/ 6161427 w 12191999"/>
              <a:gd name="connsiteY117" fmla="*/ 2047338 h 2083506"/>
              <a:gd name="connsiteX118" fmla="*/ 6097339 w 12191999"/>
              <a:gd name="connsiteY118" fmla="*/ 2082438 h 2083506"/>
              <a:gd name="connsiteX119" fmla="*/ 6079059 w 12191999"/>
              <a:gd name="connsiteY119" fmla="*/ 2081299 h 2083506"/>
              <a:gd name="connsiteX120" fmla="*/ 5998439 w 12191999"/>
              <a:gd name="connsiteY120" fmla="*/ 2070958 h 2083506"/>
              <a:gd name="connsiteX121" fmla="*/ 5904290 w 12191999"/>
              <a:gd name="connsiteY121" fmla="*/ 2070255 h 2083506"/>
              <a:gd name="connsiteX122" fmla="*/ 5814867 w 12191999"/>
              <a:gd name="connsiteY122" fmla="*/ 2079032 h 2083506"/>
              <a:gd name="connsiteX123" fmla="*/ 5725743 w 12191999"/>
              <a:gd name="connsiteY123" fmla="*/ 2070558 h 2083506"/>
              <a:gd name="connsiteX124" fmla="*/ 5650546 w 12191999"/>
              <a:gd name="connsiteY124" fmla="*/ 2052412 h 2083506"/>
              <a:gd name="connsiteX125" fmla="*/ 5581284 w 12191999"/>
              <a:gd name="connsiteY125" fmla="*/ 2023175 h 2083506"/>
              <a:gd name="connsiteX126" fmla="*/ 5572593 w 12191999"/>
              <a:gd name="connsiteY126" fmla="*/ 2018391 h 2083506"/>
              <a:gd name="connsiteX127" fmla="*/ 5548580 w 12191999"/>
              <a:gd name="connsiteY127" fmla="*/ 2016951 h 2083506"/>
              <a:gd name="connsiteX128" fmla="*/ 5471173 w 12191999"/>
              <a:gd name="connsiteY128" fmla="*/ 2018786 h 2083506"/>
              <a:gd name="connsiteX129" fmla="*/ 5340320 w 12191999"/>
              <a:gd name="connsiteY129" fmla="*/ 2037611 h 2083506"/>
              <a:gd name="connsiteX130" fmla="*/ 5254376 w 12191999"/>
              <a:gd name="connsiteY130" fmla="*/ 2042928 h 2083506"/>
              <a:gd name="connsiteX131" fmla="*/ 5258035 w 12191999"/>
              <a:gd name="connsiteY131" fmla="*/ 2035649 h 2083506"/>
              <a:gd name="connsiteX132" fmla="*/ 5230622 w 12191999"/>
              <a:gd name="connsiteY132" fmla="*/ 2024576 h 2083506"/>
              <a:gd name="connsiteX133" fmla="*/ 5026203 w 12191999"/>
              <a:gd name="connsiteY133" fmla="*/ 2030162 h 2083506"/>
              <a:gd name="connsiteX134" fmla="*/ 4973988 w 12191999"/>
              <a:gd name="connsiteY134" fmla="*/ 2026668 h 2083506"/>
              <a:gd name="connsiteX135" fmla="*/ 4928030 w 12191999"/>
              <a:gd name="connsiteY135" fmla="*/ 2033642 h 2083506"/>
              <a:gd name="connsiteX136" fmla="*/ 4908970 w 12191999"/>
              <a:gd name="connsiteY136" fmla="*/ 2030033 h 2083506"/>
              <a:gd name="connsiteX137" fmla="*/ 4905679 w 12191999"/>
              <a:gd name="connsiteY137" fmla="*/ 2029300 h 2083506"/>
              <a:gd name="connsiteX138" fmla="*/ 4892525 w 12191999"/>
              <a:gd name="connsiteY138" fmla="*/ 2028768 h 2083506"/>
              <a:gd name="connsiteX139" fmla="*/ 4888818 w 12191999"/>
              <a:gd name="connsiteY139" fmla="*/ 2025619 h 2083506"/>
              <a:gd name="connsiteX140" fmla="*/ 4869018 w 12191999"/>
              <a:gd name="connsiteY140" fmla="*/ 2022668 h 2083506"/>
              <a:gd name="connsiteX141" fmla="*/ 4844804 w 12191999"/>
              <a:gd name="connsiteY141" fmla="*/ 2022527 h 2083506"/>
              <a:gd name="connsiteX142" fmla="*/ 4758778 w 12191999"/>
              <a:gd name="connsiteY142" fmla="*/ 2021694 h 2083506"/>
              <a:gd name="connsiteX143" fmla="*/ 4744748 w 12191999"/>
              <a:gd name="connsiteY143" fmla="*/ 2023396 h 2083506"/>
              <a:gd name="connsiteX144" fmla="*/ 4698956 w 12191999"/>
              <a:gd name="connsiteY144" fmla="*/ 2020558 h 2083506"/>
              <a:gd name="connsiteX145" fmla="*/ 4658147 w 12191999"/>
              <a:gd name="connsiteY145" fmla="*/ 2019920 h 2083506"/>
              <a:gd name="connsiteX146" fmla="*/ 4631706 w 12191999"/>
              <a:gd name="connsiteY146" fmla="*/ 2021274 h 2083506"/>
              <a:gd name="connsiteX147" fmla="*/ 4624776 w 12191999"/>
              <a:gd name="connsiteY147" fmla="*/ 2020152 h 2083506"/>
              <a:gd name="connsiteX148" fmla="*/ 4598150 w 12191999"/>
              <a:gd name="connsiteY148" fmla="*/ 2019429 h 2083506"/>
              <a:gd name="connsiteX149" fmla="*/ 4584588 w 12191999"/>
              <a:gd name="connsiteY149" fmla="*/ 2021092 h 2083506"/>
              <a:gd name="connsiteX150" fmla="*/ 4571203 w 12191999"/>
              <a:gd name="connsiteY150" fmla="*/ 2017263 h 2083506"/>
              <a:gd name="connsiteX151" fmla="*/ 4567930 w 12191999"/>
              <a:gd name="connsiteY151" fmla="*/ 2014458 h 2083506"/>
              <a:gd name="connsiteX152" fmla="*/ 4548984 w 12191999"/>
              <a:gd name="connsiteY152" fmla="*/ 2015717 h 2083506"/>
              <a:gd name="connsiteX153" fmla="*/ 4533451 w 12191999"/>
              <a:gd name="connsiteY153" fmla="*/ 2012976 h 2083506"/>
              <a:gd name="connsiteX154" fmla="*/ 4519910 w 12191999"/>
              <a:gd name="connsiteY154" fmla="*/ 2014768 h 2083506"/>
              <a:gd name="connsiteX155" fmla="*/ 4514290 w 12191999"/>
              <a:gd name="connsiteY155" fmla="*/ 2014364 h 2083506"/>
              <a:gd name="connsiteX156" fmla="*/ 4500320 w 12191999"/>
              <a:gd name="connsiteY156" fmla="*/ 2013007 h 2083506"/>
              <a:gd name="connsiteX157" fmla="*/ 4476219 w 12191999"/>
              <a:gd name="connsiteY157" fmla="*/ 2009993 h 2083506"/>
              <a:gd name="connsiteX158" fmla="*/ 4468701 w 12191999"/>
              <a:gd name="connsiteY158" fmla="*/ 2009574 h 2083506"/>
              <a:gd name="connsiteX159" fmla="*/ 4452333 w 12191999"/>
              <a:gd name="connsiteY159" fmla="*/ 2004964 h 2083506"/>
              <a:gd name="connsiteX160" fmla="*/ 4420644 w 12191999"/>
              <a:gd name="connsiteY160" fmla="*/ 2001021 h 2083506"/>
              <a:gd name="connsiteX161" fmla="*/ 4364856 w 12191999"/>
              <a:gd name="connsiteY161" fmla="*/ 1987267 h 2083506"/>
              <a:gd name="connsiteX162" fmla="*/ 4332062 w 12191999"/>
              <a:gd name="connsiteY162" fmla="*/ 1980703 h 2083506"/>
              <a:gd name="connsiteX163" fmla="*/ 4309876 w 12191999"/>
              <a:gd name="connsiteY163" fmla="*/ 1974653 h 2083506"/>
              <a:gd name="connsiteX164" fmla="*/ 4244391 w 12191999"/>
              <a:gd name="connsiteY164" fmla="*/ 1966109 h 2083506"/>
              <a:gd name="connsiteX165" fmla="*/ 4132071 w 12191999"/>
              <a:gd name="connsiteY165" fmla="*/ 1954813 h 2083506"/>
              <a:gd name="connsiteX166" fmla="*/ 4109069 w 12191999"/>
              <a:gd name="connsiteY166" fmla="*/ 1951778 h 2083506"/>
              <a:gd name="connsiteX167" fmla="*/ 4092908 w 12191999"/>
              <a:gd name="connsiteY167" fmla="*/ 1946662 h 2083506"/>
              <a:gd name="connsiteX168" fmla="*/ 4092306 w 12191999"/>
              <a:gd name="connsiteY168" fmla="*/ 1943291 h 2083506"/>
              <a:gd name="connsiteX169" fmla="*/ 4080234 w 12191999"/>
              <a:gd name="connsiteY169" fmla="*/ 1941219 h 2083506"/>
              <a:gd name="connsiteX170" fmla="*/ 4077778 w 12191999"/>
              <a:gd name="connsiteY170" fmla="*/ 1940145 h 2083506"/>
              <a:gd name="connsiteX171" fmla="*/ 4062936 w 12191999"/>
              <a:gd name="connsiteY171" fmla="*/ 1934506 h 2083506"/>
              <a:gd name="connsiteX172" fmla="*/ 4012506 w 12191999"/>
              <a:gd name="connsiteY172" fmla="*/ 1935475 h 2083506"/>
              <a:gd name="connsiteX173" fmla="*/ 3965880 w 12191999"/>
              <a:gd name="connsiteY173" fmla="*/ 1925968 h 2083506"/>
              <a:gd name="connsiteX174" fmla="*/ 3765338 w 12191999"/>
              <a:gd name="connsiteY174" fmla="*/ 1906649 h 2083506"/>
              <a:gd name="connsiteX175" fmla="*/ 3749493 w 12191999"/>
              <a:gd name="connsiteY175" fmla="*/ 1893071 h 2083506"/>
              <a:gd name="connsiteX176" fmla="*/ 3672704 w 12191999"/>
              <a:gd name="connsiteY176" fmla="*/ 1881383 h 2083506"/>
              <a:gd name="connsiteX177" fmla="*/ 3530082 w 12191999"/>
              <a:gd name="connsiteY177" fmla="*/ 1883187 h 2083506"/>
              <a:gd name="connsiteX178" fmla="*/ 3387664 w 12191999"/>
              <a:gd name="connsiteY178" fmla="*/ 1862579 h 2083506"/>
              <a:gd name="connsiteX179" fmla="*/ 3371681 w 12191999"/>
              <a:gd name="connsiteY179" fmla="*/ 1865293 h 2083506"/>
              <a:gd name="connsiteX180" fmla="*/ 3355305 w 12191999"/>
              <a:gd name="connsiteY180" fmla="*/ 1865842 h 2083506"/>
              <a:gd name="connsiteX181" fmla="*/ 3353790 w 12191999"/>
              <a:gd name="connsiteY181" fmla="*/ 1865158 h 2083506"/>
              <a:gd name="connsiteX182" fmla="*/ 3336210 w 12191999"/>
              <a:gd name="connsiteY182" fmla="*/ 1863564 h 2083506"/>
              <a:gd name="connsiteX183" fmla="*/ 3331381 w 12191999"/>
              <a:gd name="connsiteY183" fmla="*/ 1864716 h 2083506"/>
              <a:gd name="connsiteX184" fmla="*/ 3319012 w 12191999"/>
              <a:gd name="connsiteY184" fmla="*/ 1864093 h 2083506"/>
              <a:gd name="connsiteX185" fmla="*/ 3293818 w 12191999"/>
              <a:gd name="connsiteY185" fmla="*/ 1864135 h 2083506"/>
              <a:gd name="connsiteX186" fmla="*/ 3289881 w 12191999"/>
              <a:gd name="connsiteY186" fmla="*/ 1862954 h 2083506"/>
              <a:gd name="connsiteX187" fmla="*/ 3253090 w 12191999"/>
              <a:gd name="connsiteY187" fmla="*/ 1861164 h 2083506"/>
              <a:gd name="connsiteX188" fmla="*/ 3252949 w 12191999"/>
              <a:gd name="connsiteY188" fmla="*/ 1860574 h 2083506"/>
              <a:gd name="connsiteX189" fmla="*/ 3244187 w 12191999"/>
              <a:gd name="connsiteY189" fmla="*/ 1857604 h 2083506"/>
              <a:gd name="connsiteX190" fmla="*/ 3246570 w 12191999"/>
              <a:gd name="connsiteY190" fmla="*/ 1852946 h 2083506"/>
              <a:gd name="connsiteX191" fmla="*/ 3237810 w 12191999"/>
              <a:gd name="connsiteY191" fmla="*/ 1853064 h 2083506"/>
              <a:gd name="connsiteX192" fmla="*/ 3230822 w 12191999"/>
              <a:gd name="connsiteY192" fmla="*/ 1855474 h 2083506"/>
              <a:gd name="connsiteX193" fmla="*/ 3136549 w 12191999"/>
              <a:gd name="connsiteY193" fmla="*/ 1874037 h 2083506"/>
              <a:gd name="connsiteX194" fmla="*/ 2845754 w 12191999"/>
              <a:gd name="connsiteY194" fmla="*/ 1910932 h 2083506"/>
              <a:gd name="connsiteX195" fmla="*/ 2786878 w 12191999"/>
              <a:gd name="connsiteY195" fmla="*/ 1917162 h 2083506"/>
              <a:gd name="connsiteX196" fmla="*/ 2725298 w 12191999"/>
              <a:gd name="connsiteY196" fmla="*/ 1912340 h 2083506"/>
              <a:gd name="connsiteX197" fmla="*/ 2697754 w 12191999"/>
              <a:gd name="connsiteY197" fmla="*/ 1914863 h 2083506"/>
              <a:gd name="connsiteX198" fmla="*/ 2568063 w 12191999"/>
              <a:gd name="connsiteY198" fmla="*/ 1936283 h 2083506"/>
              <a:gd name="connsiteX199" fmla="*/ 2489784 w 12191999"/>
              <a:gd name="connsiteY199" fmla="*/ 1943720 h 2083506"/>
              <a:gd name="connsiteX200" fmla="*/ 2458978 w 12191999"/>
              <a:gd name="connsiteY200" fmla="*/ 1938095 h 2083506"/>
              <a:gd name="connsiteX201" fmla="*/ 2318712 w 12191999"/>
              <a:gd name="connsiteY201" fmla="*/ 1934474 h 2083506"/>
              <a:gd name="connsiteX202" fmla="*/ 2268709 w 12191999"/>
              <a:gd name="connsiteY202" fmla="*/ 1940521 h 2083506"/>
              <a:gd name="connsiteX203" fmla="*/ 2264080 w 12191999"/>
              <a:gd name="connsiteY203" fmla="*/ 1941232 h 2083506"/>
              <a:gd name="connsiteX204" fmla="*/ 2254684 w 12191999"/>
              <a:gd name="connsiteY204" fmla="*/ 1943524 h 2083506"/>
              <a:gd name="connsiteX205" fmla="*/ 2252523 w 12191999"/>
              <a:gd name="connsiteY205" fmla="*/ 1943004 h 2083506"/>
              <a:gd name="connsiteX206" fmla="*/ 2173350 w 12191999"/>
              <a:gd name="connsiteY206" fmla="*/ 1929202 h 2083506"/>
              <a:gd name="connsiteX207" fmla="*/ 2155266 w 12191999"/>
              <a:gd name="connsiteY207" fmla="*/ 1920267 h 2083506"/>
              <a:gd name="connsiteX208" fmla="*/ 2091013 w 12191999"/>
              <a:gd name="connsiteY208" fmla="*/ 1914631 h 2083506"/>
              <a:gd name="connsiteX209" fmla="*/ 2030712 w 12191999"/>
              <a:gd name="connsiteY209" fmla="*/ 1897690 h 2083506"/>
              <a:gd name="connsiteX210" fmla="*/ 1908838 w 12191999"/>
              <a:gd name="connsiteY210" fmla="*/ 1892222 h 2083506"/>
              <a:gd name="connsiteX211" fmla="*/ 1877796 w 12191999"/>
              <a:gd name="connsiteY211" fmla="*/ 1883887 h 2083506"/>
              <a:gd name="connsiteX212" fmla="*/ 1875824 w 12191999"/>
              <a:gd name="connsiteY212" fmla="*/ 1879265 h 2083506"/>
              <a:gd name="connsiteX213" fmla="*/ 1823048 w 12191999"/>
              <a:gd name="connsiteY213" fmla="*/ 1881064 h 2083506"/>
              <a:gd name="connsiteX214" fmla="*/ 1765736 w 12191999"/>
              <a:gd name="connsiteY214" fmla="*/ 1856578 h 2083506"/>
              <a:gd name="connsiteX215" fmla="*/ 1725669 w 12191999"/>
              <a:gd name="connsiteY215" fmla="*/ 1833744 h 2083506"/>
              <a:gd name="connsiteX216" fmla="*/ 1725216 w 12191999"/>
              <a:gd name="connsiteY216" fmla="*/ 1829447 h 2083506"/>
              <a:gd name="connsiteX217" fmla="*/ 1721485 w 12191999"/>
              <a:gd name="connsiteY217" fmla="*/ 1828960 h 2083506"/>
              <a:gd name="connsiteX218" fmla="*/ 1717786 w 12191999"/>
              <a:gd name="connsiteY218" fmla="*/ 1832224 h 2083506"/>
              <a:gd name="connsiteX219" fmla="*/ 1689907 w 12191999"/>
              <a:gd name="connsiteY219" fmla="*/ 1825425 h 2083506"/>
              <a:gd name="connsiteX220" fmla="*/ 1688093 w 12191999"/>
              <a:gd name="connsiteY220" fmla="*/ 1817391 h 2083506"/>
              <a:gd name="connsiteX221" fmla="*/ 1496789 w 12191999"/>
              <a:gd name="connsiteY221" fmla="*/ 1805297 h 2083506"/>
              <a:gd name="connsiteX222" fmla="*/ 1392839 w 12191999"/>
              <a:gd name="connsiteY222" fmla="*/ 1758649 h 2083506"/>
              <a:gd name="connsiteX223" fmla="*/ 1360872 w 12191999"/>
              <a:gd name="connsiteY223" fmla="*/ 1752441 h 2083506"/>
              <a:gd name="connsiteX224" fmla="*/ 1313885 w 12191999"/>
              <a:gd name="connsiteY224" fmla="*/ 1731785 h 2083506"/>
              <a:gd name="connsiteX225" fmla="*/ 1247665 w 12191999"/>
              <a:gd name="connsiteY225" fmla="*/ 1727765 h 2083506"/>
              <a:gd name="connsiteX226" fmla="*/ 1196850 w 12191999"/>
              <a:gd name="connsiteY226" fmla="*/ 1729622 h 2083506"/>
              <a:gd name="connsiteX227" fmla="*/ 1168728 w 12191999"/>
              <a:gd name="connsiteY227" fmla="*/ 1728550 h 2083506"/>
              <a:gd name="connsiteX228" fmla="*/ 1096918 w 12191999"/>
              <a:gd name="connsiteY228" fmla="*/ 1721485 h 2083506"/>
              <a:gd name="connsiteX229" fmla="*/ 1094082 w 12191999"/>
              <a:gd name="connsiteY229" fmla="*/ 1720113 h 2083506"/>
              <a:gd name="connsiteX230" fmla="*/ 1040782 w 12191999"/>
              <a:gd name="connsiteY230" fmla="*/ 1721762 h 2083506"/>
              <a:gd name="connsiteX231" fmla="*/ 955980 w 12191999"/>
              <a:gd name="connsiteY231" fmla="*/ 1719289 h 2083506"/>
              <a:gd name="connsiteX232" fmla="*/ 926108 w 12191999"/>
              <a:gd name="connsiteY232" fmla="*/ 1715917 h 2083506"/>
              <a:gd name="connsiteX233" fmla="*/ 876049 w 12191999"/>
              <a:gd name="connsiteY233" fmla="*/ 1710422 h 2083506"/>
              <a:gd name="connsiteX234" fmla="*/ 839194 w 12191999"/>
              <a:gd name="connsiteY234" fmla="*/ 1700176 h 2083506"/>
              <a:gd name="connsiteX235" fmla="*/ 797112 w 12191999"/>
              <a:gd name="connsiteY235" fmla="*/ 1698014 h 2083506"/>
              <a:gd name="connsiteX236" fmla="*/ 786610 w 12191999"/>
              <a:gd name="connsiteY236" fmla="*/ 1705455 h 2083506"/>
              <a:gd name="connsiteX237" fmla="*/ 741833 w 12191999"/>
              <a:gd name="connsiteY237" fmla="*/ 1700566 h 2083506"/>
              <a:gd name="connsiteX238" fmla="*/ 673985 w 12191999"/>
              <a:gd name="connsiteY238" fmla="*/ 1692278 h 2083506"/>
              <a:gd name="connsiteX239" fmla="*/ 634665 w 12191999"/>
              <a:gd name="connsiteY239" fmla="*/ 1689550 h 2083506"/>
              <a:gd name="connsiteX240" fmla="*/ 527471 w 12191999"/>
              <a:gd name="connsiteY240" fmla="*/ 1679869 h 2083506"/>
              <a:gd name="connsiteX241" fmla="*/ 420260 w 12191999"/>
              <a:gd name="connsiteY241" fmla="*/ 1668475 h 2083506"/>
              <a:gd name="connsiteX242" fmla="*/ 357630 w 12191999"/>
              <a:gd name="connsiteY242" fmla="*/ 1652142 h 2083506"/>
              <a:gd name="connsiteX243" fmla="*/ 269407 w 12191999"/>
              <a:gd name="connsiteY243" fmla="*/ 1643812 h 2083506"/>
              <a:gd name="connsiteX244" fmla="*/ 254769 w 12191999"/>
              <a:gd name="connsiteY244" fmla="*/ 1641013 h 2083506"/>
              <a:gd name="connsiteX245" fmla="*/ 150763 w 12191999"/>
              <a:gd name="connsiteY245" fmla="*/ 1628143 h 2083506"/>
              <a:gd name="connsiteX246" fmla="*/ 29133 w 12191999"/>
              <a:gd name="connsiteY246" fmla="*/ 1626172 h 2083506"/>
              <a:gd name="connsiteX247" fmla="*/ 0 w 12191999"/>
              <a:gd name="connsiteY247" fmla="*/ 1619589 h 208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Lst>
            <a:rect l="l" t="t" r="r" b="b"/>
            <a:pathLst>
              <a:path w="12191999" h="2083506">
                <a:moveTo>
                  <a:pt x="0" y="0"/>
                </a:moveTo>
                <a:lnTo>
                  <a:pt x="9429748" y="0"/>
                </a:lnTo>
                <a:lnTo>
                  <a:pt x="9429748" y="1"/>
                </a:lnTo>
                <a:lnTo>
                  <a:pt x="12191999" y="1"/>
                </a:lnTo>
                <a:lnTo>
                  <a:pt x="12191999" y="1164372"/>
                </a:lnTo>
                <a:lnTo>
                  <a:pt x="12147852" y="1163783"/>
                </a:lnTo>
                <a:cubicBezTo>
                  <a:pt x="12063101" y="1189107"/>
                  <a:pt x="12045020" y="1156925"/>
                  <a:pt x="11993604" y="1153496"/>
                </a:cubicBezTo>
                <a:cubicBezTo>
                  <a:pt x="11954216" y="1165241"/>
                  <a:pt x="11911195" y="1167350"/>
                  <a:pt x="11865319" y="1176624"/>
                </a:cubicBezTo>
                <a:cubicBezTo>
                  <a:pt x="11822513" y="1184682"/>
                  <a:pt x="11766915" y="1201558"/>
                  <a:pt x="11718353" y="1209136"/>
                </a:cubicBezTo>
                <a:cubicBezTo>
                  <a:pt x="11675379" y="1217463"/>
                  <a:pt x="11638007" y="1216639"/>
                  <a:pt x="11609067" y="1218512"/>
                </a:cubicBezTo>
                <a:cubicBezTo>
                  <a:pt x="11597582" y="1221322"/>
                  <a:pt x="11554280" y="1243577"/>
                  <a:pt x="11545958" y="1240430"/>
                </a:cubicBezTo>
                <a:lnTo>
                  <a:pt x="11445770" y="1225780"/>
                </a:lnTo>
                <a:cubicBezTo>
                  <a:pt x="11425543" y="1230782"/>
                  <a:pt x="11413740" y="1222096"/>
                  <a:pt x="11398842" y="1227250"/>
                </a:cubicBezTo>
                <a:cubicBezTo>
                  <a:pt x="11367060" y="1233093"/>
                  <a:pt x="11269285" y="1263712"/>
                  <a:pt x="11240093" y="1266797"/>
                </a:cubicBezTo>
                <a:cubicBezTo>
                  <a:pt x="11197297" y="1273685"/>
                  <a:pt x="11181311" y="1272682"/>
                  <a:pt x="11141364" y="1288059"/>
                </a:cubicBezTo>
                <a:cubicBezTo>
                  <a:pt x="11099891" y="1305386"/>
                  <a:pt x="11051533" y="1319157"/>
                  <a:pt x="11015396" y="1353104"/>
                </a:cubicBezTo>
                <a:cubicBezTo>
                  <a:pt x="11009424" y="1362217"/>
                  <a:pt x="10992328" y="1361966"/>
                  <a:pt x="10973905" y="1365109"/>
                </a:cubicBezTo>
                <a:cubicBezTo>
                  <a:pt x="10955482" y="1368254"/>
                  <a:pt x="10907369" y="1372817"/>
                  <a:pt x="10904858" y="1371966"/>
                </a:cubicBezTo>
                <a:cubicBezTo>
                  <a:pt x="10880521" y="1379494"/>
                  <a:pt x="10873670" y="1399734"/>
                  <a:pt x="10827883" y="1410270"/>
                </a:cubicBezTo>
                <a:cubicBezTo>
                  <a:pt x="10790248" y="1415655"/>
                  <a:pt x="10724899" y="1420726"/>
                  <a:pt x="10690996" y="1426394"/>
                </a:cubicBezTo>
                <a:cubicBezTo>
                  <a:pt x="10676463" y="1423331"/>
                  <a:pt x="10634514" y="1436908"/>
                  <a:pt x="10624461" y="1444283"/>
                </a:cubicBezTo>
                <a:cubicBezTo>
                  <a:pt x="10601952" y="1468442"/>
                  <a:pt x="10536224" y="1460228"/>
                  <a:pt x="10517208" y="1478947"/>
                </a:cubicBezTo>
                <a:cubicBezTo>
                  <a:pt x="10509508" y="1482271"/>
                  <a:pt x="10505833" y="1468818"/>
                  <a:pt x="10497937" y="1469831"/>
                </a:cubicBezTo>
                <a:lnTo>
                  <a:pt x="10471201" y="1486037"/>
                </a:lnTo>
                <a:lnTo>
                  <a:pt x="10448263" y="1478223"/>
                </a:lnTo>
                <a:lnTo>
                  <a:pt x="10388089" y="1507175"/>
                </a:lnTo>
                <a:cubicBezTo>
                  <a:pt x="10350285" y="1513081"/>
                  <a:pt x="10383281" y="1526586"/>
                  <a:pt x="10333720" y="1515848"/>
                </a:cubicBezTo>
                <a:cubicBezTo>
                  <a:pt x="10286428" y="1526223"/>
                  <a:pt x="10174884" y="1550019"/>
                  <a:pt x="10104338" y="1569424"/>
                </a:cubicBezTo>
                <a:cubicBezTo>
                  <a:pt x="10066963" y="1581564"/>
                  <a:pt x="9967395" y="1605712"/>
                  <a:pt x="9910445" y="1632275"/>
                </a:cubicBezTo>
                <a:cubicBezTo>
                  <a:pt x="9856131" y="1644130"/>
                  <a:pt x="9831118" y="1689967"/>
                  <a:pt x="9770872" y="1688088"/>
                </a:cubicBezTo>
                <a:cubicBezTo>
                  <a:pt x="9769882" y="1691843"/>
                  <a:pt x="9737016" y="1697044"/>
                  <a:pt x="9733849" y="1700034"/>
                </a:cubicBezTo>
                <a:lnTo>
                  <a:pt x="9703714" y="1730093"/>
                </a:lnTo>
                <a:lnTo>
                  <a:pt x="9698351" y="1730377"/>
                </a:lnTo>
                <a:lnTo>
                  <a:pt x="9632895" y="1736363"/>
                </a:lnTo>
                <a:lnTo>
                  <a:pt x="9569107" y="1741010"/>
                </a:lnTo>
                <a:cubicBezTo>
                  <a:pt x="9558961" y="1745882"/>
                  <a:pt x="9548028" y="1750646"/>
                  <a:pt x="9536451" y="1755120"/>
                </a:cubicBezTo>
                <a:lnTo>
                  <a:pt x="9529385" y="1757515"/>
                </a:lnTo>
                <a:lnTo>
                  <a:pt x="9498527" y="1753117"/>
                </a:lnTo>
                <a:lnTo>
                  <a:pt x="9436642" y="1755478"/>
                </a:lnTo>
                <a:lnTo>
                  <a:pt x="9429748" y="1756317"/>
                </a:lnTo>
                <a:lnTo>
                  <a:pt x="9429748" y="1768745"/>
                </a:lnTo>
                <a:lnTo>
                  <a:pt x="9425802" y="1769273"/>
                </a:lnTo>
                <a:cubicBezTo>
                  <a:pt x="9390751" y="1773262"/>
                  <a:pt x="9371406" y="1773457"/>
                  <a:pt x="9349763" y="1776107"/>
                </a:cubicBezTo>
                <a:cubicBezTo>
                  <a:pt x="9314721" y="1782260"/>
                  <a:pt x="9277650" y="1796217"/>
                  <a:pt x="9256503" y="1800699"/>
                </a:cubicBezTo>
                <a:lnTo>
                  <a:pt x="9222873" y="1803003"/>
                </a:lnTo>
                <a:lnTo>
                  <a:pt x="9224095" y="1807355"/>
                </a:lnTo>
                <a:lnTo>
                  <a:pt x="9211603" y="1807675"/>
                </a:lnTo>
                <a:lnTo>
                  <a:pt x="9183719" y="1807781"/>
                </a:lnTo>
                <a:cubicBezTo>
                  <a:pt x="9166319" y="1808439"/>
                  <a:pt x="9117935" y="1807396"/>
                  <a:pt x="9100221" y="1808989"/>
                </a:cubicBezTo>
                <a:cubicBezTo>
                  <a:pt x="9095111" y="1813630"/>
                  <a:pt x="9087224" y="1816160"/>
                  <a:pt x="9077439" y="1817333"/>
                </a:cubicBezTo>
                <a:lnTo>
                  <a:pt x="9055889" y="1817464"/>
                </a:lnTo>
                <a:lnTo>
                  <a:pt x="8930912" y="1828648"/>
                </a:lnTo>
                <a:lnTo>
                  <a:pt x="8913729" y="1829483"/>
                </a:lnTo>
                <a:lnTo>
                  <a:pt x="8904423" y="1833234"/>
                </a:lnTo>
                <a:cubicBezTo>
                  <a:pt x="8897319" y="1833982"/>
                  <a:pt x="8876911" y="1833498"/>
                  <a:pt x="8871099" y="1833979"/>
                </a:cubicBezTo>
                <a:lnTo>
                  <a:pt x="8869557" y="1836113"/>
                </a:lnTo>
                <a:cubicBezTo>
                  <a:pt x="8851043" y="1839524"/>
                  <a:pt x="8781405" y="1850882"/>
                  <a:pt x="8760021" y="1854442"/>
                </a:cubicBezTo>
                <a:cubicBezTo>
                  <a:pt x="8755749" y="1851161"/>
                  <a:pt x="8746183" y="1856343"/>
                  <a:pt x="8741254" y="1857469"/>
                </a:cubicBezTo>
                <a:cubicBezTo>
                  <a:pt x="8740491" y="1855259"/>
                  <a:pt x="8728559" y="1854585"/>
                  <a:pt x="8725039" y="1856552"/>
                </a:cubicBezTo>
                <a:cubicBezTo>
                  <a:pt x="8641157" y="1867333"/>
                  <a:pt x="8683145" y="1845054"/>
                  <a:pt x="8635265" y="1859168"/>
                </a:cubicBezTo>
                <a:cubicBezTo>
                  <a:pt x="8626795" y="1860103"/>
                  <a:pt x="8619931" y="1859212"/>
                  <a:pt x="8613911" y="1857561"/>
                </a:cubicBezTo>
                <a:lnTo>
                  <a:pt x="8604931" y="1854170"/>
                </a:lnTo>
                <a:lnTo>
                  <a:pt x="8570171" y="1860579"/>
                </a:lnTo>
                <a:cubicBezTo>
                  <a:pt x="8553049" y="1862813"/>
                  <a:pt x="8535028" y="1864294"/>
                  <a:pt x="8516537" y="1864971"/>
                </a:cubicBezTo>
                <a:cubicBezTo>
                  <a:pt x="8512388" y="1860455"/>
                  <a:pt x="8497874" y="1866870"/>
                  <a:pt x="8491046" y="1868141"/>
                </a:cubicBezTo>
                <a:cubicBezTo>
                  <a:pt x="8490975" y="1865191"/>
                  <a:pt x="8475847" y="1863778"/>
                  <a:pt x="8470478" y="1866216"/>
                </a:cubicBezTo>
                <a:cubicBezTo>
                  <a:pt x="8357654" y="1876758"/>
                  <a:pt x="8421139" y="1849210"/>
                  <a:pt x="8353433" y="1865729"/>
                </a:cubicBezTo>
                <a:lnTo>
                  <a:pt x="8347675" y="1865075"/>
                </a:lnTo>
                <a:lnTo>
                  <a:pt x="8343939" y="1865677"/>
                </a:lnTo>
                <a:cubicBezTo>
                  <a:pt x="8309852" y="1870841"/>
                  <a:pt x="8272587" y="1875809"/>
                  <a:pt x="8221566" y="1881148"/>
                </a:cubicBezTo>
                <a:cubicBezTo>
                  <a:pt x="8158043" y="1892960"/>
                  <a:pt x="8095547" y="1914042"/>
                  <a:pt x="8066095" y="1919902"/>
                </a:cubicBezTo>
                <a:cubicBezTo>
                  <a:pt x="8058949" y="1919234"/>
                  <a:pt x="8051921" y="1917862"/>
                  <a:pt x="8044849" y="1916308"/>
                </a:cubicBezTo>
                <a:lnTo>
                  <a:pt x="8041142" y="1915506"/>
                </a:lnTo>
                <a:lnTo>
                  <a:pt x="8022159" y="1911521"/>
                </a:lnTo>
                <a:lnTo>
                  <a:pt x="7944932" y="1917265"/>
                </a:lnTo>
                <a:lnTo>
                  <a:pt x="7879011" y="1928570"/>
                </a:lnTo>
                <a:lnTo>
                  <a:pt x="7865529" y="1934399"/>
                </a:lnTo>
                <a:lnTo>
                  <a:pt x="7774801" y="1947969"/>
                </a:lnTo>
                <a:lnTo>
                  <a:pt x="7748398" y="1955982"/>
                </a:lnTo>
                <a:lnTo>
                  <a:pt x="7740684" y="1955717"/>
                </a:lnTo>
                <a:cubicBezTo>
                  <a:pt x="7728362" y="1958584"/>
                  <a:pt x="7714099" y="1968442"/>
                  <a:pt x="7712976" y="1960442"/>
                </a:cubicBezTo>
                <a:lnTo>
                  <a:pt x="7699956" y="1966104"/>
                </a:lnTo>
                <a:lnTo>
                  <a:pt x="7684158" y="1962927"/>
                </a:lnTo>
                <a:cubicBezTo>
                  <a:pt x="7674684" y="1962643"/>
                  <a:pt x="7652105" y="1963177"/>
                  <a:pt x="7643109" y="1964400"/>
                </a:cubicBezTo>
                <a:lnTo>
                  <a:pt x="7630180" y="1970266"/>
                </a:lnTo>
                <a:lnTo>
                  <a:pt x="7609131" y="1971774"/>
                </a:lnTo>
                <a:cubicBezTo>
                  <a:pt x="7596694" y="1971644"/>
                  <a:pt x="7570258" y="1969757"/>
                  <a:pt x="7555555" y="1969491"/>
                </a:cubicBezTo>
                <a:cubicBezTo>
                  <a:pt x="7541460" y="1966540"/>
                  <a:pt x="7530571" y="1964848"/>
                  <a:pt x="7520919" y="1970177"/>
                </a:cubicBezTo>
                <a:cubicBezTo>
                  <a:pt x="7500295" y="1966884"/>
                  <a:pt x="7480780" y="1949401"/>
                  <a:pt x="7456258" y="1960468"/>
                </a:cubicBezTo>
                <a:cubicBezTo>
                  <a:pt x="7434946" y="1957506"/>
                  <a:pt x="7435772" y="1952500"/>
                  <a:pt x="7393047" y="1952408"/>
                </a:cubicBezTo>
                <a:cubicBezTo>
                  <a:pt x="7356520" y="1952860"/>
                  <a:pt x="7236307" y="1958626"/>
                  <a:pt x="7199912" y="1959913"/>
                </a:cubicBezTo>
                <a:cubicBezTo>
                  <a:pt x="7176501" y="1959942"/>
                  <a:pt x="7160098" y="1958343"/>
                  <a:pt x="7146774" y="1956641"/>
                </a:cubicBezTo>
                <a:lnTo>
                  <a:pt x="7122244" y="1953891"/>
                </a:lnTo>
                <a:lnTo>
                  <a:pt x="7032241" y="1962723"/>
                </a:lnTo>
                <a:cubicBezTo>
                  <a:pt x="6997214" y="1965198"/>
                  <a:pt x="6963725" y="1968396"/>
                  <a:pt x="6941492" y="1976868"/>
                </a:cubicBezTo>
                <a:cubicBezTo>
                  <a:pt x="6947015" y="1970398"/>
                  <a:pt x="6923088" y="1965379"/>
                  <a:pt x="6906514" y="1968589"/>
                </a:cubicBezTo>
                <a:cubicBezTo>
                  <a:pt x="6925890" y="1943204"/>
                  <a:pt x="6840983" y="1991464"/>
                  <a:pt x="6826395" y="1974141"/>
                </a:cubicBezTo>
                <a:cubicBezTo>
                  <a:pt x="6825676" y="1990223"/>
                  <a:pt x="6751393" y="2017492"/>
                  <a:pt x="6716431" y="2004297"/>
                </a:cubicBezTo>
                <a:cubicBezTo>
                  <a:pt x="6663167" y="2007518"/>
                  <a:pt x="6625450" y="2020811"/>
                  <a:pt x="6569607" y="2015496"/>
                </a:cubicBezTo>
                <a:cubicBezTo>
                  <a:pt x="6567874" y="2017648"/>
                  <a:pt x="6565034" y="2019449"/>
                  <a:pt x="6561430" y="2020996"/>
                </a:cubicBezTo>
                <a:lnTo>
                  <a:pt x="6549371" y="2024747"/>
                </a:lnTo>
                <a:lnTo>
                  <a:pt x="6547040" y="2024474"/>
                </a:lnTo>
                <a:cubicBezTo>
                  <a:pt x="6537882" y="2024425"/>
                  <a:pt x="6533193" y="2025332"/>
                  <a:pt x="6530482" y="2026659"/>
                </a:cubicBezTo>
                <a:lnTo>
                  <a:pt x="6528565" y="2028600"/>
                </a:lnTo>
                <a:lnTo>
                  <a:pt x="6517741" y="2030558"/>
                </a:lnTo>
                <a:lnTo>
                  <a:pt x="6497855" y="2035650"/>
                </a:lnTo>
                <a:lnTo>
                  <a:pt x="6492785" y="2035444"/>
                </a:lnTo>
                <a:lnTo>
                  <a:pt x="6460692" y="2041321"/>
                </a:lnTo>
                <a:lnTo>
                  <a:pt x="6459609" y="2040851"/>
                </a:lnTo>
                <a:cubicBezTo>
                  <a:pt x="6456451" y="2039933"/>
                  <a:pt x="6452734" y="2039508"/>
                  <a:pt x="6447765" y="2040102"/>
                </a:cubicBezTo>
                <a:cubicBezTo>
                  <a:pt x="6446007" y="2031126"/>
                  <a:pt x="6441093" y="2037380"/>
                  <a:pt x="6426590" y="2039928"/>
                </a:cubicBezTo>
                <a:cubicBezTo>
                  <a:pt x="6423606" y="2033241"/>
                  <a:pt x="6413230" y="2032925"/>
                  <a:pt x="6401693" y="2033537"/>
                </a:cubicBezTo>
                <a:lnTo>
                  <a:pt x="6387141" y="2033161"/>
                </a:lnTo>
                <a:lnTo>
                  <a:pt x="6357846" y="2036782"/>
                </a:lnTo>
                <a:lnTo>
                  <a:pt x="6342914" y="2037585"/>
                </a:lnTo>
                <a:lnTo>
                  <a:pt x="6336300" y="2038781"/>
                </a:lnTo>
                <a:lnTo>
                  <a:pt x="6317178" y="2038968"/>
                </a:lnTo>
                <a:lnTo>
                  <a:pt x="6161427" y="2047338"/>
                </a:lnTo>
                <a:cubicBezTo>
                  <a:pt x="6147824" y="2057658"/>
                  <a:pt x="6118908" y="2077615"/>
                  <a:pt x="6097339" y="2082438"/>
                </a:cubicBezTo>
                <a:cubicBezTo>
                  <a:pt x="6090149" y="2084046"/>
                  <a:pt x="6083776" y="2083972"/>
                  <a:pt x="6079059" y="2081299"/>
                </a:cubicBezTo>
                <a:cubicBezTo>
                  <a:pt x="6063900" y="2082334"/>
                  <a:pt x="6011621" y="2084537"/>
                  <a:pt x="5998439" y="2070958"/>
                </a:cubicBezTo>
                <a:cubicBezTo>
                  <a:pt x="5976443" y="2071759"/>
                  <a:pt x="5925514" y="2069780"/>
                  <a:pt x="5904290" y="2070255"/>
                </a:cubicBezTo>
                <a:cubicBezTo>
                  <a:pt x="5871515" y="2066244"/>
                  <a:pt x="5843986" y="2088249"/>
                  <a:pt x="5814867" y="2079032"/>
                </a:cubicBezTo>
                <a:cubicBezTo>
                  <a:pt x="5792003" y="2070559"/>
                  <a:pt x="5750009" y="2076273"/>
                  <a:pt x="5725743" y="2070558"/>
                </a:cubicBezTo>
                <a:cubicBezTo>
                  <a:pt x="5716432" y="2058355"/>
                  <a:pt x="5667424" y="2047322"/>
                  <a:pt x="5650546" y="2052412"/>
                </a:cubicBezTo>
                <a:cubicBezTo>
                  <a:pt x="5614627" y="2046084"/>
                  <a:pt x="5608108" y="2028306"/>
                  <a:pt x="5581284" y="2023175"/>
                </a:cubicBezTo>
                <a:lnTo>
                  <a:pt x="5572593" y="2018391"/>
                </a:lnTo>
                <a:lnTo>
                  <a:pt x="5548580" y="2016951"/>
                </a:lnTo>
                <a:cubicBezTo>
                  <a:pt x="5523726" y="2017783"/>
                  <a:pt x="5498337" y="2019663"/>
                  <a:pt x="5471173" y="2018786"/>
                </a:cubicBezTo>
                <a:cubicBezTo>
                  <a:pt x="5447687" y="2003020"/>
                  <a:pt x="5353807" y="2022324"/>
                  <a:pt x="5340320" y="2037611"/>
                </a:cubicBezTo>
                <a:cubicBezTo>
                  <a:pt x="5340015" y="2024215"/>
                  <a:pt x="5271937" y="2042455"/>
                  <a:pt x="5254376" y="2042928"/>
                </a:cubicBezTo>
                <a:cubicBezTo>
                  <a:pt x="5248522" y="2043086"/>
                  <a:pt x="5248281" y="2041270"/>
                  <a:pt x="5258035" y="2035649"/>
                </a:cubicBezTo>
                <a:cubicBezTo>
                  <a:pt x="5239374" y="2037214"/>
                  <a:pt x="5220112" y="2030252"/>
                  <a:pt x="5230622" y="2024576"/>
                </a:cubicBezTo>
                <a:cubicBezTo>
                  <a:pt x="5173932" y="2036724"/>
                  <a:pt x="5090262" y="2024645"/>
                  <a:pt x="5026203" y="2030162"/>
                </a:cubicBezTo>
                <a:cubicBezTo>
                  <a:pt x="4991280" y="2016814"/>
                  <a:pt x="5010212" y="2029164"/>
                  <a:pt x="4973988" y="2026668"/>
                </a:cubicBezTo>
                <a:cubicBezTo>
                  <a:pt x="4983896" y="2038955"/>
                  <a:pt x="4930012" y="2019774"/>
                  <a:pt x="4928030" y="2033642"/>
                </a:cubicBezTo>
                <a:cubicBezTo>
                  <a:pt x="4921501" y="2032748"/>
                  <a:pt x="4915238" y="2031445"/>
                  <a:pt x="4908970" y="2030033"/>
                </a:cubicBezTo>
                <a:lnTo>
                  <a:pt x="4905679" y="2029300"/>
                </a:lnTo>
                <a:lnTo>
                  <a:pt x="4892525" y="2028768"/>
                </a:lnTo>
                <a:lnTo>
                  <a:pt x="4888818" y="2025619"/>
                </a:lnTo>
                <a:lnTo>
                  <a:pt x="4869018" y="2022668"/>
                </a:lnTo>
                <a:cubicBezTo>
                  <a:pt x="4861602" y="2022028"/>
                  <a:pt x="4853622" y="2021880"/>
                  <a:pt x="4844804" y="2022527"/>
                </a:cubicBezTo>
                <a:cubicBezTo>
                  <a:pt x="4823110" y="2028022"/>
                  <a:pt x="4789330" y="2021287"/>
                  <a:pt x="4758778" y="2021694"/>
                </a:cubicBezTo>
                <a:lnTo>
                  <a:pt x="4744748" y="2023396"/>
                </a:lnTo>
                <a:lnTo>
                  <a:pt x="4698956" y="2020558"/>
                </a:lnTo>
                <a:cubicBezTo>
                  <a:pt x="4685921" y="2020008"/>
                  <a:pt x="4672392" y="2019718"/>
                  <a:pt x="4658147" y="2019920"/>
                </a:cubicBezTo>
                <a:lnTo>
                  <a:pt x="4631706" y="2021274"/>
                </a:lnTo>
                <a:lnTo>
                  <a:pt x="4624776" y="2020152"/>
                </a:lnTo>
                <a:cubicBezTo>
                  <a:pt x="4612703" y="2020277"/>
                  <a:pt x="4596727" y="2024226"/>
                  <a:pt x="4598150" y="2019429"/>
                </a:cubicBezTo>
                <a:lnTo>
                  <a:pt x="4584588" y="2021092"/>
                </a:lnTo>
                <a:lnTo>
                  <a:pt x="4571203" y="2017263"/>
                </a:lnTo>
                <a:cubicBezTo>
                  <a:pt x="4569736" y="2016374"/>
                  <a:pt x="4568633" y="2015427"/>
                  <a:pt x="4567930" y="2014458"/>
                </a:cubicBezTo>
                <a:lnTo>
                  <a:pt x="4548984" y="2015717"/>
                </a:lnTo>
                <a:lnTo>
                  <a:pt x="4533451" y="2012976"/>
                </a:lnTo>
                <a:lnTo>
                  <a:pt x="4519910" y="2014768"/>
                </a:lnTo>
                <a:lnTo>
                  <a:pt x="4514290" y="2014364"/>
                </a:lnTo>
                <a:lnTo>
                  <a:pt x="4500320" y="2013007"/>
                </a:lnTo>
                <a:cubicBezTo>
                  <a:pt x="4493159" y="2012056"/>
                  <a:pt x="4485144" y="2010910"/>
                  <a:pt x="4476219" y="2009993"/>
                </a:cubicBezTo>
                <a:lnTo>
                  <a:pt x="4468701" y="2009574"/>
                </a:lnTo>
                <a:lnTo>
                  <a:pt x="4452333" y="2004964"/>
                </a:lnTo>
                <a:cubicBezTo>
                  <a:pt x="4440422" y="2001479"/>
                  <a:pt x="4431048" y="1999130"/>
                  <a:pt x="4420644" y="2001021"/>
                </a:cubicBezTo>
                <a:cubicBezTo>
                  <a:pt x="4402911" y="1996519"/>
                  <a:pt x="4390524" y="1983900"/>
                  <a:pt x="4364856" y="1987267"/>
                </a:cubicBezTo>
                <a:cubicBezTo>
                  <a:pt x="4372645" y="1981550"/>
                  <a:pt x="4336350" y="1986575"/>
                  <a:pt x="4332062" y="1980703"/>
                </a:cubicBezTo>
                <a:cubicBezTo>
                  <a:pt x="4330083" y="1975974"/>
                  <a:pt x="4318612" y="1976397"/>
                  <a:pt x="4309876" y="1974653"/>
                </a:cubicBezTo>
                <a:cubicBezTo>
                  <a:pt x="4303650" y="1969824"/>
                  <a:pt x="4259693" y="1965414"/>
                  <a:pt x="4244391" y="1966109"/>
                </a:cubicBezTo>
                <a:cubicBezTo>
                  <a:pt x="4201255" y="1970914"/>
                  <a:pt x="4166558" y="1951471"/>
                  <a:pt x="4132071" y="1954813"/>
                </a:cubicBezTo>
                <a:cubicBezTo>
                  <a:pt x="4123041" y="1954358"/>
                  <a:pt x="4115554" y="1953263"/>
                  <a:pt x="4109069" y="1951778"/>
                </a:cubicBezTo>
                <a:lnTo>
                  <a:pt x="4092908" y="1946662"/>
                </a:lnTo>
                <a:cubicBezTo>
                  <a:pt x="4092707" y="1945539"/>
                  <a:pt x="4092506" y="1944415"/>
                  <a:pt x="4092306" y="1943291"/>
                </a:cubicBezTo>
                <a:lnTo>
                  <a:pt x="4080234" y="1941219"/>
                </a:lnTo>
                <a:lnTo>
                  <a:pt x="4077778" y="1940145"/>
                </a:lnTo>
                <a:cubicBezTo>
                  <a:pt x="4073105" y="1938081"/>
                  <a:pt x="4068339" y="1936119"/>
                  <a:pt x="4062936" y="1934506"/>
                </a:cubicBezTo>
                <a:cubicBezTo>
                  <a:pt x="4048082" y="1947155"/>
                  <a:pt x="4014523" y="1922869"/>
                  <a:pt x="4012506" y="1935475"/>
                </a:cubicBezTo>
                <a:cubicBezTo>
                  <a:pt x="3980228" y="1928812"/>
                  <a:pt x="3986775" y="1942559"/>
                  <a:pt x="3965880" y="1925968"/>
                </a:cubicBezTo>
                <a:cubicBezTo>
                  <a:pt x="3899515" y="1923414"/>
                  <a:pt x="3830855" y="1902158"/>
                  <a:pt x="3765338" y="1906649"/>
                </a:cubicBezTo>
                <a:cubicBezTo>
                  <a:pt x="3780686" y="1902635"/>
                  <a:pt x="3768784" y="1893856"/>
                  <a:pt x="3749493" y="1893071"/>
                </a:cubicBezTo>
                <a:cubicBezTo>
                  <a:pt x="3807776" y="1876857"/>
                  <a:pt x="3656400" y="1898030"/>
                  <a:pt x="3672704" y="1881383"/>
                </a:cubicBezTo>
                <a:cubicBezTo>
                  <a:pt x="3645532" y="1893973"/>
                  <a:pt x="3537791" y="1900656"/>
                  <a:pt x="3530082" y="1883187"/>
                </a:cubicBezTo>
                <a:cubicBezTo>
                  <a:pt x="3479808" y="1875044"/>
                  <a:pt x="3426017" y="1877998"/>
                  <a:pt x="3387664" y="1862579"/>
                </a:cubicBezTo>
                <a:cubicBezTo>
                  <a:pt x="3382649" y="1863935"/>
                  <a:pt x="3377277" y="1864791"/>
                  <a:pt x="3371681" y="1865293"/>
                </a:cubicBezTo>
                <a:lnTo>
                  <a:pt x="3355305" y="1865842"/>
                </a:lnTo>
                <a:lnTo>
                  <a:pt x="3353790" y="1865158"/>
                </a:lnTo>
                <a:cubicBezTo>
                  <a:pt x="3346144" y="1863282"/>
                  <a:pt x="3340687" y="1863057"/>
                  <a:pt x="3336210" y="1863564"/>
                </a:cubicBezTo>
                <a:lnTo>
                  <a:pt x="3331381" y="1864716"/>
                </a:lnTo>
                <a:lnTo>
                  <a:pt x="3319012" y="1864093"/>
                </a:lnTo>
                <a:lnTo>
                  <a:pt x="3293818" y="1864135"/>
                </a:lnTo>
                <a:lnTo>
                  <a:pt x="3289881" y="1862954"/>
                </a:lnTo>
                <a:lnTo>
                  <a:pt x="3253090" y="1861164"/>
                </a:lnTo>
                <a:cubicBezTo>
                  <a:pt x="3253042" y="1860968"/>
                  <a:pt x="3252996" y="1860771"/>
                  <a:pt x="3252949" y="1860574"/>
                </a:cubicBezTo>
                <a:cubicBezTo>
                  <a:pt x="3251799" y="1859213"/>
                  <a:pt x="3249368" y="1858131"/>
                  <a:pt x="3244187" y="1857604"/>
                </a:cubicBezTo>
                <a:cubicBezTo>
                  <a:pt x="3250860" y="1853873"/>
                  <a:pt x="3250577" y="1852999"/>
                  <a:pt x="3246570" y="1852946"/>
                </a:cubicBezTo>
                <a:lnTo>
                  <a:pt x="3237810" y="1853064"/>
                </a:lnTo>
                <a:lnTo>
                  <a:pt x="3230822" y="1855474"/>
                </a:lnTo>
                <a:cubicBezTo>
                  <a:pt x="3206812" y="1862286"/>
                  <a:pt x="3176733" y="1868865"/>
                  <a:pt x="3136549" y="1874037"/>
                </a:cubicBezTo>
                <a:cubicBezTo>
                  <a:pt x="3081163" y="1880168"/>
                  <a:pt x="2902557" y="1900580"/>
                  <a:pt x="2845754" y="1910932"/>
                </a:cubicBezTo>
                <a:cubicBezTo>
                  <a:pt x="2860822" y="1944376"/>
                  <a:pt x="2813389" y="1905358"/>
                  <a:pt x="2786878" y="1917162"/>
                </a:cubicBezTo>
                <a:cubicBezTo>
                  <a:pt x="2766803" y="1917398"/>
                  <a:pt x="2741628" y="1915886"/>
                  <a:pt x="2725298" y="1912340"/>
                </a:cubicBezTo>
                <a:cubicBezTo>
                  <a:pt x="2716680" y="1911427"/>
                  <a:pt x="2707572" y="1911972"/>
                  <a:pt x="2697754" y="1914863"/>
                </a:cubicBezTo>
                <a:cubicBezTo>
                  <a:pt x="2667185" y="1939014"/>
                  <a:pt x="2622149" y="1926211"/>
                  <a:pt x="2568063" y="1936283"/>
                </a:cubicBezTo>
                <a:cubicBezTo>
                  <a:pt x="2552625" y="1932001"/>
                  <a:pt x="2502682" y="1953378"/>
                  <a:pt x="2489784" y="1943720"/>
                </a:cubicBezTo>
                <a:cubicBezTo>
                  <a:pt x="2478524" y="1943155"/>
                  <a:pt x="2467418" y="1949411"/>
                  <a:pt x="2458978" y="1938095"/>
                </a:cubicBezTo>
                <a:cubicBezTo>
                  <a:pt x="2417552" y="1934639"/>
                  <a:pt x="2366376" y="1931293"/>
                  <a:pt x="2318712" y="1934474"/>
                </a:cubicBezTo>
                <a:cubicBezTo>
                  <a:pt x="2296029" y="1936526"/>
                  <a:pt x="2282069" y="1938434"/>
                  <a:pt x="2268709" y="1940521"/>
                </a:cubicBezTo>
                <a:lnTo>
                  <a:pt x="2264080" y="1941232"/>
                </a:lnTo>
                <a:lnTo>
                  <a:pt x="2254684" y="1943524"/>
                </a:lnTo>
                <a:lnTo>
                  <a:pt x="2252523" y="1943004"/>
                </a:lnTo>
                <a:lnTo>
                  <a:pt x="2173350" y="1929202"/>
                </a:lnTo>
                <a:lnTo>
                  <a:pt x="2155266" y="1920267"/>
                </a:lnTo>
                <a:lnTo>
                  <a:pt x="2091013" y="1914631"/>
                </a:lnTo>
                <a:cubicBezTo>
                  <a:pt x="2033357" y="1920614"/>
                  <a:pt x="2070513" y="1905065"/>
                  <a:pt x="2030712" y="1897690"/>
                </a:cubicBezTo>
                <a:cubicBezTo>
                  <a:pt x="1994539" y="1893055"/>
                  <a:pt x="1958569" y="1883188"/>
                  <a:pt x="1908838" y="1892222"/>
                </a:cubicBezTo>
                <a:cubicBezTo>
                  <a:pt x="1897236" y="1896147"/>
                  <a:pt x="1883338" y="1892415"/>
                  <a:pt x="1877796" y="1883887"/>
                </a:cubicBezTo>
                <a:cubicBezTo>
                  <a:pt x="1876842" y="1882419"/>
                  <a:pt x="1876177" y="1880863"/>
                  <a:pt x="1875824" y="1879265"/>
                </a:cubicBezTo>
                <a:cubicBezTo>
                  <a:pt x="1843474" y="1887199"/>
                  <a:pt x="1841511" y="1873818"/>
                  <a:pt x="1823048" y="1881064"/>
                </a:cubicBezTo>
                <a:cubicBezTo>
                  <a:pt x="1792640" y="1872164"/>
                  <a:pt x="1782358" y="1850450"/>
                  <a:pt x="1765736" y="1856578"/>
                </a:cubicBezTo>
                <a:cubicBezTo>
                  <a:pt x="1753024" y="1849107"/>
                  <a:pt x="1745932" y="1828316"/>
                  <a:pt x="1725669" y="1833744"/>
                </a:cubicBezTo>
                <a:cubicBezTo>
                  <a:pt x="1727428" y="1831405"/>
                  <a:pt x="1726953" y="1830157"/>
                  <a:pt x="1725216" y="1829447"/>
                </a:cubicBezTo>
                <a:lnTo>
                  <a:pt x="1721485" y="1828960"/>
                </a:lnTo>
                <a:lnTo>
                  <a:pt x="1717786" y="1832224"/>
                </a:lnTo>
                <a:cubicBezTo>
                  <a:pt x="1703445" y="1843277"/>
                  <a:pt x="1706547" y="1827935"/>
                  <a:pt x="1689907" y="1825425"/>
                </a:cubicBezTo>
                <a:cubicBezTo>
                  <a:pt x="1682338" y="1823445"/>
                  <a:pt x="1685181" y="1820226"/>
                  <a:pt x="1688093" y="1817391"/>
                </a:cubicBezTo>
                <a:lnTo>
                  <a:pt x="1496789" y="1805297"/>
                </a:lnTo>
                <a:cubicBezTo>
                  <a:pt x="1463551" y="1793913"/>
                  <a:pt x="1426345" y="1786892"/>
                  <a:pt x="1392839" y="1758649"/>
                </a:cubicBezTo>
                <a:cubicBezTo>
                  <a:pt x="1386461" y="1750573"/>
                  <a:pt x="1374031" y="1756918"/>
                  <a:pt x="1360872" y="1752441"/>
                </a:cubicBezTo>
                <a:cubicBezTo>
                  <a:pt x="1347711" y="1747963"/>
                  <a:pt x="1332751" y="1735898"/>
                  <a:pt x="1313885" y="1731785"/>
                </a:cubicBezTo>
                <a:cubicBezTo>
                  <a:pt x="1281989" y="1726305"/>
                  <a:pt x="1256405" y="1739744"/>
                  <a:pt x="1247665" y="1727765"/>
                </a:cubicBezTo>
                <a:cubicBezTo>
                  <a:pt x="1231363" y="1728538"/>
                  <a:pt x="1209120" y="1742556"/>
                  <a:pt x="1196850" y="1729622"/>
                </a:cubicBezTo>
                <a:cubicBezTo>
                  <a:pt x="1195195" y="1740224"/>
                  <a:pt x="1178147" y="1721561"/>
                  <a:pt x="1168728" y="1728550"/>
                </a:cubicBezTo>
                <a:cubicBezTo>
                  <a:pt x="1152073" y="1727193"/>
                  <a:pt x="1122804" y="1725926"/>
                  <a:pt x="1096918" y="1721485"/>
                </a:cubicBezTo>
                <a:lnTo>
                  <a:pt x="1094082" y="1720113"/>
                </a:lnTo>
                <a:lnTo>
                  <a:pt x="1040782" y="1721762"/>
                </a:lnTo>
                <a:cubicBezTo>
                  <a:pt x="987172" y="1722352"/>
                  <a:pt x="1023272" y="1708707"/>
                  <a:pt x="955980" y="1719289"/>
                </a:cubicBezTo>
                <a:cubicBezTo>
                  <a:pt x="948995" y="1714208"/>
                  <a:pt x="940521" y="1713816"/>
                  <a:pt x="926108" y="1715917"/>
                </a:cubicBezTo>
                <a:cubicBezTo>
                  <a:pt x="900077" y="1715834"/>
                  <a:pt x="902688" y="1703436"/>
                  <a:pt x="876049" y="1710422"/>
                </a:cubicBezTo>
                <a:cubicBezTo>
                  <a:pt x="881084" y="1703830"/>
                  <a:pt x="826830" y="1706893"/>
                  <a:pt x="839194" y="1700176"/>
                </a:cubicBezTo>
                <a:cubicBezTo>
                  <a:pt x="822548" y="1693764"/>
                  <a:pt x="813674" y="1703628"/>
                  <a:pt x="797112" y="1698014"/>
                </a:cubicBezTo>
                <a:cubicBezTo>
                  <a:pt x="778195" y="1696418"/>
                  <a:pt x="807647" y="1705364"/>
                  <a:pt x="786610" y="1705455"/>
                </a:cubicBezTo>
                <a:cubicBezTo>
                  <a:pt x="761170" y="1704357"/>
                  <a:pt x="760599" y="1716610"/>
                  <a:pt x="741833" y="1700566"/>
                </a:cubicBezTo>
                <a:lnTo>
                  <a:pt x="673985" y="1692278"/>
                </a:lnTo>
                <a:cubicBezTo>
                  <a:pt x="658515" y="1695829"/>
                  <a:pt x="646395" y="1693620"/>
                  <a:pt x="634665" y="1689550"/>
                </a:cubicBezTo>
                <a:cubicBezTo>
                  <a:pt x="599149" y="1689690"/>
                  <a:pt x="567176" y="1683160"/>
                  <a:pt x="527471" y="1679869"/>
                </a:cubicBezTo>
                <a:cubicBezTo>
                  <a:pt x="484099" y="1683240"/>
                  <a:pt x="462693" y="1671949"/>
                  <a:pt x="420260" y="1668475"/>
                </a:cubicBezTo>
                <a:cubicBezTo>
                  <a:pt x="377482" y="1677390"/>
                  <a:pt x="393500" y="1652730"/>
                  <a:pt x="357630" y="1652142"/>
                </a:cubicBezTo>
                <a:cubicBezTo>
                  <a:pt x="298692" y="1659518"/>
                  <a:pt x="359631" y="1643849"/>
                  <a:pt x="269407" y="1643812"/>
                </a:cubicBezTo>
                <a:cubicBezTo>
                  <a:pt x="264204" y="1645215"/>
                  <a:pt x="253436" y="1643159"/>
                  <a:pt x="254769" y="1641013"/>
                </a:cubicBezTo>
                <a:cubicBezTo>
                  <a:pt x="234996" y="1641090"/>
                  <a:pt x="179093" y="1626583"/>
                  <a:pt x="150763" y="1628143"/>
                </a:cubicBezTo>
                <a:cubicBezTo>
                  <a:pt x="96232" y="1619954"/>
                  <a:pt x="68845" y="1629422"/>
                  <a:pt x="29133" y="1626172"/>
                </a:cubicBezTo>
                <a:lnTo>
                  <a:pt x="0" y="1619589"/>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A77E593-FF28-46FD-BD73-5557244D473D}"/>
              </a:ext>
            </a:extLst>
          </p:cNvPr>
          <p:cNvSpPr>
            <a:spLocks noGrp="1"/>
          </p:cNvSpPr>
          <p:nvPr>
            <p:ph type="title"/>
          </p:nvPr>
        </p:nvSpPr>
        <p:spPr>
          <a:xfrm>
            <a:off x="621506" y="494414"/>
            <a:ext cx="7900987" cy="817403"/>
          </a:xfrm>
        </p:spPr>
        <p:txBody>
          <a:bodyPr vert="horz" lIns="91440" tIns="45720" rIns="91440" bIns="45720" rtlCol="0" anchor="b">
            <a:normAutofit/>
          </a:bodyPr>
          <a:lstStyle/>
          <a:p>
            <a:pPr algn="ctr" defTabSz="914400"/>
            <a:r>
              <a:rPr lang="en-US" sz="3100" kern="1200">
                <a:solidFill>
                  <a:schemeClr val="tx1"/>
                </a:solidFill>
                <a:latin typeface="+mj-lt"/>
                <a:ea typeface="+mj-ea"/>
                <a:cs typeface="+mj-cs"/>
              </a:rPr>
              <a:t>Classification Report</a:t>
            </a:r>
          </a:p>
        </p:txBody>
      </p:sp>
      <p:pic>
        <p:nvPicPr>
          <p:cNvPr id="4" name="Picture 4" descr="Calendar&#10;&#10;Description automatically generated">
            <a:extLst>
              <a:ext uri="{FF2B5EF4-FFF2-40B4-BE49-F238E27FC236}">
                <a16:creationId xmlns:a16="http://schemas.microsoft.com/office/drawing/2014/main" id="{BD502E44-7946-4B03-B2C2-7D2D93280745}"/>
              </a:ext>
            </a:extLst>
          </p:cNvPr>
          <p:cNvPicPr>
            <a:picLocks noGrp="1" noChangeAspect="1"/>
          </p:cNvPicPr>
          <p:nvPr>
            <p:ph idx="1"/>
          </p:nvPr>
        </p:nvPicPr>
        <p:blipFill>
          <a:blip r:embed="rId2"/>
          <a:stretch>
            <a:fillRect/>
          </a:stretch>
        </p:blipFill>
        <p:spPr>
          <a:xfrm>
            <a:off x="542925" y="2511397"/>
            <a:ext cx="8058150" cy="3633769"/>
          </a:xfrm>
          <a:prstGeom prst="rect">
            <a:avLst/>
          </a:prstGeom>
        </p:spPr>
      </p:pic>
    </p:spTree>
    <p:extLst>
      <p:ext uri="{BB962C8B-B14F-4D97-AF65-F5344CB8AC3E}">
        <p14:creationId xmlns:p14="http://schemas.microsoft.com/office/powerpoint/2010/main" val="40721646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BGRectangle">
            <a:extLst>
              <a:ext uri="{FF2B5EF4-FFF2-40B4-BE49-F238E27FC236}">
                <a16:creationId xmlns:a16="http://schemas.microsoft.com/office/drawing/2014/main" id="{25E8815A-9407-4234-B08F-A1E49DCD7F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6182"/>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AD72D4D1-076F-49D3-9889-EFC4F6D7CA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Sheets of magazines being recycled">
            <a:extLst>
              <a:ext uri="{FF2B5EF4-FFF2-40B4-BE49-F238E27FC236}">
                <a16:creationId xmlns:a16="http://schemas.microsoft.com/office/drawing/2014/main" id="{639D2100-C5A6-4DFE-A9E7-B2A2FE629B20}"/>
              </a:ext>
            </a:extLst>
          </p:cNvPr>
          <p:cNvPicPr>
            <a:picLocks noChangeAspect="1"/>
          </p:cNvPicPr>
          <p:nvPr/>
        </p:nvPicPr>
        <p:blipFill rotWithShape="1">
          <a:blip r:embed="rId2">
            <a:alphaModFix amt="50000"/>
          </a:blip>
          <a:srcRect l="11000" r="-2" b="-2"/>
          <a:stretch/>
        </p:blipFill>
        <p:spPr>
          <a:xfrm>
            <a:off x="20" y="1"/>
            <a:ext cx="9143980" cy="6857999"/>
          </a:xfrm>
          <a:prstGeom prst="rect">
            <a:avLst/>
          </a:prstGeom>
        </p:spPr>
      </p:pic>
      <p:sp>
        <p:nvSpPr>
          <p:cNvPr id="2" name="Title 1">
            <a:extLst>
              <a:ext uri="{FF2B5EF4-FFF2-40B4-BE49-F238E27FC236}">
                <a16:creationId xmlns:a16="http://schemas.microsoft.com/office/drawing/2014/main" id="{5F879B36-D2C2-48CE-9425-619B2DAF2413}"/>
              </a:ext>
            </a:extLst>
          </p:cNvPr>
          <p:cNvSpPr>
            <a:spLocks noGrp="1"/>
          </p:cNvSpPr>
          <p:nvPr>
            <p:ph type="title"/>
          </p:nvPr>
        </p:nvSpPr>
        <p:spPr>
          <a:xfrm>
            <a:off x="628650" y="963877"/>
            <a:ext cx="2620771" cy="4930246"/>
          </a:xfrm>
        </p:spPr>
        <p:txBody>
          <a:bodyPr vert="horz" lIns="0" tIns="45720" rIns="0" bIns="0">
            <a:normAutofit/>
          </a:bodyPr>
          <a:lstStyle/>
          <a:p>
            <a:pPr algn="r"/>
            <a:r>
              <a:rPr lang="en-GB">
                <a:solidFill>
                  <a:schemeClr val="bg1"/>
                </a:solidFill>
                <a:cs typeface="Calibri"/>
              </a:rPr>
              <a:t>Summary</a:t>
            </a:r>
            <a:endParaRPr lang="en-GB">
              <a:solidFill>
                <a:schemeClr val="bg1"/>
              </a:solidFill>
            </a:endParaRPr>
          </a:p>
        </p:txBody>
      </p:sp>
      <p:sp>
        <p:nvSpPr>
          <p:cNvPr id="13" name="!!Line">
            <a:extLst>
              <a:ext uri="{FF2B5EF4-FFF2-40B4-BE49-F238E27FC236}">
                <a16:creationId xmlns:a16="http://schemas.microsoft.com/office/drawing/2014/main" id="{C9C56819-FD02-4626-ABF5-85C7463C99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80435" y="2057400"/>
            <a:ext cx="20574" cy="27432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D4AB0B6E-0E20-4411-AFE2-73B30AC822A4}"/>
              </a:ext>
            </a:extLst>
          </p:cNvPr>
          <p:cNvSpPr>
            <a:spLocks noGrp="1"/>
          </p:cNvSpPr>
          <p:nvPr>
            <p:ph idx="1"/>
          </p:nvPr>
        </p:nvSpPr>
        <p:spPr>
          <a:xfrm>
            <a:off x="3732023" y="963877"/>
            <a:ext cx="4783327" cy="4930246"/>
          </a:xfrm>
        </p:spPr>
        <p:txBody>
          <a:bodyPr vert="horz" lIns="91440" tIns="45720" rIns="91440" bIns="45720" anchor="ctr">
            <a:normAutofit/>
          </a:bodyPr>
          <a:lstStyle/>
          <a:p>
            <a:pPr marL="0" indent="0">
              <a:buNone/>
            </a:pPr>
            <a:r>
              <a:rPr lang="en-GB">
                <a:solidFill>
                  <a:schemeClr val="bg1"/>
                </a:solidFill>
              </a:rPr>
              <a:t>The accuracy of the model was found to be 97% which indicates that it is a stable model neither underfit nor overfit with "f1-score" as 0.97.</a:t>
            </a:r>
          </a:p>
          <a:p>
            <a:pPr marL="0" indent="0">
              <a:buNone/>
            </a:pPr>
            <a:r>
              <a:rPr lang="en-GB">
                <a:solidFill>
                  <a:schemeClr val="bg1"/>
                </a:solidFill>
              </a:rPr>
              <a:t>This model can accurately differentiate fake and real news when some article is given as an input.</a:t>
            </a:r>
          </a:p>
          <a:p>
            <a:pPr marL="0" indent="0">
              <a:buNone/>
            </a:pPr>
            <a:r>
              <a:rPr lang="en-GB">
                <a:solidFill>
                  <a:schemeClr val="bg1"/>
                </a:solidFill>
              </a:rPr>
              <a:t>The input article must not be too short it should be atleast a paragraph.</a:t>
            </a:r>
          </a:p>
          <a:p>
            <a:pPr marL="0" indent="0">
              <a:buNone/>
            </a:pPr>
            <a:r>
              <a:rPr lang="en-GB">
                <a:solidFill>
                  <a:schemeClr val="bg1"/>
                </a:solidFill>
              </a:rPr>
              <a:t>The accuracy of the model underlies in the dataset as time passes the dataset must be modified such that there is no decrease in the accuracy.</a:t>
            </a:r>
          </a:p>
        </p:txBody>
      </p:sp>
    </p:spTree>
    <p:extLst>
      <p:ext uri="{BB962C8B-B14F-4D97-AF65-F5344CB8AC3E}">
        <p14:creationId xmlns:p14="http://schemas.microsoft.com/office/powerpoint/2010/main" val="27331027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E65CDE2-194C-4A17-9E3C-017E8A8970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E778BF9-DF4A-4876-AFD8-05E77D268B02}"/>
              </a:ext>
            </a:extLst>
          </p:cNvPr>
          <p:cNvSpPr>
            <a:spLocks noGrp="1"/>
          </p:cNvSpPr>
          <p:nvPr>
            <p:ph type="title"/>
          </p:nvPr>
        </p:nvSpPr>
        <p:spPr>
          <a:xfrm>
            <a:off x="707457" y="712268"/>
            <a:ext cx="7807893" cy="1193533"/>
          </a:xfrm>
        </p:spPr>
        <p:txBody>
          <a:bodyPr vert="horz" lIns="0" tIns="45720" rIns="0" bIns="0">
            <a:normAutofit/>
          </a:bodyPr>
          <a:lstStyle/>
          <a:p>
            <a:r>
              <a:rPr lang="en-GB">
                <a:solidFill>
                  <a:srgbClr val="FFFFFF"/>
                </a:solidFill>
                <a:cs typeface="Calibri"/>
              </a:rPr>
              <a:t>Summary</a:t>
            </a:r>
            <a:endParaRPr lang="en-US">
              <a:solidFill>
                <a:srgbClr val="FFFFFF"/>
              </a:solidFill>
            </a:endParaRPr>
          </a:p>
        </p:txBody>
      </p:sp>
      <p:cxnSp>
        <p:nvCxnSpPr>
          <p:cNvPr id="10" name="Straight Connector 9">
            <a:extLst>
              <a:ext uri="{FF2B5EF4-FFF2-40B4-BE49-F238E27FC236}">
                <a16:creationId xmlns:a16="http://schemas.microsoft.com/office/drawing/2014/main" id="{F2AE495E-2AAF-4BC1-87A5-331009D828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571500" y="826324"/>
            <a:ext cx="0" cy="914400"/>
          </a:xfrm>
          <a:prstGeom prst="line">
            <a:avLst/>
          </a:prstGeom>
          <a:ln w="1905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161BDA0-D7CD-45B9-9D35-B1249F73F43E}"/>
              </a:ext>
            </a:extLst>
          </p:cNvPr>
          <p:cNvSpPr>
            <a:spLocks noGrp="1"/>
          </p:cNvSpPr>
          <p:nvPr>
            <p:ph idx="1"/>
          </p:nvPr>
        </p:nvSpPr>
        <p:spPr>
          <a:xfrm>
            <a:off x="707457" y="2050181"/>
            <a:ext cx="7807893" cy="4126782"/>
          </a:xfrm>
        </p:spPr>
        <p:txBody>
          <a:bodyPr vert="horz" lIns="91440" tIns="45720" rIns="91440" bIns="45720">
            <a:normAutofit/>
          </a:bodyPr>
          <a:lstStyle/>
          <a:p>
            <a:pPr>
              <a:buNone/>
            </a:pPr>
            <a:r>
              <a:rPr lang="en-US">
                <a:solidFill>
                  <a:srgbClr val="FFFFFF"/>
                </a:solidFill>
              </a:rPr>
              <a:t>This project therefore provides solution for detecting</a:t>
            </a:r>
          </a:p>
          <a:p>
            <a:pPr>
              <a:buNone/>
            </a:pPr>
            <a:r>
              <a:rPr lang="en-US">
                <a:solidFill>
                  <a:srgbClr val="FFFFFF"/>
                </a:solidFill>
              </a:rPr>
              <a:t>fake news on different social media platforms and</a:t>
            </a:r>
          </a:p>
          <a:p>
            <a:pPr>
              <a:buNone/>
            </a:pPr>
            <a:r>
              <a:rPr lang="en-US">
                <a:solidFill>
                  <a:srgbClr val="FFFFFF"/>
                </a:solidFill>
              </a:rPr>
              <a:t>networking sites. </a:t>
            </a:r>
          </a:p>
          <a:p>
            <a:pPr>
              <a:buNone/>
            </a:pPr>
            <a:r>
              <a:rPr lang="en-US">
                <a:solidFill>
                  <a:srgbClr val="FFFFFF"/>
                </a:solidFill>
              </a:rPr>
              <a:t>It is great way to fact check any news article using this</a:t>
            </a:r>
          </a:p>
          <a:p>
            <a:pPr>
              <a:buNone/>
            </a:pPr>
            <a:r>
              <a:rPr lang="en-US">
                <a:solidFill>
                  <a:srgbClr val="FFFFFF"/>
                </a:solidFill>
              </a:rPr>
              <a:t>model.</a:t>
            </a:r>
          </a:p>
          <a:p>
            <a:pPr>
              <a:buNone/>
            </a:pPr>
            <a:r>
              <a:rPr lang="en-US">
                <a:solidFill>
                  <a:srgbClr val="FFFFFF"/>
                </a:solidFill>
              </a:rPr>
              <a:t>This model can be implemented on different social</a:t>
            </a:r>
          </a:p>
          <a:p>
            <a:pPr>
              <a:buNone/>
            </a:pPr>
            <a:r>
              <a:rPr lang="en-US">
                <a:solidFill>
                  <a:srgbClr val="FFFFFF"/>
                </a:solidFill>
              </a:rPr>
              <a:t>media platforms by including this algorithm in their</a:t>
            </a:r>
          </a:p>
          <a:p>
            <a:pPr>
              <a:buNone/>
            </a:pPr>
            <a:r>
              <a:rPr lang="en-US">
                <a:solidFill>
                  <a:srgbClr val="FFFFFF"/>
                </a:solidFill>
              </a:rPr>
              <a:t>community guidelines such that there is no such fake</a:t>
            </a:r>
          </a:p>
          <a:p>
            <a:pPr>
              <a:buNone/>
            </a:pPr>
            <a:r>
              <a:rPr lang="en-US">
                <a:solidFill>
                  <a:srgbClr val="FFFFFF"/>
                </a:solidFill>
              </a:rPr>
              <a:t>news propagated on these platforms.</a:t>
            </a:r>
          </a:p>
          <a:p>
            <a:pPr>
              <a:buNone/>
            </a:pPr>
            <a:endParaRPr lang="en-US">
              <a:solidFill>
                <a:srgbClr val="FFFFFF"/>
              </a:solidFill>
            </a:endParaRPr>
          </a:p>
        </p:txBody>
      </p:sp>
    </p:spTree>
    <p:extLst>
      <p:ext uri="{BB962C8B-B14F-4D97-AF65-F5344CB8AC3E}">
        <p14:creationId xmlns:p14="http://schemas.microsoft.com/office/powerpoint/2010/main" val="92920446"/>
      </p:ext>
    </p:extLst>
  </p:cSld>
  <p:clrMapOvr>
    <a:overrideClrMapping bg1="dk1" tx1="lt1" bg2="dk2" tx2="lt2" accent1="accent1" accent2="accent2" accent3="accent3" accent4="accent4" accent5="accent5" accent6="accent6" hlink="hlink" folHlink="folHlink"/>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EDD119B-6BFA-4C3F-90CE-97DAFD604E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41173" y="320040"/>
            <a:ext cx="8661654" cy="6217920"/>
          </a:xfrm>
          <a:prstGeom prst="rect">
            <a:avLst/>
          </a:prstGeom>
          <a:solidFill>
            <a:schemeClr val="tx1">
              <a:lumMod val="75000"/>
              <a:lumOff val="25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8332DB4-1A19-4A34-9E6D-EE839A0F23FF}"/>
              </a:ext>
            </a:extLst>
          </p:cNvPr>
          <p:cNvSpPr>
            <a:spLocks noGrp="1"/>
          </p:cNvSpPr>
          <p:nvPr>
            <p:ph type="title"/>
          </p:nvPr>
        </p:nvSpPr>
        <p:spPr>
          <a:xfrm>
            <a:off x="3285441" y="965199"/>
            <a:ext cx="5074558" cy="4927601"/>
          </a:xfrm>
        </p:spPr>
        <p:txBody>
          <a:bodyPr vert="horz" lIns="91440" tIns="45720" rIns="91440" bIns="45720" rtlCol="0" anchor="ctr">
            <a:normAutofit/>
          </a:bodyPr>
          <a:lstStyle/>
          <a:p>
            <a:pPr defTabSz="914400"/>
            <a:r>
              <a:rPr lang="en-US" sz="4200" kern="1200">
                <a:solidFill>
                  <a:schemeClr val="bg1"/>
                </a:solidFill>
                <a:latin typeface="+mj-lt"/>
                <a:ea typeface="+mj-ea"/>
                <a:cs typeface="+mj-cs"/>
              </a:rPr>
              <a:t>THANK YOU</a:t>
            </a:r>
          </a:p>
        </p:txBody>
      </p:sp>
      <p:cxnSp>
        <p:nvCxnSpPr>
          <p:cNvPr id="9" name="Straight Connector 8">
            <a:extLst>
              <a:ext uri="{FF2B5EF4-FFF2-40B4-BE49-F238E27FC236}">
                <a16:creationId xmlns:a16="http://schemas.microsoft.com/office/drawing/2014/main" id="{DC1572D0-F0FD-4D84-8F82-DC59140EB9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041918" y="2057399"/>
            <a:ext cx="0" cy="2743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92633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E214AA7-F028-4A0D-8698-61AEC754D1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9144000" cy="1598340"/>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3"/>
          <p:cNvSpPr>
            <a:spLocks noGrp="1"/>
          </p:cNvSpPr>
          <p:nvPr>
            <p:ph type="title"/>
          </p:nvPr>
        </p:nvSpPr>
        <p:spPr>
          <a:xfrm>
            <a:off x="869949" y="995318"/>
            <a:ext cx="7404101" cy="1193968"/>
          </a:xfrm>
          <a:solidFill>
            <a:srgbClr val="FFFFFF"/>
          </a:solidFill>
          <a:ln w="38100">
            <a:solidFill>
              <a:srgbClr val="7F7F7F"/>
            </a:solidFill>
            <a:miter lim="800000"/>
          </a:ln>
        </p:spPr>
        <p:txBody>
          <a:bodyPr>
            <a:normAutofit/>
          </a:bodyPr>
          <a:lstStyle/>
          <a:p>
            <a:pPr algn="ctr"/>
            <a:r>
              <a:rPr lang="en-IN" sz="3100">
                <a:solidFill>
                  <a:srgbClr val="3F3F3F"/>
                </a:solidFill>
              </a:rPr>
              <a:t>Fake News: </a:t>
            </a:r>
            <a:endParaRPr lang="en-US" sz="3100">
              <a:solidFill>
                <a:srgbClr val="3F3F3F"/>
              </a:solidFill>
            </a:endParaRPr>
          </a:p>
        </p:txBody>
      </p:sp>
      <p:sp>
        <p:nvSpPr>
          <p:cNvPr id="2" name="Content Placeholder 1"/>
          <p:cNvSpPr>
            <a:spLocks noGrp="1"/>
          </p:cNvSpPr>
          <p:nvPr>
            <p:ph sz="half" idx="1"/>
          </p:nvPr>
        </p:nvSpPr>
        <p:spPr>
          <a:xfrm>
            <a:off x="1107686" y="2888250"/>
            <a:ext cx="3223013" cy="2959777"/>
          </a:xfrm>
        </p:spPr>
        <p:txBody>
          <a:bodyPr anchor="t">
            <a:normAutofit/>
          </a:bodyPr>
          <a:lstStyle/>
          <a:p>
            <a:r>
              <a:rPr lang="en-IN" sz="1700"/>
              <a:t>What is Fake news-</a:t>
            </a:r>
          </a:p>
          <a:p>
            <a:pPr lvl="1">
              <a:buNone/>
            </a:pPr>
            <a:r>
              <a:rPr lang="en-IN" sz="1700"/>
              <a:t>	</a:t>
            </a:r>
            <a:r>
              <a:rPr lang="en-US" sz="1700"/>
              <a:t>Fake news is false or misleading information presented as news.</a:t>
            </a:r>
          </a:p>
          <a:p>
            <a:pPr lvl="1">
              <a:buNone/>
            </a:pPr>
            <a:endParaRPr lang="en-IN" sz="1700"/>
          </a:p>
          <a:p>
            <a:pPr lvl="1">
              <a:buNone/>
            </a:pPr>
            <a:endParaRPr lang="en-US" sz="1700"/>
          </a:p>
          <a:p>
            <a:pPr lvl="1">
              <a:buNone/>
            </a:pPr>
            <a:r>
              <a:rPr lang="en-IN" sz="1700"/>
              <a:t>		</a:t>
            </a:r>
            <a:endParaRPr lang="en-IN" sz="1700" dirty="0"/>
          </a:p>
        </p:txBody>
      </p:sp>
      <p:cxnSp>
        <p:nvCxnSpPr>
          <p:cNvPr id="11" name="Straight Connector 10">
            <a:extLst>
              <a:ext uri="{FF2B5EF4-FFF2-40B4-BE49-F238E27FC236}">
                <a16:creationId xmlns:a16="http://schemas.microsoft.com/office/drawing/2014/main" id="{D6206FDC-2777-4D7F-AF9C-73413DA664C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572000" y="2888250"/>
            <a:ext cx="0" cy="2769135"/>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sz="half" idx="2"/>
          </p:nvPr>
        </p:nvSpPr>
        <p:spPr>
          <a:xfrm>
            <a:off x="4813298" y="2888250"/>
            <a:ext cx="3219445" cy="2959778"/>
          </a:xfrm>
        </p:spPr>
        <p:txBody>
          <a:bodyPr anchor="t">
            <a:normAutofit/>
          </a:bodyPr>
          <a:lstStyle/>
          <a:p>
            <a:r>
              <a:rPr lang="en-IN" sz="1700"/>
              <a:t>Why is it made-</a:t>
            </a:r>
          </a:p>
          <a:p>
            <a:pPr lvl="2">
              <a:buNone/>
            </a:pPr>
            <a:r>
              <a:rPr lang="en-US" sz="1700"/>
              <a:t>Damaging the reputation of a person or entity.</a:t>
            </a:r>
          </a:p>
          <a:p>
            <a:pPr lvl="2">
              <a:buNone/>
            </a:pPr>
            <a:r>
              <a:rPr lang="en-US" sz="1700"/>
              <a:t>Making money through advertising revenue.</a:t>
            </a:r>
            <a:endParaRPr lang="en-US" sz="1700" dirty="0"/>
          </a:p>
        </p:txBody>
      </p:sp>
    </p:spTree>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30258" y="4502330"/>
            <a:ext cx="8074057" cy="1207269"/>
          </a:xfrm>
        </p:spPr>
        <p:txBody>
          <a:bodyPr vert="horz" lIns="91440" tIns="45720" rIns="91440" bIns="45720" rtlCol="0" anchor="b">
            <a:normAutofit/>
          </a:bodyPr>
          <a:lstStyle/>
          <a:p>
            <a:pPr algn="ctr" defTabSz="914400"/>
            <a:r>
              <a:rPr lang="en-US" sz="6000"/>
              <a:t>Types of Fake News</a:t>
            </a:r>
          </a:p>
        </p:txBody>
      </p:sp>
      <p:pic>
        <p:nvPicPr>
          <p:cNvPr id="4" name="Content Placeholder 3" descr="misinfo_fakenews_title_2.png"/>
          <p:cNvPicPr>
            <a:picLocks noGrp="1" noChangeAspect="1"/>
          </p:cNvPicPr>
          <p:nvPr>
            <p:ph idx="1"/>
          </p:nvPr>
        </p:nvPicPr>
        <p:blipFill>
          <a:blip r:embed="rId2" cstate="print"/>
          <a:stretch>
            <a:fillRect/>
          </a:stretch>
        </p:blipFill>
        <p:spPr>
          <a:xfrm>
            <a:off x="410773" y="321733"/>
            <a:ext cx="3755166" cy="3984262"/>
          </a:xfrm>
          <a:prstGeom prst="rect">
            <a:avLst/>
          </a:prstGeom>
        </p:spPr>
      </p:pic>
      <p:cxnSp>
        <p:nvCxnSpPr>
          <p:cNvPr id="10" name="Straight Connector 9">
            <a:extLst>
              <a:ext uri="{FF2B5EF4-FFF2-40B4-BE49-F238E27FC236}">
                <a16:creationId xmlns:a16="http://schemas.microsoft.com/office/drawing/2014/main" id="{3D83F26F-C55B-4A92-9AFF-4894D14E27C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572000" y="1253414"/>
            <a:ext cx="0" cy="212090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5" name="Picture 4" descr="3types-fakenews.png"/>
          <p:cNvPicPr>
            <a:picLocks noChangeAspect="1"/>
          </p:cNvPicPr>
          <p:nvPr/>
        </p:nvPicPr>
        <p:blipFill>
          <a:blip r:embed="rId3" cstate="print"/>
          <a:stretch>
            <a:fillRect/>
          </a:stretch>
        </p:blipFill>
        <p:spPr>
          <a:xfrm>
            <a:off x="5197194" y="321735"/>
            <a:ext cx="3316895" cy="3984259"/>
          </a:xfrm>
          <a:prstGeom prst="rect">
            <a:avLst/>
          </a:prstGeom>
        </p:spPr>
      </p:pic>
    </p:spTree>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C14B3F1-8CC5-4623-94B0-4445E3775D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2" name="Title 1"/>
          <p:cNvSpPr>
            <a:spLocks noGrp="1"/>
          </p:cNvSpPr>
          <p:nvPr>
            <p:ph type="title"/>
          </p:nvPr>
        </p:nvSpPr>
        <p:spPr>
          <a:xfrm>
            <a:off x="4005624" y="365124"/>
            <a:ext cx="4630255" cy="2057400"/>
          </a:xfrm>
        </p:spPr>
        <p:txBody>
          <a:bodyPr anchor="b">
            <a:normAutofit/>
          </a:bodyPr>
          <a:lstStyle/>
          <a:p>
            <a:r>
              <a:rPr lang="en-IN" sz="3700"/>
              <a:t>Few Important Facts-	</a:t>
            </a:r>
            <a:endParaRPr lang="en-US" sz="3700"/>
          </a:p>
        </p:txBody>
      </p:sp>
      <p:pic>
        <p:nvPicPr>
          <p:cNvPr id="5" name="Picture 4" descr="buzz.png"/>
          <p:cNvPicPr>
            <a:picLocks noChangeAspect="1"/>
          </p:cNvPicPr>
          <p:nvPr/>
        </p:nvPicPr>
        <p:blipFill rotWithShape="1">
          <a:blip r:embed="rId2"/>
          <a:srcRect l="2561" r="17312" b="9"/>
          <a:stretch/>
        </p:blipFill>
        <p:spPr>
          <a:xfrm>
            <a:off x="237186" y="638174"/>
            <a:ext cx="2903775" cy="2688336"/>
          </a:xfrm>
          <a:prstGeom prst="rect">
            <a:avLst/>
          </a:prstGeom>
        </p:spPr>
      </p:pic>
      <p:pic>
        <p:nvPicPr>
          <p:cNvPr id="4" name="Picture 3" descr="Sites-spreading-fake-news.png"/>
          <p:cNvPicPr>
            <a:picLocks noChangeAspect="1"/>
          </p:cNvPicPr>
          <p:nvPr/>
        </p:nvPicPr>
        <p:blipFill rotWithShape="1">
          <a:blip r:embed="rId3"/>
          <a:srcRect l="3194" r="28554" b="12"/>
          <a:stretch/>
        </p:blipFill>
        <p:spPr>
          <a:xfrm>
            <a:off x="432054" y="3531489"/>
            <a:ext cx="2708910" cy="2688337"/>
          </a:xfrm>
          <a:prstGeom prst="rect">
            <a:avLst/>
          </a:prstGeom>
        </p:spPr>
      </p:pic>
      <p:cxnSp>
        <p:nvCxnSpPr>
          <p:cNvPr id="12" name="Straight Connector 11">
            <a:extLst>
              <a:ext uri="{FF2B5EF4-FFF2-40B4-BE49-F238E27FC236}">
                <a16:creationId xmlns:a16="http://schemas.microsoft.com/office/drawing/2014/main" id="{B8EC0F70-6AFD-45BE-8F70-52888FC304F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564426" y="1417320"/>
            <a:ext cx="0" cy="402336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4005624" y="2691196"/>
            <a:ext cx="4630255" cy="3471860"/>
          </a:xfrm>
        </p:spPr>
        <p:txBody>
          <a:bodyPr>
            <a:normAutofit/>
          </a:bodyPr>
          <a:lstStyle/>
          <a:p>
            <a:r>
              <a:rPr lang="en-US" sz="1800"/>
              <a:t>A fake news website can spread fake news faster than real news</a:t>
            </a:r>
          </a:p>
          <a:p>
            <a:r>
              <a:rPr lang="en-US" sz="1800"/>
              <a:t>Social media proficiency does not correlate with digital literacy</a:t>
            </a:r>
          </a:p>
          <a:p>
            <a:r>
              <a:rPr lang="en-US" sz="1800"/>
              <a:t>Businesses are developing countermeasures against misinformation</a:t>
            </a:r>
          </a:p>
          <a:p>
            <a:pPr>
              <a:buNone/>
            </a:pPr>
            <a:endParaRPr lang="en-US" sz="1800"/>
          </a:p>
        </p:txBody>
      </p:sp>
    </p:spTree>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E65CDE2-194C-4A17-9E3C-017E8A8970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07457" y="712268"/>
            <a:ext cx="7807893" cy="1193533"/>
          </a:xfrm>
        </p:spPr>
        <p:txBody>
          <a:bodyPr>
            <a:normAutofit/>
          </a:bodyPr>
          <a:lstStyle/>
          <a:p>
            <a:r>
              <a:rPr lang="en-IN">
                <a:solidFill>
                  <a:srgbClr val="FFFFFF"/>
                </a:solidFill>
              </a:rPr>
              <a:t>Effects of Fake News</a:t>
            </a:r>
            <a:endParaRPr lang="en-US">
              <a:solidFill>
                <a:srgbClr val="FFFFFF"/>
              </a:solidFill>
            </a:endParaRPr>
          </a:p>
        </p:txBody>
      </p:sp>
      <p:cxnSp>
        <p:nvCxnSpPr>
          <p:cNvPr id="10" name="Straight Connector 9">
            <a:extLst>
              <a:ext uri="{FF2B5EF4-FFF2-40B4-BE49-F238E27FC236}">
                <a16:creationId xmlns:a16="http://schemas.microsoft.com/office/drawing/2014/main" id="{F2AE495E-2AAF-4BC1-87A5-331009D828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571500" y="826324"/>
            <a:ext cx="0" cy="914400"/>
          </a:xfrm>
          <a:prstGeom prst="line">
            <a:avLst/>
          </a:prstGeom>
          <a:ln w="1905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707457" y="2050181"/>
            <a:ext cx="7807893" cy="4126782"/>
          </a:xfrm>
        </p:spPr>
        <p:txBody>
          <a:bodyPr>
            <a:normAutofit/>
          </a:bodyPr>
          <a:lstStyle/>
          <a:p>
            <a:r>
              <a:rPr lang="en-US">
                <a:solidFill>
                  <a:srgbClr val="FFFFFF"/>
                </a:solidFill>
              </a:rPr>
              <a:t>Distrust in the media.</a:t>
            </a:r>
          </a:p>
          <a:p>
            <a:r>
              <a:rPr lang="en-US">
                <a:solidFill>
                  <a:srgbClr val="FFFFFF"/>
                </a:solidFill>
              </a:rPr>
              <a:t>Undermining the democratic process.</a:t>
            </a:r>
          </a:p>
          <a:p>
            <a:r>
              <a:rPr lang="en-US">
                <a:solidFill>
                  <a:srgbClr val="FFFFFF"/>
                </a:solidFill>
              </a:rPr>
              <a:t>Platforms for harmful conspiracy theories and hate speech. </a:t>
            </a:r>
          </a:p>
          <a:p>
            <a:r>
              <a:rPr lang="en-US">
                <a:solidFill>
                  <a:srgbClr val="FFFFFF"/>
                </a:solidFill>
              </a:rPr>
              <a:t>Spread of false or discredited science.</a:t>
            </a:r>
          </a:p>
          <a:p>
            <a:r>
              <a:rPr lang="en-US">
                <a:solidFill>
                  <a:srgbClr val="FFFFFF"/>
                </a:solidFill>
              </a:rPr>
              <a:t>Many Believe Fake News Articles.</a:t>
            </a:r>
          </a:p>
          <a:p>
            <a:r>
              <a:rPr lang="en-US">
                <a:solidFill>
                  <a:srgbClr val="FFFFFF"/>
                </a:solidFill>
              </a:rPr>
              <a:t>Fake News Can Affect Your Grades.</a:t>
            </a:r>
          </a:p>
          <a:p>
            <a:r>
              <a:rPr lang="en-US">
                <a:solidFill>
                  <a:srgbClr val="FFFFFF"/>
                </a:solidFill>
              </a:rPr>
              <a:t>Fake News Can Be Harmful to Your Health.</a:t>
            </a:r>
          </a:p>
          <a:p>
            <a:r>
              <a:rPr lang="en-US">
                <a:solidFill>
                  <a:srgbClr val="FFFFFF"/>
                </a:solidFill>
              </a:rPr>
              <a:t>Fake News Makes It Harder For People To See the Truth.</a:t>
            </a:r>
            <a:endParaRPr lang="en-IN">
              <a:solidFill>
                <a:srgbClr val="FFFFFF"/>
              </a:solidFill>
            </a:endParaRPr>
          </a:p>
          <a:p>
            <a:pPr>
              <a:buNone/>
            </a:pPr>
            <a:endParaRPr lang="en-US">
              <a:solidFill>
                <a:srgbClr val="FFFFFF"/>
              </a:solidFill>
            </a:endParaRPr>
          </a:p>
        </p:txBody>
      </p:sp>
    </p:spTree>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15">
            <a:extLst>
              <a:ext uri="{FF2B5EF4-FFF2-40B4-BE49-F238E27FC236}">
                <a16:creationId xmlns:a16="http://schemas.microsoft.com/office/drawing/2014/main" id="{B9FF99BD-075F-4761-A995-6FC574BD25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17">
            <a:extLst>
              <a:ext uri="{FF2B5EF4-FFF2-40B4-BE49-F238E27FC236}">
                <a16:creationId xmlns:a16="http://schemas.microsoft.com/office/drawing/2014/main" id="{A7B21A54-9BA3-4EA9-B460-5A829ADD90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7759" y="480060"/>
            <a:ext cx="8428482" cy="589788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19">
            <a:extLst>
              <a:ext uri="{FF2B5EF4-FFF2-40B4-BE49-F238E27FC236}">
                <a16:creationId xmlns:a16="http://schemas.microsoft.com/office/drawing/2014/main" id="{6FA8F714-B9D8-488A-8CCA-E9948FF913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599" y="643468"/>
            <a:ext cx="8178800" cy="557106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download (2).png"/>
          <p:cNvPicPr>
            <a:picLocks noChangeAspect="1"/>
          </p:cNvPicPr>
          <p:nvPr/>
        </p:nvPicPr>
        <p:blipFill>
          <a:blip r:embed="rId2"/>
          <a:stretch>
            <a:fillRect/>
          </a:stretch>
        </p:blipFill>
        <p:spPr>
          <a:xfrm>
            <a:off x="840357" y="1640729"/>
            <a:ext cx="7463281" cy="3570396"/>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537B233-9CDD-4A90-AABB-A8963DEE4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2" name="Title 1"/>
          <p:cNvSpPr>
            <a:spLocks noGrp="1"/>
          </p:cNvSpPr>
          <p:nvPr>
            <p:ph type="title"/>
          </p:nvPr>
        </p:nvSpPr>
        <p:spPr>
          <a:xfrm>
            <a:off x="6115050" y="818457"/>
            <a:ext cx="2491737" cy="2975876"/>
          </a:xfrm>
        </p:spPr>
        <p:txBody>
          <a:bodyPr vert="horz" lIns="91440" tIns="45720" rIns="91440" bIns="45720" rtlCol="0" anchor="b">
            <a:normAutofit/>
          </a:bodyPr>
          <a:lstStyle/>
          <a:p>
            <a:pPr defTabSz="914400"/>
            <a:r>
              <a:rPr lang="en-US" sz="3800" kern="1200">
                <a:solidFill>
                  <a:schemeClr val="tx1"/>
                </a:solidFill>
                <a:latin typeface="+mj-lt"/>
                <a:ea typeface="+mj-ea"/>
                <a:cs typeface="+mj-cs"/>
              </a:rPr>
              <a:t>Loss due to Fake News</a:t>
            </a:r>
          </a:p>
        </p:txBody>
      </p:sp>
      <p:pic>
        <p:nvPicPr>
          <p:cNvPr id="4" name="Content Placeholder 3" descr="20191126171320_112619fakenews2.jpg"/>
          <p:cNvPicPr>
            <a:picLocks noGrp="1" noChangeAspect="1"/>
          </p:cNvPicPr>
          <p:nvPr>
            <p:ph idx="1"/>
          </p:nvPr>
        </p:nvPicPr>
        <p:blipFill>
          <a:blip r:embed="rId2"/>
          <a:stretch>
            <a:fillRect/>
          </a:stretch>
        </p:blipFill>
        <p:spPr>
          <a:xfrm>
            <a:off x="537210" y="1914400"/>
            <a:ext cx="4827411" cy="3029200"/>
          </a:xfrm>
          <a:prstGeom prst="rect">
            <a:avLst/>
          </a:prstGeom>
        </p:spPr>
      </p:pic>
      <p:cxnSp>
        <p:nvCxnSpPr>
          <p:cNvPr id="11" name="Straight Connector 10">
            <a:extLst>
              <a:ext uri="{FF2B5EF4-FFF2-40B4-BE49-F238E27FC236}">
                <a16:creationId xmlns:a16="http://schemas.microsoft.com/office/drawing/2014/main" id="{040575EE-C594-4566-BC00-663004E52A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3395" y="1417320"/>
            <a:ext cx="0" cy="402336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8537B233-9CDD-4A90-AABB-A8963DEE4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2" name="Title 1"/>
          <p:cNvSpPr>
            <a:spLocks noGrp="1"/>
          </p:cNvSpPr>
          <p:nvPr>
            <p:ph type="title"/>
          </p:nvPr>
        </p:nvSpPr>
        <p:spPr>
          <a:xfrm>
            <a:off x="6115050" y="818457"/>
            <a:ext cx="2491737" cy="2975876"/>
          </a:xfrm>
        </p:spPr>
        <p:txBody>
          <a:bodyPr vert="horz" lIns="91440" tIns="45720" rIns="91440" bIns="45720" rtlCol="0" anchor="b">
            <a:normAutofit/>
          </a:bodyPr>
          <a:lstStyle/>
          <a:p>
            <a:pPr defTabSz="914400"/>
            <a:r>
              <a:rPr lang="en-US" sz="3800" kern="1200">
                <a:solidFill>
                  <a:schemeClr val="tx1"/>
                </a:solidFill>
                <a:latin typeface="+mj-lt"/>
                <a:ea typeface="+mj-ea"/>
                <a:cs typeface="+mj-cs"/>
              </a:rPr>
              <a:t>Fake News and Politics</a:t>
            </a:r>
          </a:p>
        </p:txBody>
      </p:sp>
      <p:pic>
        <p:nvPicPr>
          <p:cNvPr id="6" name="Content Placeholder 5" descr="41235_2021_278_Fig1_HTML.png"/>
          <p:cNvPicPr>
            <a:picLocks noGrp="1" noChangeAspect="1"/>
          </p:cNvPicPr>
          <p:nvPr>
            <p:ph idx="1"/>
          </p:nvPr>
        </p:nvPicPr>
        <p:blipFill>
          <a:blip r:embed="rId2"/>
          <a:stretch>
            <a:fillRect/>
          </a:stretch>
        </p:blipFill>
        <p:spPr>
          <a:xfrm>
            <a:off x="537210" y="1884229"/>
            <a:ext cx="4827411" cy="3089542"/>
          </a:xfrm>
          <a:prstGeom prst="rect">
            <a:avLst/>
          </a:prstGeom>
        </p:spPr>
      </p:pic>
      <p:cxnSp>
        <p:nvCxnSpPr>
          <p:cNvPr id="13" name="Straight Connector 12">
            <a:extLst>
              <a:ext uri="{FF2B5EF4-FFF2-40B4-BE49-F238E27FC236}">
                <a16:creationId xmlns:a16="http://schemas.microsoft.com/office/drawing/2014/main" id="{040575EE-C594-4566-BC00-663004E52A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3395" y="1417320"/>
            <a:ext cx="0" cy="402336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425</TotalTime>
  <Words>1638</Words>
  <Application>Microsoft Office PowerPoint</Application>
  <PresentationFormat>On-screen Show (4:3)</PresentationFormat>
  <Paragraphs>180</Paragraphs>
  <Slides>29</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29</vt:i4>
      </vt:variant>
    </vt:vector>
  </HeadingPairs>
  <TitlesOfParts>
    <vt:vector size="37" baseType="lpstr">
      <vt:lpstr>Arial</vt:lpstr>
      <vt:lpstr>Calibri</vt:lpstr>
      <vt:lpstr>Calibri Light</vt:lpstr>
      <vt:lpstr>Consolas</vt:lpstr>
      <vt:lpstr>Constantia</vt:lpstr>
      <vt:lpstr>Times New Roman</vt:lpstr>
      <vt:lpstr>Tw Cen MT</vt:lpstr>
      <vt:lpstr>Office Theme</vt:lpstr>
      <vt:lpstr>PROJECT ON  FAKE NEWS DETECTION SYSTEM USING DEEP LEARNING</vt:lpstr>
      <vt:lpstr>Objective</vt:lpstr>
      <vt:lpstr>Fake News: </vt:lpstr>
      <vt:lpstr>Types of Fake News</vt:lpstr>
      <vt:lpstr>Few Important Facts- </vt:lpstr>
      <vt:lpstr>Effects of Fake News</vt:lpstr>
      <vt:lpstr>PowerPoint Presentation</vt:lpstr>
      <vt:lpstr>Loss due to Fake News</vt:lpstr>
      <vt:lpstr>Fake News and Politics</vt:lpstr>
      <vt:lpstr>Machine Learning</vt:lpstr>
      <vt:lpstr>Deep Learning</vt:lpstr>
      <vt:lpstr>Libraries Used</vt:lpstr>
      <vt:lpstr>Pandas </vt:lpstr>
      <vt:lpstr>NumPy</vt:lpstr>
      <vt:lpstr>Seaborn, Matplotlib</vt:lpstr>
      <vt:lpstr>Wordcloud</vt:lpstr>
      <vt:lpstr>TensorFlow</vt:lpstr>
      <vt:lpstr>SciPy</vt:lpstr>
      <vt:lpstr>Word2Vector (gensim)</vt:lpstr>
      <vt:lpstr>LSTM</vt:lpstr>
      <vt:lpstr>Dataset </vt:lpstr>
      <vt:lpstr>Approach and Procedure</vt:lpstr>
      <vt:lpstr>Contd..</vt:lpstr>
      <vt:lpstr>Vectorization and Tokenization</vt:lpstr>
      <vt:lpstr>Model</vt:lpstr>
      <vt:lpstr>Classification Report</vt:lpstr>
      <vt:lpstr>Summary</vt:lpstr>
      <vt:lpstr>Summary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ON FAKE NEWS DETECTION USING DEEP LEARNING</dc:title>
  <dc:creator>LENOVO</dc:creator>
  <cp:lastModifiedBy>Abdul Haseeb</cp:lastModifiedBy>
  <cp:revision>497</cp:revision>
  <dcterms:created xsi:type="dcterms:W3CDTF">2022-01-03T15:55:07Z</dcterms:created>
  <dcterms:modified xsi:type="dcterms:W3CDTF">2022-02-21T16:26:43Z</dcterms:modified>
</cp:coreProperties>
</file>