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1416" y="5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23915-D58C-43A2-900C-6E1757EF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DDF71-418F-476B-86CA-7CB9FFBD3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MX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F3516-C076-41CE-8406-800A3432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5D2C0-D913-4132-B86E-6AEB75E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CA045-1310-4796-89D5-C257B09F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FE7B6-E374-4E48-89A7-2289320E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E10736-6DDB-4040-AC10-B64E8E10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7EED5-CC5C-4EA3-8813-ECCD6D9D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EB4BC-A681-4ABF-8E7E-87ABA912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C508F-4906-4E43-9F48-CEE9F628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9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465417-0CFD-411E-9184-63E6EC8E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8AB96-1753-443A-84DC-0695112C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5C517-7EC1-4B9F-8F04-8C77F854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6A682-4A24-4945-AA5E-E0FEA3A6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56899-2F02-4EB8-A3D7-57498B3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94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2E633-31E5-4FD6-84F6-70C0EE50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FEDC3-05EA-44F1-AFA4-EA8C3A9D8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28022-B931-4738-9887-B5C250F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89743-C7B4-45E5-823E-DEC346D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9E6B2-8955-4C70-AD44-AB6F068F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28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01DC-B78A-4B6E-89B0-3722C981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691AA-0CBA-4C55-8FA6-0AAB785B1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D0034-093C-4637-BDA5-874DEFD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A23D8-040E-4724-8CCB-DB0A2AFC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54935-B3D4-4A8A-B147-C6B184FF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06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1ED-2CDE-42F4-9A89-9D781D9A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56F79-41F8-42C8-9C52-75D7C72B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36706-C5F0-49D9-AA86-2B88B8CF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9008ED-FBD0-448E-88EA-AB14894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916509-7A7B-4955-A321-C067B0A7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C44E10-A5F2-4608-B306-EDAE396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85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93637-3606-4A4C-A33D-C28C0E4B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83A31-9832-4880-8CAA-B7AD949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E31FE0-4661-4CA2-AD0C-4CF0F2B3D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37B155-203E-467E-8D64-FDF5D5250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AE916-95C4-4A22-965B-9BC93F2F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BA1596-E205-4A42-94CF-FDBE9CB5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81DD08-8016-4A3A-B769-3C34B08D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71BABD-2E18-43DF-A407-BA133D26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96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AC5-52C9-4CCF-90D3-D8CD56AF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3CA214-B53E-4A97-954B-5E0F1785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78E46-FE44-4A20-B1EA-CF98AF2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C2137-1DCB-4924-8D74-CAF62CA2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1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26C2F6-2E55-4EAC-980C-714DB998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76DD4-812C-42C5-B9FB-E767DFF3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C5F82-F144-4867-9EA4-CAAED4DC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8085-906C-43EF-B886-F3A220E0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8539-91A4-4FF0-A6E8-005F16F5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0A601B-6B28-46C5-812F-54F457FF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101F0-DF9B-4FB7-A31B-7281C2D9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828B7-7EF9-4210-804E-8EBD5379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6F497D-6A1A-4EF8-8336-90A3D7A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03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807EE-9CB4-43B7-9948-519742FC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CCADA2-2AE1-4E48-9741-984820ABF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D345C-A713-4A89-9701-E2E440BF7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BF053-FC06-4E96-A095-04261BB2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97B25E-8F02-4FCA-8133-B3E6A399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C261FB-C63B-4113-86F1-4F197DE7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89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4F8C6E-DB87-4C14-AF3A-496BA7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MX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4E3B5-3B4B-4BAC-A673-C51F96C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9746B-3DBE-4973-A369-B68F03A60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A841-37AB-4AA0-9CE4-8CF9206BAE62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6116C-97B7-4B3F-98F0-566002418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CBAF-791A-47CA-BC43-78D129CFF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0E2D-D154-4A90-8C46-B463E4DCA06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raul.lucioprt@uanl.edu.mx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escc.2017@uanl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hyperlink" Target="mailto:nasser.mohamednr@uanl.edu.m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648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891A22E-0764-49B5-A254-1B051D5048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86" t="16500" r="38902" b="76834"/>
          <a:stretch/>
        </p:blipFill>
        <p:spPr>
          <a:xfrm>
            <a:off x="5795011" y="6606693"/>
            <a:ext cx="4774069" cy="83992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EEBC73A-D147-4105-BADB-4FE555C03A95}"/>
              </a:ext>
            </a:extLst>
          </p:cNvPr>
          <p:cNvSpPr/>
          <p:nvPr/>
        </p:nvSpPr>
        <p:spPr>
          <a:xfrm>
            <a:off x="5795011" y="3519579"/>
            <a:ext cx="4654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Contact: </a:t>
            </a:r>
            <a:r>
              <a:rPr lang="en-US" sz="2000" dirty="0"/>
              <a:t>Dr. Raúl Lucio Porto </a:t>
            </a:r>
          </a:p>
          <a:p>
            <a:r>
              <a:rPr lang="en-US" sz="2000" dirty="0"/>
              <a:t>                 Dr. Nasser Mohamed Noriega</a:t>
            </a:r>
          </a:p>
          <a:p>
            <a:endParaRPr lang="en-US" sz="2000" dirty="0"/>
          </a:p>
          <a:p>
            <a:r>
              <a:rPr lang="en-US" sz="2000" b="1" dirty="0"/>
              <a:t>E-mail:	</a:t>
            </a:r>
            <a:r>
              <a:rPr lang="en-US" sz="2000" dirty="0">
                <a:hlinkClick r:id="rId7"/>
              </a:rPr>
              <a:t>escc.2017@uanl.mx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>
                <a:hlinkClick r:id="rId8"/>
              </a:rPr>
              <a:t>raul.lucioprt@uanl.edu.mx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</a:t>
            </a:r>
            <a:r>
              <a:rPr lang="nn-NO" sz="2000" dirty="0">
                <a:hlinkClick r:id="rId9"/>
              </a:rPr>
              <a:t>nasser.mohamednr@uanl.edu.mx</a:t>
            </a:r>
            <a:endParaRPr lang="nn-NO" sz="2000" dirty="0"/>
          </a:p>
          <a:p>
            <a:endParaRPr lang="en-US" sz="2000" dirty="0"/>
          </a:p>
          <a:p>
            <a:r>
              <a:rPr lang="en-US" sz="2000" b="1" dirty="0"/>
              <a:t>Telephone:  </a:t>
            </a:r>
            <a:r>
              <a:rPr lang="en-US" sz="2000" dirty="0"/>
              <a:t>+52 1 (81) 1340 4000</a:t>
            </a:r>
          </a:p>
          <a:p>
            <a:r>
              <a:rPr lang="en-US" sz="2000" dirty="0"/>
              <a:t>                       Ext. 1504 / 1529 / 1500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22B9901-24AB-4454-94B2-C48B920633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00" t="16111" r="16088" b="77223"/>
          <a:stretch/>
        </p:blipFill>
        <p:spPr>
          <a:xfrm>
            <a:off x="5675675" y="2614521"/>
            <a:ext cx="4774069" cy="83992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7905327-247D-4FE3-A90D-1A64F3A3DA74}"/>
              </a:ext>
            </a:extLst>
          </p:cNvPr>
          <p:cNvSpPr/>
          <p:nvPr/>
        </p:nvSpPr>
        <p:spPr>
          <a:xfrm>
            <a:off x="5795010" y="7327085"/>
            <a:ext cx="4716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 There is no congress fee</a:t>
            </a:r>
          </a:p>
        </p:txBody>
      </p:sp>
    </p:spTree>
    <p:extLst>
      <p:ext uri="{BB962C8B-B14F-4D97-AF65-F5344CB8AC3E}">
        <p14:creationId xmlns:p14="http://schemas.microsoft.com/office/powerpoint/2010/main" val="210914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648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BE91E39-8DE2-43D6-BAC2-3DE77A30CD6E}"/>
              </a:ext>
            </a:extLst>
          </p:cNvPr>
          <p:cNvSpPr/>
          <p:nvPr/>
        </p:nvSpPr>
        <p:spPr>
          <a:xfrm>
            <a:off x="3976914" y="4513943"/>
            <a:ext cx="7997372" cy="42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E297EF-D57D-41F1-9139-679ED2BF330A}"/>
              </a:ext>
            </a:extLst>
          </p:cNvPr>
          <p:cNvSpPr/>
          <p:nvPr/>
        </p:nvSpPr>
        <p:spPr>
          <a:xfrm>
            <a:off x="4534915" y="2731154"/>
            <a:ext cx="69311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/>
              <a:t>UANL</a:t>
            </a:r>
          </a:p>
          <a:p>
            <a:pPr algn="ctr"/>
            <a:endParaRPr lang="en-US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/>
              <a:t>PIIT</a:t>
            </a:r>
          </a:p>
          <a:p>
            <a:pPr algn="ctr"/>
            <a:endParaRPr lang="en-US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/>
              <a:t>Master in Science of Engineering with Specialty on Nanotechnology</a:t>
            </a:r>
          </a:p>
          <a:p>
            <a:pPr algn="ctr"/>
            <a:endParaRPr lang="en-US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/>
              <a:t>Master in Science of Engineering with Specialty on Materials</a:t>
            </a: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B070064-B5AD-4984-93A5-6018480E7C96}"/>
              </a:ext>
            </a:extLst>
          </p:cNvPr>
          <p:cNvSpPr/>
          <p:nvPr/>
        </p:nvSpPr>
        <p:spPr>
          <a:xfrm>
            <a:off x="9528455" y="2806267"/>
            <a:ext cx="2822444" cy="348135"/>
          </a:xfrm>
          <a:prstGeom prst="wedgeRectCallout">
            <a:avLst>
              <a:gd name="adj1" fmla="val -63425"/>
              <a:gd name="adj2" fmla="val 166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www.uanl.mx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A4AA48F3-0389-4CBB-AFFA-1C81FAE60942}"/>
              </a:ext>
            </a:extLst>
          </p:cNvPr>
          <p:cNvSpPr/>
          <p:nvPr/>
        </p:nvSpPr>
        <p:spPr>
          <a:xfrm>
            <a:off x="9370475" y="3758995"/>
            <a:ext cx="3263944" cy="348135"/>
          </a:xfrm>
          <a:prstGeom prst="wedgeRectCallout">
            <a:avLst>
              <a:gd name="adj1" fmla="val -63425"/>
              <a:gd name="adj2" fmla="val 166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http://piit.com.mx/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6CEA2E46-FB7A-47D0-96E5-753A7956B345}"/>
              </a:ext>
            </a:extLst>
          </p:cNvPr>
          <p:cNvSpPr/>
          <p:nvPr/>
        </p:nvSpPr>
        <p:spPr>
          <a:xfrm>
            <a:off x="11591997" y="5093164"/>
            <a:ext cx="5134917" cy="348135"/>
          </a:xfrm>
          <a:prstGeom prst="wedgeRectCallout">
            <a:avLst>
              <a:gd name="adj1" fmla="val -63425"/>
              <a:gd name="adj2" fmla="val 166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http://www.fime.uanl.mx/mcion/</a:t>
            </a:r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C87E06A8-1332-44CA-ADA4-C4002A7A2759}"/>
              </a:ext>
            </a:extLst>
          </p:cNvPr>
          <p:cNvSpPr/>
          <p:nvPr/>
        </p:nvSpPr>
        <p:spPr>
          <a:xfrm>
            <a:off x="11002447" y="6715407"/>
            <a:ext cx="6080867" cy="338950"/>
          </a:xfrm>
          <a:prstGeom prst="wedgeRectCallout">
            <a:avLst>
              <a:gd name="adj1" fmla="val -63425"/>
              <a:gd name="adj2" fmla="val 166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http://www.fime.uanl.mx/posmateriales/</a:t>
            </a:r>
          </a:p>
        </p:txBody>
      </p:sp>
    </p:spTree>
    <p:extLst>
      <p:ext uri="{BB962C8B-B14F-4D97-AF65-F5344CB8AC3E}">
        <p14:creationId xmlns:p14="http://schemas.microsoft.com/office/powerpoint/2010/main" val="20111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55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B40984-1A69-4B8B-879E-57C49B15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26" t="16796" r="15437" b="5426"/>
          <a:stretch/>
        </p:blipFill>
        <p:spPr>
          <a:xfrm>
            <a:off x="3859480" y="2540413"/>
            <a:ext cx="8332520" cy="533402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BE91E39-8DE2-43D6-BAC2-3DE77A30CD6E}"/>
              </a:ext>
            </a:extLst>
          </p:cNvPr>
          <p:cNvSpPr/>
          <p:nvPr/>
        </p:nvSpPr>
        <p:spPr>
          <a:xfrm>
            <a:off x="3976914" y="4513943"/>
            <a:ext cx="7997372" cy="42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7C42DEB2-047A-4EBC-AC64-FCDE99E47488}"/>
              </a:ext>
            </a:extLst>
          </p:cNvPr>
          <p:cNvSpPr/>
          <p:nvPr/>
        </p:nvSpPr>
        <p:spPr>
          <a:xfrm>
            <a:off x="12387363" y="4648417"/>
            <a:ext cx="3309257" cy="1807800"/>
          </a:xfrm>
          <a:prstGeom prst="wedgeRectCallout">
            <a:avLst>
              <a:gd name="adj1" fmla="val -76535"/>
              <a:gd name="adj2" fmla="val 8257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+ Revisar ortografía con MS Word e cambiar el texto por este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2843AAB-3177-40B5-B5B3-89BE5B771E20}"/>
              </a:ext>
            </a:extLst>
          </p:cNvPr>
          <p:cNvSpPr txBox="1">
            <a:spLocks noChangeArrowheads="1"/>
          </p:cNvSpPr>
          <p:nvPr/>
        </p:nvSpPr>
        <p:spPr>
          <a:xfrm>
            <a:off x="16051481" y="4640886"/>
            <a:ext cx="6425062" cy="4013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75" algn="just">
              <a:buSzPct val="45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r>
              <a:rPr lang="en-US" altLang="es-MX" sz="2000"/>
              <a:t>FIME, the Faculty of Mechanical and Electrical engineering of the Autonomous University of Nuevo Leon, welcomes you to the First International </a:t>
            </a:r>
            <a:r>
              <a:rPr lang="en-US" altLang="es-MX" sz="2000" b="1">
                <a:solidFill>
                  <a:srgbClr val="009900"/>
                </a:solidFill>
              </a:rPr>
              <a:t>E</a:t>
            </a:r>
            <a:r>
              <a:rPr lang="en-US" altLang="es-MX" sz="2000"/>
              <a:t>nergy </a:t>
            </a:r>
            <a:r>
              <a:rPr lang="en-US" altLang="es-MX" sz="2000" b="1">
                <a:solidFill>
                  <a:srgbClr val="009900"/>
                </a:solidFill>
              </a:rPr>
              <a:t>S</a:t>
            </a:r>
            <a:r>
              <a:rPr lang="en-US" altLang="es-MX" sz="2000"/>
              <a:t>torage and </a:t>
            </a:r>
            <a:r>
              <a:rPr lang="en-US" altLang="es-MX" sz="2000" b="1">
                <a:solidFill>
                  <a:srgbClr val="009900"/>
                </a:solidFill>
              </a:rPr>
              <a:t>C</a:t>
            </a:r>
            <a:r>
              <a:rPr lang="en-US" altLang="es-MX" sz="2000"/>
              <a:t>onversion </a:t>
            </a:r>
            <a:r>
              <a:rPr lang="en-US" altLang="es-MX" sz="2000" b="1">
                <a:solidFill>
                  <a:srgbClr val="009900"/>
                </a:solidFill>
              </a:rPr>
              <a:t>C</a:t>
            </a:r>
            <a:r>
              <a:rPr lang="en-US" altLang="es-MX" sz="2000"/>
              <a:t>ongress.</a:t>
            </a:r>
          </a:p>
          <a:p>
            <a:pPr marL="107950" algn="just">
              <a:buSzPct val="45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104775" algn="just">
              <a:buSzPct val="45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r>
              <a:rPr lang="en-US" altLang="es-MX" sz="2000"/>
              <a:t>Motivated by the increase in the energy demand, together with the depletion of fossil fuels, scientist in Mexico and around the world, have been developing novel systems for </a:t>
            </a:r>
            <a:r>
              <a:rPr lang="en-US" altLang="es-MX" sz="2000" b="1">
                <a:solidFill>
                  <a:srgbClr val="009900"/>
                </a:solidFill>
              </a:rPr>
              <a:t>e</a:t>
            </a:r>
            <a:r>
              <a:rPr lang="en-US" altLang="es-MX" sz="2000"/>
              <a:t>nergy </a:t>
            </a:r>
            <a:r>
              <a:rPr lang="en-US" altLang="es-MX" sz="2000" b="1">
                <a:solidFill>
                  <a:srgbClr val="009900"/>
                </a:solidFill>
              </a:rPr>
              <a:t>s</a:t>
            </a:r>
            <a:r>
              <a:rPr lang="en-US" altLang="es-MX" sz="2000"/>
              <a:t>torage and </a:t>
            </a:r>
            <a:r>
              <a:rPr lang="en-US" altLang="es-MX" sz="2000" b="1">
                <a:solidFill>
                  <a:srgbClr val="009900"/>
                </a:solidFill>
              </a:rPr>
              <a:t>c</a:t>
            </a:r>
            <a:r>
              <a:rPr lang="en-US" altLang="es-MX" sz="2000"/>
              <a:t>onversion; these technological advances are the key to bring autonomy to electric vehicles, modern portable electronic devices and infinity of other applications in industry.</a:t>
            </a:r>
          </a:p>
          <a:p>
            <a:pPr marL="107950" algn="just">
              <a:buSzPct val="45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104775" algn="just">
              <a:buSzPct val="45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r>
              <a:rPr lang="en-US" altLang="es-MX" sz="2000"/>
              <a:t>The aim of the </a:t>
            </a:r>
            <a:r>
              <a:rPr lang="en-US" altLang="es-MX" sz="2000" b="1">
                <a:solidFill>
                  <a:srgbClr val="009900"/>
                </a:solidFill>
              </a:rPr>
              <a:t>E</a:t>
            </a:r>
            <a:r>
              <a:rPr lang="en-US" altLang="es-MX" sz="2000"/>
              <a:t>nergy </a:t>
            </a:r>
            <a:r>
              <a:rPr lang="en-US" altLang="es-MX" sz="2000" b="1">
                <a:solidFill>
                  <a:srgbClr val="009900"/>
                </a:solidFill>
              </a:rPr>
              <a:t>S</a:t>
            </a:r>
            <a:r>
              <a:rPr lang="en-US" altLang="es-MX" sz="2000"/>
              <a:t>torage and </a:t>
            </a:r>
            <a:r>
              <a:rPr lang="en-US" altLang="es-MX" sz="2000" b="1">
                <a:solidFill>
                  <a:srgbClr val="009900"/>
                </a:solidFill>
              </a:rPr>
              <a:t>C</a:t>
            </a:r>
            <a:r>
              <a:rPr lang="en-US" altLang="es-MX" sz="2000"/>
              <a:t>onversion </a:t>
            </a:r>
            <a:r>
              <a:rPr lang="en-US" altLang="es-MX" sz="2000" b="1">
                <a:solidFill>
                  <a:srgbClr val="009900"/>
                </a:solidFill>
              </a:rPr>
              <a:t>C</a:t>
            </a:r>
            <a:r>
              <a:rPr lang="en-US" altLang="es-MX" sz="2000"/>
              <a:t>ongress is to show and discuss the advances in the fields of Electrochemical Capacitors, Batteries, Fuel Cells, Solar  Cells and Energy Harvesting; as well as to create a link between students, scientists and the industry.</a:t>
            </a:r>
          </a:p>
          <a:p>
            <a:pPr marL="430213" indent="-322263" algn="just"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430213" indent="-322263" algn="just"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430213" indent="-322263" algn="just"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430213" indent="-322263" algn="just"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/>
          </a:p>
          <a:p>
            <a:pPr marL="430213" indent="-322263" algn="just"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  <a:defRPr/>
            </a:pPr>
            <a:endParaRPr lang="en-US" altLang="es-MX" sz="20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517F22F-B4D2-45C7-A944-8ACF43B9D19B}"/>
              </a:ext>
            </a:extLst>
          </p:cNvPr>
          <p:cNvSpPr/>
          <p:nvPr/>
        </p:nvSpPr>
        <p:spPr>
          <a:xfrm>
            <a:off x="15152914" y="5791200"/>
            <a:ext cx="898567" cy="40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F8B4E056-3DD0-4DA1-92A5-C0A781BA7489}"/>
              </a:ext>
            </a:extLst>
          </p:cNvPr>
          <p:cNvSpPr/>
          <p:nvPr/>
        </p:nvSpPr>
        <p:spPr>
          <a:xfrm>
            <a:off x="14592301" y="3154401"/>
            <a:ext cx="7258050" cy="1193811"/>
          </a:xfrm>
          <a:prstGeom prst="wedgeRectCallout">
            <a:avLst>
              <a:gd name="adj1" fmla="val -142353"/>
              <a:gd name="adj2" fmla="val 8266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Quitar el link de página de maestría de aquí y colocarlo en una nueva sección que se llame Links de Interés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A3E3B791-3C3B-46D8-90D6-2E0EB8D5CE4B}"/>
              </a:ext>
            </a:extLst>
          </p:cNvPr>
          <p:cNvSpPr/>
          <p:nvPr/>
        </p:nvSpPr>
        <p:spPr>
          <a:xfrm>
            <a:off x="12592001" y="1609104"/>
            <a:ext cx="4941411" cy="1150364"/>
          </a:xfrm>
          <a:prstGeom prst="wedgeRectCallout">
            <a:avLst>
              <a:gd name="adj1" fmla="val -97353"/>
              <a:gd name="adj2" fmla="val 10259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Agregar un par de fotos del CIIDIT al carrusel de fotos (Adjuntas en correo)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A068073-AAC5-4264-9C5D-4C2170FDDB5B}"/>
              </a:ext>
            </a:extLst>
          </p:cNvPr>
          <p:cNvSpPr/>
          <p:nvPr/>
        </p:nvSpPr>
        <p:spPr>
          <a:xfrm>
            <a:off x="5055449" y="953915"/>
            <a:ext cx="1379641" cy="341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627EDDAB-E2AC-4030-8401-1EAE848D477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096000" y="953915"/>
            <a:ext cx="15754351" cy="2797392"/>
          </a:xfrm>
          <a:prstGeom prst="curvedConnector3">
            <a:avLst>
              <a:gd name="adj1" fmla="val 101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E40C335A-3A98-4A42-9CA4-54E2E4D38030}"/>
              </a:ext>
            </a:extLst>
          </p:cNvPr>
          <p:cNvSpPr/>
          <p:nvPr/>
        </p:nvSpPr>
        <p:spPr>
          <a:xfrm>
            <a:off x="1752601" y="8103817"/>
            <a:ext cx="7970312" cy="1150364"/>
          </a:xfrm>
          <a:prstGeom prst="wedgeRectCallout">
            <a:avLst>
              <a:gd name="adj1" fmla="val -19882"/>
              <a:gd name="adj2" fmla="val -11268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Que el contenido ocupe todo el espacio de la pantalla… se ve mucho espacio vacío y hace que quede muy larga la </a:t>
            </a:r>
            <a:r>
              <a:rPr lang="es-MX" sz="2400" dirty="0" err="1">
                <a:solidFill>
                  <a:schemeClr val="tx1"/>
                </a:solidFill>
              </a:rPr>
              <a:t>info</a:t>
            </a:r>
            <a:endParaRPr lang="es-MX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915BC92-675B-4536-A78F-4977A6C7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648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BE91E39-8DE2-43D6-BAC2-3DE77A30CD6E}"/>
              </a:ext>
            </a:extLst>
          </p:cNvPr>
          <p:cNvSpPr/>
          <p:nvPr/>
        </p:nvSpPr>
        <p:spPr>
          <a:xfrm>
            <a:off x="3976914" y="4513943"/>
            <a:ext cx="7997372" cy="42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1B22B51-899A-43F5-90DC-FAA6DDDFCE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228" t="50924" r="15959" b="23940"/>
          <a:stretch/>
        </p:blipFill>
        <p:spPr>
          <a:xfrm>
            <a:off x="4610454" y="6330900"/>
            <a:ext cx="2016693" cy="19248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03AC3F-3FCA-4A9C-8327-73D1D627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2815"/>
          <a:stretch/>
        </p:blipFill>
        <p:spPr>
          <a:xfrm>
            <a:off x="4618435" y="2521091"/>
            <a:ext cx="1879863" cy="19145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E4707D1-AD9A-4D8F-A476-5C921EB7A4F2}"/>
              </a:ext>
            </a:extLst>
          </p:cNvPr>
          <p:cNvSpPr/>
          <p:nvPr/>
        </p:nvSpPr>
        <p:spPr>
          <a:xfrm>
            <a:off x="6676346" y="3681087"/>
            <a:ext cx="4857239" cy="62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B1C0DE-9888-4946-A8AE-9C5F2E3F6C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427" b="19230"/>
          <a:stretch/>
        </p:blipFill>
        <p:spPr>
          <a:xfrm>
            <a:off x="4629504" y="4462515"/>
            <a:ext cx="1966920" cy="1839780"/>
          </a:xfrm>
          <a:prstGeom prst="rect">
            <a:avLst/>
          </a:prstGeom>
        </p:spPr>
      </p:pic>
      <p:sp>
        <p:nvSpPr>
          <p:cNvPr id="26" name="Sprechblase: rechteckig 25">
            <a:extLst>
              <a:ext uri="{FF2B5EF4-FFF2-40B4-BE49-F238E27FC236}">
                <a16:creationId xmlns:a16="http://schemas.microsoft.com/office/drawing/2014/main" id="{494F9618-025E-41C1-A6B6-DC7AB2047955}"/>
              </a:ext>
            </a:extLst>
          </p:cNvPr>
          <p:cNvSpPr/>
          <p:nvPr/>
        </p:nvSpPr>
        <p:spPr>
          <a:xfrm>
            <a:off x="11642650" y="3093994"/>
            <a:ext cx="5979675" cy="4217129"/>
          </a:xfrm>
          <a:prstGeom prst="wedgeRectCallout">
            <a:avLst>
              <a:gd name="adj1" fmla="val -66054"/>
              <a:gd name="adj2" fmla="val 2677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+ Acomodar tipo lista</a:t>
            </a:r>
          </a:p>
          <a:p>
            <a:pPr algn="ctr"/>
            <a:endParaRPr lang="es-MX" sz="2400" dirty="0">
              <a:solidFill>
                <a:schemeClr val="tx1"/>
              </a:solidFill>
            </a:endParaRPr>
          </a:p>
          <a:p>
            <a:pPr algn="ctr"/>
            <a:r>
              <a:rPr lang="es-MX" sz="2400" dirty="0">
                <a:solidFill>
                  <a:schemeClr val="tx1"/>
                </a:solidFill>
              </a:rPr>
              <a:t>+Se pueden hacer todas las imágenes del mismo tamaño sin deformarlas (se pueden cortar)???</a:t>
            </a:r>
          </a:p>
          <a:p>
            <a:pPr algn="ctr"/>
            <a:endParaRPr lang="es-MX" sz="2400" dirty="0">
              <a:solidFill>
                <a:schemeClr val="tx1"/>
              </a:solidFill>
            </a:endParaRPr>
          </a:p>
          <a:p>
            <a:pPr algn="ctr"/>
            <a:r>
              <a:rPr lang="es-MX" sz="2400" dirty="0">
                <a:solidFill>
                  <a:schemeClr val="tx1"/>
                </a:solidFill>
              </a:rPr>
              <a:t>+ Agregar Dr. O Dra. A TODOS los nombres</a:t>
            </a:r>
          </a:p>
          <a:p>
            <a:pPr algn="ctr"/>
            <a:endParaRPr lang="es-MX" sz="2400" dirty="0">
              <a:solidFill>
                <a:schemeClr val="tx1"/>
              </a:solidFill>
            </a:endParaRPr>
          </a:p>
          <a:p>
            <a:pPr algn="ctr"/>
            <a:r>
              <a:rPr lang="es-MX" sz="2400" dirty="0">
                <a:solidFill>
                  <a:schemeClr val="tx1"/>
                </a:solidFill>
              </a:rPr>
              <a:t>+ Agregar Procedencia a TODOS los nombres (Dr. </a:t>
            </a:r>
            <a:r>
              <a:rPr lang="es-MX" sz="2400" dirty="0" err="1">
                <a:solidFill>
                  <a:schemeClr val="tx1"/>
                </a:solidFill>
              </a:rPr>
              <a:t>Raul</a:t>
            </a:r>
            <a:r>
              <a:rPr lang="es-MX" sz="2400" dirty="0">
                <a:solidFill>
                  <a:schemeClr val="tx1"/>
                </a:solidFill>
              </a:rPr>
              <a:t> proporcionara la información)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87E45D-E23E-4A84-A691-3C63A54B0ED2}"/>
              </a:ext>
            </a:extLst>
          </p:cNvPr>
          <p:cNvSpPr txBox="1"/>
          <p:nvPr/>
        </p:nvSpPr>
        <p:spPr>
          <a:xfrm>
            <a:off x="6567281" y="2637468"/>
            <a:ext cx="5298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/>
              <a:t>Dr. Thierry </a:t>
            </a:r>
            <a:r>
              <a:rPr lang="es-MX" b="1" dirty="0" err="1"/>
              <a:t>Brousse</a:t>
            </a:r>
            <a:endParaRPr lang="es-MX" b="1" dirty="0"/>
          </a:p>
          <a:p>
            <a:pPr>
              <a:lnSpc>
                <a:spcPct val="150000"/>
              </a:lnSpc>
            </a:pPr>
            <a:r>
              <a:rPr lang="es-MX" dirty="0" err="1"/>
              <a:t>Polytech</a:t>
            </a:r>
            <a:r>
              <a:rPr lang="es-MX" dirty="0"/>
              <a:t> Nantes</a:t>
            </a:r>
          </a:p>
          <a:p>
            <a:pPr>
              <a:lnSpc>
                <a:spcPct val="150000"/>
              </a:lnSpc>
            </a:pPr>
            <a:r>
              <a:rPr lang="es-MX" dirty="0" err="1"/>
              <a:t>Institut</a:t>
            </a:r>
            <a:r>
              <a:rPr lang="es-MX" dirty="0"/>
              <a:t> des </a:t>
            </a:r>
            <a:r>
              <a:rPr lang="es-MX" dirty="0" err="1"/>
              <a:t>Matériaux</a:t>
            </a:r>
            <a:r>
              <a:rPr lang="es-MX" dirty="0"/>
              <a:t> Jean </a:t>
            </a:r>
            <a:r>
              <a:rPr lang="es-MX" dirty="0" err="1"/>
              <a:t>Rouxel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Nantes, France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DCC20A-1F27-497F-9DF9-45730268C2DB}"/>
              </a:ext>
            </a:extLst>
          </p:cNvPr>
          <p:cNvSpPr txBox="1"/>
          <p:nvPr/>
        </p:nvSpPr>
        <p:spPr>
          <a:xfrm>
            <a:off x="6567282" y="4526189"/>
            <a:ext cx="5477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Dr. Benjamin Schumm</a:t>
            </a:r>
          </a:p>
          <a:p>
            <a:pPr>
              <a:lnSpc>
                <a:spcPct val="150000"/>
              </a:lnSpc>
            </a:pPr>
            <a:r>
              <a:rPr lang="en-US" dirty="0"/>
              <a:t>Fraunhofer Institute IWS</a:t>
            </a:r>
          </a:p>
          <a:p>
            <a:pPr>
              <a:lnSpc>
                <a:spcPct val="150000"/>
              </a:lnSpc>
            </a:pPr>
            <a:r>
              <a:rPr lang="en-US" dirty="0"/>
              <a:t>Chemical Surface and Battery Technology Groupe</a:t>
            </a:r>
          </a:p>
          <a:p>
            <a:pPr>
              <a:lnSpc>
                <a:spcPct val="150000"/>
              </a:lnSpc>
            </a:pPr>
            <a:r>
              <a:rPr lang="en-US" dirty="0"/>
              <a:t>Dresden, Germany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BC956E-71B8-4FC7-A8A2-35C08CE695A4}"/>
              </a:ext>
            </a:extLst>
          </p:cNvPr>
          <p:cNvSpPr txBox="1"/>
          <p:nvPr/>
        </p:nvSpPr>
        <p:spPr>
          <a:xfrm>
            <a:off x="6567282" y="6433960"/>
            <a:ext cx="5477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Dr. Vladimir Garcia Hernandez</a:t>
            </a:r>
          </a:p>
          <a:p>
            <a:pPr>
              <a:lnSpc>
                <a:spcPct val="150000"/>
              </a:lnSpc>
            </a:pPr>
            <a:r>
              <a:rPr lang="en-US" dirty="0"/>
              <a:t>Johnson Controls</a:t>
            </a:r>
          </a:p>
          <a:p>
            <a:pPr>
              <a:lnSpc>
                <a:spcPct val="150000"/>
              </a:lnSpc>
            </a:pPr>
            <a:r>
              <a:rPr lang="en-US" dirty="0"/>
              <a:t>LTH-R&amp;D</a:t>
            </a:r>
          </a:p>
          <a:p>
            <a:pPr>
              <a:lnSpc>
                <a:spcPct val="150000"/>
              </a:lnSpc>
            </a:pPr>
            <a:r>
              <a:rPr lang="en-US" dirty="0"/>
              <a:t>Monterrey, Mexico</a:t>
            </a:r>
          </a:p>
        </p:txBody>
      </p:sp>
    </p:spTree>
    <p:extLst>
      <p:ext uri="{BB962C8B-B14F-4D97-AF65-F5344CB8AC3E}">
        <p14:creationId xmlns:p14="http://schemas.microsoft.com/office/powerpoint/2010/main" val="415159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83099E7-39BC-4ED1-B5CF-B6CADD96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648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BE91E39-8DE2-43D6-BAC2-3DE77A30CD6E}"/>
              </a:ext>
            </a:extLst>
          </p:cNvPr>
          <p:cNvSpPr/>
          <p:nvPr/>
        </p:nvSpPr>
        <p:spPr>
          <a:xfrm>
            <a:off x="3976914" y="4513943"/>
            <a:ext cx="7997372" cy="42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AFFAB0-A95C-4C25-9801-B1A346E24F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679" t="19748" r="47531" b="50555"/>
          <a:stretch/>
        </p:blipFill>
        <p:spPr>
          <a:xfrm>
            <a:off x="4320034" y="3184019"/>
            <a:ext cx="3712838" cy="48491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1502A9C-5E1B-45A4-A46E-8C7B31F29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154" t="19748" r="26230" b="50555"/>
          <a:stretch/>
        </p:blipFill>
        <p:spPr>
          <a:xfrm>
            <a:off x="8101046" y="3184019"/>
            <a:ext cx="3827459" cy="484913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D486C6-7278-4CB8-8830-095E98706DD9}"/>
              </a:ext>
            </a:extLst>
          </p:cNvPr>
          <p:cNvSpPr txBox="1"/>
          <p:nvPr/>
        </p:nvSpPr>
        <p:spPr>
          <a:xfrm>
            <a:off x="4397516" y="2581215"/>
            <a:ext cx="3463784" cy="461665"/>
          </a:xfrm>
          <a:prstGeom prst="rect">
            <a:avLst/>
          </a:prstGeom>
          <a:solidFill>
            <a:srgbClr val="9ACD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November 22th, 2017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13CB140-8179-4216-A9D0-BE1AE1561520}"/>
              </a:ext>
            </a:extLst>
          </p:cNvPr>
          <p:cNvSpPr txBox="1"/>
          <p:nvPr/>
        </p:nvSpPr>
        <p:spPr>
          <a:xfrm>
            <a:off x="8297408" y="2581215"/>
            <a:ext cx="3463784" cy="461665"/>
          </a:xfrm>
          <a:prstGeom prst="rect">
            <a:avLst/>
          </a:prstGeom>
          <a:solidFill>
            <a:srgbClr val="9ACD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November 23th, 2017</a:t>
            </a:r>
          </a:p>
        </p:txBody>
      </p:sp>
      <p:sp>
        <p:nvSpPr>
          <p:cNvPr id="23" name="Sprechblase: rechteckig 22">
            <a:extLst>
              <a:ext uri="{FF2B5EF4-FFF2-40B4-BE49-F238E27FC236}">
                <a16:creationId xmlns:a16="http://schemas.microsoft.com/office/drawing/2014/main" id="{F7143839-3284-4A52-8D99-A27753D2ED28}"/>
              </a:ext>
            </a:extLst>
          </p:cNvPr>
          <p:cNvSpPr/>
          <p:nvPr/>
        </p:nvSpPr>
        <p:spPr>
          <a:xfrm>
            <a:off x="9202162" y="6138732"/>
            <a:ext cx="5979675" cy="1687028"/>
          </a:xfrm>
          <a:prstGeom prst="wedgeRectCallout">
            <a:avLst>
              <a:gd name="adj1" fmla="val -70195"/>
              <a:gd name="adj2" fmla="val -3758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Ya que este el programa final se los compartimos par agregar el titulo de las platicas y quien será el expositor en cada hora</a:t>
            </a:r>
          </a:p>
        </p:txBody>
      </p:sp>
    </p:spTree>
    <p:extLst>
      <p:ext uri="{BB962C8B-B14F-4D97-AF65-F5344CB8AC3E}">
        <p14:creationId xmlns:p14="http://schemas.microsoft.com/office/powerpoint/2010/main" val="97090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AF49E40-B5D7-47E3-822E-1976E99F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81E97C9-1847-40EC-8E58-ACB302E4FF4E}"/>
              </a:ext>
            </a:extLst>
          </p:cNvPr>
          <p:cNvSpPr/>
          <p:nvPr/>
        </p:nvSpPr>
        <p:spPr>
          <a:xfrm>
            <a:off x="0" y="6647543"/>
            <a:ext cx="12192000" cy="122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77246-B0E5-4AC4-A083-471E2576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9"/>
          <a:stretch/>
        </p:blipFill>
        <p:spPr>
          <a:xfrm>
            <a:off x="0" y="0"/>
            <a:ext cx="12192000" cy="78257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F58DB-863B-449B-BDD1-DD2DA209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267" r="67868" b="53429"/>
          <a:stretch/>
        </p:blipFill>
        <p:spPr>
          <a:xfrm>
            <a:off x="-1" y="1217768"/>
            <a:ext cx="4092497" cy="21467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762A8A-498B-4018-B10B-95A70BDD2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16104" r="4536" b="23809"/>
          <a:stretch/>
        </p:blipFill>
        <p:spPr>
          <a:xfrm>
            <a:off x="428378" y="4648417"/>
            <a:ext cx="3235739" cy="1673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70EE26-BD45-455E-959B-CD4FECBA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24762" r="9115" b="27196"/>
          <a:stretch/>
        </p:blipFill>
        <p:spPr>
          <a:xfrm>
            <a:off x="442419" y="3154402"/>
            <a:ext cx="3207657" cy="15169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6E188-8FCE-4713-8D93-6135C1AA6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43" y="6523326"/>
            <a:ext cx="1768008" cy="13906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C988BE-BD5D-4068-98F9-70BD2DAD6075}"/>
              </a:ext>
            </a:extLst>
          </p:cNvPr>
          <p:cNvSpPr/>
          <p:nvPr/>
        </p:nvSpPr>
        <p:spPr>
          <a:xfrm>
            <a:off x="4618435" y="1343890"/>
            <a:ext cx="5893308" cy="648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2AFB1-148E-4415-A7F0-8C256260F537}"/>
              </a:ext>
            </a:extLst>
          </p:cNvPr>
          <p:cNvSpPr/>
          <p:nvPr/>
        </p:nvSpPr>
        <p:spPr>
          <a:xfrm>
            <a:off x="4492497" y="1323801"/>
            <a:ext cx="7066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irst International </a:t>
            </a:r>
          </a:p>
          <a:p>
            <a:pPr algn="ctr"/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E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nergy 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S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torage and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onversion </a:t>
            </a:r>
            <a:r>
              <a:rPr lang="en-US" sz="3200" b="1" i="0" dirty="0">
                <a:solidFill>
                  <a:srgbClr val="32CD32"/>
                </a:solidFill>
                <a:effectLst/>
                <a:latin typeface="-apple-system"/>
              </a:rPr>
              <a:t>C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-apple-system"/>
              </a:rPr>
              <a:t>ongress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BE91E39-8DE2-43D6-BAC2-3DE77A30CD6E}"/>
              </a:ext>
            </a:extLst>
          </p:cNvPr>
          <p:cNvSpPr/>
          <p:nvPr/>
        </p:nvSpPr>
        <p:spPr>
          <a:xfrm>
            <a:off x="3976914" y="4513943"/>
            <a:ext cx="7997372" cy="427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36F295-C5FC-4377-894B-58F4F56B5553}"/>
              </a:ext>
            </a:extLst>
          </p:cNvPr>
          <p:cNvSpPr txBox="1"/>
          <p:nvPr/>
        </p:nvSpPr>
        <p:spPr>
          <a:xfrm>
            <a:off x="5055449" y="95391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Links of Interest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026BA33-50E7-4B59-B3B8-09005C7043F9}"/>
              </a:ext>
            </a:extLst>
          </p:cNvPr>
          <p:cNvSpPr/>
          <p:nvPr/>
        </p:nvSpPr>
        <p:spPr>
          <a:xfrm>
            <a:off x="4092494" y="7202932"/>
            <a:ext cx="7802564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s-MX" sz="3200" b="1" u="sng" dirty="0">
                <a:solidFill>
                  <a:srgbClr val="32CD32"/>
                </a:solidFill>
                <a:latin typeface="-apple-system"/>
              </a:rPr>
              <a:t>CIIDIT-FIME-UANL</a:t>
            </a:r>
          </a:p>
          <a:p>
            <a:pPr lvl="0" algn="ctr"/>
            <a:r>
              <a:rPr lang="es-MX" b="1" dirty="0">
                <a:solidFill>
                  <a:prstClr val="black"/>
                </a:solidFill>
              </a:rPr>
              <a:t>Centro de Innovación, Investigación y Desarrollo en Ingeniería y Tecnología</a:t>
            </a:r>
          </a:p>
          <a:p>
            <a:pPr lvl="0" algn="ctr"/>
            <a:endParaRPr lang="es-MX" sz="1600" b="1" u="sng" dirty="0">
              <a:solidFill>
                <a:prstClr val="black"/>
              </a:solidFill>
            </a:endParaRPr>
          </a:p>
          <a:p>
            <a:pPr lvl="0" algn="ctr"/>
            <a:r>
              <a:rPr lang="es-MX" sz="1600" dirty="0">
                <a:solidFill>
                  <a:prstClr val="black"/>
                </a:solidFill>
              </a:rPr>
              <a:t>PIIT Monterrey</a:t>
            </a:r>
          </a:p>
          <a:p>
            <a:pPr lvl="0" algn="ctr"/>
            <a:r>
              <a:rPr lang="es-MX" sz="1600" dirty="0">
                <a:solidFill>
                  <a:prstClr val="black"/>
                </a:solidFill>
              </a:rPr>
              <a:t>Km. 10 Autopista al Aeropuerto Internacional de Monterrey</a:t>
            </a:r>
          </a:p>
          <a:p>
            <a:pPr lvl="0" algn="ctr"/>
            <a:r>
              <a:rPr lang="es-MX" sz="1600" dirty="0">
                <a:solidFill>
                  <a:prstClr val="black"/>
                </a:solidFill>
              </a:rPr>
              <a:t>66600 Apodaca, N.L., México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650FC41-232C-452A-B457-D542A5423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826" y="2380019"/>
            <a:ext cx="7465003" cy="4972238"/>
          </a:xfrm>
          <a:prstGeom prst="rect">
            <a:avLst/>
          </a:prstGeom>
        </p:spPr>
      </p:pic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9FA93106-6BBE-489D-B5AF-D8D40EEB26BC}"/>
              </a:ext>
            </a:extLst>
          </p:cNvPr>
          <p:cNvSpPr/>
          <p:nvPr/>
        </p:nvSpPr>
        <p:spPr>
          <a:xfrm>
            <a:off x="11037684" y="5110166"/>
            <a:ext cx="3875210" cy="1035009"/>
          </a:xfrm>
          <a:prstGeom prst="wedgeRectCallout">
            <a:avLst>
              <a:gd name="adj1" fmla="val -70195"/>
              <a:gd name="adj2" fmla="val -3758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Adjunto Imagen del Croquis</a:t>
            </a:r>
          </a:p>
        </p:txBody>
      </p:sp>
    </p:spTree>
    <p:extLst>
      <p:ext uri="{BB962C8B-B14F-4D97-AF65-F5344CB8AC3E}">
        <p14:creationId xmlns:p14="http://schemas.microsoft.com/office/powerpoint/2010/main" val="6008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6F29D7-FBCD-4699-8950-9D78CAEE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3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80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NASSER MOHAMED NORIEGA</dc:creator>
  <cp:lastModifiedBy>NASSER MOHAMED NORIEGA</cp:lastModifiedBy>
  <cp:revision>14</cp:revision>
  <dcterms:created xsi:type="dcterms:W3CDTF">2017-10-28T19:20:47Z</dcterms:created>
  <dcterms:modified xsi:type="dcterms:W3CDTF">2017-10-28T20:42:52Z</dcterms:modified>
</cp:coreProperties>
</file>