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7AF2-BDA1-2320-3376-651B5130E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3CCBF-7BC7-7F39-4AFC-1339D8FAF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BE07-23BF-C0C5-8B6C-A73FD7AE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D945A-8A35-8CA0-67A0-1826437B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5A89-63BA-50CD-3FA3-A1FE4269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887F-AC76-B91F-E3DA-2C042112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DAA1E-9BA2-F797-DCC4-FA21FA2A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9210-0BFE-CF24-4738-812E63F8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20518-CE91-4AB6-F8E4-E153DB5D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9A7C-02A3-3562-35B4-BED380A9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4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7EE80-F124-1F89-6D3D-8F460B28C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4CF11-37ED-AC02-FDA3-FA4E4A2A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181E-F954-93BF-E102-DEF9E305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6C9C-213B-0E54-982F-ED70FC4D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27B6-2DD8-96D7-C2E5-02DB18BC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6C8D-B9E6-5201-4AD9-1633CB7E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8856-2FF6-FD9E-52BE-DD90997B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01FE-3B4B-9122-1D24-72E135F5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8744-5FA1-6B0A-8771-EE440B79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AB69-97A9-B90C-F14C-75B49C8C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407A-2E70-4DC4-6232-53807518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A02A-1FDD-21D5-FE13-5B4A797EA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945E-B942-6E4A-2F31-2F4C065B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92819-3B88-0751-C029-B6043C3D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2BA8-1CD6-4973-EE47-64BCFEE8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0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8911-11E6-B0CB-2798-FB6E7D54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3283-C45E-1B78-CB1A-AED42E7DC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36E56-3880-BF32-5C7B-50E203191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FBA8-050A-FC81-3D40-3BF3B28F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BC030-308A-AA06-BEF0-0F0C2E17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9E110-9E36-13A6-F2FB-35163E17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8B2C-849E-9955-7A92-5AAB41FF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E0530-3219-2A03-EF36-E0768598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7D76B-EB5D-634F-A86E-05D6E99D0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BA5A7-8B30-1B3B-EE84-4771D8E23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D5BE4-6C95-5F96-8356-078166333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4933E-A4C9-0C93-B869-9F491998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0A12D-6116-5603-1C96-72D99BA3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8494C-280A-F220-7F3B-794C1C2D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EEC9-5A92-4E04-E354-32312CD4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5FA0A-B8C0-D520-1738-B261A028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BAAB8-C1C9-B67C-E7A8-8A85BE9A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391D3-E2C5-46F0-2038-DD93BF74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B597E-245C-5F68-1606-EFF3341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8B35F-0724-6DEA-05AE-3806F0F7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B40F-16DB-BAF0-85EC-06629290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7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7E72-877A-6DDA-5967-30DD404D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5F94-5F31-A1AC-E72F-95E4C112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7B69-B2E6-6BBF-98A1-7E09C223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09F8F-D14B-3957-2E0E-D31CF4C2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9B9AE-9709-BC9C-883B-935DFFD9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98B65-DF57-0E7F-7B42-32303E24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C738-6E73-71D0-30EF-580B3D8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EC9BB-13BD-0D7B-466C-98CD89C0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CD8EA-BAAB-3AF5-2884-68CDBACF2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B8B55-CAEB-986C-6980-24B12661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5348-DA1C-4CA0-8C3D-701032FEAEA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1BE91-2182-7907-995C-CDD1EBFC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36BA-96C3-2017-C9FD-0D350E2F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02B9A-913D-5DE1-2CBD-5F4AC6DC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F84C7-9D1C-36C4-06B0-1A811A6B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4381-F699-9F49-4039-36A3C1EC7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55348-DA1C-4CA0-8C3D-701032FEAEA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F28C0-94F7-C176-43DD-B303C5D56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FF3D-4C14-8735-A842-091F8831B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6222-33B3-4C56-9AF4-9A6DB288E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CB4D-4BA6-362C-F42C-567F5CA5B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CMPS4252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Digital Logic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C2775-F628-9015-8607-2B783540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31476"/>
          </a:xfrm>
        </p:spPr>
        <p:txBody>
          <a:bodyPr>
            <a:normAutofit/>
          </a:bodyPr>
          <a:lstStyle/>
          <a:p>
            <a:r>
              <a:rPr lang="en-US" sz="6600" u="sng" dirty="0">
                <a:solidFill>
                  <a:srgbClr val="FFC000"/>
                </a:solidFill>
              </a:rPr>
              <a:t>Final Project</a:t>
            </a:r>
          </a:p>
          <a:p>
            <a:r>
              <a:rPr lang="en-US" dirty="0">
                <a:solidFill>
                  <a:srgbClr val="FFC000"/>
                </a:solidFill>
              </a:rPr>
              <a:t>Osborn Collins and Mark Pascual</a:t>
            </a:r>
          </a:p>
          <a:p>
            <a:r>
              <a:rPr lang="en-US" dirty="0">
                <a:solidFill>
                  <a:srgbClr val="FFC000"/>
                </a:solidFill>
              </a:rPr>
              <a:t>15</a:t>
            </a:r>
            <a:r>
              <a:rPr lang="en-US" baseline="30000" dirty="0">
                <a:solidFill>
                  <a:srgbClr val="FFC000"/>
                </a:solidFill>
              </a:rPr>
              <a:t>th</a:t>
            </a:r>
            <a:r>
              <a:rPr lang="en-US" dirty="0">
                <a:solidFill>
                  <a:srgbClr val="FFC000"/>
                </a:solidFill>
              </a:rPr>
              <a:t> November 2022</a:t>
            </a:r>
          </a:p>
          <a:p>
            <a:endParaRPr lang="en-US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3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80FC-226A-F980-ECAC-BD1E2786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 Equations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12FF-BD42-BF2E-25C6-8E746DBD0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>
                  <a:spcBef>
                    <a:spcPts val="0"/>
                  </a:spcBef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>
                  <a:spcBef>
                    <a:spcPts val="0"/>
                  </a:spcBef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>
                  <a:spcBef>
                    <a:spcPts val="0"/>
                  </a:spcBef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>
                  <a:spcBef>
                    <a:spcPts val="0"/>
                  </a:spcBef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+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+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sz="3200" i="1" dirty="0">
                  <a:solidFill>
                    <a:srgbClr val="FFC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3200" dirty="0">
                  <a:solidFill>
                    <a:srgbClr val="FFC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>
                  <a:spcBef>
                    <a:spcPts val="0"/>
                  </a:spcBef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+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+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sz="3200" dirty="0">
                  <a:solidFill>
                    <a:srgbClr val="FFC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12FF-BD42-BF2E-25C6-8E746DBD0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80FC-226A-F980-ECAC-BD1E2786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 Equations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12FF-BD42-BF2E-25C6-8E746DBD0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>
                  <a:spcBef>
                    <a:spcPts val="0"/>
                  </a:spcBef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+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>
                  <a:spcBef>
                    <a:spcPts val="0"/>
                  </a:spcBef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+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+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>
                  <a:spcBef>
                    <a:spcPts val="0"/>
                  </a:spcBef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 +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+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sz="3200" dirty="0">
                  <a:solidFill>
                    <a:srgbClr val="FFC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>
                  <a:spcBef>
                    <a:spcPts val="0"/>
                  </a:spcBef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 +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en-US" sz="3200" dirty="0">
                  <a:solidFill>
                    <a:srgbClr val="FFC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3200" dirty="0">
                  <a:solidFill>
                    <a:srgbClr val="FFC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>
                  <a:spcBef>
                    <a:spcPts val="0"/>
                  </a:spcBef>
                </a:pP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S’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 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 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32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3200" baseline="-25000" dirty="0">
                    <a:solidFill>
                      <a:srgbClr val="FFC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  <a:endParaRPr lang="en-US" sz="3200" dirty="0">
                  <a:solidFill>
                    <a:srgbClr val="FFC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312FF-BD42-BF2E-25C6-8E746DBD0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9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4A1B-263B-D83D-B77C-A28EE582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Table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047F9-DF0B-C7C1-6EFF-0ADF5B284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35974"/>
              </p:ext>
            </p:extLst>
          </p:nvPr>
        </p:nvGraphicFramePr>
        <p:xfrm>
          <a:off x="838200" y="2082017"/>
          <a:ext cx="10515601" cy="381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851">
                  <a:extLst>
                    <a:ext uri="{9D8B030D-6E8A-4147-A177-3AD203B41FA5}">
                      <a16:colId xmlns:a16="http://schemas.microsoft.com/office/drawing/2014/main" val="8305422"/>
                    </a:ext>
                  </a:extLst>
                </a:gridCol>
                <a:gridCol w="2136197">
                  <a:extLst>
                    <a:ext uri="{9D8B030D-6E8A-4147-A177-3AD203B41FA5}">
                      <a16:colId xmlns:a16="http://schemas.microsoft.com/office/drawing/2014/main" val="3824823784"/>
                    </a:ext>
                  </a:extLst>
                </a:gridCol>
                <a:gridCol w="2094851">
                  <a:extLst>
                    <a:ext uri="{9D8B030D-6E8A-4147-A177-3AD203B41FA5}">
                      <a16:colId xmlns:a16="http://schemas.microsoft.com/office/drawing/2014/main" val="4255753356"/>
                    </a:ext>
                  </a:extLst>
                </a:gridCol>
                <a:gridCol w="2094851">
                  <a:extLst>
                    <a:ext uri="{9D8B030D-6E8A-4147-A177-3AD203B41FA5}">
                      <a16:colId xmlns:a16="http://schemas.microsoft.com/office/drawing/2014/main" val="3522600992"/>
                    </a:ext>
                  </a:extLst>
                </a:gridCol>
                <a:gridCol w="2094851">
                  <a:extLst>
                    <a:ext uri="{9D8B030D-6E8A-4147-A177-3AD203B41FA5}">
                      <a16:colId xmlns:a16="http://schemas.microsoft.com/office/drawing/2014/main" val="3516885394"/>
                    </a:ext>
                  </a:extLst>
                </a:gridCol>
              </a:tblGrid>
              <a:tr h="6353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Current 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Dispense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r2T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60464"/>
                  </a:ext>
                </a:extLst>
              </a:tr>
              <a:tr h="6353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513162"/>
                  </a:ext>
                </a:extLst>
              </a:tr>
              <a:tr h="6353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330509"/>
                  </a:ext>
                </a:extLst>
              </a:tr>
              <a:tr h="6353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204086"/>
                  </a:ext>
                </a:extLst>
              </a:tr>
              <a:tr h="6353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097814"/>
                  </a:ext>
                </a:extLst>
              </a:tr>
              <a:tr h="6353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01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41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4C5-8CDB-75EB-31C5-8A5704F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Table with Encoding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19ED28-BE8F-69D6-E605-203E19233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646790"/>
              </p:ext>
            </p:extLst>
          </p:nvPr>
        </p:nvGraphicFramePr>
        <p:xfrm>
          <a:off x="555670" y="2180492"/>
          <a:ext cx="10515596" cy="381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411713217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8475437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271146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8081721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11109220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4267445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7099322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6383754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9817436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87432992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29921838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0213130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99835297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092119990"/>
                    </a:ext>
                  </a:extLst>
                </a:gridCol>
              </a:tblGrid>
              <a:tr h="476543">
                <a:tc gridSpan="10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Current 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5016"/>
                  </a:ext>
                </a:extLst>
              </a:tr>
              <a:tr h="9530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Dispense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r2T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9519734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532689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581821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766838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5994296"/>
                  </a:ext>
                </a:extLst>
              </a:tr>
              <a:tr h="476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5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49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897C-94F4-9FEF-A733-24269BBF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 Equations for the Output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B71F-6B27-47AD-53C1-6A0A62E5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</a:pP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Dispense = S</a:t>
            </a:r>
            <a:r>
              <a:rPr lang="en-US" sz="3200" baseline="-25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</a:t>
            </a:r>
            <a:r>
              <a:rPr lang="en-US" sz="3200" baseline="-25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</a:t>
            </a:r>
            <a:r>
              <a:rPr lang="en-US" sz="3200" baseline="-25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</a:t>
            </a:r>
            <a:r>
              <a:rPr lang="en-US" sz="3200" baseline="-25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</a:t>
            </a:r>
            <a:r>
              <a:rPr lang="en-US" sz="3200" baseline="-25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32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>
              <a:spcBef>
                <a:spcPts val="0"/>
              </a:spcBef>
            </a:pPr>
            <a:r>
              <a:rPr lang="en-US" sz="32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S</a:t>
            </a:r>
            <a:r>
              <a:rPr lang="en-US" sz="3200" baseline="-25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</a:t>
            </a:r>
            <a:r>
              <a:rPr lang="en-US" sz="3200" baseline="-25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32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aseline="-25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r>
              <a:rPr lang="en-US" sz="32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S</a:t>
            </a:r>
            <a:r>
              <a:rPr lang="en-US" sz="3200" baseline="-25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S</a:t>
            </a:r>
            <a:r>
              <a:rPr lang="en-US" sz="3200" baseline="-25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32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endParaRPr lang="en-US" sz="32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r2T = S</a:t>
            </a:r>
            <a:r>
              <a:rPr lang="en-US" sz="3200" baseline="-250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32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C203-DCF9-A3B5-D5D2-DB6538FB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 Diagram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CA004F-F892-4650-B4E5-0A1892BE7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3407490" y="-480719"/>
            <a:ext cx="5377020" cy="896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B710E-2DA9-FD40-FBD3-08E2B849EF97}"/>
              </a:ext>
            </a:extLst>
          </p:cNvPr>
          <p:cNvSpPr txBox="1"/>
          <p:nvPr/>
        </p:nvSpPr>
        <p:spPr>
          <a:xfrm>
            <a:off x="2014330" y="1603515"/>
            <a:ext cx="74079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C000"/>
                </a:solidFill>
              </a:rPr>
              <a:t>The End</a:t>
            </a:r>
          </a:p>
          <a:p>
            <a:pPr algn="ctr"/>
            <a:r>
              <a:rPr lang="en-US" sz="8800" dirty="0">
                <a:solidFill>
                  <a:srgbClr val="FFC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4300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A75A-3A7F-EBD2-57E9-32A47B0F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3301-DD58-27FE-A38A-3ED49847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1434905"/>
            <a:ext cx="11465170" cy="474205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 soda machine dispenser for the IT department students' lounge. 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Sodas cost only 25 cents each.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machine accepts 5 cents, 10 cents, and shillings.</a:t>
            </a:r>
            <a:endParaRPr lang="en-US" sz="3200" dirty="0">
              <a:solidFill>
                <a:srgbClr val="FFC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enough coins have been inserted, the machine dispenses the soda and returns any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necessary change. </a:t>
            </a:r>
          </a:p>
        </p:txBody>
      </p:sp>
    </p:spTree>
    <p:extLst>
      <p:ext uri="{BB962C8B-B14F-4D97-AF65-F5344CB8AC3E}">
        <p14:creationId xmlns:p14="http://schemas.microsoft.com/office/powerpoint/2010/main" val="412797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A75A-3A7F-EBD2-57E9-32A47B0F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3301-DD58-27FE-A38A-3ED49847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1434905"/>
            <a:ext cx="11465170" cy="474205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an FSM controller for the soda machine. 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FSM inputs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5 cents, 10 cents, and shilling, indicating which coin was inserted. 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Assume that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exactly ONE coin is inserted on each cycle. 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outputs are Dispense, Return5Cents,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Return10Cents, and ReturnTwo10Cents.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3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A75A-3A7F-EBD2-57E9-32A47B0F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3301-DD58-27FE-A38A-3ED49847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2" y="1434905"/>
            <a:ext cx="11465170" cy="474205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FSM reaches 25 cents, it asserts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Dispense and the necessary Return outputs required to deliver the appropriate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change. </a:t>
            </a:r>
          </a:p>
          <a:p>
            <a:pPr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it should be ready to start accepting coins for another soda.</a:t>
            </a:r>
            <a:endParaRPr lang="en-US" sz="32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2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D506-51FC-4E95-0CCC-6F38BAF9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C000"/>
                </a:solidFill>
              </a:rPr>
              <a:t>FSM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2EC60-B5C1-1C7D-5309-9C5A0D5C7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83" y="298995"/>
            <a:ext cx="6754761" cy="61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F852-55C8-99B5-AA77-B12CBA4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encoding (using on hot encoding)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C7CCE0-1F18-9973-7008-93BD62E54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705098"/>
              </p:ext>
            </p:extLst>
          </p:nvPr>
        </p:nvGraphicFramePr>
        <p:xfrm>
          <a:off x="1342103" y="1415845"/>
          <a:ext cx="9896168" cy="5077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48084">
                  <a:extLst>
                    <a:ext uri="{9D8B030D-6E8A-4147-A177-3AD203B41FA5}">
                      <a16:colId xmlns:a16="http://schemas.microsoft.com/office/drawing/2014/main" val="3796000778"/>
                    </a:ext>
                  </a:extLst>
                </a:gridCol>
                <a:gridCol w="4948084">
                  <a:extLst>
                    <a:ext uri="{9D8B030D-6E8A-4147-A177-3AD203B41FA5}">
                      <a16:colId xmlns:a16="http://schemas.microsoft.com/office/drawing/2014/main" val="3600590830"/>
                    </a:ext>
                  </a:extLst>
                </a:gridCol>
              </a:tblGrid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State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effectLst/>
                        </a:rPr>
                        <a:t>Encoding S</a:t>
                      </a:r>
                      <a:r>
                        <a:rPr lang="en-US" sz="1800" u="sng" baseline="-25000">
                          <a:effectLst/>
                        </a:rPr>
                        <a:t>9:0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499026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0000000001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27430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0000000010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054013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0000000100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198320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0000001000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253033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0000010000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123088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0000100000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6058938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0001000000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099834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0010000000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292271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0100000000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622050"/>
                  </a:ext>
                </a:extLst>
              </a:tr>
              <a:tr h="461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1000000000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65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74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BB3E-4EAC-9086-4A56-02E94A3F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Definitions: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08B0-2F68-F538-D50B-1443F3BF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Definitions for the state transition table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>
              <a:spcBef>
                <a:spcPts val="0"/>
              </a:spcBef>
            </a:pPr>
            <a:r>
              <a:rPr lang="en-US" sz="3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cents </a:t>
            </a:r>
            <a:r>
              <a:rPr lang="en-US" sz="3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</a:t>
            </a:r>
          </a:p>
          <a:p>
            <a:pPr marL="0" indent="457200">
              <a:spcBef>
                <a:spcPts val="0"/>
              </a:spcBef>
            </a:pPr>
            <a:r>
              <a:rPr lang="en-US" sz="3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cents </a:t>
            </a:r>
            <a:r>
              <a:rPr lang="en-US" sz="3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</a:p>
          <a:p>
            <a:pPr marL="0" indent="457200">
              <a:spcBef>
                <a:spcPts val="0"/>
              </a:spcBef>
            </a:pPr>
            <a:r>
              <a:rPr lang="en-US" sz="3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Shilling </a:t>
            </a:r>
            <a:r>
              <a:rPr lang="en-US" sz="3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Definitions for the output table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>
              <a:spcBef>
                <a:spcPts val="0"/>
              </a:spcBef>
            </a:pPr>
            <a:r>
              <a:rPr lang="en-US" sz="36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3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Return 5 Cent</a:t>
            </a:r>
          </a:p>
          <a:p>
            <a:pPr marL="0" indent="457200">
              <a:spcBef>
                <a:spcPts val="0"/>
              </a:spcBef>
            </a:pPr>
            <a:r>
              <a:rPr lang="en-US" sz="36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</a:t>
            </a:r>
            <a:r>
              <a:rPr lang="en-US" sz="3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Return 10 Cent</a:t>
            </a:r>
          </a:p>
          <a:p>
            <a:pPr marL="0" indent="457200">
              <a:spcBef>
                <a:spcPts val="0"/>
              </a:spcBef>
            </a:pPr>
            <a:r>
              <a:rPr lang="en-US" sz="3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r2T – Return two 10 Cent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AA89-61FB-EAA5-7A47-59147A37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</a:rPr>
              <a:t>State transition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2584BF-B8C1-AA08-25B0-89644EF1E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745956"/>
              </p:ext>
            </p:extLst>
          </p:nvPr>
        </p:nvGraphicFramePr>
        <p:xfrm>
          <a:off x="1987826" y="1577011"/>
          <a:ext cx="8494640" cy="478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928">
                  <a:extLst>
                    <a:ext uri="{9D8B030D-6E8A-4147-A177-3AD203B41FA5}">
                      <a16:colId xmlns:a16="http://schemas.microsoft.com/office/drawing/2014/main" val="2265049283"/>
                    </a:ext>
                  </a:extLst>
                </a:gridCol>
                <a:gridCol w="1698928">
                  <a:extLst>
                    <a:ext uri="{9D8B030D-6E8A-4147-A177-3AD203B41FA5}">
                      <a16:colId xmlns:a16="http://schemas.microsoft.com/office/drawing/2014/main" val="469688285"/>
                    </a:ext>
                  </a:extLst>
                </a:gridCol>
                <a:gridCol w="1698928">
                  <a:extLst>
                    <a:ext uri="{9D8B030D-6E8A-4147-A177-3AD203B41FA5}">
                      <a16:colId xmlns:a16="http://schemas.microsoft.com/office/drawing/2014/main" val="164956570"/>
                    </a:ext>
                  </a:extLst>
                </a:gridCol>
                <a:gridCol w="1698928">
                  <a:extLst>
                    <a:ext uri="{9D8B030D-6E8A-4147-A177-3AD203B41FA5}">
                      <a16:colId xmlns:a16="http://schemas.microsoft.com/office/drawing/2014/main" val="390848292"/>
                    </a:ext>
                  </a:extLst>
                </a:gridCol>
                <a:gridCol w="1698928">
                  <a:extLst>
                    <a:ext uri="{9D8B030D-6E8A-4147-A177-3AD203B41FA5}">
                      <a16:colId xmlns:a16="http://schemas.microsoft.com/office/drawing/2014/main" val="1240155005"/>
                    </a:ext>
                  </a:extLst>
                </a:gridCol>
              </a:tblGrid>
              <a:tr h="3417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dirty="0">
                          <a:effectLst/>
                        </a:rPr>
                        <a:t>Current state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Inputs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Next state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427004939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F (five cent)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T (ten cent)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Z (shilling)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>
                          <a:effectLst/>
                        </a:rPr>
                        <a:t>S’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567366138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803422974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643165615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933063279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4180765783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650187403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1997603973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973523994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639786798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600214538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116702644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705764607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611324111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525207784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556927059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066510081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521971680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614985368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859397934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473786324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664972365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1615596358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154505967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1026286409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729709162"/>
                  </a:ext>
                </a:extLst>
              </a:tr>
              <a:tr h="1708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21717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2D96-80CA-4559-070D-53D177F9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transition table with encoding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5CEF07-AD7E-3D84-4083-673FCA069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65359"/>
              </p:ext>
            </p:extLst>
          </p:nvPr>
        </p:nvGraphicFramePr>
        <p:xfrm>
          <a:off x="1192697" y="1166191"/>
          <a:ext cx="9700585" cy="504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48">
                  <a:extLst>
                    <a:ext uri="{9D8B030D-6E8A-4147-A177-3AD203B41FA5}">
                      <a16:colId xmlns:a16="http://schemas.microsoft.com/office/drawing/2014/main" val="767345381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3373272516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2521624739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2150060310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1281308071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4200649622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4043318802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2250319721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3957017534"/>
                    </a:ext>
                  </a:extLst>
                </a:gridCol>
                <a:gridCol w="398748">
                  <a:extLst>
                    <a:ext uri="{9D8B030D-6E8A-4147-A177-3AD203B41FA5}">
                      <a16:colId xmlns:a16="http://schemas.microsoft.com/office/drawing/2014/main" val="668914615"/>
                    </a:ext>
                  </a:extLst>
                </a:gridCol>
                <a:gridCol w="413481">
                  <a:extLst>
                    <a:ext uri="{9D8B030D-6E8A-4147-A177-3AD203B41FA5}">
                      <a16:colId xmlns:a16="http://schemas.microsoft.com/office/drawing/2014/main" val="348450666"/>
                    </a:ext>
                  </a:extLst>
                </a:gridCol>
                <a:gridCol w="523479">
                  <a:extLst>
                    <a:ext uri="{9D8B030D-6E8A-4147-A177-3AD203B41FA5}">
                      <a16:colId xmlns:a16="http://schemas.microsoft.com/office/drawing/2014/main" val="1081829240"/>
                    </a:ext>
                  </a:extLst>
                </a:gridCol>
                <a:gridCol w="425265">
                  <a:extLst>
                    <a:ext uri="{9D8B030D-6E8A-4147-A177-3AD203B41FA5}">
                      <a16:colId xmlns:a16="http://schemas.microsoft.com/office/drawing/2014/main" val="3919553442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1885390901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120871179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2365409770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3813146074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3197507206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2937574691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2479830816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456498970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45830238"/>
                    </a:ext>
                  </a:extLst>
                </a:gridCol>
                <a:gridCol w="435088">
                  <a:extLst>
                    <a:ext uri="{9D8B030D-6E8A-4147-A177-3AD203B41FA5}">
                      <a16:colId xmlns:a16="http://schemas.microsoft.com/office/drawing/2014/main" val="3588042080"/>
                    </a:ext>
                  </a:extLst>
                </a:gridCol>
              </a:tblGrid>
              <a:tr h="353813">
                <a:tc grid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Current State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Inputs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Next State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S’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74689"/>
                  </a:ext>
                </a:extLst>
              </a:tr>
              <a:tr h="3415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8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7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6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4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3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2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>
                          <a:solidFill>
                            <a:srgbClr val="00B0F0"/>
                          </a:solidFill>
                          <a:effectLst/>
                        </a:rPr>
                        <a:t>1</a:t>
                      </a:r>
                      <a:endParaRPr lang="en-US" sz="1000" b="1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  <a:effectLst/>
                        </a:rPr>
                        <a:t>S</a:t>
                      </a:r>
                      <a:r>
                        <a:rPr lang="en-US" sz="1000" b="1" baseline="-25000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US" sz="1000" b="1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effectLst/>
                        </a:rPr>
                        <a:t>F</a:t>
                      </a:r>
                      <a:endParaRPr lang="en-US" sz="10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effectLst/>
                        </a:rPr>
                        <a:t>T</a:t>
                      </a:r>
                      <a:endParaRPr lang="en-US" sz="10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B050"/>
                          </a:solidFill>
                          <a:effectLst/>
                        </a:rPr>
                        <a:t>Z</a:t>
                      </a:r>
                      <a:endParaRPr lang="en-US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8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endParaRPr lang="en-US" sz="100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7030A0"/>
                          </a:solidFill>
                          <a:effectLst/>
                        </a:rPr>
                        <a:t>S’</a:t>
                      </a:r>
                      <a:r>
                        <a:rPr lang="en-US" sz="1000" baseline="-25000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212560456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1426961311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196272134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567540638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1154611772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2060468068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277915487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892583164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199329042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4007627599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641674783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88323114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164225024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2311435339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2681872097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708340428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805490548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118758601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512655514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84551655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26324307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07731793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229124102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1728812517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3845005460"/>
                  </a:ext>
                </a:extLst>
              </a:tr>
              <a:tr h="17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31" marR="61231" marT="0" marB="0"/>
                </a:tc>
                <a:extLst>
                  <a:ext uri="{0D108BD9-81ED-4DB2-BD59-A6C34878D82A}">
                    <a16:rowId xmlns:a16="http://schemas.microsoft.com/office/drawing/2014/main" val="213902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98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1240</Words>
  <Application>Microsoft Office PowerPoint</Application>
  <PresentationFormat>Widescreen</PresentationFormat>
  <Paragraphs>940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CMPS4252 Digital Logic and Design</vt:lpstr>
      <vt:lpstr>Task</vt:lpstr>
      <vt:lpstr>Task</vt:lpstr>
      <vt:lpstr>Task</vt:lpstr>
      <vt:lpstr>FSM</vt:lpstr>
      <vt:lpstr>State encoding (using on hot encoding) </vt:lpstr>
      <vt:lpstr>Definitions:</vt:lpstr>
      <vt:lpstr>State transition table</vt:lpstr>
      <vt:lpstr>State transition table with encoding </vt:lpstr>
      <vt:lpstr>Boolean Equations </vt:lpstr>
      <vt:lpstr>Boolean Equations </vt:lpstr>
      <vt:lpstr>Output Table</vt:lpstr>
      <vt:lpstr>Output Table with Encoding</vt:lpstr>
      <vt:lpstr>Boolean Equations for the Output</vt:lpstr>
      <vt:lpstr>Circuit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CMPS4252 Digital Logic and Design</dc:title>
  <dc:creator>Mark Pascual</dc:creator>
  <cp:lastModifiedBy>Osborn Collins™</cp:lastModifiedBy>
  <cp:revision>8</cp:revision>
  <dcterms:created xsi:type="dcterms:W3CDTF">2022-11-16T14:34:31Z</dcterms:created>
  <dcterms:modified xsi:type="dcterms:W3CDTF">2022-11-16T16:47:26Z</dcterms:modified>
</cp:coreProperties>
</file>