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3" r:id="rId9"/>
    <p:sldId id="269" r:id="rId10"/>
    <p:sldId id="270" r:id="rId11"/>
    <p:sldId id="271" r:id="rId12"/>
    <p:sldId id="272" r:id="rId13"/>
    <p:sldId id="274" r:id="rId14"/>
    <p:sldId id="276" r:id="rId15"/>
  </p:sldIdLst>
  <p:sldSz cx="123872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Fischer" initials="MF" lastIdx="2" clrIdx="0">
    <p:extLst>
      <p:ext uri="{19B8F6BF-5375-455C-9EA6-DF929625EA0E}">
        <p15:presenceInfo xmlns:p15="http://schemas.microsoft.com/office/powerpoint/2012/main" userId="Marcel Fis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9B064-F7C3-4467-9629-7232FD72BBA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60550" y="1143000"/>
            <a:ext cx="313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9D41-2074-44CA-991B-345C2D7F7E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nach dem Motto: Was sind diese beängstigenden Gesichter?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9D41-2074-44CA-991B-345C2D7F7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9D41-2074-44CA-991B-345C2D7F7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9D41-2074-44CA-991B-345C2D7F7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045" y="1995312"/>
            <a:ext cx="10529174" cy="4244622"/>
          </a:xfrm>
        </p:spPr>
        <p:txBody>
          <a:bodyPr anchor="b"/>
          <a:lstStyle>
            <a:lvl1pPr algn="ctr">
              <a:defRPr sz="81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408" y="6403623"/>
            <a:ext cx="9290447" cy="2943577"/>
          </a:xfrm>
        </p:spPr>
        <p:txBody>
          <a:bodyPr/>
          <a:lstStyle>
            <a:lvl1pPr marL="0" indent="0" algn="ctr">
              <a:buNone/>
              <a:defRPr sz="3251"/>
            </a:lvl1pPr>
            <a:lvl2pPr marL="619369" indent="0" algn="ctr">
              <a:buNone/>
              <a:defRPr sz="2709"/>
            </a:lvl2pPr>
            <a:lvl3pPr marL="1238738" indent="0" algn="ctr">
              <a:buNone/>
              <a:defRPr sz="2438"/>
            </a:lvl3pPr>
            <a:lvl4pPr marL="1858107" indent="0" algn="ctr">
              <a:buNone/>
              <a:defRPr sz="2168"/>
            </a:lvl4pPr>
            <a:lvl5pPr marL="2477475" indent="0" algn="ctr">
              <a:buNone/>
              <a:defRPr sz="2168"/>
            </a:lvl5pPr>
            <a:lvl6pPr marL="3096844" indent="0" algn="ctr">
              <a:buNone/>
              <a:defRPr sz="2168"/>
            </a:lvl6pPr>
            <a:lvl7pPr marL="3716213" indent="0" algn="ctr">
              <a:buNone/>
              <a:defRPr sz="2168"/>
            </a:lvl7pPr>
            <a:lvl8pPr marL="4335582" indent="0" algn="ctr">
              <a:buNone/>
              <a:defRPr sz="2168"/>
            </a:lvl8pPr>
            <a:lvl9pPr marL="4954951" indent="0" algn="ctr">
              <a:buNone/>
              <a:defRPr sz="216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36" y="649111"/>
            <a:ext cx="2671004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1625" y="649111"/>
            <a:ext cx="785817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73" y="3039537"/>
            <a:ext cx="10684014" cy="5071532"/>
          </a:xfrm>
        </p:spPr>
        <p:txBody>
          <a:bodyPr anchor="b"/>
          <a:lstStyle>
            <a:lvl1pPr>
              <a:defRPr sz="81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73" y="8159048"/>
            <a:ext cx="10684014" cy="2666999"/>
          </a:xfrm>
        </p:spPr>
        <p:txBody>
          <a:bodyPr/>
          <a:lstStyle>
            <a:lvl1pPr marL="0" indent="0">
              <a:buNone/>
              <a:defRPr sz="3251">
                <a:solidFill>
                  <a:schemeClr val="tx1"/>
                </a:solidFill>
              </a:defRPr>
            </a:lvl1pPr>
            <a:lvl2pPr marL="6193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2pPr>
            <a:lvl3pPr marL="1238738" indent="0">
              <a:buNone/>
              <a:defRPr sz="2438">
                <a:solidFill>
                  <a:schemeClr val="tx1">
                    <a:tint val="75000"/>
                  </a:schemeClr>
                </a:solidFill>
              </a:defRPr>
            </a:lvl3pPr>
            <a:lvl4pPr marL="1858107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4pPr>
            <a:lvl5pPr marL="2477475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5pPr>
            <a:lvl6pPr marL="3096844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6pPr>
            <a:lvl7pPr marL="3716213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7pPr>
            <a:lvl8pPr marL="4335582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8pPr>
            <a:lvl9pPr marL="4954951" indent="0">
              <a:buNone/>
              <a:defRPr sz="21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1624" y="3245556"/>
            <a:ext cx="5264587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052" y="3245556"/>
            <a:ext cx="5264587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649114"/>
            <a:ext cx="1068401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2988734"/>
            <a:ext cx="5240392" cy="1464732"/>
          </a:xfrm>
        </p:spPr>
        <p:txBody>
          <a:bodyPr anchor="b"/>
          <a:lstStyle>
            <a:lvl1pPr marL="0" indent="0">
              <a:buNone/>
              <a:defRPr sz="3251" b="1"/>
            </a:lvl1pPr>
            <a:lvl2pPr marL="619369" indent="0">
              <a:buNone/>
              <a:defRPr sz="2709" b="1"/>
            </a:lvl2pPr>
            <a:lvl3pPr marL="1238738" indent="0">
              <a:buNone/>
              <a:defRPr sz="2438" b="1"/>
            </a:lvl3pPr>
            <a:lvl4pPr marL="1858107" indent="0">
              <a:buNone/>
              <a:defRPr sz="2168" b="1"/>
            </a:lvl4pPr>
            <a:lvl5pPr marL="2477475" indent="0">
              <a:buNone/>
              <a:defRPr sz="2168" b="1"/>
            </a:lvl5pPr>
            <a:lvl6pPr marL="3096844" indent="0">
              <a:buNone/>
              <a:defRPr sz="2168" b="1"/>
            </a:lvl6pPr>
            <a:lvl7pPr marL="3716213" indent="0">
              <a:buNone/>
              <a:defRPr sz="2168" b="1"/>
            </a:lvl7pPr>
            <a:lvl8pPr marL="4335582" indent="0">
              <a:buNone/>
              <a:defRPr sz="2168" b="1"/>
            </a:lvl8pPr>
            <a:lvl9pPr marL="4954951" indent="0">
              <a:buNone/>
              <a:defRPr sz="21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239" y="4453467"/>
            <a:ext cx="524039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1053" y="2988734"/>
            <a:ext cx="5266200" cy="1464732"/>
          </a:xfrm>
        </p:spPr>
        <p:txBody>
          <a:bodyPr anchor="b"/>
          <a:lstStyle>
            <a:lvl1pPr marL="0" indent="0">
              <a:buNone/>
              <a:defRPr sz="3251" b="1"/>
            </a:lvl1pPr>
            <a:lvl2pPr marL="619369" indent="0">
              <a:buNone/>
              <a:defRPr sz="2709" b="1"/>
            </a:lvl2pPr>
            <a:lvl3pPr marL="1238738" indent="0">
              <a:buNone/>
              <a:defRPr sz="2438" b="1"/>
            </a:lvl3pPr>
            <a:lvl4pPr marL="1858107" indent="0">
              <a:buNone/>
              <a:defRPr sz="2168" b="1"/>
            </a:lvl4pPr>
            <a:lvl5pPr marL="2477475" indent="0">
              <a:buNone/>
              <a:defRPr sz="2168" b="1"/>
            </a:lvl5pPr>
            <a:lvl6pPr marL="3096844" indent="0">
              <a:buNone/>
              <a:defRPr sz="2168" b="1"/>
            </a:lvl6pPr>
            <a:lvl7pPr marL="3716213" indent="0">
              <a:buNone/>
              <a:defRPr sz="2168" b="1"/>
            </a:lvl7pPr>
            <a:lvl8pPr marL="4335582" indent="0">
              <a:buNone/>
              <a:defRPr sz="2168" b="1"/>
            </a:lvl8pPr>
            <a:lvl9pPr marL="4954951" indent="0">
              <a:buNone/>
              <a:defRPr sz="21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1053" y="4453467"/>
            <a:ext cx="5266200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812800"/>
            <a:ext cx="3995215" cy="2844800"/>
          </a:xfrm>
        </p:spPr>
        <p:txBody>
          <a:bodyPr anchor="b"/>
          <a:lstStyle>
            <a:lvl1pPr>
              <a:defRPr sz="43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200" y="1755425"/>
            <a:ext cx="6271052" cy="8664222"/>
          </a:xfrm>
        </p:spPr>
        <p:txBody>
          <a:bodyPr/>
          <a:lstStyle>
            <a:lvl1pPr>
              <a:defRPr sz="4335"/>
            </a:lvl1pPr>
            <a:lvl2pPr>
              <a:defRPr sz="3793"/>
            </a:lvl2pPr>
            <a:lvl3pPr>
              <a:defRPr sz="3251"/>
            </a:lvl3pPr>
            <a:lvl4pPr>
              <a:defRPr sz="2709"/>
            </a:lvl4pPr>
            <a:lvl5pPr>
              <a:defRPr sz="2709"/>
            </a:lvl5pPr>
            <a:lvl6pPr>
              <a:defRPr sz="2709"/>
            </a:lvl6pPr>
            <a:lvl7pPr>
              <a:defRPr sz="2709"/>
            </a:lvl7pPr>
            <a:lvl8pPr>
              <a:defRPr sz="2709"/>
            </a:lvl8pPr>
            <a:lvl9pPr>
              <a:defRPr sz="270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38" y="3657600"/>
            <a:ext cx="3995215" cy="6776156"/>
          </a:xfrm>
        </p:spPr>
        <p:txBody>
          <a:bodyPr/>
          <a:lstStyle>
            <a:lvl1pPr marL="0" indent="0">
              <a:buNone/>
              <a:defRPr sz="2168"/>
            </a:lvl1pPr>
            <a:lvl2pPr marL="619369" indent="0">
              <a:buNone/>
              <a:defRPr sz="1897"/>
            </a:lvl2pPr>
            <a:lvl3pPr marL="1238738" indent="0">
              <a:buNone/>
              <a:defRPr sz="1626"/>
            </a:lvl3pPr>
            <a:lvl4pPr marL="1858107" indent="0">
              <a:buNone/>
              <a:defRPr sz="1355"/>
            </a:lvl4pPr>
            <a:lvl5pPr marL="2477475" indent="0">
              <a:buNone/>
              <a:defRPr sz="1355"/>
            </a:lvl5pPr>
            <a:lvl6pPr marL="3096844" indent="0">
              <a:buNone/>
              <a:defRPr sz="1355"/>
            </a:lvl6pPr>
            <a:lvl7pPr marL="3716213" indent="0">
              <a:buNone/>
              <a:defRPr sz="1355"/>
            </a:lvl7pPr>
            <a:lvl8pPr marL="4335582" indent="0">
              <a:buNone/>
              <a:defRPr sz="1355"/>
            </a:lvl8pPr>
            <a:lvl9pPr marL="4954951" indent="0">
              <a:buNone/>
              <a:defRPr sz="13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8" y="812800"/>
            <a:ext cx="3995215" cy="2844800"/>
          </a:xfrm>
        </p:spPr>
        <p:txBody>
          <a:bodyPr anchor="b"/>
          <a:lstStyle>
            <a:lvl1pPr>
              <a:defRPr sz="43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66200" y="1755425"/>
            <a:ext cx="6271052" cy="8664222"/>
          </a:xfrm>
        </p:spPr>
        <p:txBody>
          <a:bodyPr anchor="t"/>
          <a:lstStyle>
            <a:lvl1pPr marL="0" indent="0">
              <a:buNone/>
              <a:defRPr sz="4335"/>
            </a:lvl1pPr>
            <a:lvl2pPr marL="619369" indent="0">
              <a:buNone/>
              <a:defRPr sz="3793"/>
            </a:lvl2pPr>
            <a:lvl3pPr marL="1238738" indent="0">
              <a:buNone/>
              <a:defRPr sz="3251"/>
            </a:lvl3pPr>
            <a:lvl4pPr marL="1858107" indent="0">
              <a:buNone/>
              <a:defRPr sz="2709"/>
            </a:lvl4pPr>
            <a:lvl5pPr marL="2477475" indent="0">
              <a:buNone/>
              <a:defRPr sz="2709"/>
            </a:lvl5pPr>
            <a:lvl6pPr marL="3096844" indent="0">
              <a:buNone/>
              <a:defRPr sz="2709"/>
            </a:lvl6pPr>
            <a:lvl7pPr marL="3716213" indent="0">
              <a:buNone/>
              <a:defRPr sz="2709"/>
            </a:lvl7pPr>
            <a:lvl8pPr marL="4335582" indent="0">
              <a:buNone/>
              <a:defRPr sz="2709"/>
            </a:lvl8pPr>
            <a:lvl9pPr marL="4954951" indent="0">
              <a:buNone/>
              <a:defRPr sz="27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38" y="3657600"/>
            <a:ext cx="3995215" cy="6776156"/>
          </a:xfrm>
        </p:spPr>
        <p:txBody>
          <a:bodyPr/>
          <a:lstStyle>
            <a:lvl1pPr marL="0" indent="0">
              <a:buNone/>
              <a:defRPr sz="2168"/>
            </a:lvl1pPr>
            <a:lvl2pPr marL="619369" indent="0">
              <a:buNone/>
              <a:defRPr sz="1897"/>
            </a:lvl2pPr>
            <a:lvl3pPr marL="1238738" indent="0">
              <a:buNone/>
              <a:defRPr sz="1626"/>
            </a:lvl3pPr>
            <a:lvl4pPr marL="1858107" indent="0">
              <a:buNone/>
              <a:defRPr sz="1355"/>
            </a:lvl4pPr>
            <a:lvl5pPr marL="2477475" indent="0">
              <a:buNone/>
              <a:defRPr sz="1355"/>
            </a:lvl5pPr>
            <a:lvl6pPr marL="3096844" indent="0">
              <a:buNone/>
              <a:defRPr sz="1355"/>
            </a:lvl6pPr>
            <a:lvl7pPr marL="3716213" indent="0">
              <a:buNone/>
              <a:defRPr sz="1355"/>
            </a:lvl7pPr>
            <a:lvl8pPr marL="4335582" indent="0">
              <a:buNone/>
              <a:defRPr sz="1355"/>
            </a:lvl8pPr>
            <a:lvl9pPr marL="4954951" indent="0">
              <a:buNone/>
              <a:defRPr sz="13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625" y="649114"/>
            <a:ext cx="1068401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625" y="3245556"/>
            <a:ext cx="1068401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624" y="11300181"/>
            <a:ext cx="27871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FD27-5229-47ED-A193-FF6785CA03C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3281" y="11300181"/>
            <a:ext cx="418070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505" y="11300181"/>
            <a:ext cx="27871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FE0A-EC08-4959-99A5-0E4C1C3AB6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38738" rtl="0" eaLnBrk="1" latinLnBrk="0" hangingPunct="1">
        <a:lnSpc>
          <a:spcPct val="90000"/>
        </a:lnSpc>
        <a:spcBef>
          <a:spcPct val="0"/>
        </a:spcBef>
        <a:buNone/>
        <a:defRPr sz="5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684" indent="-309684" algn="l" defTabSz="1238738" rtl="0" eaLnBrk="1" latinLnBrk="0" hangingPunct="1">
        <a:lnSpc>
          <a:spcPct val="90000"/>
        </a:lnSpc>
        <a:spcBef>
          <a:spcPts val="1355"/>
        </a:spcBef>
        <a:buFont typeface="Arial" panose="020B0604020202020204" pitchFamily="34" charset="0"/>
        <a:buChar char="•"/>
        <a:defRPr sz="3793" kern="1200">
          <a:solidFill>
            <a:schemeClr val="tx1"/>
          </a:solidFill>
          <a:latin typeface="+mn-lt"/>
          <a:ea typeface="+mn-ea"/>
          <a:cs typeface="+mn-cs"/>
        </a:defRPr>
      </a:lvl1pPr>
      <a:lvl2pPr marL="929053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3251" kern="1200">
          <a:solidFill>
            <a:schemeClr val="tx1"/>
          </a:solidFill>
          <a:latin typeface="+mn-lt"/>
          <a:ea typeface="+mn-ea"/>
          <a:cs typeface="+mn-cs"/>
        </a:defRPr>
      </a:lvl2pPr>
      <a:lvl3pPr marL="1548422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2167791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787160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406529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4025897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645266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5264635" indent="-309684" algn="l" defTabSz="1238738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1pPr>
      <a:lvl2pPr marL="619369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1238738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3pPr>
      <a:lvl4pPr marL="1858107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477475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096844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3716213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335582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4954951" algn="l" defTabSz="1238738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2CA7E-19AB-41F7-A2EA-55C904841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Eigenfaces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1696D1-D536-439B-BDBD-E67C8E0B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i="1" dirty="0"/>
              <a:t>Ein Projekt von</a:t>
            </a:r>
            <a:br>
              <a:rPr lang="de-DE" sz="2400" i="1" dirty="0"/>
            </a:br>
            <a:r>
              <a:rPr lang="de-DE" sz="2400" i="1" dirty="0"/>
              <a:t>Aaron Osburg, Ida Jandl und Marcel Fischer</a:t>
            </a:r>
          </a:p>
        </p:txBody>
      </p:sp>
    </p:spTree>
    <p:extLst>
      <p:ext uri="{BB962C8B-B14F-4D97-AF65-F5344CB8AC3E}">
        <p14:creationId xmlns:p14="http://schemas.microsoft.com/office/powerpoint/2010/main" val="25567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Reduzierte Darstellung der Gesichter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Idee: Projektion von ursprünglichem Gesicht auf (selbstgewählte) Anzahl an Hauptkomponenten.</a:t>
            </a:r>
          </a:p>
          <a:p>
            <a:endParaRPr lang="de-DE" dirty="0"/>
          </a:p>
          <a:p>
            <a:r>
              <a:rPr lang="en-US" dirty="0" err="1"/>
              <a:t>Durchführung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sz="3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FSP(</a:t>
            </a:r>
            <a:r>
              <a:rPr lang="en-US" sz="3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3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eigenfaces, </a:t>
            </a:r>
            <a:r>
              <a:rPr lang="en-US" sz="3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avgFace</a:t>
            </a:r>
            <a:r>
              <a:rPr lang="en-US" sz="3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16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Gesichtserkennung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Idee: Finde ähnliche Gesichter durch Projektion auf Hauptkomponenten</a:t>
            </a:r>
          </a:p>
          <a:p>
            <a:endParaRPr lang="de-DE" dirty="0"/>
          </a:p>
          <a:p>
            <a:r>
              <a:rPr lang="de-DE" dirty="0"/>
              <a:t>Veranschaulichung mittels eines Beispiels</a:t>
            </a:r>
          </a:p>
          <a:p>
            <a:endParaRPr lang="de-DE" dirty="0"/>
          </a:p>
          <a:p>
            <a:r>
              <a:rPr lang="de-DE" dirty="0"/>
              <a:t>Laden der Klassen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load_classes_ef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/>
          </a:p>
          <a:p>
            <a:r>
              <a:rPr lang="de-DE" dirty="0"/>
              <a:t>Erstellen eines Scatterplots: Daten werden auf die ersten beiden Eigenvektoren projiziert</a:t>
            </a:r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Plots für Olivetti Faces und (!) MNIST</a:t>
            </a:r>
          </a:p>
          <a:p>
            <a:r>
              <a:rPr lang="de-DE" dirty="0"/>
              <a:t>Beobachtung:</a:t>
            </a:r>
          </a:p>
          <a:p>
            <a:pPr lvl="1"/>
            <a:r>
              <a:rPr lang="de-DE" dirty="0"/>
              <a:t>Es bilden sich Cluster</a:t>
            </a:r>
          </a:p>
          <a:p>
            <a:pPr lvl="1"/>
            <a:r>
              <a:rPr lang="de-DE" dirty="0"/>
              <a:t>einfache Klassifizierung trotz 2 dimensionaler Darstellung statt 64*64 bzw. 28*28 dimensionaler Darstellung</a:t>
            </a:r>
          </a:p>
          <a:p>
            <a:pPr lvl="1"/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324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Gesichtserkennung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Idee: Finde ähnliche Gesichter durch Projektion auf Hauptkomponenten</a:t>
            </a:r>
          </a:p>
          <a:p>
            <a:endParaRPr lang="de-DE" dirty="0"/>
          </a:p>
          <a:p>
            <a:r>
              <a:rPr lang="de-DE" dirty="0"/>
              <a:t>Implementierung in </a:t>
            </a:r>
            <a:r>
              <a:rPr lang="de-DE" dirty="0" err="1"/>
              <a:t>eigenfaces</a:t>
            </a:r>
            <a:r>
              <a:rPr lang="de-DE" dirty="0"/>
              <a:t> mittels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classification_ef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td,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nclosest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neigenfaces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15, quick = FALSE)</a:t>
            </a:r>
          </a:p>
          <a:p>
            <a:endParaRPr lang="en-US" sz="3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Es </a:t>
            </a:r>
            <a:r>
              <a:rPr lang="en-US" dirty="0" err="1"/>
              <a:t>werden</a:t>
            </a:r>
            <a:r>
              <a:rPr lang="en-US" dirty="0"/>
              <a:t> die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nclosest</a:t>
            </a:r>
            <a:r>
              <a:rPr lang="en-US" dirty="0"/>
              <a:t> </a:t>
            </a:r>
            <a:r>
              <a:rPr lang="en-US" dirty="0" err="1"/>
              <a:t>Gesichter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/>
              <a:t> </a:t>
            </a:r>
            <a:r>
              <a:rPr lang="en-US" dirty="0" err="1"/>
              <a:t>ausgegeben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98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 err="1"/>
              <a:t>Shiny</a:t>
            </a:r>
            <a:r>
              <a:rPr lang="de-DE" dirty="0"/>
              <a:t> Apps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Eine spezifische </a:t>
            </a:r>
            <a:r>
              <a:rPr lang="de-DE" dirty="0" err="1"/>
              <a:t>Shiny</a:t>
            </a:r>
            <a:r>
              <a:rPr lang="de-DE" dirty="0"/>
              <a:t> App für den Olivetti Faces Datensatz lässt sich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runShiny_ef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 aufrufen</a:t>
            </a:r>
          </a:p>
          <a:p>
            <a:endParaRPr lang="de-DE" dirty="0"/>
          </a:p>
          <a:p>
            <a:r>
              <a:rPr lang="de-DE" dirty="0"/>
              <a:t>Für allgemeine Datensätze kann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runShiny_general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/>
              <a:t> verwendet werden</a:t>
            </a:r>
          </a:p>
          <a:p>
            <a:endParaRPr lang="de-DE" dirty="0"/>
          </a:p>
          <a:p>
            <a:r>
              <a:rPr lang="de-DE" dirty="0"/>
              <a:t>Funktionen:</a:t>
            </a:r>
          </a:p>
          <a:p>
            <a:pPr lvl="1"/>
            <a:r>
              <a:rPr lang="de-DE" dirty="0"/>
              <a:t>Darstellung der Bilder des Datensatzes</a:t>
            </a:r>
          </a:p>
          <a:p>
            <a:pPr lvl="1"/>
            <a:r>
              <a:rPr lang="de-DE" dirty="0"/>
              <a:t>Darstellung der Eigenvektoren</a:t>
            </a:r>
          </a:p>
          <a:p>
            <a:pPr lvl="1"/>
            <a:r>
              <a:rPr lang="de-DE" dirty="0"/>
              <a:t>Darstellung von rekonstruierten Bildern</a:t>
            </a:r>
          </a:p>
        </p:txBody>
      </p:sp>
    </p:spTree>
    <p:extLst>
      <p:ext uri="{BB962C8B-B14F-4D97-AF65-F5344CB8AC3E}">
        <p14:creationId xmlns:p14="http://schemas.microsoft.com/office/powerpoint/2010/main" val="270476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Weitere Funktionen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Speichern von Bildern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save_image_ef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Gibt’s sonst noch was?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6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Ich bin eine Überschrift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Ich bin Text</a:t>
            </a:r>
          </a:p>
          <a:p>
            <a:endParaRPr lang="de-DE" dirty="0"/>
          </a:p>
          <a:p>
            <a:r>
              <a:rPr lang="de-DE" dirty="0"/>
              <a:t>Das Layout ist so optimiert, dass man es aufs Marcel coolem Computer perfekt darstellen kann</a:t>
            </a:r>
          </a:p>
          <a:p>
            <a:endParaRPr lang="de-DE" dirty="0"/>
          </a:p>
          <a:p>
            <a:r>
              <a:rPr lang="de-DE" dirty="0"/>
              <a:t>Einfach Folie duplizieren, damit man dieses </a:t>
            </a:r>
            <a:r>
              <a:rPr lang="de-DE" dirty="0" err="1"/>
              <a:t>magnifique</a:t>
            </a:r>
            <a:r>
              <a:rPr lang="de-DE" dirty="0"/>
              <a:t> Layout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251217-8167-48F4-AB38-46D1F1481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2" y="228598"/>
            <a:ext cx="10421718" cy="117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Reduzierung Dimension eines Datensatzes</a:t>
            </a:r>
          </a:p>
          <a:p>
            <a:endParaRPr lang="de-DE" dirty="0"/>
          </a:p>
          <a:p>
            <a:r>
              <a:rPr lang="de-DE" dirty="0"/>
              <a:t>Weniger Rechenleistung</a:t>
            </a:r>
          </a:p>
          <a:p>
            <a:endParaRPr lang="de-DE" dirty="0"/>
          </a:p>
          <a:p>
            <a:r>
              <a:rPr lang="de-DE" dirty="0"/>
              <a:t>Ermöglicht einfache und schelle Klassifizierung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Vor PCA: Vergleich mittels euklidischen Abstandes eines 64x64 </a:t>
            </a:r>
            <a:r>
              <a:rPr lang="de-DE" dirty="0" err="1"/>
              <a:t>px</a:t>
            </a:r>
            <a:r>
              <a:rPr lang="de-DE" dirty="0"/>
              <a:t> Bild -&gt; 64*64 = 4096 Vergleiche</a:t>
            </a:r>
          </a:p>
          <a:p>
            <a:pPr lvl="1"/>
            <a:r>
              <a:rPr lang="de-DE" dirty="0"/>
              <a:t>Nach PCA: Projektion auf 10 Eigenvektoren -&gt; 10 Vergleiche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Vergleich ist später wahrscheinlich besser oder</a:t>
            </a:r>
          </a:p>
        </p:txBody>
      </p:sp>
    </p:spTree>
    <p:extLst>
      <p:ext uri="{BB962C8B-B14F-4D97-AF65-F5344CB8AC3E}">
        <p14:creationId xmlns:p14="http://schemas.microsoft.com/office/powerpoint/2010/main" val="31076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Hauptkomponentenanalyse (PCA)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Idee: Die Korrelation mehrdimensionaler Merkmale wird durch Überführung in einen Vektorraum mit neuer Basis minimiert</a:t>
            </a:r>
          </a:p>
          <a:p>
            <a:endParaRPr lang="de-DE" dirty="0"/>
          </a:p>
          <a:p>
            <a:r>
              <a:rPr lang="de-DE" dirty="0"/>
              <a:t>Konkrete Durchführung</a:t>
            </a:r>
          </a:p>
          <a:p>
            <a:pPr marL="0" indent="0">
              <a:buNone/>
            </a:pPr>
            <a:r>
              <a:rPr lang="de-DE" dirty="0"/>
              <a:t>0.   </a:t>
            </a:r>
            <a:r>
              <a:rPr lang="de-DE" sz="1800" dirty="0"/>
              <a:t> </a:t>
            </a:r>
            <a:r>
              <a:rPr lang="de-DE" dirty="0"/>
              <a:t>Normalisierung der Daten</a:t>
            </a:r>
          </a:p>
          <a:p>
            <a:pPr marL="0" indent="0">
              <a:buNone/>
            </a:pPr>
            <a:endParaRPr lang="de-DE" dirty="0"/>
          </a:p>
          <a:p>
            <a:pPr marL="742950" indent="-742950">
              <a:buAutoNum type="arabicPeriod"/>
            </a:pPr>
            <a:r>
              <a:rPr lang="de-DE" dirty="0"/>
              <a:t>Berechnung Durchschnittsvektor</a:t>
            </a:r>
          </a:p>
          <a:p>
            <a:pPr marL="742950" indent="-742950">
              <a:buAutoNum type="arabicPeriod"/>
            </a:pPr>
            <a:endParaRPr lang="de-DE" dirty="0"/>
          </a:p>
          <a:p>
            <a:pPr marL="742950" indent="-742950">
              <a:buAutoNum type="arabicPeriod"/>
            </a:pPr>
            <a:r>
              <a:rPr lang="de-DE" dirty="0"/>
              <a:t>Subtraktion Durchschnittsvektors von Datensatz</a:t>
            </a:r>
          </a:p>
          <a:p>
            <a:pPr marL="742950" indent="-742950">
              <a:buAutoNum type="arabicPeriod"/>
            </a:pPr>
            <a:endParaRPr lang="de-DE" dirty="0"/>
          </a:p>
          <a:p>
            <a:pPr marL="742950" indent="-742950">
              <a:buAutoNum type="arabicPeriod"/>
            </a:pPr>
            <a:r>
              <a:rPr lang="de-DE" dirty="0"/>
              <a:t>Kovarianzmatrix aufstellen</a:t>
            </a:r>
          </a:p>
          <a:p>
            <a:pPr marL="742950" indent="-742950">
              <a:buAutoNum type="arabicPeriod"/>
            </a:pPr>
            <a:endParaRPr lang="de-DE" dirty="0"/>
          </a:p>
          <a:p>
            <a:pPr marL="742950" indent="-742950">
              <a:buAutoNum type="arabicPeriod"/>
            </a:pPr>
            <a:r>
              <a:rPr lang="de-DE" dirty="0"/>
              <a:t>Eigenvektoren von C bestimmen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83FDDA-F581-4BA3-8752-7AE47827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5" y="6486686"/>
            <a:ext cx="2700052" cy="7913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F2C084-40F7-4123-9788-1EB00EC7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08" y="7890897"/>
            <a:ext cx="3059046" cy="7913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43B1C5-9A7A-4F5D-A146-39D8E4895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974" y="9474867"/>
            <a:ext cx="1645314" cy="48478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9F9631-9C8D-449A-8695-33D71D37FFD0}"/>
              </a:ext>
            </a:extLst>
          </p:cNvPr>
          <p:cNvSpPr txBox="1"/>
          <p:nvPr/>
        </p:nvSpPr>
        <p:spPr>
          <a:xfrm>
            <a:off x="6446376" y="4309116"/>
            <a:ext cx="4686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>
                <a:highlight>
                  <a:srgbClr val="FFFF00"/>
                </a:highlight>
              </a:rPr>
              <a:t>Sagen dass das halt generell gemacht werden sollte und nix mit PCA zu tun hat</a:t>
            </a:r>
          </a:p>
        </p:txBody>
      </p:sp>
    </p:spTree>
    <p:extLst>
      <p:ext uri="{BB962C8B-B14F-4D97-AF65-F5344CB8AC3E}">
        <p14:creationId xmlns:p14="http://schemas.microsoft.com/office/powerpoint/2010/main" val="125746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Funktionen des Pakets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Einlesen von Datensätzen (orientiert am Format der Olivetti Faces) und einzelnen Bildern (z.B. .</a:t>
            </a:r>
            <a:r>
              <a:rPr lang="de-DE" dirty="0" err="1">
                <a:cs typeface="Courier New" panose="02070309020205020404" pitchFamily="49" charset="0"/>
              </a:rPr>
              <a:t>jpg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Anwendung der Hauptkomponentenanalyse auf einen Datensatz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Ausgabe der wichtigsten n Eigengesichter eines Datensatzes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Finden ähnlicher Gesichter für ein gegebenes neues Gesicht durch Projektion auf die Hauptkomponenten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Darstellung von Bildern im Datensatz mit reduzierter Anzahl an Hauptkomponenten</a:t>
            </a:r>
          </a:p>
          <a:p>
            <a:pPr marL="619369" lvl="1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 err="1">
                <a:cs typeface="Courier New" panose="02070309020205020404" pitchFamily="49" charset="0"/>
              </a:rPr>
              <a:t>Shiny</a:t>
            </a:r>
            <a:r>
              <a:rPr lang="de-DE" dirty="0">
                <a:cs typeface="Courier New" panose="02070309020205020404" pitchFamily="49" charset="0"/>
              </a:rPr>
              <a:t>-App zur interaktiven Nutzung einiger Funktionen des Pakets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Abspeichern einzelner Bilder (z.B. .</a:t>
            </a:r>
            <a:r>
              <a:rPr lang="de-DE" dirty="0" err="1">
                <a:cs typeface="Courier New" panose="02070309020205020404" pitchFamily="49" charset="0"/>
              </a:rPr>
              <a:t>jpg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08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Einlesen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Laden des Paketes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eigenfaces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dirty="0">
                <a:cs typeface="Courier New" panose="02070309020205020404" pitchFamily="49" charset="0"/>
              </a:rPr>
            </a:br>
            <a:r>
              <a:rPr lang="de-DE" dirty="0">
                <a:cs typeface="Courier New" panose="02070309020205020404" pitchFamily="49" charset="0"/>
              </a:rPr>
              <a:t>Im Paket mitgeliefert: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 + Class-Labels für Olivetti Faces &amp; MNIST Datensatz</a:t>
            </a:r>
          </a:p>
          <a:p>
            <a:pPr lvl="1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Laden des Olivetti Faces Datensatzes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load_imageset_ef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  <a:cs typeface="Courier New" panose="02070309020205020404" pitchFamily="49" charset="0"/>
              </a:rPr>
              <a:t>Hier sagen </a:t>
            </a:r>
            <a:r>
              <a:rPr lang="de-DE" dirty="0" err="1">
                <a:highlight>
                  <a:srgbClr val="FFFF00"/>
                </a:highlight>
                <a:cs typeface="Courier New" panose="02070309020205020404" pitchFamily="49" charset="0"/>
              </a:rPr>
              <a:t>ef</a:t>
            </a:r>
            <a:r>
              <a:rPr lang="de-DE" dirty="0">
                <a:highlight>
                  <a:srgbClr val="FFFF00"/>
                </a:highlight>
                <a:cs typeface="Courier New" panose="02070309020205020404" pitchFamily="49" charset="0"/>
              </a:rPr>
              <a:t> steht für </a:t>
            </a:r>
            <a:r>
              <a:rPr lang="de-DE" dirty="0" err="1">
                <a:highlight>
                  <a:srgbClr val="FFFF00"/>
                </a:highlight>
                <a:cs typeface="Courier New" panose="02070309020205020404" pitchFamily="49" charset="0"/>
              </a:rPr>
              <a:t>eigenfaces</a:t>
            </a:r>
            <a:r>
              <a:rPr lang="de-DE" dirty="0">
                <a:highlight>
                  <a:srgbClr val="FFFF00"/>
                </a:highlight>
                <a:cs typeface="Courier New" panose="02070309020205020404" pitchFamily="49" charset="0"/>
              </a:rPr>
              <a:t>!</a:t>
            </a:r>
          </a:p>
          <a:p>
            <a:r>
              <a:rPr lang="de-DE" dirty="0">
                <a:cs typeface="Courier New" panose="02070309020205020404" pitchFamily="49" charset="0"/>
              </a:rPr>
              <a:t>Laden von anderen Datensätzen möglich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Beispiel: MNIST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Beispiel: .</a:t>
            </a:r>
            <a:r>
              <a:rPr lang="de-DE" dirty="0" err="1">
                <a:cs typeface="Courier New" panose="02070309020205020404" pitchFamily="49" charset="0"/>
              </a:rPr>
              <a:t>jpg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files</a:t>
            </a:r>
            <a:r>
              <a:rPr lang="de-DE" dirty="0">
                <a:cs typeface="Courier New" panose="02070309020205020404" pitchFamily="49" charset="0"/>
              </a:rPr>
              <a:t> in Ordner mittels </a:t>
            </a:r>
            <a:r>
              <a:rPr lang="de-D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load_any_imageset</a:t>
            </a:r>
            <a:r>
              <a:rPr lang="de-D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cs typeface="Courier New" panose="02070309020205020404" pitchFamily="49" charset="0"/>
            </a:endParaRPr>
          </a:p>
          <a:p>
            <a:endParaRPr lang="de-DE" dirty="0"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Überprüfen ob richtige Klasse via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is.image_ef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>
                <a:cs typeface="Courier New" panose="02070309020205020404" pitchFamily="49" charset="0"/>
              </a:rPr>
              <a:t>und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is.imageset_ef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Darauf hinweisen dass das natürlich intern sehr oft verwendet wird z.B. bei Fehlermeldungen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11ED6E-4E84-4E4D-A2E9-6B558E433537}"/>
              </a:ext>
            </a:extLst>
          </p:cNvPr>
          <p:cNvSpPr txBox="1"/>
          <p:nvPr/>
        </p:nvSpPr>
        <p:spPr>
          <a:xfrm>
            <a:off x="6193631" y="557536"/>
            <a:ext cx="568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Das hier </a:t>
            </a:r>
            <a:r>
              <a:rPr lang="de-DE" sz="2400" dirty="0" err="1">
                <a:highlight>
                  <a:srgbClr val="FFFF00"/>
                </a:highlight>
              </a:rPr>
              <a:t>ggf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erstezen</a:t>
            </a:r>
            <a:r>
              <a:rPr lang="de-DE" sz="2400" dirty="0">
                <a:highlight>
                  <a:srgbClr val="FFFF00"/>
                </a:highlight>
              </a:rPr>
              <a:t> durch </a:t>
            </a:r>
            <a:r>
              <a:rPr lang="de-DE" sz="2400" dirty="0" err="1">
                <a:highlight>
                  <a:srgbClr val="FFFF00"/>
                </a:highlight>
              </a:rPr>
              <a:t>install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github</a:t>
            </a:r>
            <a:r>
              <a:rPr lang="de-DE" sz="2400" dirty="0">
                <a:highlight>
                  <a:srgbClr val="FFFF00"/>
                </a:highlight>
              </a:rPr>
              <a:t> oder so ein Käse. Ka wie das geht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763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Olivetti Faces Datensatz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Ausgabe des geladenen Datensatzes mittels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de-DE" dirty="0"/>
              <a:t>oder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de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lvl="1"/>
            <a:r>
              <a:rPr lang="de-DE" dirty="0"/>
              <a:t>S3-Methodik verwendet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Ausgabe der ersten 40 Bilder mittels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loop -&gt; dabei erklären wir Olivetti-Dataset </a:t>
            </a:r>
            <a:r>
              <a:rPr lang="de-DE" dirty="0" err="1">
                <a:highlight>
                  <a:srgbClr val="FFFF00"/>
                </a:highlight>
              </a:rPr>
              <a:t>jz</a:t>
            </a:r>
            <a:r>
              <a:rPr lang="de-DE" dirty="0">
                <a:highlight>
                  <a:srgbClr val="FFFF00"/>
                </a:highlight>
              </a:rPr>
              <a:t> eigentlich aufgebaut ist</a:t>
            </a:r>
          </a:p>
          <a:p>
            <a:r>
              <a:rPr lang="de-DE" dirty="0" err="1"/>
              <a:t>Ollivetti</a:t>
            </a:r>
            <a:r>
              <a:rPr lang="de-DE" dirty="0"/>
              <a:t> Faces Datensatz beinhaltet</a:t>
            </a:r>
          </a:p>
          <a:p>
            <a:pPr lvl="1"/>
            <a:r>
              <a:rPr lang="de-DE" dirty="0"/>
              <a:t>40 Personen mit jeweils 10 verschiedenen Aufnahmen der Gesichter = 400 Bilder</a:t>
            </a:r>
          </a:p>
          <a:p>
            <a:endParaRPr lang="de-DE" dirty="0"/>
          </a:p>
          <a:p>
            <a:r>
              <a:rPr lang="de-DE" dirty="0"/>
              <a:t>Berechnung des Durchschnittsgesichtes mittels </a:t>
            </a:r>
            <a:r>
              <a:rPr lang="de-DE" sz="3200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avg_face</a:t>
            </a:r>
            <a:r>
              <a:rPr lang="de-DE" sz="3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Hier nochmal Querverweis dass das Durchschnittgesicht nötig ist für PCA</a:t>
            </a:r>
          </a:p>
        </p:txBody>
      </p:sp>
    </p:spTree>
    <p:extLst>
      <p:ext uri="{BB962C8B-B14F-4D97-AF65-F5344CB8AC3E}">
        <p14:creationId xmlns:p14="http://schemas.microsoft.com/office/powerpoint/2010/main" val="40610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F78E3-B837-4A10-8D33-FE12B7C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52400"/>
            <a:ext cx="11642197" cy="1236133"/>
          </a:xfrm>
        </p:spPr>
        <p:txBody>
          <a:bodyPr/>
          <a:lstStyle/>
          <a:p>
            <a:r>
              <a:rPr lang="de-DE" dirty="0"/>
              <a:t>Ausgabe der Eigengesichter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5B1D-A004-41C4-8726-49FD7630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88533"/>
            <a:ext cx="11642197" cy="10651067"/>
          </a:xfrm>
        </p:spPr>
        <p:txBody>
          <a:bodyPr/>
          <a:lstStyle/>
          <a:p>
            <a:r>
              <a:rPr lang="de-DE" dirty="0"/>
              <a:t>Berechnen der ersten </a:t>
            </a:r>
            <a:r>
              <a:rPr lang="de-D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nfaces</a:t>
            </a:r>
            <a:r>
              <a:rPr lang="de-DE" dirty="0"/>
              <a:t> Eigengesichter mittels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get_eigenfaces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(td,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nfaces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15, quick = FALSE)</a:t>
            </a:r>
          </a:p>
          <a:p>
            <a:r>
              <a:rPr lang="en-US" sz="3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 = TRUE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kleinere</a:t>
            </a:r>
            <a:r>
              <a:rPr lang="en-US" dirty="0"/>
              <a:t> Matrix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Bestimmung</a:t>
            </a:r>
            <a:r>
              <a:rPr lang="en-US" dirty="0"/>
              <a:t> der </a:t>
            </a:r>
            <a:r>
              <a:rPr lang="en-US" dirty="0" err="1"/>
              <a:t>Eigenvektoren</a:t>
            </a:r>
            <a:r>
              <a:rPr lang="en-US" dirty="0"/>
              <a:t>. </a:t>
            </a:r>
            <a:r>
              <a:rPr lang="en-US" dirty="0" err="1">
                <a:highlight>
                  <a:srgbClr val="FFFF00"/>
                </a:highlight>
              </a:rPr>
              <a:t>Etwas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genauer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wäre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besser</a:t>
            </a:r>
            <a:r>
              <a:rPr lang="en-US" dirty="0">
                <a:highlight>
                  <a:srgbClr val="FFFF00"/>
                </a:highlight>
              </a:rPr>
              <a:t>.</a:t>
            </a:r>
            <a:br>
              <a:rPr lang="en-US" dirty="0"/>
            </a:br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schneller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schlechtere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der </a:t>
            </a:r>
            <a:r>
              <a:rPr lang="en-US" dirty="0" err="1"/>
              <a:t>Rekonstruktion</a:t>
            </a:r>
            <a:endParaRPr lang="en-US" dirty="0"/>
          </a:p>
          <a:p>
            <a:r>
              <a:rPr lang="en-US" sz="3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 = FALSE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deshalb</a:t>
            </a:r>
            <a:r>
              <a:rPr lang="en-US" dirty="0"/>
              <a:t> die (</a:t>
            </a:r>
            <a:r>
              <a:rPr lang="en-US" dirty="0" err="1"/>
              <a:t>empfohlene</a:t>
            </a:r>
            <a:r>
              <a:rPr lang="en-US" dirty="0"/>
              <a:t>) Default-</a:t>
            </a:r>
            <a:r>
              <a:rPr lang="en-US" dirty="0" err="1"/>
              <a:t>Einstellung</a:t>
            </a:r>
            <a:r>
              <a:rPr lang="en-US" dirty="0"/>
              <a:t>. </a:t>
            </a:r>
            <a:r>
              <a:rPr lang="en-US" dirty="0" err="1"/>
              <a:t>Hierbei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was </a:t>
            </a:r>
            <a:r>
              <a:rPr lang="en-US" dirty="0" err="1">
                <a:highlight>
                  <a:srgbClr val="FFFF00"/>
                </a:highlight>
              </a:rPr>
              <a:t>verwendet</a:t>
            </a:r>
            <a:r>
              <a:rPr lang="en-US" dirty="0">
                <a:highlight>
                  <a:srgbClr val="FFFF00"/>
                </a:highlight>
              </a:rPr>
              <a:t>? Aaron it’s your time to shine. </a:t>
            </a:r>
            <a:r>
              <a:rPr lang="en-US" dirty="0" err="1">
                <a:highlight>
                  <a:srgbClr val="FFFF00"/>
                </a:highlight>
              </a:rPr>
              <a:t>Hier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brauch</a:t>
            </a:r>
            <a:r>
              <a:rPr lang="en-US" dirty="0">
                <a:highlight>
                  <a:srgbClr val="FFFF00"/>
                </a:highlight>
              </a:rPr>
              <a:t> ich </a:t>
            </a:r>
            <a:r>
              <a:rPr lang="en-US" dirty="0" err="1">
                <a:highlight>
                  <a:srgbClr val="FFFF00"/>
                </a:highlight>
              </a:rPr>
              <a:t>paar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Ergänzungen</a:t>
            </a:r>
            <a:r>
              <a:rPr lang="en-US" dirty="0">
                <a:highlight>
                  <a:srgbClr val="FFFF00"/>
                </a:highlight>
              </a:rPr>
              <a:t> von dir.</a:t>
            </a:r>
          </a:p>
          <a:p>
            <a:endParaRPr lang="en-US" sz="3200" dirty="0">
              <a:solidFill>
                <a:srgbClr val="333333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Beobachtungen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erste</a:t>
            </a:r>
            <a:r>
              <a:rPr lang="en-US" dirty="0"/>
              <a:t> (</a:t>
            </a:r>
            <a:r>
              <a:rPr lang="en-US" dirty="0" err="1"/>
              <a:t>wichtige</a:t>
            </a:r>
            <a:r>
              <a:rPr lang="en-US" dirty="0"/>
              <a:t>) </a:t>
            </a:r>
            <a:r>
              <a:rPr lang="en-US" dirty="0" err="1"/>
              <a:t>Eigengesichter</a:t>
            </a:r>
            <a:r>
              <a:rPr lang="en-US" dirty="0"/>
              <a:t> </a:t>
            </a:r>
            <a:r>
              <a:rPr lang="en-US" dirty="0" err="1"/>
              <a:t>repräsentieren</a:t>
            </a:r>
            <a:r>
              <a:rPr lang="en-US" dirty="0"/>
              <a:t> </a:t>
            </a:r>
            <a:r>
              <a:rPr lang="en-US" dirty="0" err="1"/>
              <a:t>grobe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Lichteinfall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Spätere</a:t>
            </a:r>
            <a:r>
              <a:rPr lang="en-US" dirty="0"/>
              <a:t> </a:t>
            </a:r>
            <a:r>
              <a:rPr lang="en-US" dirty="0" err="1"/>
              <a:t>Eigengesichter</a:t>
            </a:r>
            <a:r>
              <a:rPr lang="en-US" dirty="0"/>
              <a:t> </a:t>
            </a:r>
            <a:r>
              <a:rPr lang="en-US" dirty="0" err="1"/>
              <a:t>repräsentieren</a:t>
            </a:r>
            <a:r>
              <a:rPr lang="en-US" dirty="0"/>
              <a:t> </a:t>
            </a:r>
            <a:r>
              <a:rPr lang="en-US" dirty="0" err="1"/>
              <a:t>Mimik</a:t>
            </a:r>
            <a:r>
              <a:rPr lang="en-US" dirty="0"/>
              <a:t>, </a:t>
            </a:r>
            <a:r>
              <a:rPr lang="en-US" dirty="0" err="1"/>
              <a:t>Frisur</a:t>
            </a:r>
            <a:r>
              <a:rPr lang="en-US" dirty="0"/>
              <a:t> </a:t>
            </a:r>
            <a:r>
              <a:rPr lang="en-US" dirty="0" err="1"/>
              <a:t>u.ä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7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732</Words>
  <Application>Microsoft Office PowerPoint</Application>
  <PresentationFormat>Benutzerdefiniert</PresentationFormat>
  <Paragraphs>116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Eigenfaces</vt:lpstr>
      <vt:lpstr>Ich bin eine Überschrift</vt:lpstr>
      <vt:lpstr>PowerPoint-Präsentation</vt:lpstr>
      <vt:lpstr>Motivation</vt:lpstr>
      <vt:lpstr>Hauptkomponentenanalyse (PCA)</vt:lpstr>
      <vt:lpstr>Funktionen des Pakets</vt:lpstr>
      <vt:lpstr>Einlesen</vt:lpstr>
      <vt:lpstr>Olivetti Faces Datensatz</vt:lpstr>
      <vt:lpstr>Ausgabe der Eigengesichter</vt:lpstr>
      <vt:lpstr>Reduzierte Darstellung der Gesichter</vt:lpstr>
      <vt:lpstr>Gesichtserkennung</vt:lpstr>
      <vt:lpstr>Gesichtserkennung</vt:lpstr>
      <vt:lpstr>Shiny Apps</vt:lpstr>
      <vt:lpstr>Weitere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Eigenfaces</dc:title>
  <dc:creator>Marcel Fischer</dc:creator>
  <cp:lastModifiedBy>Marcel Fischer</cp:lastModifiedBy>
  <cp:revision>19</cp:revision>
  <dcterms:created xsi:type="dcterms:W3CDTF">2020-08-18T09:09:07Z</dcterms:created>
  <dcterms:modified xsi:type="dcterms:W3CDTF">2020-08-18T13:38:42Z</dcterms:modified>
</cp:coreProperties>
</file>