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58" r:id="rId6"/>
    <p:sldId id="259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6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4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6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1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04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8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2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0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EF13-678F-49A7-BB08-07ED8212EAD9}" type="datetimeFigureOut">
              <a:rPr lang="es-MX" smtClean="0"/>
              <a:t>16/05/2017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080B-BF5E-4CD4-97A0-405A0A438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2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r>
              <a:rPr lang="es-MX" dirty="0" smtClean="0"/>
              <a:t> </a:t>
            </a:r>
            <a:r>
              <a:rPr lang="es-MX" dirty="0" err="1" smtClean="0"/>
              <a:t>Call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3600" b="1" dirty="0" smtClean="0"/>
              <a:t>(RPC)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7706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ONC RPC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ONC-RPC cuenta con los siguientes componentes: </a:t>
            </a:r>
          </a:p>
          <a:p>
            <a:r>
              <a:rPr lang="es-MX" dirty="0" err="1" smtClean="0"/>
              <a:t>rpcgen</a:t>
            </a:r>
            <a:r>
              <a:rPr lang="es-MX" dirty="0" smtClean="0"/>
              <a:t>: un compilador que toma la definición de la interfaz de un procedimiento remoto y genera el “</a:t>
            </a:r>
            <a:r>
              <a:rPr lang="es-MX" dirty="0" err="1" smtClean="0"/>
              <a:t>stub</a:t>
            </a:r>
            <a:r>
              <a:rPr lang="es-MX" dirty="0" smtClean="0"/>
              <a:t>” del cliente y el “</a:t>
            </a:r>
            <a:r>
              <a:rPr lang="es-MX" dirty="0" err="1" smtClean="0"/>
              <a:t>stub</a:t>
            </a:r>
            <a:r>
              <a:rPr lang="es-MX" dirty="0" smtClean="0"/>
              <a:t>” del servidor. </a:t>
            </a:r>
          </a:p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): un estándar para la descripción y codificación de datos que garantiza portabilidad entre sistemas de arquitecturas diferentes </a:t>
            </a:r>
          </a:p>
          <a:p>
            <a:r>
              <a:rPr lang="es-MX" dirty="0" smtClean="0"/>
              <a:t>Una biblioteca que maneja todos los detalles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139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XDR es un protocolo estándar para la descripción y codificación de datos</a:t>
            </a:r>
          </a:p>
          <a:p>
            <a:r>
              <a:rPr lang="es-MX" dirty="0" smtClean="0"/>
              <a:t>Útil para transferir datos entre diferentes arquitecturas computacionales</a:t>
            </a:r>
          </a:p>
          <a:p>
            <a:r>
              <a:rPr lang="es-MX" dirty="0" smtClean="0"/>
              <a:t>Encaja dentro de la capa de presentación del modelo OSI</a:t>
            </a:r>
          </a:p>
          <a:p>
            <a:r>
              <a:rPr lang="es-MX" dirty="0" smtClean="0"/>
              <a:t>Utiliza “</a:t>
            </a:r>
            <a:r>
              <a:rPr lang="es-MX" dirty="0" err="1" smtClean="0"/>
              <a:t>Implicit</a:t>
            </a:r>
            <a:r>
              <a:rPr lang="es-MX" dirty="0" smtClean="0"/>
              <a:t> </a:t>
            </a:r>
            <a:r>
              <a:rPr lang="es-MX" dirty="0" err="1" smtClean="0"/>
              <a:t>Typing</a:t>
            </a:r>
            <a:r>
              <a:rPr lang="es-MX" dirty="0" smtClean="0"/>
              <a:t>” (sólo viaja el valor de la variable por la red)</a:t>
            </a:r>
          </a:p>
          <a:p>
            <a:r>
              <a:rPr lang="es-MX" dirty="0" smtClean="0"/>
              <a:t>Utiliza un lenguaje (similar a C) para describir los formatos de los datos. No es un lenguaje de programación</a:t>
            </a:r>
          </a:p>
          <a:p>
            <a:r>
              <a:rPr lang="es-MX" dirty="0" smtClean="0"/>
              <a:t>RPC lo utiliza y extiende para describir su formato de datos y declarar procedimientos remotos</a:t>
            </a:r>
          </a:p>
          <a:p>
            <a:r>
              <a:rPr lang="es-MX" dirty="0" smtClean="0"/>
              <a:t>Se asume como unidad fundamental de información el byte (= 8 bits) y que es portable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01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5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Algunos Tipos de Datos </a:t>
            </a:r>
          </a:p>
          <a:p>
            <a:r>
              <a:rPr lang="es-MX" sz="2400" dirty="0" smtClean="0"/>
              <a:t>Entero con signo:</a:t>
            </a:r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Rango: [-2147483648, 2147483647] (32 bits) </a:t>
            </a:r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Representación: Complemento a 2 </a:t>
            </a:r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Declaración: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identifier</a:t>
            </a:r>
            <a:r>
              <a:rPr lang="es-MX" sz="2400" dirty="0" smtClean="0"/>
              <a:t>; </a:t>
            </a:r>
          </a:p>
          <a:p>
            <a:r>
              <a:rPr lang="es-MX" sz="2400" dirty="0" smtClean="0"/>
              <a:t>Entero sin signo:</a:t>
            </a:r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Rango: [0, 4294967295] (32 bits) </a:t>
            </a:r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Declaración: </a:t>
            </a:r>
            <a:r>
              <a:rPr lang="es-MX" sz="2400" dirty="0" err="1" smtClean="0"/>
              <a:t>unsigned</a:t>
            </a:r>
            <a:r>
              <a:rPr lang="es-MX" sz="2400" dirty="0" smtClean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identifier</a:t>
            </a:r>
            <a:r>
              <a:rPr lang="es-MX" sz="2400" dirty="0" smtClean="0"/>
              <a:t>;</a:t>
            </a:r>
          </a:p>
          <a:p>
            <a:r>
              <a:rPr lang="es-MX" sz="2400" dirty="0" smtClean="0"/>
              <a:t>Enteros de 64 bits:</a:t>
            </a:r>
          </a:p>
          <a:p>
            <a:pPr marL="0" indent="0">
              <a:buNone/>
            </a:pPr>
            <a:r>
              <a:rPr lang="es-MX" sz="2400" dirty="0" smtClean="0"/>
              <a:t>   Declaración: </a:t>
            </a:r>
            <a:r>
              <a:rPr lang="es-MX" sz="2400" dirty="0" err="1" smtClean="0"/>
              <a:t>hyper</a:t>
            </a:r>
            <a:r>
              <a:rPr lang="es-MX" sz="2400" dirty="0" smtClean="0"/>
              <a:t> </a:t>
            </a:r>
            <a:r>
              <a:rPr lang="es-MX" sz="2400" dirty="0" err="1" smtClean="0"/>
              <a:t>identifier</a:t>
            </a:r>
            <a:r>
              <a:rPr lang="es-MX" sz="2400" dirty="0" smtClean="0"/>
              <a:t>; </a:t>
            </a:r>
            <a:r>
              <a:rPr lang="es-MX" sz="2400" dirty="0" err="1" smtClean="0"/>
              <a:t>unsigned</a:t>
            </a:r>
            <a:r>
              <a:rPr lang="es-MX" sz="2400" dirty="0" smtClean="0"/>
              <a:t> </a:t>
            </a:r>
            <a:r>
              <a:rPr lang="es-MX" sz="2400" dirty="0" err="1" smtClean="0"/>
              <a:t>hyper</a:t>
            </a:r>
            <a:r>
              <a:rPr lang="es-MX" sz="2400" dirty="0" smtClean="0"/>
              <a:t> </a:t>
            </a:r>
            <a:r>
              <a:rPr lang="es-MX" sz="2400" dirty="0" err="1" smtClean="0"/>
              <a:t>identifier</a:t>
            </a:r>
            <a:r>
              <a:rPr lang="es-MX" sz="2400" dirty="0" smtClean="0"/>
              <a:t>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650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Algunos Tipos de Datos </a:t>
            </a:r>
          </a:p>
          <a:p>
            <a:pPr marL="0" indent="0">
              <a:buNone/>
            </a:pPr>
            <a:r>
              <a:rPr lang="es-MX" dirty="0" smtClean="0"/>
              <a:t>   Enumeración:</a:t>
            </a:r>
          </a:p>
          <a:p>
            <a:pPr marL="0" indent="0">
              <a:buNone/>
            </a:pPr>
            <a:r>
              <a:rPr lang="es-MX" dirty="0" smtClean="0"/>
              <a:t>   Tiene la misma representación de los enteros con signo. </a:t>
            </a:r>
          </a:p>
          <a:p>
            <a:pPr marL="0" indent="0">
              <a:buNone/>
            </a:pPr>
            <a:r>
              <a:rPr lang="es-MX" dirty="0" smtClean="0"/>
              <a:t>   Declaración: </a:t>
            </a:r>
            <a:r>
              <a:rPr lang="es-MX" dirty="0" err="1" smtClean="0"/>
              <a:t>enum</a:t>
            </a:r>
            <a:r>
              <a:rPr lang="es-MX" dirty="0" smtClean="0"/>
              <a:t> {</a:t>
            </a:r>
            <a:r>
              <a:rPr lang="es-MX" dirty="0" err="1" smtClean="0"/>
              <a:t>name-identifier</a:t>
            </a:r>
            <a:r>
              <a:rPr lang="es-MX" dirty="0" smtClean="0"/>
              <a:t>=</a:t>
            </a:r>
            <a:r>
              <a:rPr lang="es-MX" dirty="0" err="1" smtClean="0"/>
              <a:t>constant</a:t>
            </a:r>
            <a:r>
              <a:rPr lang="es-MX" dirty="0" smtClean="0"/>
              <a:t>,...} </a:t>
            </a:r>
            <a:r>
              <a:rPr lang="es-MX" dirty="0" err="1" smtClean="0"/>
              <a:t>identifier</a:t>
            </a:r>
            <a:r>
              <a:rPr lang="es-MX" dirty="0" smtClean="0"/>
              <a:t>;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Ejemplo:</a:t>
            </a:r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enum</a:t>
            </a:r>
            <a:r>
              <a:rPr lang="es-MX" dirty="0" smtClean="0"/>
              <a:t> {RED=2,YELLOW=3,BLUE=5} </a:t>
            </a:r>
            <a:r>
              <a:rPr lang="es-MX" dirty="0" err="1" smtClean="0"/>
              <a:t>colors</a:t>
            </a:r>
            <a:r>
              <a:rPr lang="es-MX" dirty="0" smtClean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060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Algunos Tipos de Datos :</a:t>
            </a:r>
          </a:p>
          <a:p>
            <a:r>
              <a:rPr lang="es-MX" dirty="0" smtClean="0"/>
              <a:t>Punto Flotante de </a:t>
            </a:r>
            <a:r>
              <a:rPr lang="es-MX" dirty="0" err="1" smtClean="0"/>
              <a:t>Presición</a:t>
            </a:r>
            <a:r>
              <a:rPr lang="es-MX" dirty="0" smtClean="0"/>
              <a:t> Simple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Codificación: IEEE 754 (32 bits)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Declaración: </a:t>
            </a:r>
            <a:r>
              <a:rPr lang="es-MX" dirty="0" err="1" smtClean="0"/>
              <a:t>float</a:t>
            </a:r>
            <a:r>
              <a:rPr lang="es-MX" dirty="0" smtClean="0"/>
              <a:t> </a:t>
            </a:r>
            <a:r>
              <a:rPr lang="es-MX" dirty="0" err="1" smtClean="0"/>
              <a:t>identifier</a:t>
            </a:r>
            <a:r>
              <a:rPr lang="es-MX" dirty="0" smtClean="0"/>
              <a:t>; </a:t>
            </a:r>
          </a:p>
          <a:p>
            <a:r>
              <a:rPr lang="es-MX" dirty="0" smtClean="0"/>
              <a:t>Punto Flotante de Doble </a:t>
            </a:r>
            <a:r>
              <a:rPr lang="es-MX" dirty="0" err="1" smtClean="0"/>
              <a:t>Presición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Codificación: IEEE 754 (64 bits)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Declaración: </a:t>
            </a:r>
            <a:r>
              <a:rPr lang="es-MX" dirty="0" err="1" smtClean="0"/>
              <a:t>double</a:t>
            </a:r>
            <a:r>
              <a:rPr lang="es-MX" dirty="0" smtClean="0"/>
              <a:t> </a:t>
            </a:r>
            <a:r>
              <a:rPr lang="es-MX" dirty="0" err="1" smtClean="0"/>
              <a:t>identifier</a:t>
            </a:r>
            <a:r>
              <a:rPr lang="es-MX" dirty="0" smtClean="0"/>
              <a:t>;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93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Algunos Tipos de Datos</a:t>
            </a:r>
          </a:p>
          <a:p>
            <a:r>
              <a:rPr lang="es-MX" dirty="0" smtClean="0"/>
              <a:t>Arreglo </a:t>
            </a:r>
          </a:p>
          <a:p>
            <a:pPr marL="0" indent="0">
              <a:buNone/>
            </a:pPr>
            <a:r>
              <a:rPr lang="es-MX" dirty="0" smtClean="0"/>
              <a:t>   Declaración: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type-name</a:t>
            </a:r>
            <a:r>
              <a:rPr lang="es-MX" dirty="0" smtClean="0"/>
              <a:t> </a:t>
            </a:r>
            <a:r>
              <a:rPr lang="es-MX" dirty="0" err="1" smtClean="0"/>
              <a:t>identifier</a:t>
            </a:r>
            <a:r>
              <a:rPr lang="es-MX" dirty="0" smtClean="0"/>
              <a:t>[n]; (Arreglo de longitud fija)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type-name</a:t>
            </a:r>
            <a:r>
              <a:rPr lang="es-MX" dirty="0" smtClean="0"/>
              <a:t> </a:t>
            </a:r>
            <a:r>
              <a:rPr lang="es-MX" dirty="0" err="1" smtClean="0"/>
              <a:t>identifier</a:t>
            </a:r>
            <a:r>
              <a:rPr lang="es-MX" dirty="0" smtClean="0"/>
              <a:t>; (Arreglo de longitud variable) </a:t>
            </a:r>
          </a:p>
          <a:p>
            <a:r>
              <a:rPr lang="es-MX" dirty="0" smtClean="0"/>
              <a:t>Estructura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Declaración: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struct</a:t>
            </a:r>
            <a:r>
              <a:rPr lang="es-MX" dirty="0" smtClean="0"/>
              <a:t> { </a:t>
            </a:r>
            <a:r>
              <a:rPr lang="es-MX" dirty="0" err="1" smtClean="0"/>
              <a:t>component</a:t>
            </a:r>
            <a:r>
              <a:rPr lang="es-MX" dirty="0" smtClean="0"/>
              <a:t>-</a:t>
            </a:r>
            <a:r>
              <a:rPr lang="es-MX" dirty="0" err="1" smtClean="0"/>
              <a:t>declaration</a:t>
            </a:r>
            <a:r>
              <a:rPr lang="es-MX" dirty="0" smtClean="0"/>
              <a:t>-A;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</a:t>
            </a:r>
            <a:r>
              <a:rPr lang="es-MX" dirty="0" err="1" smtClean="0"/>
              <a:t>component</a:t>
            </a:r>
            <a:r>
              <a:rPr lang="es-MX" dirty="0" smtClean="0"/>
              <a:t>-</a:t>
            </a:r>
            <a:r>
              <a:rPr lang="es-MX" dirty="0" err="1" smtClean="0"/>
              <a:t>declaration</a:t>
            </a:r>
            <a:r>
              <a:rPr lang="es-MX" dirty="0" smtClean="0"/>
              <a:t>-B;</a:t>
            </a:r>
          </a:p>
          <a:p>
            <a:pPr marL="0" indent="0">
              <a:buNone/>
            </a:pPr>
            <a:r>
              <a:rPr lang="es-MX" dirty="0" smtClean="0"/>
              <a:t>          ... } </a:t>
            </a:r>
            <a:r>
              <a:rPr lang="es-MX" dirty="0" err="1" smtClean="0"/>
              <a:t>identifier</a:t>
            </a:r>
            <a:r>
              <a:rPr lang="es-MX" dirty="0" smtClean="0"/>
              <a:t>;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94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Cadenas de caracteres:</a:t>
            </a:r>
          </a:p>
          <a:p>
            <a:pPr marL="0" indent="0">
              <a:buNone/>
            </a:pPr>
            <a:r>
              <a:rPr lang="es-MX" dirty="0" smtClean="0"/>
              <a:t>   Declaración: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09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678064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XDR (</a:t>
            </a:r>
            <a:r>
              <a:rPr lang="es-MX" sz="2800" b="1" dirty="0" err="1" smtClean="0"/>
              <a:t>eXternal</a:t>
            </a:r>
            <a:r>
              <a:rPr lang="es-MX" sz="2800" b="1" dirty="0" smtClean="0"/>
              <a:t> Data </a:t>
            </a:r>
            <a:r>
              <a:rPr lang="es-MX" sz="2800" b="1" dirty="0" err="1" smtClean="0"/>
              <a:t>Representation</a:t>
            </a:r>
            <a:r>
              <a:rPr lang="es-MX" sz="2800" b="1" dirty="0" smtClean="0"/>
              <a:t>)</a:t>
            </a:r>
            <a:endParaRPr lang="es-MX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11370"/>
            <a:ext cx="10515600" cy="5950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smtClean="0"/>
              <a:t>ONC-RPC es un protocolo de mensajes especificado en XDR . El lenguaje especificado por RPC es idéntico al lenguaje de XDR, excepto que agrega la definición de “programa” </a:t>
            </a:r>
          </a:p>
          <a:p>
            <a:pPr marL="0" indent="0">
              <a:buNone/>
            </a:pPr>
            <a:r>
              <a:rPr lang="es-MX" sz="2000" dirty="0" err="1" smtClean="0"/>
              <a:t>program-def</a:t>
            </a:r>
            <a:r>
              <a:rPr lang="es-MX" sz="2000" dirty="0" smtClean="0"/>
              <a:t>: 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"</a:t>
            </a:r>
            <a:r>
              <a:rPr lang="es-MX" sz="2000" dirty="0" err="1" smtClean="0"/>
              <a:t>program</a:t>
            </a:r>
            <a:r>
              <a:rPr lang="es-MX" sz="2000" dirty="0" smtClean="0"/>
              <a:t>" </a:t>
            </a:r>
            <a:r>
              <a:rPr lang="es-MX" sz="2000" dirty="0" err="1" smtClean="0"/>
              <a:t>identifier</a:t>
            </a:r>
            <a:r>
              <a:rPr lang="es-MX" sz="2000" dirty="0" smtClean="0"/>
              <a:t> "{“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</a:t>
            </a:r>
            <a:r>
              <a:rPr lang="es-MX" sz="2000" dirty="0" err="1" smtClean="0"/>
              <a:t>version-def</a:t>
            </a:r>
            <a:r>
              <a:rPr lang="es-MX" sz="2000" dirty="0" smtClean="0"/>
              <a:t> 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</a:t>
            </a:r>
            <a:r>
              <a:rPr lang="es-MX" sz="2000" dirty="0" err="1" smtClean="0"/>
              <a:t>version-def</a:t>
            </a:r>
            <a:r>
              <a:rPr lang="es-MX" sz="2000" dirty="0" smtClean="0"/>
              <a:t> * </a:t>
            </a:r>
          </a:p>
          <a:p>
            <a:pPr marL="0" indent="0">
              <a:buNone/>
            </a:pPr>
            <a:r>
              <a:rPr lang="es-MX" sz="2000" dirty="0" smtClean="0"/>
              <a:t>"}" "=" </a:t>
            </a:r>
            <a:r>
              <a:rPr lang="es-MX" sz="2000" dirty="0" err="1" smtClean="0"/>
              <a:t>constant</a:t>
            </a:r>
            <a:r>
              <a:rPr lang="es-MX" sz="2000" dirty="0" smtClean="0"/>
              <a:t> ";" </a:t>
            </a:r>
          </a:p>
          <a:p>
            <a:pPr marL="0" indent="0">
              <a:buNone/>
            </a:pPr>
            <a:r>
              <a:rPr lang="es-MX" sz="2000" dirty="0" err="1" smtClean="0"/>
              <a:t>version-def</a:t>
            </a:r>
            <a:r>
              <a:rPr lang="es-MX" sz="2000" dirty="0" smtClean="0"/>
              <a:t>: 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"</a:t>
            </a:r>
            <a:r>
              <a:rPr lang="es-MX" sz="2000" dirty="0" err="1" smtClean="0"/>
              <a:t>version</a:t>
            </a:r>
            <a:r>
              <a:rPr lang="es-MX" sz="2000" dirty="0" smtClean="0"/>
              <a:t>" </a:t>
            </a:r>
            <a:r>
              <a:rPr lang="es-MX" sz="2000" dirty="0" err="1" smtClean="0"/>
              <a:t>identifier</a:t>
            </a:r>
            <a:r>
              <a:rPr lang="es-MX" sz="2000" dirty="0" smtClean="0"/>
              <a:t> "{“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</a:t>
            </a:r>
            <a:r>
              <a:rPr lang="es-MX" sz="2000" dirty="0" err="1" smtClean="0"/>
              <a:t>procedure-def</a:t>
            </a:r>
            <a:r>
              <a:rPr lang="es-MX" sz="2000" dirty="0" smtClean="0"/>
              <a:t> 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</a:t>
            </a:r>
            <a:r>
              <a:rPr lang="es-MX" sz="2000" dirty="0" err="1" smtClean="0"/>
              <a:t>procedure-def</a:t>
            </a:r>
            <a:r>
              <a:rPr lang="es-MX" sz="2000" dirty="0" smtClean="0"/>
              <a:t> *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"}" "=" </a:t>
            </a:r>
            <a:r>
              <a:rPr lang="es-MX" sz="2000" dirty="0" err="1" smtClean="0"/>
              <a:t>constant</a:t>
            </a:r>
            <a:r>
              <a:rPr lang="es-MX" sz="2000" dirty="0" smtClean="0"/>
              <a:t> ";" </a:t>
            </a:r>
          </a:p>
          <a:p>
            <a:pPr marL="0" indent="0">
              <a:buNone/>
            </a:pPr>
            <a:r>
              <a:rPr lang="es-MX" sz="2000" dirty="0" err="1" smtClean="0"/>
              <a:t>procedure-def</a:t>
            </a:r>
            <a:r>
              <a:rPr lang="es-MX" sz="2000" dirty="0" smtClean="0"/>
              <a:t>: 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type-specifier</a:t>
            </a:r>
            <a:r>
              <a:rPr lang="es-MX" sz="2000" dirty="0" smtClean="0"/>
              <a:t> </a:t>
            </a:r>
            <a:r>
              <a:rPr lang="es-MX" sz="2000" dirty="0" err="1" smtClean="0"/>
              <a:t>identifier</a:t>
            </a:r>
            <a:r>
              <a:rPr lang="es-MX" sz="2000" dirty="0" smtClean="0"/>
              <a:t> "(" </a:t>
            </a:r>
            <a:r>
              <a:rPr lang="es-MX" sz="2000" dirty="0" err="1" smtClean="0"/>
              <a:t>type-specifier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("," </a:t>
            </a:r>
            <a:r>
              <a:rPr lang="es-MX" sz="2000" dirty="0" err="1" smtClean="0"/>
              <a:t>type-specifier</a:t>
            </a:r>
            <a:r>
              <a:rPr lang="es-MX" sz="2000" dirty="0" smtClean="0"/>
              <a:t> )* ")" "=" </a:t>
            </a:r>
            <a:r>
              <a:rPr lang="es-MX" sz="2000" dirty="0" err="1" smtClean="0"/>
              <a:t>constant</a:t>
            </a:r>
            <a:r>
              <a:rPr lang="es-MX" sz="2000" dirty="0" smtClean="0"/>
              <a:t> ";"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4864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Portmap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un servicio demonio encargado de mapear </a:t>
            </a:r>
            <a:r>
              <a:rPr lang="es-MX" dirty="0" err="1" smtClean="0"/>
              <a:t>tuplas</a:t>
            </a:r>
            <a:r>
              <a:rPr lang="es-MX" dirty="0" smtClean="0"/>
              <a:t> #Programa/#versión hacia números de puerto para una versión determinada de algún programa. Siempre se ejecuta en el puerto 111 de TCP/UDP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rpcinfo</a:t>
            </a:r>
            <a:r>
              <a:rPr lang="es-MX" dirty="0" smtClean="0"/>
              <a:t> –p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#sudo </a:t>
            </a:r>
            <a:r>
              <a:rPr lang="es-MX" dirty="0" err="1" smtClean="0"/>
              <a:t>apt-get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rpcbind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744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Registro y localización de un servicio RPC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1052512"/>
            <a:ext cx="7776491" cy="55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4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RPC?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un protocolo que permite a un programa ejecutar código  en otra máquina remota sin tener que preocuparse por los mecanismos de comunicación entre ambas máquinas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39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/>
          <a:lstStyle/>
          <a:p>
            <a:r>
              <a:rPr lang="es-MX" sz="3200" b="1" dirty="0" smtClean="0"/>
              <a:t>Asignación de los números de programa en los </a:t>
            </a:r>
            <a:r>
              <a:rPr lang="es-MX" sz="3200" b="1" dirty="0" err="1" smtClean="0"/>
              <a:t>RPCs</a:t>
            </a:r>
            <a:r>
              <a:rPr lang="es-MX" sz="3200" b="1" dirty="0" smtClean="0"/>
              <a:t> de SUN</a:t>
            </a:r>
            <a:endParaRPr lang="es-MX" sz="32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6437"/>
              </p:ext>
            </p:extLst>
          </p:nvPr>
        </p:nvGraphicFramePr>
        <p:xfrm>
          <a:off x="1439385" y="2189410"/>
          <a:ext cx="8863713" cy="236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571"/>
                <a:gridCol w="2954571"/>
                <a:gridCol w="2954571"/>
              </a:tblGrid>
              <a:tr h="47217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Desde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Designado por</a:t>
                      </a:r>
                      <a:endParaRPr lang="es-MX" dirty="0"/>
                    </a:p>
                  </a:txBody>
                  <a:tcPr/>
                </a:tc>
              </a:tr>
              <a:tr h="472179"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0x00000000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0x1FFFFFFF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SUN Microsystems Inc.</a:t>
                      </a:r>
                      <a:endParaRPr lang="es-MX" b="1" dirty="0"/>
                    </a:p>
                  </a:txBody>
                  <a:tcPr/>
                </a:tc>
              </a:tr>
              <a:tr h="472179"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0x20000000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0x3FFFFFFF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Usuario</a:t>
                      </a:r>
                      <a:endParaRPr lang="es-MX" b="1" dirty="0"/>
                    </a:p>
                  </a:txBody>
                  <a:tcPr/>
                </a:tc>
              </a:tr>
              <a:tr h="472179"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0x40000000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0x5FFFFFFF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Sin uso</a:t>
                      </a:r>
                      <a:endParaRPr lang="es-MX" b="1" dirty="0"/>
                    </a:p>
                  </a:txBody>
                  <a:tcPr/>
                </a:tc>
              </a:tr>
              <a:tr h="472179"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0x60000000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0xFFFFFFFF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Reservado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5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78650"/>
            <a:ext cx="10515600" cy="10206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MX" dirty="0" smtClean="0"/>
              <a:t>Creación de la definición de interfaz usando XDR.</a:t>
            </a:r>
          </a:p>
          <a:p>
            <a:pPr marL="0" indent="0">
              <a:buNone/>
            </a:pPr>
            <a:r>
              <a:rPr lang="es-MX" dirty="0" smtClean="0"/>
              <a:t>Ej. </a:t>
            </a:r>
            <a:r>
              <a:rPr lang="es-MX" dirty="0" err="1"/>
              <a:t>s</a:t>
            </a:r>
            <a:r>
              <a:rPr lang="es-MX" dirty="0" err="1" smtClean="0"/>
              <a:t>uma.x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75338" y="2851768"/>
            <a:ext cx="51251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sumandos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sumando1;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sumando2;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program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SUMA_PRG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version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SUMA_VER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        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suma (sumandos)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= 0x20000001;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5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78650"/>
            <a:ext cx="10515600" cy="102060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 Generación de </a:t>
            </a:r>
            <a:r>
              <a:rPr lang="es-MX" dirty="0" err="1" smtClean="0"/>
              <a:t>stubs</a:t>
            </a:r>
            <a:r>
              <a:rPr lang="es-MX" dirty="0" smtClean="0"/>
              <a:t> y plantillas mediante </a:t>
            </a:r>
            <a:r>
              <a:rPr lang="es-MX" dirty="0" err="1" smtClean="0"/>
              <a:t>rpcgen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Ej. # </a:t>
            </a:r>
            <a:r>
              <a:rPr lang="es-MX" dirty="0" err="1" smtClean="0"/>
              <a:t>rpcgen</a:t>
            </a:r>
            <a:r>
              <a:rPr lang="es-MX" dirty="0" smtClean="0"/>
              <a:t> </a:t>
            </a:r>
            <a:r>
              <a:rPr lang="es-MX" dirty="0" err="1" smtClean="0"/>
              <a:t>suma.x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3038" y="2697882"/>
            <a:ext cx="104007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Archivos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generados: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Makefile.suma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: </a:t>
            </a:r>
            <a:r>
              <a:rPr lang="es-MX" altLang="es-MX" sz="20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Makefile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necesario para compilar todos los archivos</a:t>
            </a:r>
            <a:endParaRPr lang="es-MX" altLang="es-MX" sz="2000" b="1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s-MX" altLang="es-MX" sz="20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uma_xdr.c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funciones para el empaquetado de tipos de datos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uma.h</a:t>
            </a:r>
            <a:r>
              <a:rPr lang="es-MX" alt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: definición de prototipos de funciones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s-MX" altLang="es-MX" sz="20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uma_server.c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Cuerpo de las funciones publicadas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s-MX" altLang="es-MX" sz="20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uma_svc.c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Ejemplo de servidor (registro y llamado de funciones) …*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MX" sz="2000" b="1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s-MX" altLang="es-MX" sz="20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uma_client.c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Ejemplo de un cliente (conecta con cliente, llama función y cierra conexión)  …*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20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suma_clnt.c</a:t>
            </a:r>
            <a:r>
              <a:rPr kumimoji="0" lang="es-MX" altLang="es-MX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Funciones de traducción que necesitan menos parámetros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altLang="es-MX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1424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53946"/>
            <a:ext cx="10515600" cy="1020606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3</a:t>
            </a:r>
            <a:r>
              <a:rPr lang="es-MX" sz="2400" dirty="0" smtClean="0"/>
              <a:t>. Llenado del cuerpo de las funciones. (</a:t>
            </a:r>
            <a:r>
              <a:rPr lang="es-MX" sz="2400" dirty="0" err="1" smtClean="0"/>
              <a:t>suma_server.c</a:t>
            </a:r>
            <a:r>
              <a:rPr lang="es-MX" sz="2400" dirty="0" smtClean="0"/>
              <a:t>)</a:t>
            </a:r>
          </a:p>
          <a:p>
            <a:pPr marL="0" indent="0">
              <a:buNone/>
            </a:pPr>
            <a:r>
              <a:rPr lang="es-MX" sz="2400" dirty="0" smtClean="0"/>
              <a:t>Ej. # nano </a:t>
            </a:r>
            <a:r>
              <a:rPr lang="es-MX" sz="2400" dirty="0" err="1" smtClean="0"/>
              <a:t>suma_server.c</a:t>
            </a:r>
            <a:endParaRPr lang="es-MX" sz="2400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3038" y="1774552"/>
            <a:ext cx="104007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sample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code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generated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by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rpcgen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These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are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only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templates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you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can use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them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as a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guideline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developing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your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own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functions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include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suma.h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suma_1_svc(sumandos *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argp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svc_req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rqstp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result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/*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 *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insert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server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code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here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result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argp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-&gt;sumando1 + 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argp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-&gt;sumando2;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&amp;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result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s-MX" altLang="es-MX" sz="16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1424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53946"/>
            <a:ext cx="10515600" cy="1020606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/>
              <a:t>4. Pasar los parámetros desde el cliente. (</a:t>
            </a:r>
            <a:r>
              <a:rPr lang="es-MX" sz="2400" dirty="0" err="1" smtClean="0"/>
              <a:t>suma_client.c</a:t>
            </a:r>
            <a:r>
              <a:rPr lang="es-MX" sz="2400" dirty="0" smtClean="0"/>
              <a:t>)</a:t>
            </a:r>
          </a:p>
          <a:p>
            <a:pPr marL="0" indent="0">
              <a:buNone/>
            </a:pPr>
            <a:r>
              <a:rPr lang="es-MX" sz="2400" dirty="0" smtClean="0"/>
              <a:t>Ej. # nano </a:t>
            </a:r>
            <a:r>
              <a:rPr lang="es-MX" sz="2400" dirty="0" err="1" smtClean="0"/>
              <a:t>suma_client.c</a:t>
            </a:r>
            <a:endParaRPr lang="es-MX" sz="2400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3038" y="2128495"/>
            <a:ext cx="104007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sample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code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generated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by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rpcgen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These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are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only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templates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you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can use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them</a:t>
            </a:r>
            <a:endParaRPr kumimoji="0" lang="es-MX" altLang="es-MX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as a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guideline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developing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your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own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functions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include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suma.h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void</a:t>
            </a:r>
            <a:endParaRPr kumimoji="0" lang="es-MX" altLang="es-MX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suma_prg_1(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*host)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CLIENT *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*result_1;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sumandos  suma_1_arg;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ifndef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DEBUG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clnt_create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(host, SUMA_PRG, SUMA_VER, "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udp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clnt_pcreateerror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(host);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/* DEBUG */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1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1424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53946"/>
            <a:ext cx="10515600" cy="1020606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/>
              <a:t>4. Pasar los parámetros desde el cliente. (</a:t>
            </a:r>
            <a:r>
              <a:rPr lang="es-MX" sz="2400" dirty="0" err="1" smtClean="0"/>
              <a:t>suma_client.c</a:t>
            </a:r>
            <a:r>
              <a:rPr lang="es-MX" sz="2400" dirty="0" smtClean="0"/>
              <a:t>)</a:t>
            </a:r>
          </a:p>
          <a:p>
            <a:pPr marL="0" indent="0">
              <a:buNone/>
            </a:pPr>
            <a:r>
              <a:rPr lang="es-MX" sz="2400" dirty="0" smtClean="0"/>
              <a:t>Ej. # nano </a:t>
            </a:r>
            <a:r>
              <a:rPr lang="es-MX" sz="2400" dirty="0" err="1" smtClean="0"/>
              <a:t>suma_client.c</a:t>
            </a:r>
            <a:endParaRPr lang="es-MX" sz="2400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3038" y="2128495"/>
            <a:ext cx="104007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ifndef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DEBUG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clnt_create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(host, SUMA_PRG, SUMA_VER, "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udp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clnt_pcreateerror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(host);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/* DEBUG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suma_1_arg.sumando1=1;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suma_1_arg.sumando2=2;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result_1 = suma_1(&amp;suma_1_arg,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(result_1 == 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*)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clnt_perror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"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call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failed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("La suma de %d + %d es %d\n", suma_1_arg.sumando1,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	suma_1_arg.sumando2, *result_1); /* 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Codigo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añadido por programador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ifndef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DEBUG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clnt_destroy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clnt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endif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 /* DEBUG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1424"/>
            <a:ext cx="10515600" cy="549275"/>
          </a:xfrm>
        </p:spPr>
        <p:txBody>
          <a:bodyPr/>
          <a:lstStyle/>
          <a:p>
            <a:r>
              <a:rPr lang="es-MX" sz="3200" dirty="0" smtClean="0"/>
              <a:t>Creación de una aplicación usando XDR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53946"/>
            <a:ext cx="10515600" cy="1020606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5</a:t>
            </a:r>
            <a:r>
              <a:rPr lang="es-MX" sz="2400" dirty="0" smtClean="0"/>
              <a:t>. Compilar y generar ejecutables</a:t>
            </a:r>
          </a:p>
          <a:p>
            <a:pPr marL="0" indent="0">
              <a:buNone/>
            </a:pPr>
            <a:r>
              <a:rPr lang="es-MX" sz="2400" dirty="0" smtClean="0"/>
              <a:t>Ej. # </a:t>
            </a:r>
            <a:r>
              <a:rPr lang="es-MX" sz="2400" dirty="0" err="1" smtClean="0"/>
              <a:t>make</a:t>
            </a:r>
            <a:r>
              <a:rPr lang="es-MX" sz="2400" dirty="0" smtClean="0"/>
              <a:t> –f </a:t>
            </a:r>
            <a:r>
              <a:rPr lang="es-MX" sz="2400" dirty="0" err="1" smtClean="0"/>
              <a:t>Makefile.suma</a:t>
            </a:r>
            <a:endParaRPr lang="es-MX" sz="2400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5619" y="2273743"/>
            <a:ext cx="104007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 generados: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 err="1">
                <a:latin typeface="Arial" panose="020B0604020202020204" pitchFamily="34" charset="0"/>
              </a:rPr>
              <a:t>s</a:t>
            </a:r>
            <a:r>
              <a:rPr lang="es-MX" altLang="es-MX" sz="2400" dirty="0" err="1" smtClean="0">
                <a:latin typeface="Arial" panose="020B0604020202020204" pitchFamily="34" charset="0"/>
              </a:rPr>
              <a:t>uma_server</a:t>
            </a:r>
            <a:endParaRPr lang="es-MX" altLang="es-MX" sz="2400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 err="1" smtClean="0">
                <a:latin typeface="Arial" panose="020B0604020202020204" pitchFamily="34" charset="0"/>
              </a:rPr>
              <a:t>s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uma_client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MX" altLang="es-MX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latin typeface="Arial" panose="020B0604020202020204" pitchFamily="34" charset="0"/>
              </a:rPr>
              <a:t># sudo ./</a:t>
            </a:r>
            <a:r>
              <a:rPr lang="es-MX" altLang="es-MX" sz="2400" dirty="0" err="1" smtClean="0">
                <a:latin typeface="Arial" panose="020B0604020202020204" pitchFamily="34" charset="0"/>
              </a:rPr>
              <a:t>suma_server</a:t>
            </a:r>
            <a:endParaRPr lang="es-MX" altLang="es-MX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./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suma_client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127.0.0.1</a:t>
            </a:r>
          </a:p>
        </p:txBody>
      </p:sp>
    </p:spTree>
    <p:extLst>
      <p:ext uri="{BB962C8B-B14F-4D97-AF65-F5344CB8AC3E}">
        <p14:creationId xmlns:p14="http://schemas.microsoft.com/office/powerpoint/2010/main" val="14175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3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RPC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Creado por </a:t>
            </a:r>
            <a:r>
              <a:rPr lang="es-MX" sz="2400" dirty="0" err="1" smtClean="0"/>
              <a:t>Bireel</a:t>
            </a:r>
            <a:r>
              <a:rPr lang="es-MX" sz="2400" dirty="0" smtClean="0"/>
              <a:t> &amp; Nelson en 1984</a:t>
            </a:r>
          </a:p>
          <a:p>
            <a:r>
              <a:rPr lang="es-MX" sz="2400" dirty="0" smtClean="0"/>
              <a:t>Permiten a los programadores llamar procedimientos localizados en otras máquinas.</a:t>
            </a:r>
          </a:p>
          <a:p>
            <a:r>
              <a:rPr lang="es-MX" sz="2400" dirty="0" smtClean="0"/>
              <a:t>Un proceso X en una máquina A, puede llamar a un procedimiento localizado en una máquina B.</a:t>
            </a:r>
          </a:p>
          <a:p>
            <a:r>
              <a:rPr lang="es-MX" sz="2400" dirty="0" smtClean="0"/>
              <a:t>Información puede llevarse del proceso invocador al invocado dentro de los parámetros.</a:t>
            </a:r>
          </a:p>
          <a:p>
            <a:r>
              <a:rPr lang="es-MX" sz="2400" dirty="0" smtClean="0"/>
              <a:t>Ningún mensaje u operación de E/S es visible para el programador.</a:t>
            </a:r>
          </a:p>
          <a:p>
            <a:r>
              <a:rPr lang="es-MX" sz="2400" dirty="0" smtClean="0"/>
              <a:t>Problemas a resolver:</a:t>
            </a:r>
          </a:p>
          <a:p>
            <a:pPr lvl="1"/>
            <a:r>
              <a:rPr lang="es-MX" sz="2000" dirty="0" smtClean="0"/>
              <a:t>Procedimiento invocador e invocado se ejecutan en diferentes máquinas, i.e. diferentes direcciones y posiblemente diferentes arquitecturas.</a:t>
            </a:r>
          </a:p>
          <a:p>
            <a:pPr lvl="1"/>
            <a:r>
              <a:rPr lang="es-MX" sz="2000" dirty="0" smtClean="0"/>
              <a:t>Ambas máquinas pueden fallar.</a:t>
            </a:r>
          </a:p>
          <a:p>
            <a:pPr marL="457200" lvl="1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462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72" y="708338"/>
            <a:ext cx="7884820" cy="5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 RPC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952625"/>
            <a:ext cx="5867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s-MX" sz="3600" dirty="0" err="1" smtClean="0"/>
              <a:t>Stub</a:t>
            </a:r>
            <a:r>
              <a:rPr lang="es-MX" sz="3600" dirty="0" smtClean="0"/>
              <a:t> (sustituto)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7591"/>
            <a:ext cx="10515600" cy="514184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stub</a:t>
            </a:r>
            <a:r>
              <a:rPr lang="es-MX" dirty="0" smtClean="0"/>
              <a:t> cliente empaqueta (</a:t>
            </a:r>
            <a:r>
              <a:rPr lang="es-MX" dirty="0" err="1" smtClean="0"/>
              <a:t>marshall</a:t>
            </a:r>
            <a:r>
              <a:rPr lang="es-MX" dirty="0" smtClean="0"/>
              <a:t>) los parámetros en un mensaje (considera el formato de red)</a:t>
            </a:r>
          </a:p>
          <a:p>
            <a:r>
              <a:rPr lang="es-MX" dirty="0" smtClean="0"/>
              <a:t>El </a:t>
            </a:r>
            <a:r>
              <a:rPr lang="es-MX" dirty="0" err="1" smtClean="0"/>
              <a:t>stub</a:t>
            </a:r>
            <a:r>
              <a:rPr lang="es-MX" dirty="0" smtClean="0"/>
              <a:t> cliente pasa el mensaje a la capa de Transporte para ser enviado luego al servidor</a:t>
            </a:r>
          </a:p>
          <a:p>
            <a:r>
              <a:rPr lang="es-MX" dirty="0" smtClean="0"/>
              <a:t>Cuando el mensaje llega al servidor, la capa de Transporte pasa el mensaje al </a:t>
            </a:r>
            <a:r>
              <a:rPr lang="es-MX" dirty="0" err="1" smtClean="0"/>
              <a:t>stub</a:t>
            </a:r>
            <a:r>
              <a:rPr lang="es-MX" dirty="0" smtClean="0"/>
              <a:t> servidor, éste desempaqueta los parámetros y hace la llamada al procedimiento de manera local</a:t>
            </a:r>
          </a:p>
          <a:p>
            <a:r>
              <a:rPr lang="es-MX" dirty="0" smtClean="0"/>
              <a:t>Al terminar el procedimiento se retorna el valor devuelto al </a:t>
            </a:r>
            <a:r>
              <a:rPr lang="es-MX" dirty="0" err="1" smtClean="0"/>
              <a:t>stub</a:t>
            </a:r>
            <a:r>
              <a:rPr lang="es-MX" dirty="0" smtClean="0"/>
              <a:t> servidor, éste empaqueta el valor de retorno y lo pasa a la capa de Transporte para su envío al cliente</a:t>
            </a:r>
          </a:p>
          <a:p>
            <a:r>
              <a:rPr lang="es-MX" dirty="0" smtClean="0"/>
              <a:t>La capa de Transporte recibe el mensaje y lo envía al </a:t>
            </a:r>
            <a:r>
              <a:rPr lang="es-MX" dirty="0" err="1" smtClean="0"/>
              <a:t>stub</a:t>
            </a:r>
            <a:r>
              <a:rPr lang="es-MX" dirty="0" smtClean="0"/>
              <a:t> cliente para el desempaquetado del valor devuelto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81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16" y="2073499"/>
            <a:ext cx="6867409" cy="43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RPCs</a:t>
            </a:r>
            <a:r>
              <a:rPr lang="es-MX" dirty="0" smtClean="0"/>
              <a:t>: IMPLEMENTACIONES MÁS POPULARES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ONC-RCP (Open Network Computing, ONC-RCP), desarrollada por </a:t>
            </a:r>
            <a:r>
              <a:rPr lang="es-MX" dirty="0" err="1" smtClean="0"/>
              <a:t>Sun</a:t>
            </a:r>
            <a:r>
              <a:rPr lang="es-MX" dirty="0" smtClean="0"/>
              <a:t> </a:t>
            </a:r>
            <a:r>
              <a:rPr lang="es-MX" dirty="0" err="1" smtClean="0"/>
              <a:t>Microsystem</a:t>
            </a:r>
            <a:r>
              <a:rPr lang="es-MX" dirty="0" smtClean="0"/>
              <a:t> y distribuida con casi todos los sistemas UNIX. 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DCE-RPC (DCE, </a:t>
            </a:r>
            <a:r>
              <a:rPr lang="es-MX" dirty="0" err="1" smtClean="0"/>
              <a:t>Distributed</a:t>
            </a:r>
            <a:r>
              <a:rPr lang="es-MX" dirty="0" smtClean="0"/>
              <a:t> Computing </a:t>
            </a:r>
            <a:r>
              <a:rPr lang="es-MX" dirty="0" err="1" smtClean="0"/>
              <a:t>Enviroment</a:t>
            </a:r>
            <a:r>
              <a:rPr lang="es-MX" dirty="0" smtClean="0"/>
              <a:t>) definido por la Fundación de Software Abierto (OSF, Open Software </a:t>
            </a:r>
            <a:r>
              <a:rPr lang="es-MX" dirty="0" err="1" smtClean="0"/>
              <a:t>Foundation</a:t>
            </a:r>
            <a:r>
              <a:rPr lang="es-MX" dirty="0" smtClean="0"/>
              <a:t>) e incluida en los sistemas operativos Windows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880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ONC - RPC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• Desarrollada inicialmente por </a:t>
            </a:r>
            <a:r>
              <a:rPr lang="es-MX" dirty="0" err="1" smtClean="0"/>
              <a:t>Sun</a:t>
            </a:r>
            <a:r>
              <a:rPr lang="es-MX" dirty="0" smtClean="0"/>
              <a:t> </a:t>
            </a:r>
            <a:r>
              <a:rPr lang="es-MX" dirty="0" err="1" smtClean="0"/>
              <a:t>Microsystem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 smtClean="0"/>
              <a:t>• Disponible en la gran mayoría de los sistemas UNIX </a:t>
            </a:r>
          </a:p>
          <a:p>
            <a:pPr marL="0" indent="0">
              <a:buNone/>
            </a:pPr>
            <a:r>
              <a:rPr lang="es-MX" dirty="0" smtClean="0"/>
              <a:t>• Especificación de ONC-RPC versión 2: RFC 1831 </a:t>
            </a:r>
          </a:p>
          <a:p>
            <a:pPr marL="0" indent="0">
              <a:buNone/>
            </a:pPr>
            <a:r>
              <a:rPr lang="es-MX" dirty="0" smtClean="0"/>
              <a:t>• Especificación de XDR: RFC 1832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62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1280</Words>
  <Application>Microsoft Office PowerPoint</Application>
  <PresentationFormat>Panorámica</PresentationFormat>
  <Paragraphs>226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 Unicode MS</vt:lpstr>
      <vt:lpstr>Arial</vt:lpstr>
      <vt:lpstr>Calibri</vt:lpstr>
      <vt:lpstr>Calibri Light</vt:lpstr>
      <vt:lpstr>Tema de Office</vt:lpstr>
      <vt:lpstr>Remote Procedure Call</vt:lpstr>
      <vt:lpstr>¿Qué es RPC?</vt:lpstr>
      <vt:lpstr>RPC</vt:lpstr>
      <vt:lpstr>Presentación de PowerPoint</vt:lpstr>
      <vt:lpstr>Arquitectura de RPC</vt:lpstr>
      <vt:lpstr>Stub (sustituto)</vt:lpstr>
      <vt:lpstr>Presentación de PowerPoint</vt:lpstr>
      <vt:lpstr>RPCs: IMPLEMENTACIONES MÁS POPULARES</vt:lpstr>
      <vt:lpstr>ONC - RPC</vt:lpstr>
      <vt:lpstr>ONC RPC</vt:lpstr>
      <vt:lpstr>XDR (eXternal Data Representation)</vt:lpstr>
      <vt:lpstr>XDR (eXternal Data Representation)</vt:lpstr>
      <vt:lpstr>XDR (eXternal Data Representation)</vt:lpstr>
      <vt:lpstr>XDR (eXternal Data Representation)</vt:lpstr>
      <vt:lpstr>XDR (eXternal Data Representation)</vt:lpstr>
      <vt:lpstr>XDR (eXternal Data Representation)</vt:lpstr>
      <vt:lpstr>XDR (eXternal Data Representation)</vt:lpstr>
      <vt:lpstr>Portmap</vt:lpstr>
      <vt:lpstr>Registro y localización de un servicio RPC</vt:lpstr>
      <vt:lpstr>Asignación de los números de programa en los RPCs de SUN</vt:lpstr>
      <vt:lpstr>Creación de una aplicación usando XDR</vt:lpstr>
      <vt:lpstr>Creación de una aplicación usando XDR</vt:lpstr>
      <vt:lpstr>Creación de una aplicación usando XDR</vt:lpstr>
      <vt:lpstr>Creación de una aplicación usando XDR</vt:lpstr>
      <vt:lpstr>Creación de una aplicación usando XDR</vt:lpstr>
      <vt:lpstr>Creación de una aplicación usando XDR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Procedure Call</dc:title>
  <dc:creator>axel</dc:creator>
  <cp:lastModifiedBy>axel</cp:lastModifiedBy>
  <cp:revision>27</cp:revision>
  <dcterms:created xsi:type="dcterms:W3CDTF">2017-05-16T22:53:43Z</dcterms:created>
  <dcterms:modified xsi:type="dcterms:W3CDTF">2017-05-17T01:35:46Z</dcterms:modified>
</cp:coreProperties>
</file>