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3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86920" y="784080"/>
            <a:ext cx="4966920" cy="372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05920"/>
            <a:ext cx="8226360" cy="85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Architects Daughter"/>
                <a:ea typeface="Architects Daughter"/>
              </a:rPr>
              <a:t>Formatos de CTF (</a:t>
            </a:r>
            <a:r>
              <a:rPr b="1"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Jeopardy</a:t>
            </a:r>
            <a:r>
              <a:rPr b="1" lang="pt-BR" sz="3600">
                <a:solidFill>
                  <a:srgbClr val="000000"/>
                </a:solidFill>
                <a:latin typeface="Architects Daughter"/>
                <a:ea typeface="Architects Daughter"/>
              </a:rPr>
              <a:t>)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457200" y="1200240"/>
            <a:ext cx="8226360" cy="372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Múltiplos problemas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Várias categorias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Diferente níveis de dificuldade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Problemas mais difíceis = Maior pontuação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205920"/>
            <a:ext cx="8226360" cy="85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Architects Daughter"/>
                <a:ea typeface="Architects Daughter"/>
              </a:rPr>
              <a:t>Formatos de CTF (</a:t>
            </a:r>
            <a:r>
              <a:rPr b="1"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Jeopardy</a:t>
            </a:r>
            <a:r>
              <a:rPr b="1" lang="pt-BR" sz="3600">
                <a:solidFill>
                  <a:srgbClr val="000000"/>
                </a:solidFill>
                <a:latin typeface="Architects Daughter"/>
                <a:ea typeface="Architects Daughter"/>
              </a:rPr>
              <a:t>)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457200" y="1200240"/>
            <a:ext cx="8226360" cy="372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pt-BR" sz="2200">
                <a:solidFill>
                  <a:srgbClr val="000000"/>
                </a:solidFill>
                <a:latin typeface="Architects Daughter"/>
                <a:ea typeface="Architects Daughter"/>
              </a:rPr>
              <a:t>Categorias: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pt-BR" sz="2200">
                <a:solidFill>
                  <a:srgbClr val="000000"/>
                </a:solidFill>
                <a:latin typeface="Architects Daughter"/>
                <a:ea typeface="Architects Daughter"/>
              </a:rPr>
              <a:t>For</a:t>
            </a:r>
            <a:r>
              <a:rPr lang="pt-BR" sz="2200">
                <a:solidFill>
                  <a:srgbClr val="999999"/>
                </a:solidFill>
                <a:latin typeface="Architects Daughter"/>
                <a:ea typeface="Architects Daughter"/>
              </a:rPr>
              <a:t>ensics (Forense)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pt-BR" sz="2200">
                <a:solidFill>
                  <a:srgbClr val="000000"/>
                </a:solidFill>
                <a:latin typeface="Architects Daughter"/>
                <a:ea typeface="Architects Daughter"/>
              </a:rPr>
              <a:t>Rev</a:t>
            </a:r>
            <a:r>
              <a:rPr lang="pt-BR" sz="2200">
                <a:solidFill>
                  <a:srgbClr val="999999"/>
                </a:solidFill>
                <a:latin typeface="Architects Daughter"/>
                <a:ea typeface="Architects Daughter"/>
              </a:rPr>
              <a:t>ersing (Eng. Reversa)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pt-BR" sz="2200">
                <a:solidFill>
                  <a:srgbClr val="000000"/>
                </a:solidFill>
                <a:latin typeface="Architects Daughter"/>
                <a:ea typeface="Architects Daughter"/>
              </a:rPr>
              <a:t>Pwn</a:t>
            </a:r>
            <a:r>
              <a:rPr lang="pt-BR" sz="2200">
                <a:solidFill>
                  <a:srgbClr val="999999"/>
                </a:solidFill>
                <a:latin typeface="Architects Daughter"/>
                <a:ea typeface="Architects Daughter"/>
              </a:rPr>
              <a:t>able/Exploitation (Exploração de binários)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pt-BR" sz="2200">
                <a:solidFill>
                  <a:srgbClr val="000000"/>
                </a:solidFill>
                <a:latin typeface="Architects Daughter"/>
                <a:ea typeface="Architects Daughter"/>
              </a:rPr>
              <a:t>Net</a:t>
            </a:r>
            <a:r>
              <a:rPr lang="pt-BR" sz="2200">
                <a:solidFill>
                  <a:srgbClr val="999999"/>
                </a:solidFill>
                <a:latin typeface="Architects Daughter"/>
                <a:ea typeface="Architects Daughter"/>
              </a:rPr>
              <a:t>working (Redes)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pt-BR" sz="2200">
                <a:solidFill>
                  <a:srgbClr val="000000"/>
                </a:solidFill>
                <a:latin typeface="Architects Daughter"/>
                <a:ea typeface="Architects Daughter"/>
              </a:rPr>
              <a:t>Misc</a:t>
            </a:r>
            <a:r>
              <a:rPr lang="pt-BR" sz="2200">
                <a:solidFill>
                  <a:srgbClr val="999999"/>
                </a:solidFill>
                <a:latin typeface="Architects Daughter"/>
                <a:ea typeface="Architects Daughter"/>
              </a:rPr>
              <a:t>ellaneous (Diversos)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pt-BR" sz="2200">
                <a:solidFill>
                  <a:srgbClr val="000000"/>
                </a:solidFill>
                <a:latin typeface="Architects Daughter"/>
                <a:ea typeface="Architects Daughter"/>
              </a:rPr>
              <a:t>Trivia</a:t>
            </a:r>
            <a:r>
              <a:rPr lang="pt-BR" sz="2200">
                <a:solidFill>
                  <a:srgbClr val="999999"/>
                </a:solidFill>
                <a:latin typeface="Architects Daughter"/>
                <a:ea typeface="Architects Daughter"/>
              </a:rPr>
              <a:t> (Triviais)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pt-BR" sz="2200">
                <a:solidFill>
                  <a:srgbClr val="000000"/>
                </a:solidFill>
                <a:latin typeface="Architects Daughter"/>
                <a:ea typeface="Architects Daughter"/>
              </a:rPr>
              <a:t>Crypto</a:t>
            </a:r>
            <a:r>
              <a:rPr lang="pt-BR" sz="2200">
                <a:solidFill>
                  <a:srgbClr val="000000"/>
                </a:solidFill>
                <a:latin typeface="Architects Daughter"/>
                <a:ea typeface="Architects Daughter"/>
              </a:rPr>
              <a:t> </a:t>
            </a:r>
            <a:r>
              <a:rPr lang="pt-BR" sz="2200">
                <a:solidFill>
                  <a:srgbClr val="999999"/>
                </a:solidFill>
                <a:latin typeface="Architects Daughter"/>
                <a:ea typeface="Architects Daughter"/>
              </a:rPr>
              <a:t>(Criptografia)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pt-BR" sz="2200">
                <a:solidFill>
                  <a:srgbClr val="000000"/>
                </a:solidFill>
                <a:latin typeface="Architects Daughter"/>
                <a:ea typeface="Architects Daughter"/>
              </a:rPr>
              <a:t>Web</a:t>
            </a:r>
            <a:r>
              <a:rPr lang="pt-BR" sz="2200">
                <a:solidFill>
                  <a:srgbClr val="000000"/>
                </a:solidFill>
                <a:latin typeface="Architects Daughter"/>
                <a:ea typeface="Architects Daughter"/>
              </a:rPr>
              <a:t> </a:t>
            </a:r>
            <a:r>
              <a:rPr lang="pt-BR" sz="2200">
                <a:solidFill>
                  <a:srgbClr val="999999"/>
                </a:solidFill>
                <a:latin typeface="Architects Daughter"/>
                <a:ea typeface="Architects Daughter"/>
              </a:rPr>
              <a:t>Hacking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205920"/>
            <a:ext cx="8226360" cy="85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Architects Daughter"/>
                <a:ea typeface="Architects Daughter"/>
              </a:rPr>
              <a:t>Formatos de CTF (</a:t>
            </a:r>
            <a:r>
              <a:rPr b="1"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Jeopardy</a:t>
            </a:r>
            <a:r>
              <a:rPr b="1" lang="pt-BR" sz="3600">
                <a:solidFill>
                  <a:srgbClr val="000000"/>
                </a:solidFill>
                <a:latin typeface="Architects Daughter"/>
                <a:ea typeface="Architects Daughter"/>
              </a:rPr>
              <a:t>)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457200" y="1200240"/>
            <a:ext cx="8226360" cy="372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1" name="Shape 103" descr=""/>
          <p:cNvPicPr/>
          <p:nvPr/>
        </p:nvPicPr>
        <p:blipFill>
          <a:blip r:embed="rId1"/>
          <a:srcRect l="0" t="1030" r="0" b="0"/>
          <a:stretch>
            <a:fillRect/>
          </a:stretch>
        </p:blipFill>
        <p:spPr>
          <a:xfrm>
            <a:off x="1035360" y="1299960"/>
            <a:ext cx="7070040" cy="352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05920"/>
            <a:ext cx="8226360" cy="85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Architects Daughter"/>
                <a:ea typeface="Architects Daughter"/>
              </a:rPr>
              <a:t>Formatos de CTF (</a:t>
            </a:r>
            <a:r>
              <a:rPr b="1"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Jeopardy</a:t>
            </a:r>
            <a:r>
              <a:rPr b="1" lang="pt-BR" sz="3600">
                <a:solidFill>
                  <a:srgbClr val="000000"/>
                </a:solidFill>
                <a:latin typeface="Architects Daughter"/>
                <a:ea typeface="Architects Daughter"/>
              </a:rPr>
              <a:t>)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457200" y="1200240"/>
            <a:ext cx="8226360" cy="372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4" name="Shape 110" descr=""/>
          <p:cNvPicPr/>
          <p:nvPr/>
        </p:nvPicPr>
        <p:blipFill>
          <a:blip r:embed="rId1"/>
          <a:srcRect l="0" t="0" r="0" b="-2683"/>
          <a:stretch>
            <a:fillRect/>
          </a:stretch>
        </p:blipFill>
        <p:spPr>
          <a:xfrm>
            <a:off x="1210680" y="1200240"/>
            <a:ext cx="6362640" cy="353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6360" cy="85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Architects Daughter"/>
                <a:ea typeface="Architects Daughter"/>
              </a:rPr>
              <a:t>Formatos de CTF (</a:t>
            </a:r>
            <a:r>
              <a:rPr b="1"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Jeopardy</a:t>
            </a:r>
            <a:r>
              <a:rPr b="1" lang="pt-BR" sz="3600">
                <a:solidFill>
                  <a:srgbClr val="000000"/>
                </a:solidFill>
                <a:latin typeface="Architects Daughter"/>
                <a:ea typeface="Architects Daughter"/>
              </a:rPr>
              <a:t>)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457200" y="1200240"/>
            <a:ext cx="8226360" cy="372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16000" y="1036800"/>
            <a:ext cx="6549480" cy="410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5920"/>
            <a:ext cx="8226360" cy="85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Architects Daughter"/>
                <a:ea typeface="Architects Daughter"/>
              </a:rPr>
              <a:t>Formatos de CTF (</a:t>
            </a:r>
            <a:r>
              <a:rPr b="1"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Jeopardy</a:t>
            </a:r>
            <a:r>
              <a:rPr b="1" lang="pt-BR" sz="3600">
                <a:solidFill>
                  <a:srgbClr val="000000"/>
                </a:solidFill>
                <a:latin typeface="Architects Daughter"/>
                <a:ea typeface="Architects Daughter"/>
              </a:rPr>
              <a:t>)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457200" y="1200240"/>
            <a:ext cx="8226360" cy="372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80000" y="918720"/>
            <a:ext cx="6405480" cy="422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05920"/>
            <a:ext cx="8226360" cy="85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Architects Daughter"/>
                <a:ea typeface="Architects Daughter"/>
              </a:rPr>
              <a:t>Formatos de CTF (</a:t>
            </a:r>
            <a:r>
              <a:rPr b="1"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Jeopardy</a:t>
            </a:r>
            <a:r>
              <a:rPr b="1" lang="pt-BR" sz="3600">
                <a:solidFill>
                  <a:srgbClr val="000000"/>
                </a:solidFill>
                <a:latin typeface="Architects Daughter"/>
                <a:ea typeface="Architects Daughter"/>
              </a:rPr>
              <a:t>)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457200" y="1200240"/>
            <a:ext cx="8226360" cy="372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pt-BR" sz="2200">
                <a:solidFill>
                  <a:srgbClr val="000000"/>
                </a:solidFill>
                <a:latin typeface="Architects Daughter"/>
                <a:ea typeface="Architects Daughter"/>
              </a:rPr>
              <a:t>Exemplo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200">
                <a:solidFill>
                  <a:srgbClr val="000000"/>
                </a:solidFill>
                <a:latin typeface="Architects Daughter"/>
                <a:ea typeface="Architects Daughter"/>
              </a:rPr>
              <a:t>Nome: Uma fácil</a:t>
            </a:r>
            <a:endParaRPr/>
          </a:p>
          <a:p>
            <a:pPr>
              <a:lnSpc>
                <a:spcPct val="100000"/>
              </a:lnSpc>
            </a:pPr>
            <a:r>
              <a:rPr lang="pt-BR" sz="2200">
                <a:solidFill>
                  <a:srgbClr val="000000"/>
                </a:solidFill>
                <a:latin typeface="Architects Daughter"/>
                <a:ea typeface="Architects Daughter"/>
              </a:rPr>
              <a:t>Categoria: Misc</a:t>
            </a:r>
            <a:endParaRPr/>
          </a:p>
          <a:p>
            <a:pPr>
              <a:lnSpc>
                <a:spcPct val="100000"/>
              </a:lnSpc>
            </a:pPr>
            <a:r>
              <a:rPr lang="pt-BR" sz="2200">
                <a:solidFill>
                  <a:srgbClr val="000000"/>
                </a:solidFill>
                <a:latin typeface="Architects Daughter"/>
                <a:ea typeface="Architects Daughter"/>
              </a:rPr>
              <a:t>Descrição: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</a:rPr>
              <a:t>426f6d2074726162616c686f2120436f6e73656775697520313020706f6e746f732120417175692073756120666c61673a2043544642527b38656239306563313532626433306634613533663135626638303537383364637d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205920"/>
            <a:ext cx="8226360" cy="85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Architects Daughter"/>
                <a:ea typeface="Architects Daughter"/>
              </a:rPr>
              <a:t>Formatos de CTF (</a:t>
            </a:r>
            <a:r>
              <a:rPr b="1"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Jeopardy</a:t>
            </a:r>
            <a:r>
              <a:rPr b="1" lang="pt-BR" sz="3600">
                <a:solidFill>
                  <a:srgbClr val="000000"/>
                </a:solidFill>
                <a:latin typeface="Architects Daughter"/>
                <a:ea typeface="Architects Daughter"/>
              </a:rPr>
              <a:t>)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457200" y="1200240"/>
            <a:ext cx="8226360" cy="372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pt-BR" sz="2200">
                <a:solidFill>
                  <a:srgbClr val="000000"/>
                </a:solidFill>
                <a:latin typeface="Arial"/>
                <a:ea typeface="Arial"/>
              </a:rPr>
              <a:t>&gt;&gt;&gt; '426f6d2074726162616c686f2120436f6e73656775697520313020706f6e746f732120417175692073756120666c61673a2043544642527b38656239306563313532626433306634613533663135626638303537383364637d'.decode('hex')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200">
                <a:solidFill>
                  <a:srgbClr val="000000"/>
                </a:solidFill>
                <a:latin typeface="Arial"/>
                <a:ea typeface="Arial"/>
              </a:rPr>
              <a:t>'Bom trabalho! Conseguiu 10 pontos! Aqui sua flag: </a:t>
            </a:r>
            <a:r>
              <a:rPr lang="pt-BR" sz="2200">
                <a:solidFill>
                  <a:srgbClr val="00a000"/>
                </a:solidFill>
                <a:latin typeface="Arial"/>
                <a:ea typeface="Arial"/>
              </a:rPr>
              <a:t>CTFBR{8eb90ec152bd30f4a53f15bf805783dc}</a:t>
            </a:r>
            <a:r>
              <a:rPr lang="pt-BR" sz="2200">
                <a:solidFill>
                  <a:srgbClr val="000000"/>
                </a:solidFill>
                <a:latin typeface="Arial"/>
                <a:ea typeface="Arial"/>
              </a:rPr>
              <a:t>'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781920"/>
            <a:ext cx="8226360" cy="85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Architects Daughter"/>
                <a:ea typeface="Architects Daughter"/>
              </a:rPr>
              <a:t>Formatos de CTF (</a:t>
            </a:r>
            <a:r>
              <a:rPr b="1"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Attack/Defense</a:t>
            </a:r>
            <a:r>
              <a:rPr b="1" lang="pt-BR" sz="3600">
                <a:solidFill>
                  <a:srgbClr val="000000"/>
                </a:solidFill>
                <a:latin typeface="Architects Daughter"/>
                <a:ea typeface="Architects Daughter"/>
              </a:rPr>
              <a:t>)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457200" y="1848240"/>
            <a:ext cx="8226360" cy="372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Equipes recebem/montam máquinas virtuais com diversos serviços (alguns vulneráveis).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As equipes devem atacar as máquinas dos concorrentes.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As equipes devem proteger os serviços de suas máquinas.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05920"/>
            <a:ext cx="8226360" cy="85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Architects Daughter"/>
                <a:ea typeface="Architects Daughter"/>
              </a:rPr>
              <a:t>Formatos de CTF (</a:t>
            </a:r>
            <a:r>
              <a:rPr b="1"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Híbridos</a:t>
            </a:r>
            <a:r>
              <a:rPr b="1" lang="pt-BR" sz="3600">
                <a:solidFill>
                  <a:srgbClr val="000000"/>
                </a:solidFill>
                <a:latin typeface="Architects Daughter"/>
                <a:ea typeface="Architects Daughter"/>
              </a:rPr>
              <a:t>)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457200" y="1200240"/>
            <a:ext cx="8226360" cy="372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Jeopardy + Attack/Defense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457200" y="205920"/>
            <a:ext cx="8226360" cy="85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Architects Daughter"/>
                <a:ea typeface="Architects Daughter"/>
              </a:rPr>
              <a:t>Antes de mais nada...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457200" y="1295640"/>
            <a:ext cx="7188480" cy="74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Architects Daughter"/>
                <a:ea typeface="Architects Daughter"/>
              </a:rPr>
              <a:t>… </a:t>
            </a:r>
            <a:r>
              <a:rPr lang="pt-BR" sz="2000">
                <a:solidFill>
                  <a:srgbClr val="000000"/>
                </a:solidFill>
                <a:latin typeface="Architects Daughter"/>
                <a:ea typeface="Architects Daughter"/>
              </a:rPr>
              <a:t>utilize seu </a:t>
            </a:r>
            <a:r>
              <a:rPr i="1" lang="pt-BR" sz="2000">
                <a:solidFill>
                  <a:srgbClr val="000000"/>
                </a:solidFill>
                <a:latin typeface="Architects Daughter"/>
                <a:ea typeface="Architects Daughter"/>
              </a:rPr>
              <a:t>smartphone</a:t>
            </a:r>
            <a:r>
              <a:rPr lang="pt-BR" sz="2000">
                <a:solidFill>
                  <a:srgbClr val="000000"/>
                </a:solidFill>
                <a:latin typeface="Architects Daughter"/>
                <a:ea typeface="Architects Daughter"/>
              </a:rPr>
              <a:t> e siga-nos nas redes sociais! :)</a:t>
            </a:r>
            <a:endParaRPr/>
          </a:p>
        </p:txBody>
      </p:sp>
      <p:pic>
        <p:nvPicPr>
          <p:cNvPr id="75" name="Shape 3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89480" y="2252160"/>
            <a:ext cx="741600" cy="741600"/>
          </a:xfrm>
          <a:prstGeom prst="rect">
            <a:avLst/>
          </a:prstGeom>
          <a:ln>
            <a:noFill/>
          </a:ln>
        </p:spPr>
      </p:pic>
      <p:pic>
        <p:nvPicPr>
          <p:cNvPr id="76" name="Shape 3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81560" y="3217680"/>
            <a:ext cx="757440" cy="741600"/>
          </a:xfrm>
          <a:prstGeom prst="rect">
            <a:avLst/>
          </a:prstGeom>
          <a:ln>
            <a:noFill/>
          </a:ln>
        </p:spPr>
      </p:pic>
      <p:pic>
        <p:nvPicPr>
          <p:cNvPr id="77" name="Shape 39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81560" y="4184640"/>
            <a:ext cx="757440" cy="757440"/>
          </a:xfrm>
          <a:prstGeom prst="rect">
            <a:avLst/>
          </a:prstGeom>
          <a:ln>
            <a:noFill/>
          </a:ln>
        </p:spPr>
      </p:pic>
      <p:sp>
        <p:nvSpPr>
          <p:cNvPr id="78" name="CustomShape 3"/>
          <p:cNvSpPr/>
          <p:nvPr/>
        </p:nvSpPr>
        <p:spPr>
          <a:xfrm>
            <a:off x="2583000" y="2199240"/>
            <a:ext cx="6381720" cy="74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pt-BR" sz="3000">
                <a:solidFill>
                  <a:srgbClr val="073763"/>
                </a:solidFill>
                <a:latin typeface="Architects Daughter"/>
                <a:ea typeface="Architects Daughter"/>
              </a:rPr>
              <a:t>@capturetheflagbr</a:t>
            </a:r>
            <a:endParaRPr/>
          </a:p>
        </p:txBody>
      </p:sp>
      <p:sp>
        <p:nvSpPr>
          <p:cNvPr id="79" name="CustomShape 4"/>
          <p:cNvSpPr/>
          <p:nvPr/>
        </p:nvSpPr>
        <p:spPr>
          <a:xfrm>
            <a:off x="2583000" y="3217680"/>
            <a:ext cx="6381720" cy="74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pt-BR" sz="3000">
                <a:solidFill>
                  <a:srgbClr val="073763"/>
                </a:solidFill>
                <a:latin typeface="Architects Daughter"/>
                <a:ea typeface="Architects Daughter"/>
              </a:rPr>
              <a:t>@ctfbr</a:t>
            </a:r>
            <a:endParaRPr/>
          </a:p>
        </p:txBody>
      </p:sp>
      <p:sp>
        <p:nvSpPr>
          <p:cNvPr id="80" name="CustomShape 5"/>
          <p:cNvSpPr/>
          <p:nvPr/>
        </p:nvSpPr>
        <p:spPr>
          <a:xfrm>
            <a:off x="2634120" y="4192560"/>
            <a:ext cx="6381720" cy="74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pt-BR" sz="3000">
                <a:solidFill>
                  <a:srgbClr val="073763"/>
                </a:solidFill>
                <a:latin typeface="Architects Daughter"/>
                <a:ea typeface="Architects Daughter"/>
              </a:rPr>
              <a:t>reddit.com/r/ctfbr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05920"/>
            <a:ext cx="8226360" cy="85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Architects Daughter"/>
                <a:ea typeface="Architects Daughter"/>
              </a:rPr>
              <a:t>Eventos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457200" y="1200240"/>
            <a:ext cx="8226360" cy="372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Nacionais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000">
                <a:solidFill>
                  <a:srgbClr val="000000"/>
                </a:solidFill>
                <a:latin typeface="Architects Daughter"/>
                <a:ea typeface="Architects Daughter"/>
              </a:rPr>
              <a:t>Hacking n' Roll (Organizado pelo INSERT)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000">
                <a:solidFill>
                  <a:srgbClr val="000000"/>
                </a:solidFill>
                <a:latin typeface="Architects Daughter"/>
                <a:ea typeface="Architects Daughter"/>
              </a:rPr>
              <a:t>Pwn2Win (Organizado pelo ELT)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Internacionais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000">
                <a:solidFill>
                  <a:srgbClr val="000000"/>
                </a:solidFill>
                <a:latin typeface="Architects Daughter"/>
                <a:ea typeface="Architects Daughter"/>
              </a:rPr>
              <a:t>DEF CON Quals e Finals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000">
                <a:solidFill>
                  <a:srgbClr val="000000"/>
                </a:solidFill>
                <a:latin typeface="Architects Daughter"/>
                <a:ea typeface="Architects Daughter"/>
              </a:rPr>
              <a:t>Codegate Quals e Finals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000">
                <a:solidFill>
                  <a:srgbClr val="000000"/>
                </a:solidFill>
                <a:latin typeface="Architects Daughter"/>
                <a:ea typeface="Architects Daughter"/>
              </a:rPr>
              <a:t>HITCON CTF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000">
                <a:solidFill>
                  <a:srgbClr val="000000"/>
                </a:solidFill>
                <a:latin typeface="Architects Daughter"/>
                <a:ea typeface="Architects Daughter"/>
              </a:rPr>
              <a:t>CSAW CTF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000">
                <a:solidFill>
                  <a:srgbClr val="000000"/>
                </a:solidFill>
                <a:latin typeface="Architects Daughter"/>
                <a:ea typeface="Architects Daughter"/>
              </a:rPr>
              <a:t>PlaidCTF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05920"/>
            <a:ext cx="8226360" cy="85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Architects Daughter"/>
                <a:ea typeface="Architects Daughter"/>
              </a:rPr>
              <a:t>Como participar?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457200" y="1200240"/>
            <a:ext cx="8226360" cy="372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Junte uma galera;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Registre um time em algum CTF;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Compre umas pizzas :P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Divirta-se!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Saiba sobre os próximos CTFs em:</a:t>
            </a:r>
            <a:endParaRPr/>
          </a:p>
          <a:p>
            <a:pPr>
              <a:lnSpc>
                <a:spcPct val="100000"/>
              </a:lnSpc>
            </a:pPr>
            <a:r>
              <a:rPr lang="pt-BR" sz="2400" u="sng">
                <a:solidFill>
                  <a:srgbClr val="1155cc"/>
                </a:solidFill>
                <a:latin typeface="Arial"/>
                <a:ea typeface="Arial"/>
              </a:rPr>
              <a:t>https://ctftime.org/event/list/upcoming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05920"/>
            <a:ext cx="8226360" cy="85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Architects Daughter"/>
                <a:ea typeface="Architects Daughter"/>
              </a:rPr>
              <a:t>Como “ficar bom”?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457200" y="1272240"/>
            <a:ext cx="8226360" cy="372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Participando de muitos CTFs;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Lendo </a:t>
            </a:r>
            <a:r>
              <a:rPr i="1"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write-ups</a:t>
            </a: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Fazendo </a:t>
            </a:r>
            <a:r>
              <a:rPr i="1"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write-ups</a:t>
            </a: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Praticando em sites com desafios de dificuldade crescente, como pwnable.kr, ctf.katsudon.org, w3challs.com...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05920"/>
            <a:ext cx="8226360" cy="85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Architects Daughter"/>
                <a:ea typeface="Architects Daughter"/>
              </a:rPr>
              <a:t>Como “ficar bom”?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457200" y="1452240"/>
            <a:ext cx="8226360" cy="372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Praticando na </a:t>
            </a:r>
            <a:r>
              <a:rPr b="1"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rede social brasileira dos CTFs</a:t>
            </a: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, o Shellter Labs (shellterlabs.com)</a:t>
            </a:r>
            <a:endParaRPr/>
          </a:p>
        </p:txBody>
      </p:sp>
      <p:pic>
        <p:nvPicPr>
          <p:cNvPr id="12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12000" y="2736000"/>
            <a:ext cx="5506560" cy="172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05920"/>
            <a:ext cx="8226360" cy="85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endParaRPr/>
          </a:p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Architects Daughter"/>
                <a:ea typeface="Architects Daughter"/>
              </a:rPr>
              <a:t>Projeto CTF-BR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457200" y="1200240"/>
            <a:ext cx="8226360" cy="372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000">
                <a:solidFill>
                  <a:srgbClr val="000000"/>
                </a:solidFill>
                <a:latin typeface="Architects Daughter"/>
                <a:ea typeface="Architects Daughter"/>
              </a:rPr>
              <a:t>Projeto para movimentar a cena de CTF no Brasil;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000">
                <a:solidFill>
                  <a:srgbClr val="000000"/>
                </a:solidFill>
                <a:latin typeface="Architects Daughter"/>
                <a:ea typeface="Architects Daughter"/>
              </a:rPr>
              <a:t>Projeto </a:t>
            </a:r>
            <a:r>
              <a:rPr b="1" lang="pt-BR" sz="2000">
                <a:solidFill>
                  <a:srgbClr val="000000"/>
                </a:solidFill>
                <a:latin typeface="Architects Daughter"/>
                <a:ea typeface="Architects Daughter"/>
              </a:rPr>
              <a:t>da</a:t>
            </a:r>
            <a:r>
              <a:rPr lang="pt-BR" sz="2000">
                <a:solidFill>
                  <a:srgbClr val="000000"/>
                </a:solidFill>
                <a:latin typeface="Architects Daughter"/>
                <a:ea typeface="Architects Daughter"/>
              </a:rPr>
              <a:t> comunidade e </a:t>
            </a:r>
            <a:r>
              <a:rPr b="1" lang="pt-BR" sz="2000">
                <a:solidFill>
                  <a:srgbClr val="000000"/>
                </a:solidFill>
                <a:latin typeface="Architects Daughter"/>
                <a:ea typeface="Architects Daughter"/>
              </a:rPr>
              <a:t>para</a:t>
            </a:r>
            <a:r>
              <a:rPr lang="pt-BR" sz="2000">
                <a:solidFill>
                  <a:srgbClr val="000000"/>
                </a:solidFill>
                <a:latin typeface="Architects Daughter"/>
                <a:ea typeface="Architects Daughter"/>
              </a:rPr>
              <a:t> a comunidade;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000">
                <a:solidFill>
                  <a:srgbClr val="000000"/>
                </a:solidFill>
                <a:latin typeface="Architects Daughter"/>
                <a:ea typeface="Architects Daughter"/>
              </a:rPr>
              <a:t>Iniciativa para levar os CTFs para as Universidades;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000">
                <a:solidFill>
                  <a:srgbClr val="000000"/>
                </a:solidFill>
                <a:latin typeface="Architects Daughter"/>
                <a:ea typeface="Architects Daughter"/>
              </a:rPr>
              <a:t>Integração dos times brasileiros;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000">
                <a:solidFill>
                  <a:srgbClr val="000000"/>
                </a:solidFill>
                <a:latin typeface="Architects Daughter"/>
                <a:ea typeface="Architects Daughter"/>
              </a:rPr>
              <a:t>Repositório centralizado de write-ups;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Architects Daughter"/>
                <a:ea typeface="Architects Daughter"/>
              </a:rPr>
              <a:t>Visite!</a:t>
            </a:r>
            <a:endParaRPr/>
          </a:p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Architects Daughter"/>
                <a:ea typeface="Architects Daughter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3600">
                <a:solidFill>
                  <a:srgbClr val="0000ff"/>
                </a:solidFill>
                <a:latin typeface="Architects Daughter"/>
                <a:ea typeface="Arial"/>
              </a:rPr>
              <a:t>https://www.ctf-br.org/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1200240"/>
            <a:ext cx="8226360" cy="372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Você deseja um </a:t>
            </a:r>
            <a:r>
              <a:rPr b="1" lang="pt-BR" sz="2400">
                <a:solidFill>
                  <a:srgbClr val="0000ff"/>
                </a:solidFill>
                <a:latin typeface="Architects Daughter"/>
                <a:ea typeface="Architects Daughter"/>
              </a:rPr>
              <a:t>CTF introdutório</a:t>
            </a: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 na sua Universidade? </a:t>
            </a: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Nós podemos proporcioná-lo!</a:t>
            </a: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Utilizando a mesma plataforma do </a:t>
            </a:r>
            <a:r>
              <a:rPr b="1" lang="pt-BR" sz="2400">
                <a:solidFill>
                  <a:srgbClr val="0000ff"/>
                </a:solidFill>
                <a:latin typeface="Architects Daughter"/>
                <a:ea typeface="Architects Daughter"/>
              </a:rPr>
              <a:t>Pwn2Win CTF</a:t>
            </a: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, e com 12 challenges (6 iniciantes e 6 avançados), podemos organizar um CTF na sua Instituição e estimular os alunos a trabalhar em equipe e pensar “fora da caixa”!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Não perca essa oportunidade, </a:t>
            </a:r>
            <a:r>
              <a:rPr b="1" lang="pt-BR" sz="2400">
                <a:solidFill>
                  <a:srgbClr val="0000ff"/>
                </a:solidFill>
                <a:latin typeface="Architects Daughter"/>
                <a:ea typeface="Architects Daughter"/>
              </a:rPr>
              <a:t>contate-nos!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457200" y="205920"/>
            <a:ext cx="8226360" cy="85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Architects Daughter"/>
                <a:ea typeface="Architects Daughter"/>
              </a:rPr>
              <a:t>CTF-BR University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05920"/>
            <a:ext cx="8226360" cy="85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Architects Daughter"/>
                <a:ea typeface="Architects Daughter"/>
              </a:rPr>
              <a:t>Conclusão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457200" y="1200240"/>
            <a:ext cx="8226360" cy="372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SzPct val="83000"/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CTFs são divertidos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CTFs são ótimas fonte de conhecimento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CTFs te fazem conhecer pessoas legais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CTFs te ensinam a trabalhar em equipe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CTFs podem te levar para outros países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CTFs podem ser lucrativos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Entrose com a galera no IRC: </a:t>
            </a:r>
            <a:endParaRPr/>
          </a:p>
          <a:p>
            <a:pPr algn="ctr">
              <a:lnSpc>
                <a:spcPct val="100000"/>
              </a:lnSpc>
              <a:buFont typeface="Arial"/>
              <a:buChar char="●"/>
            </a:pPr>
            <a:r>
              <a:rPr b="1"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#ctf-br</a:t>
            </a: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 @ </a:t>
            </a:r>
            <a:r>
              <a:rPr b="1"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freenode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05920"/>
            <a:ext cx="8226360" cy="85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Architects Daughter"/>
                <a:ea typeface="Architects Daughter"/>
              </a:rPr>
              <a:t>Agenda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1380240"/>
            <a:ext cx="8226360" cy="372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Afinal, o que é CTF?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Flags? Como são? Onde vivem?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Formatos de CTF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Eventos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Como participar?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Projeto CTF-BR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Conclusão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05920"/>
            <a:ext cx="8226360" cy="85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Architects Daughter"/>
                <a:ea typeface="Architects Daughter"/>
              </a:rPr>
              <a:t>Afinal, o que é CTF?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1200240"/>
            <a:ext cx="8226360" cy="372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pt-BR" sz="2200">
                <a:solidFill>
                  <a:srgbClr val="000000"/>
                </a:solidFill>
                <a:latin typeface="Architects Daughter"/>
                <a:ea typeface="Architects Daughter"/>
              </a:rPr>
              <a:t>Capture the flag (Capture a bandeira)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pt-BR" sz="2000">
                <a:solidFill>
                  <a:srgbClr val="000000"/>
                </a:solidFill>
                <a:latin typeface="Architects Daughter"/>
                <a:ea typeface="Architects Daughter"/>
              </a:rPr>
              <a:t>O que é?</a:t>
            </a:r>
            <a:r>
              <a:rPr b="1"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 </a:t>
            </a:r>
            <a:r>
              <a:rPr lang="pt-BR" sz="1600">
                <a:solidFill>
                  <a:srgbClr val="000000"/>
                </a:solidFill>
                <a:latin typeface="Architects Daughter"/>
                <a:ea typeface="Architects Daughter"/>
              </a:rPr>
              <a:t>Competição individual ou em equipe que envolve diversas competências de Computação. Normalmente acontecem nos fins de semana e tem duração entre 24h-48h.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pt-BR" sz="2000">
                <a:solidFill>
                  <a:srgbClr val="000000"/>
                </a:solidFill>
                <a:latin typeface="Architects Daughter"/>
                <a:ea typeface="Architects Daughter"/>
              </a:rPr>
              <a:t>Objetivos?</a:t>
            </a: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 </a:t>
            </a:r>
            <a:r>
              <a:rPr lang="pt-BR" sz="1600">
                <a:solidFill>
                  <a:srgbClr val="000000"/>
                </a:solidFill>
                <a:latin typeface="Architects Daughter"/>
                <a:ea typeface="Architects Daughter"/>
              </a:rPr>
              <a:t>Resolver problemas (geralmente relacionados com infosec). Aprender.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pt-BR" sz="2000">
                <a:solidFill>
                  <a:srgbClr val="000000"/>
                </a:solidFill>
                <a:latin typeface="Architects Daughter"/>
                <a:ea typeface="Architects Daughter"/>
              </a:rPr>
              <a:t>Quem participa?</a:t>
            </a:r>
            <a:r>
              <a:rPr lang="pt-BR" sz="1600">
                <a:solidFill>
                  <a:srgbClr val="000000"/>
                </a:solidFill>
                <a:latin typeface="Architects Daughter"/>
                <a:ea typeface="Architects Daughter"/>
              </a:rPr>
              <a:t> Estudantes, professores, programadores, hackers, profissionais de segurança da informação, entusiastas etc.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421920"/>
            <a:ext cx="8226360" cy="85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Architects Daughter"/>
                <a:ea typeface="Architects Daughter"/>
              </a:rPr>
              <a:t>Afinal, o que é CTF? </a:t>
            </a:r>
            <a:r>
              <a:rPr b="1" lang="pt-BR" sz="1600">
                <a:solidFill>
                  <a:srgbClr val="000000"/>
                </a:solidFill>
                <a:latin typeface="Architects Daughter"/>
                <a:ea typeface="Architects Daughter"/>
              </a:rPr>
              <a:t>(Termos comuns)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457200" y="1632240"/>
            <a:ext cx="8226360" cy="372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pt-BR" sz="1600">
                <a:solidFill>
                  <a:srgbClr val="000000"/>
                </a:solidFill>
                <a:latin typeface="Architects Daughter"/>
                <a:ea typeface="Architects Daughter"/>
              </a:rPr>
              <a:t>Challenges/tasks</a:t>
            </a:r>
            <a:r>
              <a:rPr lang="pt-BR" sz="1600">
                <a:solidFill>
                  <a:srgbClr val="000000"/>
                </a:solidFill>
                <a:latin typeface="Architects Daughter"/>
                <a:ea typeface="Architects Daughter"/>
              </a:rPr>
              <a:t> - Desafios/tarefas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pt-BR" sz="1600">
                <a:solidFill>
                  <a:srgbClr val="000000"/>
                </a:solidFill>
                <a:latin typeface="Architects Daughter"/>
                <a:ea typeface="Architects Daughter"/>
              </a:rPr>
              <a:t>Flag</a:t>
            </a:r>
            <a:r>
              <a:rPr lang="pt-BR" sz="1600">
                <a:solidFill>
                  <a:srgbClr val="000000"/>
                </a:solidFill>
                <a:latin typeface="Architects Daughter"/>
                <a:ea typeface="Architects Daughter"/>
              </a:rPr>
              <a:t> - Bandeira. Informação secreta (mais adiante...)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pt-BR" sz="1600">
                <a:solidFill>
                  <a:srgbClr val="000000"/>
                </a:solidFill>
                <a:latin typeface="Architects Daughter"/>
                <a:ea typeface="Architects Daughter"/>
              </a:rPr>
              <a:t>Scoreboard</a:t>
            </a:r>
            <a:r>
              <a:rPr lang="pt-BR" sz="1600">
                <a:solidFill>
                  <a:srgbClr val="000000"/>
                </a:solidFill>
                <a:latin typeface="Architects Daughter"/>
                <a:ea typeface="Architects Daughter"/>
              </a:rPr>
              <a:t> - Rank das equipes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pt-BR" sz="1600">
                <a:solidFill>
                  <a:srgbClr val="000000"/>
                </a:solidFill>
                <a:latin typeface="Architects Daughter"/>
                <a:ea typeface="Architects Daughter"/>
              </a:rPr>
              <a:t>Write-up</a:t>
            </a:r>
            <a:r>
              <a:rPr lang="pt-BR" sz="1600">
                <a:solidFill>
                  <a:srgbClr val="000000"/>
                </a:solidFill>
                <a:latin typeface="Architects Daughter"/>
                <a:ea typeface="Architects Daughter"/>
              </a:rPr>
              <a:t> - Explicação de como um desafio foi resolvido por uma equipe. Liberado apenas no final da competição!!!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pt-BR" sz="1600">
                <a:solidFill>
                  <a:srgbClr val="000000"/>
                </a:solidFill>
                <a:latin typeface="Architects Daughter"/>
                <a:ea typeface="Architects Daughter"/>
              </a:rPr>
              <a:t>Hint</a:t>
            </a:r>
            <a:r>
              <a:rPr lang="pt-BR" sz="1600">
                <a:solidFill>
                  <a:srgbClr val="000000"/>
                </a:solidFill>
                <a:latin typeface="Architects Daughter"/>
                <a:ea typeface="Architects Daughter"/>
              </a:rPr>
              <a:t> - Dicas que os organizadores dão sobre algum desafio.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05920"/>
            <a:ext cx="8226360" cy="85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200">
                <a:solidFill>
                  <a:srgbClr val="000000"/>
                </a:solidFill>
                <a:latin typeface="Architects Daughter"/>
                <a:ea typeface="Architects Daughter"/>
              </a:rPr>
              <a:t>Flags? Como são? Onde vivem?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457200" y="1200240"/>
            <a:ext cx="8226360" cy="372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Flags?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Informação secreta que comprova a resolução de um problema.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05920"/>
            <a:ext cx="8226360" cy="85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200">
                <a:solidFill>
                  <a:srgbClr val="000000"/>
                </a:solidFill>
                <a:latin typeface="Architects Daughter"/>
                <a:ea typeface="Architects Daughter"/>
              </a:rPr>
              <a:t>Flags? Como são? Onde vivem?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1200240"/>
            <a:ext cx="8226360" cy="372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Como são?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Depende da competição. Ultimamente existe uma tentativa de padronizar um formato.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Ex: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1600">
                <a:solidFill>
                  <a:srgbClr val="000000"/>
                </a:solidFill>
                <a:latin typeface="Architects Daughter"/>
                <a:ea typeface="Architects Daughter"/>
              </a:rPr>
              <a:t>a8db1d82db78ed452ba0882fb9554fc9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1600">
                <a:solidFill>
                  <a:srgbClr val="000000"/>
                </a:solidFill>
                <a:latin typeface="Architects Daughter"/>
                <a:ea typeface="Architects Daughter"/>
              </a:rPr>
              <a:t>This_is_an_example_of_flag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1600">
                <a:solidFill>
                  <a:srgbClr val="000000"/>
                </a:solidFill>
                <a:latin typeface="Architects Daughter"/>
                <a:ea typeface="Architects Daughter"/>
              </a:rPr>
              <a:t>flag{a8db1d82db78ed452ba0882fb9554fc9}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1600">
                <a:solidFill>
                  <a:srgbClr val="000000"/>
                </a:solidFill>
                <a:latin typeface="Architects Daughter"/>
                <a:ea typeface="Architects Daughter"/>
              </a:rPr>
              <a:t>key{w00t_y0u_g0t_it}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1600">
                <a:solidFill>
                  <a:srgbClr val="000000"/>
                </a:solidFill>
                <a:latin typeface="Architects Daughter"/>
                <a:ea typeface="Architects Daughter"/>
              </a:rPr>
              <a:t>CTFBR{S0m3_S3cr3t_T3XT}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05920"/>
            <a:ext cx="8226360" cy="85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200">
                <a:solidFill>
                  <a:srgbClr val="000000"/>
                </a:solidFill>
                <a:latin typeface="Architects Daughter"/>
                <a:ea typeface="Architects Daughter"/>
              </a:rPr>
              <a:t>Flags? Como são? Onde vivem?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57200" y="1200240"/>
            <a:ext cx="8226360" cy="372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Onde vivem?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200">
                <a:solidFill>
                  <a:srgbClr val="000000"/>
                </a:solidFill>
                <a:latin typeface="Architects Daughter"/>
                <a:ea typeface="Architects Daughter"/>
              </a:rPr>
              <a:t>Em servidores (WEB, FTP, DNS etc...)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200">
                <a:solidFill>
                  <a:srgbClr val="000000"/>
                </a:solidFill>
                <a:latin typeface="Architects Daughter"/>
                <a:ea typeface="Architects Daughter"/>
              </a:rPr>
              <a:t>Em arquivos criptografados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200">
                <a:solidFill>
                  <a:srgbClr val="000000"/>
                </a:solidFill>
                <a:latin typeface="Architects Daughter"/>
                <a:ea typeface="Architects Daughter"/>
              </a:rPr>
              <a:t>Em arquivos binários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200">
                <a:solidFill>
                  <a:srgbClr val="000000"/>
                </a:solidFill>
                <a:latin typeface="Architects Daughter"/>
                <a:ea typeface="Architects Daughter"/>
              </a:rPr>
              <a:t>Em arquivos de captura de pacote (PCAPs)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200">
                <a:solidFill>
                  <a:srgbClr val="000000"/>
                </a:solidFill>
                <a:latin typeface="Architects Daughter"/>
                <a:ea typeface="Architects Daughter"/>
              </a:rPr>
              <a:t>Em imagens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200">
                <a:solidFill>
                  <a:srgbClr val="000000"/>
                </a:solidFill>
                <a:latin typeface="Architects Daughter"/>
                <a:ea typeface="Architects Daughter"/>
              </a:rPr>
              <a:t>Em audios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200">
                <a:solidFill>
                  <a:srgbClr val="000000"/>
                </a:solidFill>
                <a:latin typeface="Architects Daughter"/>
                <a:ea typeface="Architects Daughter"/>
              </a:rPr>
              <a:t>Em qualquer lugar :P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05920"/>
            <a:ext cx="8226360" cy="85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Architects Daughter"/>
                <a:ea typeface="Architects Daughter"/>
              </a:rPr>
              <a:t>Formatos de CTF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457200" y="1200240"/>
            <a:ext cx="8226360" cy="372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Jeopardy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Attack/Defense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chitects Daughter"/>
                <a:ea typeface="Architects Daughter"/>
              </a:rPr>
              <a:t>Híbridos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