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694"/>
  </p:normalViewPr>
  <p:slideViewPr>
    <p:cSldViewPr snapToGrid="0" snapToObjects="1">
      <p:cViewPr varScale="1">
        <p:scale>
          <a:sx n="104" d="100"/>
          <a:sy n="104" d="100"/>
        </p:scale>
        <p:origin x="9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37CF-F1B8-D744-838C-C6429E522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700819"/>
            <a:ext cx="8991600" cy="1645920"/>
          </a:xfrm>
        </p:spPr>
        <p:txBody>
          <a:bodyPr/>
          <a:lstStyle/>
          <a:p>
            <a:r>
              <a:rPr lang="en-US" dirty="0"/>
              <a:t>Ebola Epidemics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3464F-07EC-B841-9A3B-9F8E8002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271368"/>
            <a:ext cx="6801612" cy="1239894"/>
          </a:xfrm>
        </p:spPr>
        <p:txBody>
          <a:bodyPr>
            <a:noAutofit/>
          </a:bodyPr>
          <a:lstStyle/>
          <a:p>
            <a:r>
              <a:rPr lang="en-US" dirty="0"/>
              <a:t>Group Members:</a:t>
            </a:r>
          </a:p>
          <a:p>
            <a:r>
              <a:rPr lang="en-US" dirty="0"/>
              <a:t> </a:t>
            </a:r>
          </a:p>
          <a:p>
            <a:r>
              <a:rPr lang="en-US" dirty="0" err="1"/>
              <a:t>Jialin</a:t>
            </a:r>
            <a:r>
              <a:rPr lang="en-US" dirty="0"/>
              <a:t> Zhang (400400788)</a:t>
            </a:r>
          </a:p>
          <a:p>
            <a:r>
              <a:rPr lang="en-US" dirty="0" err="1"/>
              <a:t>XiaoJun</a:t>
            </a:r>
            <a:r>
              <a:rPr lang="en-US" dirty="0"/>
              <a:t> Ge (400370084) </a:t>
            </a:r>
          </a:p>
          <a:p>
            <a:r>
              <a:rPr lang="en-US" dirty="0" err="1"/>
              <a:t>Ziyao</a:t>
            </a:r>
            <a:r>
              <a:rPr lang="en-US" dirty="0"/>
              <a:t> Zhang (400368829)</a:t>
            </a:r>
          </a:p>
          <a:p>
            <a:r>
              <a:rPr lang="en-US" dirty="0" err="1"/>
              <a:t>Hengyu</a:t>
            </a:r>
            <a:r>
              <a:rPr lang="en-US" dirty="0"/>
              <a:t> He (400381436) </a:t>
            </a:r>
          </a:p>
          <a:p>
            <a:r>
              <a:rPr lang="en-US" dirty="0" err="1"/>
              <a:t>Binghe</a:t>
            </a:r>
            <a:r>
              <a:rPr lang="en-US" dirty="0"/>
              <a:t> (Ruby) Li (400412789)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0581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10BE-61AE-2D44-91BE-8FEAA42D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Motivation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B78A9-6DCF-474A-A3C3-83095C0DB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Ebola discovered in 1976; 2014–2016 epidemic was most severe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28,000 cases,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en-US" dirty="0"/>
              <a:t> &gt;11,000 deaths (Guinea, Liberia, Sierra Leone)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Traditional funerals = major transmission pathway (60%+ in some areas)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1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FBDD-E6E5-E84F-9405-AD8E7356F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494" y="834063"/>
            <a:ext cx="8670412" cy="1188720"/>
          </a:xfrm>
        </p:spPr>
        <p:txBody>
          <a:bodyPr>
            <a:normAutofit fontScale="90000"/>
          </a:bodyPr>
          <a:lstStyle/>
          <a:p>
            <a:r>
              <a:rPr lang="en-US" dirty="0"/>
              <a:t>Research Question &amp; Modeling Approach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47984-33FC-7E40-9960-E15CC7C4F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question: How do funeral practices affect Ebola transmission?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Approach: Discrete-time compartmental SIFR model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Extension: Include public health interventions (safe burial rate)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8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1FBDD-E6E5-E84F-9405-AD8E7356F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Base Model Overview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47984-33FC-7E40-9960-E15CC7C4F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 → I → F → R compartments</a:t>
            </a:r>
          </a:p>
          <a:p>
            <a:r>
              <a:rPr lang="en-US">
                <a:solidFill>
                  <a:schemeClr val="bg1"/>
                </a:solidFill>
              </a:rPr>
              <a:t> </a:t>
            </a:r>
          </a:p>
          <a:p>
            <a:r>
              <a:rPr lang="en-US">
                <a:solidFill>
                  <a:schemeClr val="bg1"/>
                </a:solidFill>
              </a:rPr>
              <a:t>No recovery: all infected eventually die and proceed to funerals</a:t>
            </a:r>
          </a:p>
          <a:p>
            <a:r>
              <a:rPr lang="en-US">
                <a:solidFill>
                  <a:schemeClr val="bg1"/>
                </a:solidFill>
              </a:rPr>
              <a:t> </a:t>
            </a:r>
          </a:p>
          <a:p>
            <a:r>
              <a:rPr lang="en-US">
                <a:solidFill>
                  <a:schemeClr val="bg1"/>
                </a:solidFill>
              </a:rPr>
              <a:t>Key assumptions: constant population, homogeneous mixing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41AF0-DF19-CB4C-AB4F-DFD89F8B9E8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660860"/>
            <a:ext cx="6250769" cy="33754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595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1FBDD-E6E5-E84F-9405-AD8E7356F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Base Model Simulation &amp; Analysis</a:t>
            </a:r>
            <a:br>
              <a:rPr lang="en-US" sz="2400">
                <a:solidFill>
                  <a:schemeClr val="bg1"/>
                </a:solidFill>
              </a:rPr>
            </a:b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47984-33FC-7E40-9960-E15CC7C4F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Result: Infected and funeral populations spike and then vanish</a:t>
            </a:r>
          </a:p>
          <a:p>
            <a:r>
              <a:rPr lang="en-US">
                <a:solidFill>
                  <a:schemeClr val="bg1"/>
                </a:solidFill>
              </a:rPr>
              <a:t> </a:t>
            </a:r>
          </a:p>
          <a:p>
            <a:r>
              <a:rPr lang="en-US">
                <a:solidFill>
                  <a:schemeClr val="bg1"/>
                </a:solidFill>
              </a:rPr>
              <a:t>Eventually, everyone moves to the removed category</a:t>
            </a:r>
          </a:p>
          <a:p>
            <a:r>
              <a:rPr lang="en-US">
                <a:solidFill>
                  <a:schemeClr val="bg1"/>
                </a:solidFill>
              </a:rPr>
              <a:t> </a:t>
            </a:r>
          </a:p>
          <a:p>
            <a:r>
              <a:rPr lang="en-US">
                <a:solidFill>
                  <a:schemeClr val="bg1"/>
                </a:solidFill>
              </a:rPr>
              <a:t>Eigenvalue analysis shows disease-free equilibrium is stable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8542B-0991-F541-9E0C-93E66E2A0FA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7763" y="1176424"/>
            <a:ext cx="6250769" cy="43442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378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1FBDD-E6E5-E84F-9405-AD8E7356F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1500"/>
              <a:t>Extended Model with Safe Burial Pathway</a:t>
            </a:r>
            <a:br>
              <a:rPr lang="en-US" sz="1500"/>
            </a:br>
            <a:endParaRPr lang="en-US" sz="15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66A7B-C379-8049-8E15-A0481D9DF6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979" y="1650474"/>
            <a:ext cx="6227064" cy="356499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47984-33FC-7E40-9960-E15CC7C4F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New feature: Infected can be removed without a funeral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Reflects safe burial policies, public health campaigns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Goal: lower funeral-based infections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4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1FBDD-E6E5-E84F-9405-AD8E7356F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2600"/>
              <a:t>Extended Model Simulation &amp; Results</a:t>
            </a:r>
            <a:br>
              <a:rPr lang="en-US" sz="2600"/>
            </a:br>
            <a:endParaRPr lang="en-US" sz="2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47984-33FC-7E40-9960-E15CC7C4F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Outbreak dies out in ~50 days with high safe burial coverage</a:t>
            </a:r>
          </a:p>
          <a:p>
            <a:r>
              <a:rPr lang="en-US">
                <a:solidFill>
                  <a:srgbClr val="404040"/>
                </a:solidFill>
              </a:rPr>
              <a:t> </a:t>
            </a:r>
          </a:p>
          <a:p>
            <a:r>
              <a:rPr lang="en-US">
                <a:solidFill>
                  <a:srgbClr val="404040"/>
                </a:solidFill>
              </a:rPr>
              <a:t>~80% of population remains uninfected</a:t>
            </a:r>
          </a:p>
          <a:p>
            <a:r>
              <a:rPr lang="en-US">
                <a:solidFill>
                  <a:srgbClr val="404040"/>
                </a:solidFill>
              </a:rPr>
              <a:t> </a:t>
            </a:r>
          </a:p>
          <a:p>
            <a:r>
              <a:rPr lang="en-US">
                <a:solidFill>
                  <a:srgbClr val="404040"/>
                </a:solidFill>
              </a:rPr>
              <a:t>Intervention significantly flattens the curve</a:t>
            </a:r>
          </a:p>
          <a:p>
            <a:r>
              <a:rPr lang="en-US">
                <a:solidFill>
                  <a:srgbClr val="404040"/>
                </a:solidFill>
              </a:rPr>
              <a:t> </a:t>
            </a:r>
          </a:p>
          <a:p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533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2B31-DFDD-0B41-A4F1-13AA2D7D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&amp; Future Directions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8FA70-B40A-C54E-808F-A8F38DEEE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Simplified assumptions: no recovery, constant population, equal mixing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Next steps: add vaccination, recovery, targeted interventions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Importance of culturally sensitive approaches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892A-B9D2-E046-8492-6539E9E1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Thanks for listening!</a:t>
            </a:r>
            <a:br>
              <a:rPr lang="en-US" dirty="0"/>
            </a:br>
            <a:r>
              <a:rPr lang="en-US" dirty="0"/>
              <a:t>Open to questions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98816-CB10-DA45-956E-3E4F257107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References: WHO, Hopkins, Canada Ebola Study, etc.</a:t>
            </a:r>
          </a:p>
        </p:txBody>
      </p:sp>
    </p:spTree>
    <p:extLst>
      <p:ext uri="{BB962C8B-B14F-4D97-AF65-F5344CB8AC3E}">
        <p14:creationId xmlns:p14="http://schemas.microsoft.com/office/powerpoint/2010/main" val="338076728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宽屏</PresentationFormat>
  <Paragraphs>53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Ebola Epidemics Project </vt:lpstr>
      <vt:lpstr>Background &amp; Motivation </vt:lpstr>
      <vt:lpstr>Research Question &amp; Modeling Approach </vt:lpstr>
      <vt:lpstr>Base Model Overview </vt:lpstr>
      <vt:lpstr>Base Model Simulation &amp; Analysis </vt:lpstr>
      <vt:lpstr>Extended Model with Safe Burial Pathway </vt:lpstr>
      <vt:lpstr>Extended Model Simulation &amp; Results </vt:lpstr>
      <vt:lpstr>Limitations &amp; Future Directions </vt:lpstr>
      <vt:lpstr>  Thanks for listening! Open to questions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2025-03-25T22:55:45Z</dcterms:created>
  <dcterms:modified xsi:type="dcterms:W3CDTF">2025-03-25T22:55:49Z</dcterms:modified>
</cp:coreProperties>
</file>