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B004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B004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B004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1054" y="664845"/>
            <a:ext cx="379031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7B004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171" y="2811652"/>
            <a:ext cx="10203180" cy="233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INSTITUTO</a:t>
            </a:r>
            <a:r>
              <a:rPr dirty="0" spc="-60"/>
              <a:t> </a:t>
            </a:r>
            <a:r>
              <a:rPr dirty="0" spc="-5"/>
              <a:t>POLITÉCNICO</a:t>
            </a:r>
            <a:r>
              <a:rPr dirty="0" spc="-45"/>
              <a:t> </a:t>
            </a:r>
            <a:r>
              <a:rPr dirty="0" spc="-10"/>
              <a:t>NACIONAL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2954" y="941949"/>
            <a:ext cx="3830954" cy="5981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30"/>
              </a:spcBef>
            </a:pPr>
            <a:r>
              <a:rPr dirty="0" sz="1800" spc="-20" b="1">
                <a:solidFill>
                  <a:srgbClr val="7B0041"/>
                </a:solidFill>
                <a:latin typeface="Calibri"/>
                <a:cs typeface="Calibri"/>
              </a:rPr>
              <a:t>SECRETARÍA</a:t>
            </a:r>
            <a:r>
              <a:rPr dirty="0" sz="1800" spc="-70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7B0041"/>
                </a:solidFill>
                <a:latin typeface="Calibri"/>
                <a:cs typeface="Calibri"/>
              </a:rPr>
              <a:t>ACADÉMICA</a:t>
            </a:r>
            <a:endParaRPr sz="1800">
              <a:latin typeface="Calibri"/>
              <a:cs typeface="Calibri"/>
            </a:endParaRPr>
          </a:p>
          <a:p>
            <a:pPr algn="r" marR="6985">
              <a:lnSpc>
                <a:spcPct val="100000"/>
              </a:lnSpc>
              <a:spcBef>
                <a:spcPts val="200"/>
              </a:spcBef>
            </a:pPr>
            <a:r>
              <a:rPr dirty="0" sz="1600" spc="-15" b="1">
                <a:solidFill>
                  <a:srgbClr val="7B0041"/>
                </a:solidFill>
                <a:latin typeface="Calibri"/>
                <a:cs typeface="Calibri"/>
              </a:rPr>
              <a:t>DIRECCIÓN</a:t>
            </a:r>
            <a:r>
              <a:rPr dirty="0" sz="1600" spc="3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7B0041"/>
                </a:solidFill>
                <a:latin typeface="Calibri"/>
                <a:cs typeface="Calibri"/>
              </a:rPr>
              <a:t>DE </a:t>
            </a:r>
            <a:r>
              <a:rPr dirty="0" sz="1600" spc="-10" b="1">
                <a:solidFill>
                  <a:srgbClr val="7B0041"/>
                </a:solidFill>
                <a:latin typeface="Calibri"/>
                <a:cs typeface="Calibri"/>
              </a:rPr>
              <a:t>EDUCACIÓN</a:t>
            </a:r>
            <a:r>
              <a:rPr dirty="0" sz="1600" spc="3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7B0041"/>
                </a:solidFill>
                <a:latin typeface="Calibri"/>
                <a:cs typeface="Calibri"/>
              </a:rPr>
              <a:t>MEDIA</a:t>
            </a:r>
            <a:r>
              <a:rPr dirty="0" sz="1600" spc="20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7B0041"/>
                </a:solidFill>
                <a:latin typeface="Calibri"/>
                <a:cs typeface="Calibri"/>
              </a:rPr>
              <a:t>SUPERIOR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1738" y="1872614"/>
            <a:ext cx="1208945" cy="17811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23464" y="3421760"/>
            <a:ext cx="635635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7B0041"/>
                </a:solidFill>
                <a:latin typeface="Calibri"/>
                <a:cs typeface="Calibri"/>
              </a:rPr>
              <a:t>PORTAFOLIO</a:t>
            </a:r>
            <a:r>
              <a:rPr dirty="0" sz="2800" b="1">
                <a:solidFill>
                  <a:srgbClr val="7B0041"/>
                </a:solidFill>
                <a:latin typeface="Calibri"/>
                <a:cs typeface="Calibri"/>
              </a:rPr>
              <a:t> DE</a:t>
            </a:r>
            <a:r>
              <a:rPr dirty="0" sz="2800" spc="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7B0041"/>
                </a:solidFill>
                <a:latin typeface="Calibri"/>
                <a:cs typeface="Calibri"/>
              </a:rPr>
              <a:t>EVIDENCIAS</a:t>
            </a:r>
            <a:r>
              <a:rPr dirty="0" sz="2800" spc="20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7B0041"/>
                </a:solidFill>
                <a:latin typeface="Calibri"/>
                <a:cs typeface="Calibri"/>
              </a:rPr>
              <a:t>DEL</a:t>
            </a:r>
            <a:r>
              <a:rPr dirty="0" sz="2800" spc="10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7B0041"/>
                </a:solidFill>
                <a:latin typeface="Calibri"/>
                <a:cs typeface="Calibri"/>
              </a:rPr>
              <a:t>DOCENTE</a:t>
            </a:r>
            <a:endParaRPr sz="2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2800" spc="-15" b="1">
                <a:solidFill>
                  <a:srgbClr val="7B0041"/>
                </a:solidFill>
                <a:latin typeface="Calibri"/>
                <a:cs typeface="Calibri"/>
              </a:rPr>
              <a:t>PROCESO</a:t>
            </a:r>
            <a:r>
              <a:rPr dirty="0" sz="2800" spc="-30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7B0041"/>
                </a:solidFill>
                <a:latin typeface="Calibri"/>
                <a:cs typeface="Calibri"/>
              </a:rPr>
              <a:t>DE</a:t>
            </a:r>
            <a:r>
              <a:rPr dirty="0" sz="2800" spc="-3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7B0041"/>
                </a:solidFill>
                <a:latin typeface="Calibri"/>
                <a:cs typeface="Calibri"/>
              </a:rPr>
              <a:t>ENSEÑANZA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9952" y="4450079"/>
            <a:ext cx="10401300" cy="125095"/>
          </a:xfrm>
          <a:custGeom>
            <a:avLst/>
            <a:gdLst/>
            <a:ahLst/>
            <a:cxnLst/>
            <a:rect l="l" t="t" r="r" b="b"/>
            <a:pathLst>
              <a:path w="10401300" h="125095">
                <a:moveTo>
                  <a:pt x="10401300" y="0"/>
                </a:moveTo>
                <a:lnTo>
                  <a:pt x="0" y="0"/>
                </a:lnTo>
                <a:lnTo>
                  <a:pt x="0" y="124968"/>
                </a:lnTo>
                <a:lnTo>
                  <a:pt x="10401300" y="124968"/>
                </a:lnTo>
                <a:lnTo>
                  <a:pt x="10401300" y="0"/>
                </a:lnTo>
                <a:close/>
              </a:path>
            </a:pathLst>
          </a:custGeom>
          <a:solidFill>
            <a:srgbClr val="7B00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2743" y="5009388"/>
            <a:ext cx="1274063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267" y="679704"/>
            <a:ext cx="9890760" cy="584200"/>
          </a:xfrm>
          <a:prstGeom prst="rect"/>
          <a:solidFill>
            <a:srgbClr val="7B0041"/>
          </a:solidFill>
          <a:ln w="12192">
            <a:solidFill>
              <a:srgbClr val="787878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385570">
              <a:lnSpc>
                <a:spcPct val="100000"/>
              </a:lnSpc>
              <a:spcBef>
                <a:spcPts val="26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Portafolio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Evidencias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deberá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integrar: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241" y="5577840"/>
            <a:ext cx="887400" cy="862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8627" y="2039238"/>
            <a:ext cx="5649595" cy="3346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7B0041"/>
                </a:solidFill>
                <a:latin typeface="Calibri"/>
                <a:cs typeface="Calibri"/>
              </a:rPr>
              <a:t>Portada: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dirty="0" sz="2800" spc="-15">
                <a:latin typeface="Calibri"/>
                <a:cs typeface="Calibri"/>
              </a:rPr>
              <a:t>Nombre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 Unidad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Académica.</a:t>
            </a:r>
            <a:endParaRPr sz="28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812800" algn="l"/>
              </a:tabLst>
            </a:pPr>
            <a:r>
              <a:rPr dirty="0" sz="2800" spc="-15">
                <a:latin typeface="Calibri"/>
                <a:cs typeface="Calibri"/>
              </a:rPr>
              <a:t>Nombre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del</a:t>
            </a:r>
            <a:r>
              <a:rPr dirty="0" sz="2800" spc="-15">
                <a:latin typeface="Calibri"/>
                <a:cs typeface="Calibri"/>
              </a:rPr>
              <a:t> Docente.</a:t>
            </a:r>
            <a:endParaRPr sz="28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812800" algn="l"/>
              </a:tabLst>
            </a:pPr>
            <a:r>
              <a:rPr dirty="0" sz="2800" spc="-40">
                <a:latin typeface="Calibri"/>
                <a:cs typeface="Calibri"/>
              </a:rPr>
              <a:t>Turno</a:t>
            </a:r>
            <a:r>
              <a:rPr dirty="0" sz="2800" spc="-5">
                <a:latin typeface="Calibri"/>
                <a:cs typeface="Calibri"/>
              </a:rPr>
              <a:t> en el</a:t>
            </a:r>
            <a:r>
              <a:rPr dirty="0" sz="2800" spc="-10">
                <a:latin typeface="Calibri"/>
                <a:cs typeface="Calibri"/>
              </a:rPr>
              <a:t> que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labora.</a:t>
            </a:r>
            <a:endParaRPr sz="28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812800" algn="l"/>
              </a:tabLst>
            </a:pPr>
            <a:r>
              <a:rPr dirty="0" sz="2800" spc="-5">
                <a:latin typeface="Calibri"/>
                <a:cs typeface="Calibri"/>
              </a:rPr>
              <a:t>Ciclo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escolar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8486" y="2298367"/>
            <a:ext cx="3669589" cy="26973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267" y="679704"/>
            <a:ext cx="9890760" cy="584200"/>
          </a:xfrm>
          <a:prstGeom prst="rect"/>
          <a:solidFill>
            <a:srgbClr val="7B0041"/>
          </a:solidFill>
          <a:ln w="12192">
            <a:solidFill>
              <a:srgbClr val="787878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r" marR="81280">
              <a:lnSpc>
                <a:spcPct val="100000"/>
              </a:lnSpc>
              <a:spcBef>
                <a:spcPts val="26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Grupos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241" y="5577840"/>
            <a:ext cx="887400" cy="862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5236" y="1893823"/>
            <a:ext cx="30333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7B0041"/>
                </a:solidFill>
                <a:latin typeface="Calibri"/>
                <a:cs typeface="Calibri"/>
              </a:rPr>
              <a:t>Grupos </a:t>
            </a:r>
            <a:r>
              <a:rPr dirty="0" sz="2800" spc="-5" b="1">
                <a:solidFill>
                  <a:srgbClr val="7B0041"/>
                </a:solidFill>
                <a:latin typeface="Calibri"/>
                <a:cs typeface="Calibri"/>
              </a:rPr>
              <a:t>que</a:t>
            </a:r>
            <a:r>
              <a:rPr dirty="0" sz="2800" spc="-1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7B0041"/>
                </a:solidFill>
                <a:latin typeface="Calibri"/>
                <a:cs typeface="Calibri"/>
              </a:rPr>
              <a:t>atiende: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3238" y="2930651"/>
          <a:ext cx="9556115" cy="2034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4425"/>
                <a:gridCol w="2384425"/>
                <a:gridCol w="2384425"/>
                <a:gridCol w="2384425"/>
              </a:tblGrid>
              <a:tr h="370839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Unidad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Aprendizaje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Grupos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Nivel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2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35" b="1">
                          <a:solidFill>
                            <a:srgbClr val="7B0041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600" spc="-30" b="1">
                          <a:solidFill>
                            <a:srgbClr val="7B00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7B0041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 spc="-25" b="1">
                          <a:solidFill>
                            <a:srgbClr val="7B00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7B0041"/>
                          </a:solidFill>
                          <a:latin typeface="Calibri"/>
                          <a:cs typeface="Calibri"/>
                        </a:rPr>
                        <a:t>Grupos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267" y="679704"/>
            <a:ext cx="9890760" cy="584200"/>
          </a:xfrm>
          <a:prstGeom prst="rect"/>
          <a:solidFill>
            <a:srgbClr val="7B0041"/>
          </a:solidFill>
          <a:ln w="12192">
            <a:solidFill>
              <a:srgbClr val="787878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6235700">
              <a:lnSpc>
                <a:spcPct val="100000"/>
              </a:lnSpc>
              <a:spcBef>
                <a:spcPts val="265"/>
              </a:spcBef>
              <a:tabLst>
                <a:tab pos="849122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Horario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Clases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241" y="5577840"/>
            <a:ext cx="887400" cy="862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496" y="1789937"/>
            <a:ext cx="5822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7B0041"/>
                </a:solidFill>
                <a:latin typeface="Calibri"/>
                <a:cs typeface="Calibri"/>
              </a:rPr>
              <a:t>HORARIO</a:t>
            </a:r>
            <a:r>
              <a:rPr dirty="0" sz="2800" spc="-1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7B0041"/>
                </a:solidFill>
                <a:latin typeface="Calibri"/>
                <a:cs typeface="Calibri"/>
              </a:rPr>
              <a:t>DE </a:t>
            </a:r>
            <a:r>
              <a:rPr dirty="0" sz="2800" spc="-10" b="1">
                <a:solidFill>
                  <a:srgbClr val="7B0041"/>
                </a:solidFill>
                <a:latin typeface="Calibri"/>
                <a:cs typeface="Calibri"/>
              </a:rPr>
              <a:t>CLASES</a:t>
            </a:r>
            <a:r>
              <a:rPr dirty="0" sz="2800" spc="1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7B0041"/>
                </a:solidFill>
                <a:latin typeface="Calibri"/>
                <a:cs typeface="Calibri"/>
              </a:rPr>
              <a:t>FRENTE</a:t>
            </a:r>
            <a:r>
              <a:rPr dirty="0" sz="2800" spc="10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7B0041"/>
                </a:solidFill>
                <a:latin typeface="Calibri"/>
                <a:cs typeface="Calibri"/>
              </a:rPr>
              <a:t>A</a:t>
            </a:r>
            <a:r>
              <a:rPr dirty="0" sz="2800" spc="5" b="1">
                <a:solidFill>
                  <a:srgbClr val="7B004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7B0041"/>
                </a:solidFill>
                <a:latin typeface="Calibri"/>
                <a:cs typeface="Calibri"/>
              </a:rPr>
              <a:t>GRUPO: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1171" y="2811652"/>
          <a:ext cx="10203180" cy="233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/>
                <a:gridCol w="920114"/>
                <a:gridCol w="652144"/>
                <a:gridCol w="1162684"/>
                <a:gridCol w="1002664"/>
                <a:gridCol w="1127125"/>
                <a:gridCol w="851534"/>
                <a:gridCol w="878204"/>
                <a:gridCol w="2220595"/>
              </a:tblGrid>
              <a:tr h="653034">
                <a:tc>
                  <a:txBody>
                    <a:bodyPr/>
                    <a:lstStyle/>
                    <a:p>
                      <a:pPr marL="180340" marR="173355" indent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Unidad de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endi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Grupo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Nivel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3909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Martes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Miércoles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Jueves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Viernes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Observaciones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</a:tr>
              <a:tr h="375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</a:tr>
              <a:tr h="647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</a:tr>
              <a:tr h="647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267" y="679704"/>
            <a:ext cx="9890760" cy="584200"/>
          </a:xfrm>
          <a:prstGeom prst="rect"/>
          <a:solidFill>
            <a:srgbClr val="7B0041"/>
          </a:solidFill>
          <a:ln w="12192">
            <a:solidFill>
              <a:srgbClr val="787878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5740400">
              <a:lnSpc>
                <a:spcPct val="100000"/>
              </a:lnSpc>
              <a:spcBef>
                <a:spcPts val="26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Planeación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Didáctica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241" y="5577840"/>
            <a:ext cx="887400" cy="862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3233" y="2388565"/>
            <a:ext cx="41846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dirty="0" sz="3600">
                <a:latin typeface="Calibri"/>
                <a:cs typeface="Calibri"/>
              </a:rPr>
              <a:t>Planeación</a:t>
            </a:r>
            <a:r>
              <a:rPr dirty="0" sz="3600" spc="-1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didáctica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3233" y="3498596"/>
            <a:ext cx="537273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>
                <a:latin typeface="Calibri"/>
                <a:cs typeface="Calibri"/>
              </a:rPr>
              <a:t> Planeación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Didáctica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será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instrumento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oriente</a:t>
            </a:r>
            <a:r>
              <a:rPr dirty="0" sz="2000" spc="-5">
                <a:latin typeface="Calibri"/>
                <a:cs typeface="Calibri"/>
              </a:rPr>
              <a:t> 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enseñanza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aprendizaje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durante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periodo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escolar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inmediato</a:t>
            </a:r>
            <a:r>
              <a:rPr dirty="0" sz="2000">
                <a:latin typeface="Calibri"/>
                <a:cs typeface="Calibri"/>
              </a:rPr>
              <a:t> 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realización.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84947" y="1976627"/>
            <a:ext cx="3491865" cy="2362200"/>
            <a:chOff x="7584947" y="1976627"/>
            <a:chExt cx="3491865" cy="2362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4759" y="1996439"/>
              <a:ext cx="3451859" cy="23225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94853" y="1986533"/>
              <a:ext cx="3472179" cy="2342515"/>
            </a:xfrm>
            <a:custGeom>
              <a:avLst/>
              <a:gdLst/>
              <a:ahLst/>
              <a:cxnLst/>
              <a:rect l="l" t="t" r="r" b="b"/>
              <a:pathLst>
                <a:path w="3472179" h="2342515">
                  <a:moveTo>
                    <a:pt x="0" y="2342388"/>
                  </a:moveTo>
                  <a:lnTo>
                    <a:pt x="3471672" y="2342388"/>
                  </a:lnTo>
                  <a:lnTo>
                    <a:pt x="3471672" y="0"/>
                  </a:lnTo>
                  <a:lnTo>
                    <a:pt x="0" y="0"/>
                  </a:lnTo>
                  <a:lnTo>
                    <a:pt x="0" y="2342388"/>
                  </a:lnTo>
                  <a:close/>
                </a:path>
              </a:pathLst>
            </a:custGeom>
            <a:ln w="19812">
              <a:solidFill>
                <a:srgbClr val="7B00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267" y="679704"/>
            <a:ext cx="9890760" cy="584200"/>
          </a:xfrm>
          <a:prstGeom prst="rect"/>
          <a:solidFill>
            <a:srgbClr val="7B0041"/>
          </a:solidFill>
          <a:ln w="12192">
            <a:solidFill>
              <a:srgbClr val="787878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882139">
              <a:lnSpc>
                <a:spcPct val="100000"/>
              </a:lnSpc>
              <a:spcBef>
                <a:spcPts val="26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Portafolio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Evidencias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deberá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integrar: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241" y="5577840"/>
            <a:ext cx="887400" cy="862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4921" y="3019171"/>
            <a:ext cx="54254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  <a:tab pos="2244090" algn="l"/>
                <a:tab pos="3042285" algn="l"/>
                <a:tab pos="4946015" algn="l"/>
              </a:tabLst>
            </a:pPr>
            <a:r>
              <a:rPr dirty="0" sz="3600" spc="-60">
                <a:latin typeface="Calibri"/>
                <a:cs typeface="Calibri"/>
              </a:rPr>
              <a:t>R</a:t>
            </a:r>
            <a:r>
              <a:rPr dirty="0" sz="3600">
                <a:latin typeface="Calibri"/>
                <a:cs typeface="Calibri"/>
              </a:rPr>
              <a:t>egi</a:t>
            </a:r>
            <a:r>
              <a:rPr dirty="0" sz="3600" spc="-50">
                <a:latin typeface="Calibri"/>
                <a:cs typeface="Calibri"/>
              </a:rPr>
              <a:t>s</a:t>
            </a:r>
            <a:r>
              <a:rPr dirty="0" sz="3600">
                <a:latin typeface="Calibri"/>
                <a:cs typeface="Calibri"/>
              </a:rPr>
              <a:t>t</a:t>
            </a:r>
            <a:r>
              <a:rPr dirty="0" sz="3600" spc="-65">
                <a:latin typeface="Calibri"/>
                <a:cs typeface="Calibri"/>
              </a:rPr>
              <a:t>r</a:t>
            </a:r>
            <a:r>
              <a:rPr dirty="0" sz="3600" spc="-5">
                <a:latin typeface="Calibri"/>
                <a:cs typeface="Calibri"/>
              </a:rPr>
              <a:t>o</a:t>
            </a:r>
            <a:r>
              <a:rPr dirty="0" sz="3600">
                <a:latin typeface="Calibri"/>
                <a:cs typeface="Calibri"/>
              </a:rPr>
              <a:t>s	y</a:t>
            </a:r>
            <a:r>
              <a:rPr dirty="0" sz="3600" spc="-60">
                <a:latin typeface="Calibri"/>
                <a:cs typeface="Calibri"/>
              </a:rPr>
              <a:t>/</a:t>
            </a:r>
            <a:r>
              <a:rPr dirty="0" sz="3600">
                <a:latin typeface="Calibri"/>
                <a:cs typeface="Calibri"/>
              </a:rPr>
              <a:t>o	</a:t>
            </a:r>
            <a:r>
              <a:rPr dirty="0" sz="3600" spc="-40">
                <a:latin typeface="Calibri"/>
                <a:cs typeface="Calibri"/>
              </a:rPr>
              <a:t>c</a:t>
            </a:r>
            <a:r>
              <a:rPr dirty="0" sz="3600" spc="-5">
                <a:latin typeface="Calibri"/>
                <a:cs typeface="Calibri"/>
              </a:rPr>
              <a:t>o</a:t>
            </a:r>
            <a:r>
              <a:rPr dirty="0" sz="3600" spc="-35">
                <a:latin typeface="Calibri"/>
                <a:cs typeface="Calibri"/>
              </a:rPr>
              <a:t>n</a:t>
            </a:r>
            <a:r>
              <a:rPr dirty="0" sz="3600">
                <a:latin typeface="Calibri"/>
                <a:cs typeface="Calibri"/>
              </a:rPr>
              <a:t>t</a:t>
            </a:r>
            <a:r>
              <a:rPr dirty="0" sz="3600" spc="-65">
                <a:latin typeface="Calibri"/>
                <a:cs typeface="Calibri"/>
              </a:rPr>
              <a:t>r</a:t>
            </a:r>
            <a:r>
              <a:rPr dirty="0" sz="3600" spc="-5">
                <a:latin typeface="Calibri"/>
                <a:cs typeface="Calibri"/>
              </a:rPr>
              <a:t>ole</a:t>
            </a:r>
            <a:r>
              <a:rPr dirty="0" sz="3600">
                <a:latin typeface="Calibri"/>
                <a:cs typeface="Calibri"/>
              </a:rPr>
              <a:t>s	</a:t>
            </a:r>
            <a:r>
              <a:rPr dirty="0" sz="3600" spc="-10">
                <a:latin typeface="Calibri"/>
                <a:cs typeface="Calibri"/>
              </a:rPr>
              <a:t>de  </a:t>
            </a:r>
            <a:r>
              <a:rPr dirty="0" sz="3600" spc="-10">
                <a:latin typeface="Calibri"/>
                <a:cs typeface="Calibri"/>
              </a:rPr>
              <a:t>asistencia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de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los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alumnos.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0744" y="2157983"/>
            <a:ext cx="3611879" cy="3171825"/>
            <a:chOff x="1380744" y="2157983"/>
            <a:chExt cx="3611879" cy="31718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9888" y="2167127"/>
              <a:ext cx="3593591" cy="31531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85316" y="2162555"/>
              <a:ext cx="3602990" cy="3162300"/>
            </a:xfrm>
            <a:custGeom>
              <a:avLst/>
              <a:gdLst/>
              <a:ahLst/>
              <a:cxnLst/>
              <a:rect l="l" t="t" r="r" b="b"/>
              <a:pathLst>
                <a:path w="3602990" h="3162300">
                  <a:moveTo>
                    <a:pt x="0" y="3162300"/>
                  </a:moveTo>
                  <a:lnTo>
                    <a:pt x="3602736" y="3162300"/>
                  </a:lnTo>
                  <a:lnTo>
                    <a:pt x="3602736" y="0"/>
                  </a:lnTo>
                  <a:lnTo>
                    <a:pt x="0" y="0"/>
                  </a:lnTo>
                  <a:lnTo>
                    <a:pt x="0" y="3162300"/>
                  </a:lnTo>
                  <a:close/>
                </a:path>
              </a:pathLst>
            </a:custGeom>
            <a:ln w="9144">
              <a:solidFill>
                <a:srgbClr val="843B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267" y="679704"/>
            <a:ext cx="9890760" cy="584200"/>
          </a:xfrm>
          <a:prstGeom prst="rect"/>
          <a:solidFill>
            <a:srgbClr val="7B0041"/>
          </a:solidFill>
          <a:ln w="12192">
            <a:solidFill>
              <a:srgbClr val="787878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882139">
              <a:lnSpc>
                <a:spcPct val="100000"/>
              </a:lnSpc>
              <a:spcBef>
                <a:spcPts val="26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Portafolio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Evidencias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deberá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integrar: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241" y="5577840"/>
            <a:ext cx="887400" cy="862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5662" y="2577160"/>
            <a:ext cx="6132830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3173730" algn="l"/>
                <a:tab pos="4574540" algn="l"/>
              </a:tabLst>
            </a:pPr>
            <a:r>
              <a:rPr dirty="0" sz="2800" spc="-20">
                <a:latin typeface="Calibri"/>
                <a:cs typeface="Calibri"/>
              </a:rPr>
              <a:t>Muestra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mínimo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</a:t>
            </a:r>
            <a:r>
              <a:rPr dirty="0" sz="2800" spc="-5">
                <a:latin typeface="Calibri"/>
                <a:cs typeface="Calibri"/>
              </a:rPr>
              <a:t> 3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trabajos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y/o </a:t>
            </a:r>
            <a:r>
              <a:rPr dirty="0" sz="2800" spc="-10">
                <a:latin typeface="Calibri"/>
                <a:cs typeface="Calibri"/>
              </a:rPr>
              <a:t>ejercicios </a:t>
            </a:r>
            <a:r>
              <a:rPr dirty="0" sz="2800" spc="-15">
                <a:latin typeface="Calibri"/>
                <a:cs typeface="Calibri"/>
              </a:rPr>
              <a:t>realizados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 señalados en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</a:t>
            </a:r>
            <a:r>
              <a:rPr dirty="0" sz="2800" spc="-5">
                <a:latin typeface="Calibri"/>
                <a:cs typeface="Calibri"/>
              </a:rPr>
              <a:t> Planeación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didáctica,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incluyendo</a:t>
            </a:r>
            <a:r>
              <a:rPr dirty="0" sz="2800" spc="-5">
                <a:latin typeface="Calibri"/>
                <a:cs typeface="Calibri"/>
              </a:rPr>
              <a:t> el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4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tr</a:t>
            </a:r>
            <a:r>
              <a:rPr dirty="0" sz="2800" spc="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me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e</a:t>
            </a:r>
            <a:r>
              <a:rPr dirty="0" sz="2800" spc="-60">
                <a:latin typeface="Calibri"/>
                <a:cs typeface="Calibri"/>
              </a:rPr>
              <a:t>v</a:t>
            </a:r>
            <a:r>
              <a:rPr dirty="0" sz="2800" spc="-5">
                <a:latin typeface="Calibri"/>
                <a:cs typeface="Calibri"/>
              </a:rPr>
              <a:t>al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ación  </a:t>
            </a:r>
            <a:r>
              <a:rPr dirty="0" sz="2800" spc="-15">
                <a:latin typeface="Calibri"/>
                <a:cs typeface="Calibri"/>
              </a:rPr>
              <a:t>correspondiente.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05928" y="2119883"/>
            <a:ext cx="3549650" cy="2862580"/>
            <a:chOff x="7805928" y="2119883"/>
            <a:chExt cx="3549650" cy="28625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072" y="2129027"/>
              <a:ext cx="3531108" cy="28437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10500" y="2124455"/>
              <a:ext cx="3540760" cy="2853055"/>
            </a:xfrm>
            <a:custGeom>
              <a:avLst/>
              <a:gdLst/>
              <a:ahLst/>
              <a:cxnLst/>
              <a:rect l="l" t="t" r="r" b="b"/>
              <a:pathLst>
                <a:path w="3540759" h="2853054">
                  <a:moveTo>
                    <a:pt x="0" y="2852928"/>
                  </a:moveTo>
                  <a:lnTo>
                    <a:pt x="3540252" y="2852928"/>
                  </a:lnTo>
                  <a:lnTo>
                    <a:pt x="3540252" y="0"/>
                  </a:lnTo>
                  <a:lnTo>
                    <a:pt x="0" y="0"/>
                  </a:lnTo>
                  <a:lnTo>
                    <a:pt x="0" y="2852928"/>
                  </a:lnTo>
                  <a:close/>
                </a:path>
              </a:pathLst>
            </a:custGeom>
            <a:ln w="9144">
              <a:solidFill>
                <a:srgbClr val="843B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267" y="679704"/>
            <a:ext cx="9890760" cy="584200"/>
          </a:xfrm>
          <a:prstGeom prst="rect"/>
          <a:solidFill>
            <a:srgbClr val="7B0041"/>
          </a:solidFill>
          <a:ln w="12192">
            <a:solidFill>
              <a:srgbClr val="787878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882139">
              <a:lnSpc>
                <a:spcPct val="100000"/>
              </a:lnSpc>
              <a:spcBef>
                <a:spcPts val="26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Portafolio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Evidencias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deberá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integrar: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8" y="376137"/>
            <a:ext cx="826848" cy="12103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3241" y="5577840"/>
            <a:ext cx="887400" cy="862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538" y="2178075"/>
            <a:ext cx="6260465" cy="14757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354965" marR="5080" indent="-342900">
              <a:lnSpc>
                <a:spcPct val="106900"/>
              </a:lnSpc>
              <a:spcBef>
                <a:spcPts val="254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Evidencias </a:t>
            </a:r>
            <a:r>
              <a:rPr dirty="0" sz="2800" spc="-5">
                <a:latin typeface="Calibri"/>
                <a:cs typeface="Calibri"/>
              </a:rPr>
              <a:t>de acciones de </a:t>
            </a:r>
            <a:r>
              <a:rPr dirty="0" sz="2800" spc="-10">
                <a:latin typeface="Calibri"/>
                <a:cs typeface="Calibri"/>
              </a:rPr>
              <a:t>formación del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docente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últimos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años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</a:t>
            </a:r>
            <a:r>
              <a:rPr dirty="0" sz="2400" spc="-10">
                <a:latin typeface="Calibri"/>
                <a:cs typeface="Calibri"/>
              </a:rPr>
              <a:t>constancias</a:t>
            </a:r>
            <a:r>
              <a:rPr dirty="0" sz="3200" spc="-10">
                <a:latin typeface="Calibri"/>
                <a:cs typeface="Calibri"/>
              </a:rPr>
              <a:t>).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07864" y="4145279"/>
            <a:ext cx="3698875" cy="2209800"/>
            <a:chOff x="5007864" y="4145279"/>
            <a:chExt cx="3698875" cy="22098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0056" y="4157471"/>
              <a:ext cx="3674363" cy="21854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3960" y="4151375"/>
              <a:ext cx="3686810" cy="2197735"/>
            </a:xfrm>
            <a:custGeom>
              <a:avLst/>
              <a:gdLst/>
              <a:ahLst/>
              <a:cxnLst/>
              <a:rect l="l" t="t" r="r" b="b"/>
              <a:pathLst>
                <a:path w="3686809" h="2197735">
                  <a:moveTo>
                    <a:pt x="0" y="2197608"/>
                  </a:moveTo>
                  <a:lnTo>
                    <a:pt x="3686555" y="2197608"/>
                  </a:lnTo>
                  <a:lnTo>
                    <a:pt x="3686555" y="0"/>
                  </a:lnTo>
                  <a:lnTo>
                    <a:pt x="0" y="0"/>
                  </a:lnTo>
                  <a:lnTo>
                    <a:pt x="0" y="2197608"/>
                  </a:lnTo>
                  <a:close/>
                </a:path>
              </a:pathLst>
            </a:custGeom>
            <a:ln w="12192">
              <a:solidFill>
                <a:srgbClr val="7B00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121395" y="1577339"/>
            <a:ext cx="3374390" cy="2252980"/>
            <a:chOff x="8121395" y="1577339"/>
            <a:chExt cx="3374390" cy="22529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0539" y="1586483"/>
              <a:ext cx="3355848" cy="22341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25967" y="1581911"/>
              <a:ext cx="3365500" cy="2243455"/>
            </a:xfrm>
            <a:custGeom>
              <a:avLst/>
              <a:gdLst/>
              <a:ahLst/>
              <a:cxnLst/>
              <a:rect l="l" t="t" r="r" b="b"/>
              <a:pathLst>
                <a:path w="3365500" h="2243454">
                  <a:moveTo>
                    <a:pt x="0" y="2243328"/>
                  </a:moveTo>
                  <a:lnTo>
                    <a:pt x="3364991" y="2243328"/>
                  </a:lnTo>
                  <a:lnTo>
                    <a:pt x="3364991" y="0"/>
                  </a:lnTo>
                  <a:lnTo>
                    <a:pt x="0" y="0"/>
                  </a:lnTo>
                  <a:lnTo>
                    <a:pt x="0" y="22433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LIC. Ma. DE JESUS</dc:creator>
  <dc:title>Presentación de PowerPoint</dc:title>
  <dcterms:created xsi:type="dcterms:W3CDTF">2023-01-04T19:19:14Z</dcterms:created>
  <dcterms:modified xsi:type="dcterms:W3CDTF">2023-01-04T19:19:14Z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