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8bd09f1-958b-437d-8339-7b7d468d351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820F8-C61D-4492-AD7F-944517B70F8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79ED2F3-D00B-4D1D-AF0F-138CD91C98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117389"/>
            <a:ext cx="7766936" cy="1646302"/>
          </a:xfrm>
        </p:spPr>
        <p:txBody>
          <a:bodyPr/>
          <a:lstStyle/>
          <a:p>
            <a:pPr algn="ctr"/>
            <a:r>
              <a:rPr lang="en-US" altLang="en-US" dirty="0"/>
              <a:t>Partnered Security Control System </a:t>
            </a:r>
            <a:br>
              <a:rPr lang="en-US" altLang="en-US" dirty="0"/>
            </a:br>
            <a:r>
              <a:rPr lang="en-US" sz="2800" dirty="0"/>
              <a:t>( for Catch Security Firm &amp; UEAB)</a:t>
            </a:r>
            <a:r>
              <a:rPr lang="en-US" dirty="0"/>
              <a:t> 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7350" y="3907790"/>
            <a:ext cx="4233545" cy="1416685"/>
          </a:xfrm>
        </p:spPr>
        <p:txBody>
          <a:bodyPr>
            <a:normAutofit fontScale="90000" lnSpcReduction="20000"/>
          </a:bodyPr>
          <a:p>
            <a:pPr algn="ctr"/>
            <a:r>
              <a:rPr lang="en-US" sz="3100" b="1">
                <a:solidFill>
                  <a:schemeClr val="tx1"/>
                </a:solidFill>
              </a:rPr>
              <a:t>BY: Elly Oscar Ochieng</a:t>
            </a:r>
            <a:endParaRPr lang="en-US" sz="3100"/>
          </a:p>
          <a:p>
            <a:pPr algn="ctr"/>
            <a:endParaRPr lang="en-US" sz="3100"/>
          </a:p>
          <a:p>
            <a:pPr algn="ctr"/>
            <a:r>
              <a:rPr lang="en-US" sz="2400">
                <a:solidFill>
                  <a:schemeClr val="tx1"/>
                </a:solidFill>
              </a:rPr>
              <a:t>SUPERVISOR: Mr Omari Dickson</a:t>
            </a:r>
            <a:r>
              <a:rPr lang="en-US" sz="2400"/>
              <a:t> 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4130" y="121285"/>
            <a:ext cx="7766685" cy="953770"/>
          </a:xfrm>
        </p:spPr>
        <p:txBody>
          <a:bodyPr/>
          <a:p>
            <a:pPr algn="ctr"/>
            <a:r>
              <a:rPr lang="en-US"/>
              <a:t>Problem Statement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7420" y="1616075"/>
            <a:ext cx="8751570" cy="430339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  <a:cs typeface="+mn-lt"/>
              </a:rPr>
              <a:t>Security Firms in Kenya often face difficulties in efficiently managing, scheduling and communicating duties accross multiple organizations. This manual nature leads to</a:t>
            </a:r>
            <a:r>
              <a:rPr lang="en-US" altLang="en-US" b="1" dirty="0">
                <a:cs typeface="+mn-lt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+mn-lt"/>
              </a:rPr>
              <a:t>scheduling conflicts</a:t>
            </a:r>
            <a:r>
              <a:rPr lang="en-US" altLang="en-US" b="1" dirty="0">
                <a:cs typeface="+mn-lt"/>
              </a:rPr>
              <a:t>, </a:t>
            </a:r>
            <a:r>
              <a:rPr lang="en-US" altLang="en-US" b="1" dirty="0">
                <a:solidFill>
                  <a:srgbClr val="FF0000"/>
                </a:solidFill>
                <a:cs typeface="+mn-lt"/>
              </a:rPr>
              <a:t>miscommunication</a:t>
            </a:r>
            <a:r>
              <a:rPr lang="en-US" altLang="en-US" b="1" dirty="0">
                <a:cs typeface="+mn-lt"/>
              </a:rPr>
              <a:t>,</a:t>
            </a:r>
            <a:r>
              <a:rPr lang="en-US" altLang="en-US" b="1" dirty="0">
                <a:solidFill>
                  <a:schemeClr val="tx1"/>
                </a:solidFill>
                <a:cs typeface="+mn-lt"/>
              </a:rPr>
              <a:t> and</a:t>
            </a:r>
            <a:r>
              <a:rPr lang="en-US" altLang="en-US" b="1" dirty="0">
                <a:cs typeface="+mn-lt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cs typeface="+mn-lt"/>
              </a:rPr>
              <a:t>lack of real-time collaboration</a:t>
            </a:r>
            <a:r>
              <a:rPr lang="en-US" altLang="en-US" b="1" dirty="0">
                <a:cs typeface="+mn-lt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cs typeface="+mn-lt"/>
              </a:rPr>
              <a:t>between security firms and the organizations they serve.</a:t>
            </a:r>
            <a:endParaRPr lang="en-US" altLang="en-US" b="1" dirty="0">
              <a:solidFill>
                <a:schemeClr val="tx1"/>
              </a:solidFill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b="1" dirty="0">
                <a:cs typeface="+mn-lt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cs typeface="+mn-lt"/>
              </a:rPr>
              <a:t>Security firms find it hard to assign duties, track guards in the field, and manage incident reports effectively.</a:t>
            </a:r>
            <a:endParaRPr lang="en-US" altLang="en-US" b="1" dirty="0">
              <a:solidFill>
                <a:schemeClr val="tx1"/>
              </a:solidFill>
              <a:cs typeface="+mn-lt"/>
            </a:endParaRPr>
          </a:p>
          <a:p>
            <a:pPr algn="just"/>
            <a:endParaRPr lang="en-US" altLang="en-US" b="1" dirty="0">
              <a:cs typeface="+mn-lt"/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b="1" dirty="0">
                <a:solidFill>
                  <a:schemeClr val="tx1"/>
                </a:solidFill>
                <a:cs typeface="+mn-lt"/>
              </a:rPr>
              <a:t>Organizations have no clear way to monitor guard presence, raise security concerns, or understand which areas need more attention.</a:t>
            </a:r>
            <a:endParaRPr lang="en-US" altLang="en-US" b="1" dirty="0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55" y="325755"/>
            <a:ext cx="7766685" cy="1007745"/>
          </a:xfrm>
        </p:spPr>
        <p:txBody>
          <a:bodyPr/>
          <a:p>
            <a:pPr algn="ctr"/>
            <a:r>
              <a:rPr lang="en-US"/>
              <a:t>Proposed Solution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464310"/>
            <a:ext cx="8277225" cy="469201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chemeClr val="tx1"/>
                </a:solidFill>
              </a:rPr>
              <a:t>To address these issues,the proposed solution includes creation of a centralised digital platform that will </a:t>
            </a:r>
            <a:r>
              <a:rPr lang="en-US" b="1" dirty="0">
                <a:solidFill>
                  <a:srgbClr val="FF0000"/>
                </a:solidFill>
              </a:rPr>
              <a:t>connect</a:t>
            </a:r>
            <a:r>
              <a:rPr lang="en-US" b="1" dirty="0">
                <a:solidFill>
                  <a:schemeClr val="tx1"/>
                </a:solidFill>
              </a:rPr>
              <a:t> security firms and the partner organizations.The system will offer key solution as follows;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b="1" dirty="0"/>
              <a:t></a:t>
            </a:r>
            <a:r>
              <a:rPr lang="en-US" altLang="en-US" b="1" dirty="0">
                <a:solidFill>
                  <a:schemeClr val="tx1"/>
                </a:solidFill>
              </a:rPr>
              <a:t>A centralized web and mobile-based system that links security firms, their staff, and partner organizations.</a:t>
            </a:r>
            <a:endParaRPr lang="en-US" altLang="en-US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b="1" dirty="0"/>
              <a:t></a:t>
            </a:r>
            <a:r>
              <a:rPr lang="en-US" altLang="en-US" b="1" dirty="0">
                <a:solidFill>
                  <a:schemeClr val="tx1"/>
                </a:solidFill>
              </a:rPr>
              <a:t>Real-time scheduling, event tracking, and incident reporting.</a:t>
            </a:r>
            <a:endParaRPr lang="en-US" altLang="en-US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b="1" dirty="0"/>
              <a:t></a:t>
            </a:r>
            <a:r>
              <a:rPr lang="en-US" altLang="en-US" b="1" dirty="0">
                <a:solidFill>
                  <a:schemeClr val="tx1"/>
                </a:solidFill>
              </a:rPr>
              <a:t>Shared dashboards for transparency between firms and organizations.</a:t>
            </a:r>
            <a:endParaRPr lang="en-US" altLang="en-US" b="1" dirty="0"/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b="1" dirty="0"/>
              <a:t></a:t>
            </a:r>
            <a:r>
              <a:rPr lang="en-US" altLang="en-US" b="1" dirty="0">
                <a:solidFill>
                  <a:schemeClr val="tx1"/>
                </a:solidFill>
              </a:rPr>
              <a:t>Analytic reports to identify trends and suggest areas needing improved security.</a:t>
            </a:r>
            <a:endParaRPr lang="en-US" altLang="en-US" b="1" dirty="0">
              <a:solidFill>
                <a:schemeClr val="tx1"/>
              </a:solidFill>
            </a:endParaRP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By giving both the security firm and the organization access to shared data and reports, the platform promotes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transparency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rgbClr val="FF0000"/>
                </a:solidFill>
              </a:rPr>
              <a:t>swift issue resolution</a:t>
            </a:r>
            <a:r>
              <a:rPr lang="en-US" altLang="en-US" b="1" dirty="0"/>
              <a:t>, </a:t>
            </a:r>
            <a:r>
              <a:rPr lang="en-US" altLang="en-US" b="1" dirty="0">
                <a:solidFill>
                  <a:schemeClr val="tx1"/>
                </a:solidFill>
              </a:rPr>
              <a:t>and</a:t>
            </a:r>
            <a:r>
              <a:rPr lang="en-US" altLang="en-US" b="1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strategic adjustments in guard deployment</a:t>
            </a:r>
            <a:r>
              <a:rPr lang="en-US" altLang="en-US" b="1" dirty="0">
                <a:solidFill>
                  <a:schemeClr val="tx1"/>
                </a:solidFill>
              </a:rPr>
              <a:t> based on actual risks or needs.</a:t>
            </a:r>
            <a:endParaRPr lang="en-US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55" y="542290"/>
            <a:ext cx="7766685" cy="917575"/>
          </a:xfrm>
        </p:spPr>
        <p:txBody>
          <a:bodyPr/>
          <a:p>
            <a:pPr algn="ctr"/>
            <a:r>
              <a:rPr lang="en-US"/>
              <a:t>Objectives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55" y="2244090"/>
            <a:ext cx="7766685" cy="3451225"/>
          </a:xfrm>
        </p:spPr>
        <p:txBody>
          <a:bodyPr>
            <a:noAutofit/>
          </a:bodyPr>
          <a:p>
            <a:pPr algn="l"/>
            <a:endParaRPr lang="en-US" altLang="en-US" b="1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b="1">
                <a:solidFill>
                  <a:schemeClr val="tx1"/>
                </a:solidFill>
              </a:rPr>
              <a:t>To develop a system that aims at improving Duty Management and dissamination; Digitizing scheduling to ensure efficient, error-free guard deployment.</a:t>
            </a:r>
            <a:endParaRPr lang="en-US" altLang="en-US" b="1">
              <a:solidFill>
                <a:schemeClr val="tx1"/>
              </a:solidFill>
            </a:endParaRPr>
          </a:p>
          <a:p>
            <a:pPr algn="l"/>
            <a:endParaRPr lang="en-US" altLang="en-US" b="1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b="1">
                <a:solidFill>
                  <a:schemeClr val="tx1"/>
                </a:solidFill>
              </a:rPr>
              <a:t>To enable Real-Time Collaboration so as to improve communication between firms, guards, and organizations.</a:t>
            </a:r>
            <a:endParaRPr lang="en-US" altLang="en-US" b="1">
              <a:solidFill>
                <a:schemeClr val="tx1"/>
              </a:solidFill>
            </a:endParaRPr>
          </a:p>
          <a:p>
            <a:pPr algn="l"/>
            <a:endParaRPr lang="en-US" altLang="en-US" b="1">
              <a:solidFill>
                <a:schemeClr val="tx1"/>
              </a:solidFill>
            </a:endParaRPr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altLang="en-US" b="1">
                <a:solidFill>
                  <a:schemeClr val="tx1"/>
                </a:solidFill>
              </a:rPr>
              <a:t>To boost Visibility &amp; Risk Awareness i.e. track guard activity, incidents, and identify high-risk areas.</a:t>
            </a:r>
            <a:endParaRPr lang="en-US" altLang="en-US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2775" y="0"/>
            <a:ext cx="5554345" cy="652145"/>
          </a:xfrm>
        </p:spPr>
        <p:txBody>
          <a:bodyPr/>
          <a:lstStyle/>
          <a:p>
            <a:br>
              <a:rPr lang="en-US" dirty="0"/>
            </a:br>
            <a:r>
              <a:rPr lang="en-US" sz="4400" dirty="0">
                <a:sym typeface="+mn-ea"/>
              </a:rPr>
              <a:t>Contextual Diagram</a:t>
            </a:r>
            <a:endParaRPr lang="en-US" sz="4400" dirty="0">
              <a:sym typeface="+mn-ea"/>
            </a:endParaRPr>
          </a:p>
        </p:txBody>
      </p:sp>
      <p:sp>
        <p:nvSpPr>
          <p:cNvPr id="4" name="Can 3"/>
          <p:cNvSpPr/>
          <p:nvPr/>
        </p:nvSpPr>
        <p:spPr>
          <a:xfrm>
            <a:off x="4307205" y="3811270"/>
            <a:ext cx="2160270" cy="1608455"/>
          </a:xfrm>
          <a:prstGeom prst="can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DATABASE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954145" y="794385"/>
            <a:ext cx="2273935" cy="189039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sz="1600" b="1"/>
          </a:p>
          <a:p>
            <a:pPr algn="l"/>
            <a:r>
              <a:rPr lang="en-US" sz="1600" b="1"/>
              <a:t>User Management </a:t>
            </a:r>
            <a:endParaRPr lang="en-US" sz="1600" b="1"/>
          </a:p>
          <a:p>
            <a:pPr algn="l"/>
            <a:endParaRPr lang="en-US" sz="1600" b="1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Creating/editing/deleting user accounts</a:t>
            </a:r>
            <a:endParaRPr lang="en-US" altLang="en-US" sz="100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Assigning roles and permissions</a:t>
            </a:r>
            <a:endParaRPr lang="en-US" altLang="en-US" sz="100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000"/>
              <a:t>Managing user groups or statuses</a:t>
            </a:r>
            <a:endParaRPr lang="en-US" altLang="en-US" sz="1000"/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en-US" sz="1000"/>
          </a:p>
        </p:txBody>
      </p:sp>
      <p:sp>
        <p:nvSpPr>
          <p:cNvPr id="6" name="Rounded Rectangle 5"/>
          <p:cNvSpPr/>
          <p:nvPr/>
        </p:nvSpPr>
        <p:spPr>
          <a:xfrm>
            <a:off x="518160" y="4346575"/>
            <a:ext cx="2520950" cy="231330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Communication &amp; Notification Center</a:t>
            </a:r>
            <a:endParaRPr lang="en-US" altLang="en-US" sz="1600"/>
          </a:p>
          <a:p>
            <a:pPr algn="ctr"/>
            <a:endParaRPr lang="en-US" altLang="en-US" sz="16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Secure messaging between firm, guards, and clients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Instant alerts for incidents  and emergencies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Shift reminders and status updates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</p:txBody>
      </p:sp>
      <p:sp>
        <p:nvSpPr>
          <p:cNvPr id="7" name="Rounded Rectangle 6"/>
          <p:cNvSpPr/>
          <p:nvPr/>
        </p:nvSpPr>
        <p:spPr>
          <a:xfrm>
            <a:off x="8707120" y="1202690"/>
            <a:ext cx="2621280" cy="185293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en-US"/>
              <a:t> </a:t>
            </a:r>
            <a:endParaRPr lang="en-US" altLang="en-US"/>
          </a:p>
          <a:p>
            <a:pPr algn="l"/>
            <a:endParaRPr lang="en-US" altLang="en-US" sz="1600"/>
          </a:p>
          <a:p>
            <a:pPr algn="l"/>
            <a:r>
              <a:rPr lang="en-US" altLang="en-US" sz="1600"/>
              <a:t>Organization Interface</a:t>
            </a:r>
            <a:endParaRPr lang="en-US" altLang="en-US" sz="1600"/>
          </a:p>
          <a:p>
            <a:pPr algn="l"/>
            <a:endParaRPr lang="en-US" altLang="en-US" sz="16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View guard assignments and schedules</a:t>
            </a:r>
            <a:endParaRPr lang="en-US" altLang="en-US" sz="16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Submit security requests (e.g., add/remove guards)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Access incident logs and performance reports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</p:txBody>
      </p:sp>
      <p:sp>
        <p:nvSpPr>
          <p:cNvPr id="8" name="Rounded Rectangle 7"/>
          <p:cNvSpPr/>
          <p:nvPr/>
        </p:nvSpPr>
        <p:spPr>
          <a:xfrm>
            <a:off x="8517890" y="4346575"/>
            <a:ext cx="2717165" cy="17475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 sz="1600"/>
          </a:p>
          <a:p>
            <a:pPr algn="ctr"/>
            <a:endParaRPr lang="en-US" altLang="en-US" sz="1600"/>
          </a:p>
          <a:p>
            <a:pPr algn="ctr"/>
            <a:r>
              <a:rPr lang="en-US" altLang="en-US" sz="1600"/>
              <a:t>Analysis &amp; Reports Module</a:t>
            </a:r>
            <a:endParaRPr lang="en-US" altLang="en-US" sz="1600"/>
          </a:p>
          <a:p>
            <a:pPr algn="ctr"/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Track guard performance trends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Identify high-risk zones or recurring issues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Risk profiling for strategic planning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</p:txBody>
      </p:sp>
      <p:sp>
        <p:nvSpPr>
          <p:cNvPr id="9" name="Rounded Rectangle 8"/>
          <p:cNvSpPr/>
          <p:nvPr/>
        </p:nvSpPr>
        <p:spPr>
          <a:xfrm>
            <a:off x="213995" y="913130"/>
            <a:ext cx="2215515" cy="20701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600"/>
              <a:t>Field Operations Management </a:t>
            </a:r>
            <a:endParaRPr lang="en-US" altLang="en-US" sz="1600"/>
          </a:p>
          <a:p>
            <a:pPr algn="ctr"/>
            <a:r>
              <a:rPr lang="en-US" altLang="en-US"/>
              <a:t> </a:t>
            </a:r>
            <a:endParaRPr lang="en-US" altLang="en-US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View assigned shifts and locations</a:t>
            </a:r>
            <a:endParaRPr lang="en-US" altLang="en-US" sz="9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900"/>
              <a:t>Receive instructions and shift updates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000"/>
              <a:t>Confirm task completion or raise alerts</a:t>
            </a: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US" altLang="en-US" sz="100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975100" y="1460500"/>
            <a:ext cx="2252980" cy="14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4950" y="1584325"/>
            <a:ext cx="21945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696325" y="1809115"/>
            <a:ext cx="2640965" cy="1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518160" y="5189855"/>
            <a:ext cx="2508885" cy="17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8517890" y="5105400"/>
            <a:ext cx="2670810" cy="29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4" idx="2"/>
          </p:cNvCxnSpPr>
          <p:nvPr/>
        </p:nvCxnSpPr>
        <p:spPr>
          <a:xfrm>
            <a:off x="2429510" y="1948180"/>
            <a:ext cx="1877695" cy="2667635"/>
          </a:xfrm>
          <a:prstGeom prst="bentConnector3">
            <a:avLst>
              <a:gd name="adj1" fmla="val 50017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endCxn id="4" idx="3"/>
          </p:cNvCxnSpPr>
          <p:nvPr/>
        </p:nvCxnSpPr>
        <p:spPr>
          <a:xfrm flipV="1">
            <a:off x="3047365" y="5419725"/>
            <a:ext cx="2339975" cy="67437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2"/>
            <a:endCxn id="4" idx="1"/>
          </p:cNvCxnSpPr>
          <p:nvPr/>
        </p:nvCxnSpPr>
        <p:spPr>
          <a:xfrm rot="5400000" flipV="1">
            <a:off x="4676140" y="3100070"/>
            <a:ext cx="1126490" cy="2959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7" idx="1"/>
          </p:cNvCxnSpPr>
          <p:nvPr/>
        </p:nvCxnSpPr>
        <p:spPr>
          <a:xfrm rot="10800000" flipV="1">
            <a:off x="6452870" y="2128520"/>
            <a:ext cx="2254250" cy="2195195"/>
          </a:xfrm>
          <a:prstGeom prst="bentConnector3">
            <a:avLst>
              <a:gd name="adj1" fmla="val 49972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8" idx="1"/>
          </p:cNvCxnSpPr>
          <p:nvPr/>
        </p:nvCxnSpPr>
        <p:spPr>
          <a:xfrm rot="10800000">
            <a:off x="6472555" y="4669155"/>
            <a:ext cx="2045335" cy="551180"/>
          </a:xfrm>
          <a:prstGeom prst="bentConnector3">
            <a:avLst>
              <a:gd name="adj1" fmla="val 4998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7475" y="398780"/>
            <a:ext cx="7766685" cy="911860"/>
          </a:xfrm>
        </p:spPr>
        <p:txBody>
          <a:bodyPr/>
          <a:p>
            <a:r>
              <a:rPr lang="en-US"/>
              <a:t>Tools and Softwares 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55" y="1870075"/>
            <a:ext cx="8874125" cy="4759325"/>
          </a:xfrm>
        </p:spPr>
        <p:txBody>
          <a:bodyPr>
            <a:normAutofit lnSpcReduction="20000"/>
          </a:bodyPr>
          <a:lstStyle/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Frontend (User Interface) </a:t>
            </a:r>
            <a:r>
              <a:rPr lang="en-US" altLang="en-US" dirty="0">
                <a:solidFill>
                  <a:schemeClr val="tx1"/>
                </a:solidFill>
              </a:rPr>
              <a:t> 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HTML + CSS + JavaScript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Bootstrap – Responsive User Inteterface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Backend </a:t>
            </a:r>
            <a:endParaRPr lang="en-US" altLang="en-US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PHP – Intergrating the front end and backend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WAMP –Local Hosting server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 </a:t>
            </a:r>
            <a:r>
              <a:rPr lang="en-US" altLang="en-US" b="1" dirty="0">
                <a:solidFill>
                  <a:schemeClr val="tx1"/>
                </a:solidFill>
              </a:rPr>
              <a:t>Database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MySQL – Database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phpMyAdmin – interface for managing MySQL database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b="1" dirty="0">
                <a:solidFill>
                  <a:schemeClr val="tx1"/>
                </a:solidFill>
              </a:rPr>
              <a:t>Hosting</a:t>
            </a:r>
            <a:endParaRPr lang="en-US" altLang="en-US" b="1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000Webhost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r>
              <a:rPr lang="en-US" altLang="en-US" dirty="0">
                <a:solidFill>
                  <a:schemeClr val="tx1"/>
                </a:solidFill>
              </a:rPr>
              <a:t>R</a:t>
            </a:r>
            <a:r>
              <a:rPr lang="en-US" altLang="en-US" b="1" dirty="0">
                <a:solidFill>
                  <a:schemeClr val="tx1"/>
                </a:solidFill>
              </a:rPr>
              <a:t>eports and Analysis</a:t>
            </a:r>
            <a:endParaRPr lang="en-US" altLang="en-US" dirty="0">
              <a:solidFill>
                <a:schemeClr val="tx1"/>
              </a:solidFill>
            </a:endParaRPr>
          </a:p>
          <a:p>
            <a:pPr marL="285750" indent="-285750" algn="just">
              <a:buFont typeface="Wingdings" panose="05000000000000000000" charset="0"/>
              <a:buChar char="Ø"/>
            </a:pPr>
            <a:r>
              <a:rPr lang="en-US" altLang="en-US" dirty="0">
                <a:solidFill>
                  <a:schemeClr val="tx1"/>
                </a:solidFill>
              </a:rPr>
              <a:t>Google Charts –  integrate with PHP for data analysis</a:t>
            </a:r>
            <a:endParaRPr lang="en-US" altLang="en-US" dirty="0">
              <a:solidFill>
                <a:schemeClr val="tx1"/>
              </a:solidFill>
            </a:endParaRPr>
          </a:p>
          <a:p>
            <a:pPr algn="just"/>
            <a:endParaRPr lang="en-US" altLang="en-US" dirty="0">
              <a:solidFill>
                <a:schemeClr val="tx1"/>
              </a:solidFill>
            </a:endParaRPr>
          </a:p>
          <a:p>
            <a:pPr algn="just"/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2918</Words>
  <Application>WPS Slides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Wingdings 3</vt:lpstr>
      <vt:lpstr>Arial</vt:lpstr>
      <vt:lpstr>Wingdings</vt:lpstr>
      <vt:lpstr>Trebuchet MS</vt:lpstr>
      <vt:lpstr>Microsoft YaHei</vt:lpstr>
      <vt:lpstr>Arial Unicode MS</vt:lpstr>
      <vt:lpstr>Calibri</vt:lpstr>
      <vt:lpstr>Facet</vt:lpstr>
      <vt:lpstr>Partnered Security Control System  ( for Catch Security Firm &amp; UEAB)  </vt:lpstr>
      <vt:lpstr>Problem Statement </vt:lpstr>
      <vt:lpstr>Proposed Solution </vt:lpstr>
      <vt:lpstr>Objectives </vt:lpstr>
      <vt:lpstr> Contextual Diagram</vt:lpstr>
      <vt:lpstr>Tools and Softwares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</dc:title>
  <dc:creator>user</dc:creator>
  <cp:lastModifiedBy>WPS_1645431740</cp:lastModifiedBy>
  <cp:revision>63</cp:revision>
  <dcterms:created xsi:type="dcterms:W3CDTF">2022-02-17T14:29:00Z</dcterms:created>
  <dcterms:modified xsi:type="dcterms:W3CDTF">2025-05-05T08:27:22Z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53C26867FD604B148F338B53500F6CFF_13</vt:lpwstr>
  </property>
  <property fmtid="{D5CDD505-2E9C-101B-9397-08002B2CF9AE}" pid="3" name="KSOProductBuildVer">
    <vt:lpwstr>1033-12.2.0.20796</vt:lpwstr>
  </property>
</Properties>
</file>