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0" d="100"/>
          <a:sy n="70"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FE554FA-5555-4AC9-9640-89AE1166A878}" type="datetimeFigureOut">
              <a:rPr lang="es-MX" smtClean="0"/>
              <a:t>15/02/2021</a:t>
            </a:fld>
            <a:endParaRPr lang="es-MX"/>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MX"/>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87221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FE554FA-5555-4AC9-9640-89AE1166A878}" type="datetimeFigureOut">
              <a:rPr lang="es-MX" smtClean="0"/>
              <a:t>15/02/2021</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68307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E554FA-5555-4AC9-9640-89AE1166A878}"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289421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E554FA-5555-4AC9-9640-89AE1166A878}"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3178898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E554FA-5555-4AC9-9640-89AE1166A878}"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101206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E554FA-5555-4AC9-9640-89AE1166A878}" type="datetimeFigureOut">
              <a:rPr lang="es-MX" smtClean="0"/>
              <a:t>15/02/2021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729488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E554FA-5555-4AC9-9640-89AE1166A878}" type="datetimeFigureOut">
              <a:rPr lang="es-MX" smtClean="0"/>
              <a:t>15/02/2021</a:t>
            </a:fld>
            <a:endParaRPr lang="es-MX"/>
          </a:p>
        </p:txBody>
      </p:sp>
      <p:sp>
        <p:nvSpPr>
          <p:cNvPr id="8" name="Footer Placeholder 7"/>
          <p:cNvSpPr>
            <a:spLocks noGrp="1"/>
          </p:cNvSpPr>
          <p:nvPr>
            <p:ph type="ftr" sz="quarter" idx="11"/>
          </p:nvPr>
        </p:nvSpPr>
        <p:spPr>
          <a:xfrm>
            <a:off x="561111" y="6391838"/>
            <a:ext cx="3644282" cy="304801"/>
          </a:xfrm>
        </p:spPr>
        <p:txBody>
          <a:bodyPr/>
          <a:lstStyle/>
          <a:p>
            <a:endParaRPr lang="es-MX"/>
          </a:p>
        </p:txBody>
      </p:sp>
      <p:sp>
        <p:nvSpPr>
          <p:cNvPr id="9" name="Slide Number Placeholder 8"/>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903985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FE554FA-5555-4AC9-9640-89AE1166A878}"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80349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FE554FA-5555-4AC9-9640-89AE1166A878}"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125233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FE554FA-5555-4AC9-9640-89AE1166A878}"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318910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E554FA-5555-4AC9-9640-89AE1166A878}"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324475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FE554FA-5555-4AC9-9640-89AE1166A878}" type="datetimeFigureOut">
              <a:rPr lang="es-MX" smtClean="0"/>
              <a:t>15/02/2021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183573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FE554FA-5555-4AC9-9640-89AE1166A878}" type="datetimeFigureOut">
              <a:rPr lang="es-MX" smtClean="0"/>
              <a:t>15/02/2021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367140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FE554FA-5555-4AC9-9640-89AE1166A878}" type="datetimeFigureOut">
              <a:rPr lang="es-MX" smtClean="0"/>
              <a:t>15/02/2021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128516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554FA-5555-4AC9-9640-89AE1166A878}" type="datetimeFigureOut">
              <a:rPr lang="es-MX" smtClean="0"/>
              <a:t>15/02/2021</a:t>
            </a:fld>
            <a:endParaRPr lang="es-MX"/>
          </a:p>
        </p:txBody>
      </p:sp>
      <p:sp>
        <p:nvSpPr>
          <p:cNvPr id="3" name="Footer Placeholder 2"/>
          <p:cNvSpPr>
            <a:spLocks noGrp="1"/>
          </p:cNvSpPr>
          <p:nvPr>
            <p:ph type="ftr" sz="quarter" idx="11"/>
          </p:nvPr>
        </p:nvSpPr>
        <p:spPr/>
        <p:txBody>
          <a:bodyPr/>
          <a:lstStyle/>
          <a:p>
            <a:endParaRPr lang="es-MX"/>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419492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FE554FA-5555-4AC9-9640-89AE1166A878}" type="datetimeFigureOut">
              <a:rPr lang="es-MX" smtClean="0"/>
              <a:t>15/02/2021</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47389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FE554FA-5555-4AC9-9640-89AE1166A878}" type="datetimeFigureOut">
              <a:rPr lang="es-MX" smtClean="0"/>
              <a:t>15/02/2021</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E56522-35D0-4E2D-BE3E-E9BC2D90B821}" type="slidenum">
              <a:rPr lang="es-MX" smtClean="0"/>
              <a:t>‹Nº›</a:t>
            </a:fld>
            <a:endParaRPr lang="es-MX"/>
          </a:p>
        </p:txBody>
      </p:sp>
    </p:spTree>
    <p:extLst>
      <p:ext uri="{BB962C8B-B14F-4D97-AF65-F5344CB8AC3E}">
        <p14:creationId xmlns:p14="http://schemas.microsoft.com/office/powerpoint/2010/main" val="71978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FE554FA-5555-4AC9-9640-89AE1166A878}" type="datetimeFigureOut">
              <a:rPr lang="es-MX" smtClean="0"/>
              <a:t>15/02/2021</a:t>
            </a:fld>
            <a:endParaRPr lang="es-MX"/>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MX"/>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EE56522-35D0-4E2D-BE3E-E9BC2D90B821}" type="slidenum">
              <a:rPr lang="es-MX" smtClean="0"/>
              <a:t>‹Nº›</a:t>
            </a:fld>
            <a:endParaRPr lang="es-MX"/>
          </a:p>
        </p:txBody>
      </p:sp>
    </p:spTree>
    <p:extLst>
      <p:ext uri="{BB962C8B-B14F-4D97-AF65-F5344CB8AC3E}">
        <p14:creationId xmlns:p14="http://schemas.microsoft.com/office/powerpoint/2010/main" val="633076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9F0F0E-4981-4D8F-9D80-A042BED50425}"/>
              </a:ext>
            </a:extLst>
          </p:cNvPr>
          <p:cNvSpPr>
            <a:spLocks noGrp="1"/>
          </p:cNvSpPr>
          <p:nvPr>
            <p:ph type="ctrTitle"/>
          </p:nvPr>
        </p:nvSpPr>
        <p:spPr>
          <a:xfrm>
            <a:off x="1683171" y="1817900"/>
            <a:ext cx="8825658" cy="1611100"/>
          </a:xfrm>
        </p:spPr>
        <p:txBody>
          <a:bodyPr/>
          <a:lstStyle/>
          <a:p>
            <a:r>
              <a:rPr lang="es-MX" dirty="0"/>
              <a:t>Resolución del conflicto: Inicio y Definición </a:t>
            </a:r>
          </a:p>
        </p:txBody>
      </p:sp>
      <p:sp>
        <p:nvSpPr>
          <p:cNvPr id="5" name="Subtítulo 4">
            <a:extLst>
              <a:ext uri="{FF2B5EF4-FFF2-40B4-BE49-F238E27FC236}">
                <a16:creationId xmlns:a16="http://schemas.microsoft.com/office/drawing/2014/main" id="{5281D15D-CCE7-497E-800F-1EAD06A67F89}"/>
              </a:ext>
            </a:extLst>
          </p:cNvPr>
          <p:cNvSpPr>
            <a:spLocks noGrp="1"/>
          </p:cNvSpPr>
          <p:nvPr>
            <p:ph type="subTitle" idx="1"/>
          </p:nvPr>
        </p:nvSpPr>
        <p:spPr>
          <a:xfrm>
            <a:off x="1141308" y="3429000"/>
            <a:ext cx="8825658" cy="2803478"/>
          </a:xfrm>
        </p:spPr>
        <p:txBody>
          <a:bodyPr>
            <a:normAutofit fontScale="92500" lnSpcReduction="10000"/>
          </a:bodyPr>
          <a:lstStyle/>
          <a:p>
            <a:r>
              <a:rPr lang="es-MX" dirty="0">
                <a:solidFill>
                  <a:schemeClr val="bg1"/>
                </a:solidFill>
              </a:rPr>
              <a:t>Universidad Tecnológica de Tecámac – tsu en tecnologías de la información (área Desarrollo de software Multiplataforma).</a:t>
            </a:r>
          </a:p>
          <a:p>
            <a:r>
              <a:rPr lang="es-MX" dirty="0">
                <a:solidFill>
                  <a:schemeClr val="bg1"/>
                </a:solidFill>
              </a:rPr>
              <a:t> </a:t>
            </a:r>
            <a:r>
              <a:rPr lang="es-MX" dirty="0" err="1">
                <a:solidFill>
                  <a:schemeClr val="bg1"/>
                </a:solidFill>
              </a:rPr>
              <a:t>GRupo</a:t>
            </a:r>
            <a:r>
              <a:rPr lang="es-MX" dirty="0">
                <a:solidFill>
                  <a:schemeClr val="bg1"/>
                </a:solidFill>
              </a:rPr>
              <a:t>: 3tsm2</a:t>
            </a:r>
          </a:p>
          <a:p>
            <a:pPr algn="ctr"/>
            <a:r>
              <a:rPr lang="es-MX" dirty="0">
                <a:solidFill>
                  <a:schemeClr val="bg1"/>
                </a:solidFill>
              </a:rPr>
              <a:t>Integrantes del equipo:</a:t>
            </a:r>
          </a:p>
          <a:p>
            <a:pPr algn="ctr"/>
            <a:r>
              <a:rPr lang="es-MX" dirty="0">
                <a:solidFill>
                  <a:schemeClr val="bg1"/>
                </a:solidFill>
              </a:rPr>
              <a:t>Castillo Navarrete melisa</a:t>
            </a:r>
          </a:p>
          <a:p>
            <a:pPr algn="ctr"/>
            <a:r>
              <a:rPr lang="es-MX" dirty="0">
                <a:solidFill>
                  <a:schemeClr val="bg1"/>
                </a:solidFill>
              </a:rPr>
              <a:t>Pérez Hernández magdiel Itamar</a:t>
            </a:r>
          </a:p>
          <a:p>
            <a:pPr algn="ctr"/>
            <a:r>
              <a:rPr lang="es-MX" dirty="0">
                <a:solidFill>
                  <a:schemeClr val="bg1"/>
                </a:solidFill>
              </a:rPr>
              <a:t>Rosales Alvarado Oscar</a:t>
            </a:r>
          </a:p>
          <a:p>
            <a:pPr algn="ctr"/>
            <a:r>
              <a:rPr lang="es-MX" dirty="0">
                <a:solidFill>
                  <a:schemeClr val="bg1"/>
                </a:solidFill>
              </a:rPr>
              <a:t>SALAZAR Alvarez Alfredo Yair</a:t>
            </a:r>
          </a:p>
        </p:txBody>
      </p:sp>
      <p:pic>
        <p:nvPicPr>
          <p:cNvPr id="1026" name="Picture 2" descr="Resultado de imagen para uttec">
            <a:extLst>
              <a:ext uri="{FF2B5EF4-FFF2-40B4-BE49-F238E27FC236}">
                <a16:creationId xmlns:a16="http://schemas.microsoft.com/office/drawing/2014/main" id="{246B28DB-78A7-4ECB-9BD6-2034772279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507" b="34328"/>
          <a:stretch/>
        </p:blipFill>
        <p:spPr bwMode="auto">
          <a:xfrm>
            <a:off x="574343" y="625522"/>
            <a:ext cx="3810000" cy="1187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09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B51FF-0C73-472F-A4DE-56CC21DC0954}"/>
              </a:ext>
            </a:extLst>
          </p:cNvPr>
          <p:cNvSpPr>
            <a:spLocks noGrp="1"/>
          </p:cNvSpPr>
          <p:nvPr>
            <p:ph type="title"/>
          </p:nvPr>
        </p:nvSpPr>
        <p:spPr/>
        <p:txBody>
          <a:bodyPr/>
          <a:lstStyle/>
          <a:p>
            <a:pPr algn="ctr"/>
            <a:r>
              <a:rPr lang="es-MX" dirty="0"/>
              <a:t>La Resolución de conflictos.</a:t>
            </a:r>
          </a:p>
        </p:txBody>
      </p:sp>
      <p:sp>
        <p:nvSpPr>
          <p:cNvPr id="3" name="Marcador de contenido 2">
            <a:extLst>
              <a:ext uri="{FF2B5EF4-FFF2-40B4-BE49-F238E27FC236}">
                <a16:creationId xmlns:a16="http://schemas.microsoft.com/office/drawing/2014/main" id="{7EE78576-E3E1-416C-B12E-F0C714822A71}"/>
              </a:ext>
            </a:extLst>
          </p:cNvPr>
          <p:cNvSpPr>
            <a:spLocks noGrp="1"/>
          </p:cNvSpPr>
          <p:nvPr>
            <p:ph idx="1"/>
          </p:nvPr>
        </p:nvSpPr>
        <p:spPr>
          <a:xfrm>
            <a:off x="349735" y="2468032"/>
            <a:ext cx="8825659" cy="3416300"/>
          </a:xfrm>
        </p:spPr>
        <p:txBody>
          <a:bodyPr>
            <a:normAutofit/>
          </a:bodyPr>
          <a:lstStyle/>
          <a:p>
            <a:r>
              <a:rPr lang="es-MX" dirty="0"/>
              <a:t>Bajo el término resolución de conflictos se engloba a una serie de etapas y habilidades utilizadas para disminuir o atenuar las consecuencias negativas de los conflictos. Estas estrategias no sólo son útiles en la resolución de conflictos interpersonales también pales o internacionales.</a:t>
            </a:r>
          </a:p>
          <a:p>
            <a:r>
              <a:rPr lang="es-MX" dirty="0"/>
              <a:t>Como individuos con necesidades, gustos, puntos de vista y valores diferentes es inevitable que encontremos conflictos, lo importante es cómo los afrontamos.</a:t>
            </a:r>
          </a:p>
          <a:p>
            <a:r>
              <a:rPr lang="es-MX" dirty="0"/>
              <a:t>Y como afirma Van de Vliert las intervenciones que se realizan ante los conflictos, tienden a estar más orientadas a una disminución o eliminación del mismo, olvidando en ocasiones, las consecuencias positivas del conflicto.</a:t>
            </a:r>
          </a:p>
        </p:txBody>
      </p:sp>
      <p:pic>
        <p:nvPicPr>
          <p:cNvPr id="2055" name="Picture 7">
            <a:extLst>
              <a:ext uri="{FF2B5EF4-FFF2-40B4-BE49-F238E27FC236}">
                <a16:creationId xmlns:a16="http://schemas.microsoft.com/office/drawing/2014/main" id="{4F2F201E-1F20-45CA-954D-F537C51FA5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238"/>
          <a:stretch/>
        </p:blipFill>
        <p:spPr bwMode="auto">
          <a:xfrm>
            <a:off x="9365609" y="4749421"/>
            <a:ext cx="2667724" cy="210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42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3AE509-2BCD-414C-A3D2-3F26A6624890}"/>
              </a:ext>
            </a:extLst>
          </p:cNvPr>
          <p:cNvSpPr>
            <a:spLocks noGrp="1"/>
          </p:cNvSpPr>
          <p:nvPr>
            <p:ph type="title"/>
          </p:nvPr>
        </p:nvSpPr>
        <p:spPr/>
        <p:txBody>
          <a:bodyPr/>
          <a:lstStyle/>
          <a:p>
            <a:pPr algn="ctr"/>
            <a:r>
              <a:rPr lang="es-MX" dirty="0"/>
              <a:t>INICIO</a:t>
            </a:r>
          </a:p>
        </p:txBody>
      </p:sp>
      <p:sp>
        <p:nvSpPr>
          <p:cNvPr id="3" name="Marcador de contenido 2">
            <a:extLst>
              <a:ext uri="{FF2B5EF4-FFF2-40B4-BE49-F238E27FC236}">
                <a16:creationId xmlns:a16="http://schemas.microsoft.com/office/drawing/2014/main" id="{A66BD7F3-F976-4D4A-A2DE-A94A1B064205}"/>
              </a:ext>
            </a:extLst>
          </p:cNvPr>
          <p:cNvSpPr>
            <a:spLocks noGrp="1"/>
          </p:cNvSpPr>
          <p:nvPr>
            <p:ph idx="1"/>
          </p:nvPr>
        </p:nvSpPr>
        <p:spPr>
          <a:xfrm>
            <a:off x="281497" y="2468032"/>
            <a:ext cx="8825659" cy="3416300"/>
          </a:xfrm>
        </p:spPr>
        <p:txBody>
          <a:bodyPr/>
          <a:lstStyle/>
          <a:p>
            <a:r>
              <a:rPr lang="es-MX" sz="1800" dirty="0">
                <a:effectLst/>
                <a:latin typeface="Calibri" panose="020F0502020204030204" pitchFamily="34" charset="0"/>
                <a:ea typeface="Calibri" panose="020F0502020204030204" pitchFamily="34" charset="0"/>
                <a:cs typeface="Arial" panose="020B0604020202020204" pitchFamily="34" charset="0"/>
              </a:rPr>
              <a:t>Disminuye las consecuencias negativas de los conflictos requiere un cambio en la posición y en la intención de una persona respecto a otra. No podemos esperar que el conflicto desaparezca y, menos, instantáneamente La realidad no va a cambiar si no hacemos “algo” por cambiarla. No importa cuán acertados nos creamos, o cuán terribles parezcan los demás, nosotros somos también parte </a:t>
            </a:r>
            <a:r>
              <a:rPr lang="es-MX" dirty="0">
                <a:latin typeface="Calibri" panose="020F0502020204030204" pitchFamily="34" charset="0"/>
                <a:ea typeface="Calibri" panose="020F0502020204030204" pitchFamily="34" charset="0"/>
                <a:cs typeface="Arial" panose="020B0604020202020204" pitchFamily="34" charset="0"/>
              </a:rPr>
              <a:t>una </a:t>
            </a:r>
            <a:r>
              <a:rPr lang="es-MX" sz="1800" dirty="0">
                <a:effectLst/>
                <a:latin typeface="Calibri" panose="020F0502020204030204" pitchFamily="34" charset="0"/>
                <a:ea typeface="Calibri" panose="020F0502020204030204" pitchFamily="34" charset="0"/>
                <a:cs typeface="Arial" panose="020B0604020202020204" pitchFamily="34" charset="0"/>
              </a:rPr>
              <a:t>escena.</a:t>
            </a:r>
          </a:p>
          <a:p>
            <a:r>
              <a:rPr lang="es-MX" sz="1800" dirty="0">
                <a:effectLst/>
                <a:latin typeface="Calibri" panose="020F0502020204030204" pitchFamily="34" charset="0"/>
                <a:ea typeface="Calibri" panose="020F0502020204030204" pitchFamily="34" charset="0"/>
                <a:cs typeface="Arial" panose="020B0604020202020204" pitchFamily="34" charset="0"/>
              </a:rPr>
              <a:t>Transformar el conflicto en algo constructivo es un arte que requiere habilidades especiales, escuchar lo que la otra parte dice y expresar nuestras necesidades e intereses de forma asertiva es una de ellas.</a:t>
            </a:r>
          </a:p>
          <a:p>
            <a:pPr marL="0" indent="0">
              <a:buNone/>
            </a:pPr>
            <a:r>
              <a:rPr lang="es-MX" sz="1800" dirty="0">
                <a:effectLst/>
                <a:latin typeface="Calibri" panose="020F0502020204030204" pitchFamily="34" charset="0"/>
                <a:ea typeface="Calibri" panose="020F0502020204030204" pitchFamily="34" charset="0"/>
                <a:cs typeface="Arial" panose="020B0604020202020204" pitchFamily="34" charset="0"/>
              </a:rPr>
              <a:t> </a:t>
            </a:r>
            <a:endParaRPr lang="es-MX" dirty="0"/>
          </a:p>
        </p:txBody>
      </p:sp>
      <p:pic>
        <p:nvPicPr>
          <p:cNvPr id="3074" name="Picture 2">
            <a:extLst>
              <a:ext uri="{FF2B5EF4-FFF2-40B4-BE49-F238E27FC236}">
                <a16:creationId xmlns:a16="http://schemas.microsoft.com/office/drawing/2014/main" id="{5E984B51-B01E-4E98-BEAD-785CDB030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1427" y="4604058"/>
            <a:ext cx="4996087" cy="206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89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EF46D-E61E-4821-88AE-0282E644551A}"/>
              </a:ext>
            </a:extLst>
          </p:cNvPr>
          <p:cNvSpPr>
            <a:spLocks noGrp="1"/>
          </p:cNvSpPr>
          <p:nvPr>
            <p:ph type="title"/>
          </p:nvPr>
        </p:nvSpPr>
        <p:spPr/>
        <p:txBody>
          <a:bodyPr/>
          <a:lstStyle/>
          <a:p>
            <a:pPr algn="ctr"/>
            <a:r>
              <a:rPr lang="es-MX" dirty="0"/>
              <a:t>INICIO</a:t>
            </a:r>
          </a:p>
        </p:txBody>
      </p:sp>
      <p:sp>
        <p:nvSpPr>
          <p:cNvPr id="3" name="Marcador de contenido 2">
            <a:extLst>
              <a:ext uri="{FF2B5EF4-FFF2-40B4-BE49-F238E27FC236}">
                <a16:creationId xmlns:a16="http://schemas.microsoft.com/office/drawing/2014/main" id="{79B1F9CA-629F-4F30-94DB-5D3463FC487A}"/>
              </a:ext>
            </a:extLst>
          </p:cNvPr>
          <p:cNvSpPr>
            <a:spLocks noGrp="1"/>
          </p:cNvSpPr>
          <p:nvPr>
            <p:ph idx="1"/>
          </p:nvPr>
        </p:nvSpPr>
        <p:spPr/>
        <p:txBody>
          <a:bodyPr/>
          <a:lstStyle/>
          <a:p>
            <a:r>
              <a:rPr lang="es-MX" sz="1800" dirty="0">
                <a:effectLst/>
                <a:latin typeface="Calibri" panose="020F0502020204030204" pitchFamily="34" charset="0"/>
                <a:ea typeface="Calibri" panose="020F0502020204030204" pitchFamily="34" charset="0"/>
                <a:cs typeface="Arial" panose="020B0604020202020204" pitchFamily="34" charset="0"/>
              </a:rPr>
              <a:t>Las personas por lo general se sienten bien cuando perciben que se las escucha y se las comprende. Si deseamos que nos escuchen, primeramente debemos comenzar por hacerlo nosotros. Cuando se establece la comunicación, la empatía aumenta y hace posible que cada persona diga como ve las cosas desde su posición. La capacidad de saber escuchar es un requisito básico cuando se trata de resolver conflictos, y aunque es fácil adquirirla mediante la práctica, muy pocas personas tienen la capacidad de saber escuchar debidamente. La escucha activa significa dejar de lado momentáneamente nuestro propio punto de vista para “sintonizar” con la otra persona.</a:t>
            </a:r>
            <a:endParaRPr lang="es-MX" dirty="0"/>
          </a:p>
        </p:txBody>
      </p:sp>
    </p:spTree>
    <p:extLst>
      <p:ext uri="{BB962C8B-B14F-4D97-AF65-F5344CB8AC3E}">
        <p14:creationId xmlns:p14="http://schemas.microsoft.com/office/powerpoint/2010/main" val="346259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688EE-C0CC-4E7C-8CCF-900567AD979F}"/>
              </a:ext>
            </a:extLst>
          </p:cNvPr>
          <p:cNvSpPr>
            <a:spLocks noGrp="1"/>
          </p:cNvSpPr>
          <p:nvPr>
            <p:ph type="title"/>
          </p:nvPr>
        </p:nvSpPr>
        <p:spPr/>
        <p:txBody>
          <a:bodyPr/>
          <a:lstStyle/>
          <a:p>
            <a:pPr algn="ctr"/>
            <a:r>
              <a:rPr lang="es-MX" dirty="0"/>
              <a:t>Definición del conflicto</a:t>
            </a:r>
          </a:p>
        </p:txBody>
      </p:sp>
      <p:sp>
        <p:nvSpPr>
          <p:cNvPr id="3" name="Marcador de contenido 2">
            <a:extLst>
              <a:ext uri="{FF2B5EF4-FFF2-40B4-BE49-F238E27FC236}">
                <a16:creationId xmlns:a16="http://schemas.microsoft.com/office/drawing/2014/main" id="{63F37F46-275B-4430-9124-D58945B60D22}"/>
              </a:ext>
            </a:extLst>
          </p:cNvPr>
          <p:cNvSpPr>
            <a:spLocks noGrp="1"/>
          </p:cNvSpPr>
          <p:nvPr>
            <p:ph idx="1"/>
          </p:nvPr>
        </p:nvSpPr>
        <p:spPr>
          <a:xfrm>
            <a:off x="1154954" y="2603500"/>
            <a:ext cx="8825659" cy="4152142"/>
          </a:xfrm>
        </p:spPr>
        <p:txBody>
          <a:bodyPr>
            <a:normAutofit fontScale="85000" lnSpcReduction="10000"/>
          </a:bodyPr>
          <a:lstStyle/>
          <a:p>
            <a:r>
              <a:rPr lang="es-MX" dirty="0">
                <a:latin typeface="Calibri" panose="020F0502020204030204" pitchFamily="34" charset="0"/>
                <a:ea typeface="Calibri" panose="020F0502020204030204" pitchFamily="34" charset="0"/>
                <a:cs typeface="Arial" panose="020B0604020202020204" pitchFamily="34" charset="0"/>
              </a:rPr>
              <a:t>Por o</a:t>
            </a:r>
            <a:r>
              <a:rPr lang="es-MX" sz="1800" dirty="0">
                <a:effectLst/>
                <a:latin typeface="Calibri" panose="020F0502020204030204" pitchFamily="34" charset="0"/>
                <a:ea typeface="Calibri" panose="020F0502020204030204" pitchFamily="34" charset="0"/>
                <a:cs typeface="Arial" panose="020B0604020202020204" pitchFamily="34" charset="0"/>
              </a:rPr>
              <a:t>tro aspecto importante es la definición el conflicto, esto se debe hacer con claridad y precisión. La pregunta crucial es: ¿cuáles son nuestras necesidades e intereses?, ¿sabemos con exactitud cuáles con las necesidades y preocupaciones de la otra parte?, ¿hemos expresado con exactitud a la otra parte nuestra? Para ello, podemos utilizar las siguientes estrategias (Costa &amp; López)(Cornelius &amp; Faire):</a:t>
            </a:r>
          </a:p>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Dar al otro/s la oportunidad de definir el conflicto expresando sus intereses y necesidades.</a:t>
            </a:r>
          </a:p>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Dar importancia a sus preocupaciones e intereses, evitando minimizarlos.</a:t>
            </a:r>
          </a:p>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Escuchar activamente.</a:t>
            </a:r>
          </a:p>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Empatizar, tratando de entender su punto de vista, aunque no es necesario estar de acuerdo con la otra parte. “Comprendo tu punto de vista”; “Desde mi punto de vista es así...”.</a:t>
            </a:r>
          </a:p>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Utilizar “</a:t>
            </a:r>
            <a:r>
              <a:rPr lang="es-MX" sz="1800" i="1" dirty="0">
                <a:effectLst/>
                <a:latin typeface="Calibri" panose="020F0502020204030204" pitchFamily="34" charset="0"/>
                <a:ea typeface="Calibri" panose="020F0502020204030204" pitchFamily="34" charset="0"/>
                <a:cs typeface="Arial" panose="020B0604020202020204" pitchFamily="34" charset="0"/>
              </a:rPr>
              <a:t>y</a:t>
            </a:r>
            <a:r>
              <a:rPr lang="es-MX" sz="1800" dirty="0">
                <a:effectLst/>
                <a:latin typeface="Calibri" panose="020F0502020204030204" pitchFamily="34" charset="0"/>
                <a:ea typeface="Calibri" panose="020F0502020204030204" pitchFamily="34" charset="0"/>
                <a:cs typeface="Arial" panose="020B0604020202020204" pitchFamily="34" charset="0"/>
              </a:rPr>
              <a:t>”, “</a:t>
            </a:r>
            <a:r>
              <a:rPr lang="es-MX" sz="1800" i="1" dirty="0">
                <a:effectLst/>
                <a:latin typeface="Calibri" panose="020F0502020204030204" pitchFamily="34" charset="0"/>
                <a:ea typeface="Calibri" panose="020F0502020204030204" pitchFamily="34" charset="0"/>
                <a:cs typeface="Arial" panose="020B0604020202020204" pitchFamily="34" charset="0"/>
              </a:rPr>
              <a:t>sin embargo</a:t>
            </a:r>
            <a:r>
              <a:rPr lang="es-MX" sz="1800" dirty="0">
                <a:effectLst/>
                <a:latin typeface="Calibri" panose="020F0502020204030204" pitchFamily="34" charset="0"/>
                <a:ea typeface="Calibri" panose="020F0502020204030204" pitchFamily="34" charset="0"/>
                <a:cs typeface="Arial" panose="020B0604020202020204" pitchFamily="34" charset="0"/>
              </a:rPr>
              <a:t>”, “</a:t>
            </a:r>
            <a:r>
              <a:rPr lang="es-MX" sz="1800" i="1" dirty="0">
                <a:effectLst/>
                <a:latin typeface="Calibri" panose="020F0502020204030204" pitchFamily="34" charset="0"/>
                <a:ea typeface="Calibri" panose="020F0502020204030204" pitchFamily="34" charset="0"/>
                <a:cs typeface="Arial" panose="020B0604020202020204" pitchFamily="34" charset="0"/>
              </a:rPr>
              <a:t>no obstante</a:t>
            </a:r>
            <a:r>
              <a:rPr lang="es-MX" sz="1800" dirty="0">
                <a:effectLst/>
                <a:latin typeface="Calibri" panose="020F0502020204030204" pitchFamily="34" charset="0"/>
                <a:ea typeface="Calibri" panose="020F0502020204030204" pitchFamily="34" charset="0"/>
                <a:cs typeface="Arial" panose="020B0604020202020204" pitchFamily="34" charset="0"/>
              </a:rPr>
              <a:t>”, “</a:t>
            </a:r>
            <a:r>
              <a:rPr lang="es-MX" sz="1800" i="1" dirty="0">
                <a:effectLst/>
                <a:latin typeface="Calibri" panose="020F0502020204030204" pitchFamily="34" charset="0"/>
                <a:ea typeface="Calibri" panose="020F0502020204030204" pitchFamily="34" charset="0"/>
                <a:cs typeface="Arial" panose="020B0604020202020204" pitchFamily="34" charset="0"/>
              </a:rPr>
              <a:t>aun así</a:t>
            </a:r>
            <a:r>
              <a:rPr lang="es-MX" sz="1800" dirty="0">
                <a:effectLst/>
                <a:latin typeface="Calibri" panose="020F0502020204030204" pitchFamily="34" charset="0"/>
                <a:ea typeface="Calibri" panose="020F0502020204030204" pitchFamily="34" charset="0"/>
                <a:cs typeface="Arial" panose="020B0604020202020204" pitchFamily="34" charset="0"/>
              </a:rPr>
              <a:t>”… en vez de “</a:t>
            </a:r>
            <a:r>
              <a:rPr lang="es-MX" sz="1800" i="1" dirty="0">
                <a:effectLst/>
                <a:latin typeface="Calibri" panose="020F0502020204030204" pitchFamily="34" charset="0"/>
                <a:ea typeface="Calibri" panose="020F0502020204030204" pitchFamily="34" charset="0"/>
                <a:cs typeface="Arial" panose="020B0604020202020204" pitchFamily="34" charset="0"/>
              </a:rPr>
              <a:t>pero</a:t>
            </a:r>
            <a:r>
              <a:rPr lang="es-MX" sz="1800" dirty="0">
                <a:effectLst/>
                <a:latin typeface="Calibri" panose="020F0502020204030204" pitchFamily="34" charset="0"/>
                <a:ea typeface="Calibri" panose="020F0502020204030204" pitchFamily="34" charset="0"/>
                <a:cs typeface="Arial" panose="020B0604020202020204" pitchFamily="34" charset="0"/>
              </a:rPr>
              <a:t>”. “</a:t>
            </a:r>
            <a:r>
              <a:rPr lang="es-MX" sz="1800" i="1" dirty="0">
                <a:effectLst/>
                <a:latin typeface="Calibri" panose="020F0502020204030204" pitchFamily="34" charset="0"/>
                <a:ea typeface="Calibri" panose="020F0502020204030204" pitchFamily="34" charset="0"/>
                <a:cs typeface="Arial" panose="020B0604020202020204" pitchFamily="34" charset="0"/>
              </a:rPr>
              <a:t>Lo que me gusta de esa</a:t>
            </a:r>
            <a:r>
              <a:rPr lang="es-MX" sz="1800" dirty="0">
                <a:effectLst/>
                <a:latin typeface="Calibri" panose="020F0502020204030204" pitchFamily="34" charset="0"/>
                <a:ea typeface="Calibri" panose="020F0502020204030204" pitchFamily="34" charset="0"/>
                <a:cs typeface="Arial" panose="020B0604020202020204" pitchFamily="34" charset="0"/>
              </a:rPr>
              <a:t> </a:t>
            </a:r>
            <a:r>
              <a:rPr lang="es-MX" sz="1800" i="1" dirty="0">
                <a:effectLst/>
                <a:latin typeface="Calibri" panose="020F0502020204030204" pitchFamily="34" charset="0"/>
                <a:ea typeface="Calibri" panose="020F0502020204030204" pitchFamily="34" charset="0"/>
                <a:cs typeface="Arial" panose="020B0604020202020204" pitchFamily="34" charset="0"/>
              </a:rPr>
              <a:t>idea es esto, y mi preocupación es que...</a:t>
            </a:r>
            <a:r>
              <a:rPr lang="es-MX" sz="1800" dirty="0">
                <a:effectLst/>
                <a:latin typeface="Calibri" panose="020F050202020403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Parafrasear.</a:t>
            </a:r>
          </a:p>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Resumir la información aportada.</a:t>
            </a:r>
          </a:p>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Expresar nuestras necesidades e intereses asertivamente.</a:t>
            </a:r>
          </a:p>
          <a:p>
            <a:pPr>
              <a:buFont typeface="+mj-lt"/>
              <a:buAutoNum type="arabicPeriod"/>
            </a:pP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a:buFont typeface="+mj-lt"/>
              <a:buAutoNum type="arabicPeriod"/>
            </a:pP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a:buFont typeface="+mj-lt"/>
              <a:buAutoNum type="arabicPeriod"/>
            </a:pPr>
            <a:endParaRPr lang="es-MX" sz="1800" dirty="0">
              <a:effectLst/>
              <a:latin typeface="Calibri" panose="020F0502020204030204" pitchFamily="34" charset="0"/>
              <a:ea typeface="Calibri" panose="020F0502020204030204" pitchFamily="34" charset="0"/>
              <a:cs typeface="Arial" panose="020B0604020202020204" pitchFamily="34" charset="0"/>
            </a:endParaRPr>
          </a:p>
          <a:p>
            <a:endParaRPr lang="es-MX" dirty="0"/>
          </a:p>
        </p:txBody>
      </p:sp>
    </p:spTree>
    <p:extLst>
      <p:ext uri="{BB962C8B-B14F-4D97-AF65-F5344CB8AC3E}">
        <p14:creationId xmlns:p14="http://schemas.microsoft.com/office/powerpoint/2010/main" val="50605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AD6EF83-0747-48B8-AA6C-F10434125CFE}"/>
              </a:ext>
            </a:extLst>
          </p:cNvPr>
          <p:cNvSpPr>
            <a:spLocks noGrp="1"/>
          </p:cNvSpPr>
          <p:nvPr>
            <p:ph idx="1"/>
          </p:nvPr>
        </p:nvSpPr>
        <p:spPr>
          <a:xfrm>
            <a:off x="1100363" y="2402006"/>
            <a:ext cx="9531243" cy="3985146"/>
          </a:xfrm>
        </p:spPr>
        <p:txBody>
          <a:bodyPr>
            <a:normAutofit fontScale="92500" lnSpcReduction="20000"/>
          </a:bodyPr>
          <a:lstStyle/>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Ser concreto.</a:t>
            </a:r>
          </a:p>
          <a:p>
            <a:pPr>
              <a:buFont typeface="Arial" panose="020B0604020202020204" pitchFamily="34" charset="0"/>
              <a:buChar char="•"/>
            </a:pPr>
            <a:r>
              <a:rPr lang="es-MX" sz="1800" dirty="0">
                <a:effectLst/>
                <a:latin typeface="Calibri" panose="020F0502020204030204" pitchFamily="34" charset="0"/>
                <a:ea typeface="Calibri" panose="020F0502020204030204" pitchFamily="34" charset="0"/>
                <a:cs typeface="Arial" panose="020B0604020202020204" pitchFamily="34" charset="0"/>
              </a:rPr>
              <a:t>No etiquetar ni culpabilizar.</a:t>
            </a:r>
          </a:p>
          <a:p>
            <a:pPr marL="342900" marR="63500" lvl="0" indent="-342900">
              <a:lnSpc>
                <a:spcPct val="98000"/>
              </a:lnSpc>
              <a:spcAft>
                <a:spcPts val="0"/>
              </a:spcAft>
              <a:buFont typeface="Arial" panose="020B0604020202020204" pitchFamily="34" charset="0"/>
              <a:buChar char="▪"/>
              <a:tabLst>
                <a:tab pos="177800" algn="l"/>
              </a:tabLst>
            </a:pPr>
            <a:r>
              <a:rPr lang="es-MX" sz="1800" dirty="0">
                <a:effectLst/>
                <a:latin typeface="Calibri" panose="020F0502020204030204" pitchFamily="34" charset="0"/>
                <a:ea typeface="Calibri" panose="020F0502020204030204" pitchFamily="34" charset="0"/>
                <a:cs typeface="Arial" panose="020B0604020202020204" pitchFamily="34" charset="0"/>
              </a:rPr>
              <a:t>Transmitir el mensaje de que ambas partes estamos en busca de una solución que satisfará las necesidades de ambas.</a:t>
            </a:r>
            <a:r>
              <a:rPr lang="es-MX"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Arial" panose="020B0604020202020204" pitchFamily="34" charset="0"/>
              <a:buChar char="▪"/>
              <a:tabLst>
                <a:tab pos="177800" algn="l"/>
              </a:tabLst>
            </a:pPr>
            <a:r>
              <a:rPr lang="es-MX" sz="1800" dirty="0">
                <a:effectLst/>
                <a:latin typeface="Calibri" panose="020F0502020204030204" pitchFamily="34" charset="0"/>
                <a:ea typeface="Calibri" panose="020F0502020204030204" pitchFamily="34" charset="0"/>
                <a:cs typeface="Arial" panose="020B0604020202020204" pitchFamily="34" charset="0"/>
              </a:rPr>
              <a:t>No utilizar frases irritantes. “Bueno, solamente estoy tratando de ser justo y razonable”.</a:t>
            </a:r>
          </a:p>
          <a:p>
            <a:pPr marL="342900" lvl="0" indent="-342900">
              <a:buFont typeface="Arial" panose="020B0604020202020204" pitchFamily="34" charset="0"/>
              <a:buChar char="▪"/>
              <a:tabLst>
                <a:tab pos="177800" algn="l"/>
              </a:tabLst>
            </a:pPr>
            <a:r>
              <a:rPr lang="es-MX" sz="1800" dirty="0">
                <a:effectLst/>
                <a:latin typeface="Calibri" panose="020F0502020204030204" pitchFamily="34" charset="0"/>
                <a:ea typeface="Calibri" panose="020F0502020204030204" pitchFamily="34" charset="0"/>
                <a:cs typeface="Arial" panose="020B0604020202020204" pitchFamily="34" charset="0"/>
              </a:rPr>
              <a:t>Intentar separar a la persona del problema.</a:t>
            </a:r>
            <a:r>
              <a:rPr lang="es-MX"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s-MX" sz="1800" dirty="0">
              <a:effectLst/>
              <a:latin typeface="Calibri" panose="020F0502020204030204" pitchFamily="34" charset="0"/>
              <a:ea typeface="Calibri" panose="020F0502020204030204" pitchFamily="34" charset="0"/>
              <a:cs typeface="Arial" panose="020B0604020202020204" pitchFamily="34" charset="0"/>
            </a:endParaRPr>
          </a:p>
          <a:p>
            <a:pPr marL="342900" marR="38100" lvl="0" indent="-342900" algn="just">
              <a:lnSpc>
                <a:spcPct val="99000"/>
              </a:lnSpc>
              <a:spcAft>
                <a:spcPts val="0"/>
              </a:spcAft>
              <a:buFont typeface="Arial" panose="020B0604020202020204" pitchFamily="34" charset="0"/>
              <a:buChar char="▪"/>
              <a:tabLst>
                <a:tab pos="177800" algn="l"/>
              </a:tabLst>
            </a:pPr>
            <a:r>
              <a:rPr lang="es-MX" sz="1800" dirty="0">
                <a:effectLst/>
                <a:latin typeface="Calibri" panose="020F0502020204030204" pitchFamily="34" charset="0"/>
                <a:ea typeface="Calibri" panose="020F0502020204030204" pitchFamily="34" charset="0"/>
                <a:cs typeface="Arial" panose="020B0604020202020204" pitchFamily="34" charset="0"/>
              </a:rPr>
              <a:t>Identificar las expectativas irreales. A veces la otra persona no sabe lo que es razonable o posible. Tal vez deberemos informarla acerca del dinero, recursos, tiempo y condiciones. A veces también nuestras propias expectativas serán irreales. El hacer preguntas, tomarse tiempo para reunir más información y ser flexible, nos ayudará a ajustarnos a las expectativas.</a:t>
            </a:r>
          </a:p>
          <a:p>
            <a:pPr marL="342900" marR="25400" lvl="0" indent="-342900">
              <a:lnSpc>
                <a:spcPct val="99000"/>
              </a:lnSpc>
              <a:spcAft>
                <a:spcPts val="0"/>
              </a:spcAft>
              <a:buFont typeface="Arial" panose="020B0604020202020204" pitchFamily="34" charset="0"/>
              <a:buChar char="▪"/>
              <a:tabLst>
                <a:tab pos="177800" algn="l"/>
              </a:tabLst>
            </a:pPr>
            <a:r>
              <a:rPr lang="es-MX" sz="1800" dirty="0">
                <a:effectLst/>
                <a:latin typeface="Calibri" panose="020F0502020204030204" pitchFamily="34" charset="0"/>
                <a:ea typeface="Calibri" panose="020F0502020204030204" pitchFamily="34" charset="0"/>
                <a:cs typeface="Arial" panose="020B0604020202020204" pitchFamily="34" charset="0"/>
              </a:rPr>
              <a:t>Ser flexible. La negociación es un proceso de regateo, el objetivo no es “aceptarlo o rechazarlo”, si-­‐ no llegar a un acuerdo lo más satisfactorio posible para ambas partes. Aunque debemos ser flexibles es importante tener en mente una escala, desde lo que nos gustaría obtener hasta lo que podríamos aceptar. Podemos trazar un límite mínimo e intentar aspirar a obtener algo por encima de éste. Sin un límite es fácil dejarse llevar por el entusiasmo y pagar demasiado.</a:t>
            </a:r>
          </a:p>
          <a:p>
            <a:pPr>
              <a:buFont typeface="Arial" panose="020B0604020202020204" pitchFamily="34" charset="0"/>
              <a:buChar char="•"/>
            </a:pPr>
            <a:endParaRPr lang="es-MX" dirty="0"/>
          </a:p>
        </p:txBody>
      </p:sp>
    </p:spTree>
    <p:extLst>
      <p:ext uri="{BB962C8B-B14F-4D97-AF65-F5344CB8AC3E}">
        <p14:creationId xmlns:p14="http://schemas.microsoft.com/office/powerpoint/2010/main" val="344836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A53AE-A21D-49EC-BE7D-ECB1515F9FAD}"/>
              </a:ext>
            </a:extLst>
          </p:cNvPr>
          <p:cNvSpPr>
            <a:spLocks noGrp="1"/>
          </p:cNvSpPr>
          <p:nvPr>
            <p:ph type="title"/>
          </p:nvPr>
        </p:nvSpPr>
        <p:spPr>
          <a:xfrm>
            <a:off x="1154954" y="838200"/>
            <a:ext cx="8761413" cy="1032553"/>
          </a:xfrm>
        </p:spPr>
        <p:txBody>
          <a:bodyPr/>
          <a:lstStyle/>
          <a:p>
            <a:pPr algn="ctr"/>
            <a:r>
              <a:rPr lang="es-MX" dirty="0"/>
              <a:t>Resolución de conflicto encontrado en la película Locos de ira(2003).</a:t>
            </a:r>
          </a:p>
        </p:txBody>
      </p:sp>
      <p:sp>
        <p:nvSpPr>
          <p:cNvPr id="3" name="Marcador de contenido 2">
            <a:extLst>
              <a:ext uri="{FF2B5EF4-FFF2-40B4-BE49-F238E27FC236}">
                <a16:creationId xmlns:a16="http://schemas.microsoft.com/office/drawing/2014/main" id="{D04D74E3-D031-4F72-98B5-8E4E848BED16}"/>
              </a:ext>
            </a:extLst>
          </p:cNvPr>
          <p:cNvSpPr>
            <a:spLocks noGrp="1"/>
          </p:cNvSpPr>
          <p:nvPr>
            <p:ph idx="1"/>
          </p:nvPr>
        </p:nvSpPr>
        <p:spPr>
          <a:xfrm>
            <a:off x="642641" y="2507966"/>
            <a:ext cx="8825659" cy="3416300"/>
          </a:xfrm>
        </p:spPr>
        <p:txBody>
          <a:bodyPr/>
          <a:lstStyle/>
          <a:p>
            <a:r>
              <a:rPr lang="es-MX" dirty="0"/>
              <a:t>Para su resolución de Dave tenia que cumplir varios pasos no tenia que tomar café, ni drogas, ni sexo.</a:t>
            </a:r>
          </a:p>
          <a:p>
            <a:r>
              <a:rPr lang="es-MX" dirty="0"/>
              <a:t>Para su furia tenia que grabar en una audio grabadora para poder escuchar su propia ira de Dave y para el Dr. Buddy para saber que cumplía sus pruebas.</a:t>
            </a:r>
          </a:p>
          <a:p>
            <a:r>
              <a:rPr lang="es-MX" dirty="0"/>
              <a:t>El Dr. Buddy ayudo a Dave a Darle su merecido a Arnie por bajarle los pantalones en pleno acto de su primer beso con la chica que le gustaba.</a:t>
            </a:r>
          </a:p>
          <a:p>
            <a:r>
              <a:rPr lang="es-MX" dirty="0"/>
              <a:t>La confianza que tengas Dave para que tengas el llamado de una chica.</a:t>
            </a:r>
          </a:p>
          <a:p>
            <a:r>
              <a:rPr lang="es-MX" dirty="0"/>
              <a:t>Y al terminar Dave Y Buddy se hicieron amigos </a:t>
            </a:r>
          </a:p>
          <a:p>
            <a:endParaRPr lang="es-MX" dirty="0"/>
          </a:p>
          <a:p>
            <a:endParaRPr lang="es-MX" dirty="0"/>
          </a:p>
        </p:txBody>
      </p:sp>
      <p:pic>
        <p:nvPicPr>
          <p:cNvPr id="5" name="Picture 2" descr="Resultado de imagen para locos de ira">
            <a:extLst>
              <a:ext uri="{FF2B5EF4-FFF2-40B4-BE49-F238E27FC236}">
                <a16:creationId xmlns:a16="http://schemas.microsoft.com/office/drawing/2014/main" id="{3B454C25-5E48-455C-AD9A-A90142147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8184" y="2621104"/>
            <a:ext cx="178117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05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A76F04-C3B7-4896-BF38-E98F52CC33A6}"/>
              </a:ext>
            </a:extLst>
          </p:cNvPr>
          <p:cNvSpPr>
            <a:spLocks noGrp="1"/>
          </p:cNvSpPr>
          <p:nvPr>
            <p:ph idx="1"/>
          </p:nvPr>
        </p:nvSpPr>
        <p:spPr>
          <a:xfrm>
            <a:off x="1782752" y="3429000"/>
            <a:ext cx="8825659" cy="3416300"/>
          </a:xfrm>
        </p:spPr>
        <p:txBody>
          <a:bodyPr>
            <a:normAutofit/>
          </a:bodyPr>
          <a:lstStyle/>
          <a:p>
            <a:pPr marL="0" indent="0" algn="ctr">
              <a:buNone/>
            </a:pPr>
            <a:r>
              <a:rPr lang="es-MX" sz="4400" b="1" dirty="0"/>
              <a:t>¡GRACIA POR SU ATENCIÓN!</a:t>
            </a:r>
          </a:p>
        </p:txBody>
      </p:sp>
    </p:spTree>
    <p:extLst>
      <p:ext uri="{BB962C8B-B14F-4D97-AF65-F5344CB8AC3E}">
        <p14:creationId xmlns:p14="http://schemas.microsoft.com/office/powerpoint/2010/main" val="2069581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TM02900722[[fn=Sala de reuniones Ion]]</Template>
  <TotalTime>194</TotalTime>
  <Words>916</Words>
  <Application>Microsoft Office PowerPoint</Application>
  <PresentationFormat>Panorámica</PresentationFormat>
  <Paragraphs>45</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Century Gothic</vt:lpstr>
      <vt:lpstr>Times New Roman</vt:lpstr>
      <vt:lpstr>Wingdings 3</vt:lpstr>
      <vt:lpstr>Sala de reuniones Ion</vt:lpstr>
      <vt:lpstr>Resolución del conflicto: Inicio y Definición </vt:lpstr>
      <vt:lpstr>La Resolución de conflictos.</vt:lpstr>
      <vt:lpstr>INICIO</vt:lpstr>
      <vt:lpstr>INICIO</vt:lpstr>
      <vt:lpstr>Definición del conflicto</vt:lpstr>
      <vt:lpstr>Presentación de PowerPoint</vt:lpstr>
      <vt:lpstr>Resolución de conflicto encontrado en la película Locos de ira(2003).</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Resolución del conflicto: Inicio y Definición</dc:title>
  <dc:creator>Salazar</dc:creator>
  <cp:lastModifiedBy>Salazar</cp:lastModifiedBy>
  <cp:revision>13</cp:revision>
  <dcterms:created xsi:type="dcterms:W3CDTF">2021-02-15T20:40:44Z</dcterms:created>
  <dcterms:modified xsi:type="dcterms:W3CDTF">2021-02-15T23:55:09Z</dcterms:modified>
</cp:coreProperties>
</file>