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8.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76" r:id="rId3"/>
    <p:sldId id="278" r:id="rId4"/>
    <p:sldId id="281" r:id="rId5"/>
    <p:sldId id="266" r:id="rId6"/>
    <p:sldId id="277" r:id="rId7"/>
    <p:sldId id="262" r:id="rId8"/>
    <p:sldId id="282" r:id="rId9"/>
    <p:sldId id="280" r:id="rId10"/>
    <p:sldId id="273" r:id="rId11"/>
    <p:sldId id="258" r:id="rId12"/>
    <p:sldId id="287" r:id="rId13"/>
    <p:sldId id="274" r:id="rId14"/>
    <p:sldId id="283" r:id="rId15"/>
    <p:sldId id="288" r:id="rId16"/>
    <p:sldId id="285" r:id="rId17"/>
    <p:sldId id="286" r:id="rId18"/>
    <p:sldId id="265" r:id="rId19"/>
    <p:sldId id="275"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oboto Black" panose="02000000000000000000" pitchFamily="2" charset="0"/>
      <p:bold r:id="rId26"/>
    </p:embeddedFont>
    <p:embeddedFont>
      <p:font typeface="Roboto Light" panose="02000000000000000000" pitchFamily="2" charset="0"/>
      <p:regular r:id="rId27"/>
      <p:italic r:id="rId28"/>
    </p:embeddedFont>
    <p:embeddedFont>
      <p:font typeface="Roboto Medium" panose="02000000000000000000" pitchFamily="2" charset="0"/>
      <p:regular r:id="rId29"/>
      <p:italic r:id="rId30"/>
    </p:embeddedFont>
    <p:embeddedFont>
      <p:font typeface="Roboto Thin" panose="02000000000000000000" pitchFamily="2" charset="0"/>
      <p:regular r:id="rId31"/>
      <p:italic r:id="rId32"/>
    </p:embeddedFont>
    <p:embeddedFont>
      <p:font typeface="Trebuchet MS" panose="020B0603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6C1B"/>
    <a:srgbClr val="8E0A2A"/>
    <a:srgbClr val="8B221B"/>
    <a:srgbClr val="8F0101"/>
    <a:srgbClr val="FFFCD2"/>
    <a:srgbClr val="FFF694"/>
    <a:srgbClr val="A90101"/>
    <a:srgbClr val="F28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Estilo claro 1 - Énfasis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Énfasis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94613" autoAdjust="0"/>
  </p:normalViewPr>
  <p:slideViewPr>
    <p:cSldViewPr snapToGrid="0" snapToObjects="1">
      <p:cViewPr varScale="1">
        <p:scale>
          <a:sx n="80" d="100"/>
          <a:sy n="80" d="100"/>
        </p:scale>
        <p:origin x="808" y="4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371128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9" name="Shape 3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x-none"/>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x-non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x-none"/>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9.gif"/><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9.png"/><Relationship Id="rId7"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6.png"/><Relationship Id="rId4" Type="http://schemas.openxmlformats.org/officeDocument/2006/relationships/image" Target="../media/image40.png"/><Relationship Id="rId9"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image" Target="../media/image18.jpg"/><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1046125" y="1575075"/>
            <a:ext cx="7400925" cy="2200275"/>
          </a:xfrm>
          <a:prstGeom prst="rect">
            <a:avLst/>
          </a:prstGeom>
          <a:noFill/>
          <a:ln>
            <a:noFill/>
          </a:ln>
        </p:spPr>
      </p:pic>
      <p:sp>
        <p:nvSpPr>
          <p:cNvPr id="55" name="Shape 55"/>
          <p:cNvSpPr/>
          <p:nvPr/>
        </p:nvSpPr>
        <p:spPr>
          <a:xfrm>
            <a:off x="0" y="-9126"/>
            <a:ext cx="9144000" cy="4199261"/>
          </a:xfrm>
          <a:prstGeom prst="rect">
            <a:avLst/>
          </a:prstGeom>
          <a:solidFill>
            <a:srgbClr val="F2862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6" name="Shape 56"/>
          <p:cNvPicPr preferRelativeResize="0"/>
          <p:nvPr/>
        </p:nvPicPr>
        <p:blipFill>
          <a:blip r:embed="rId4">
            <a:alphaModFix/>
          </a:blip>
          <a:stretch>
            <a:fillRect/>
          </a:stretch>
        </p:blipFill>
        <p:spPr>
          <a:xfrm>
            <a:off x="244265" y="43480"/>
            <a:ext cx="3723927" cy="4061766"/>
          </a:xfrm>
          <a:prstGeom prst="rect">
            <a:avLst/>
          </a:prstGeom>
          <a:noFill/>
          <a:ln>
            <a:noFill/>
          </a:ln>
        </p:spPr>
      </p:pic>
      <p:sp>
        <p:nvSpPr>
          <p:cNvPr id="58" name="Shape 58"/>
          <p:cNvSpPr txBox="1"/>
          <p:nvPr/>
        </p:nvSpPr>
        <p:spPr>
          <a:xfrm>
            <a:off x="4158693" y="3254060"/>
            <a:ext cx="3740100" cy="719010"/>
          </a:xfrm>
          <a:prstGeom prst="rect">
            <a:avLst/>
          </a:prstGeom>
          <a:noFill/>
          <a:ln>
            <a:noFill/>
          </a:ln>
        </p:spPr>
        <p:txBody>
          <a:bodyPr spcFirstLastPara="1" wrap="square" lIns="91425" tIns="91425" rIns="91425" bIns="91425" anchor="t" anchorCtr="0">
            <a:noAutofit/>
          </a:bodyPr>
          <a:lstStyle/>
          <a:p>
            <a:pPr lvl="0" algn="ctr"/>
            <a:r>
              <a:rPr lang="cs-CZ" sz="1800" b="1" dirty="0">
                <a:solidFill>
                  <a:srgbClr val="FFFFFF"/>
                </a:solidFill>
                <a:latin typeface="Roboto Thin"/>
                <a:ea typeface="Roboto Thin"/>
                <a:cs typeface="Roboto Thin"/>
                <a:sym typeface="Roboto Thin"/>
              </a:rPr>
              <a:t>+562 2233 3346 / +562 3246 0621</a:t>
            </a:r>
          </a:p>
          <a:p>
            <a:pPr lvl="0" algn="ctr"/>
            <a:r>
              <a:rPr lang="cs-CZ" sz="1800" b="1" dirty="0" err="1">
                <a:solidFill>
                  <a:srgbClr val="FFFFFF"/>
                </a:solidFill>
                <a:latin typeface="Roboto Thin"/>
                <a:ea typeface="Roboto Thin"/>
                <a:cs typeface="Roboto Thin"/>
                <a:sym typeface="Roboto Thin"/>
              </a:rPr>
              <a:t>contacto@redcapital.cl</a:t>
            </a:r>
            <a:endParaRPr lang="cs-CZ" sz="1800" b="1" dirty="0">
              <a:solidFill>
                <a:srgbClr val="FFFFFF"/>
              </a:solidFill>
              <a:latin typeface="Roboto Thin"/>
              <a:ea typeface="Roboto Thin"/>
              <a:cs typeface="Roboto Thin"/>
              <a:sym typeface="Roboto Thin"/>
            </a:endParaRPr>
          </a:p>
        </p:txBody>
      </p:sp>
      <p:sp>
        <p:nvSpPr>
          <p:cNvPr id="7" name="Shape 58"/>
          <p:cNvSpPr txBox="1"/>
          <p:nvPr/>
        </p:nvSpPr>
        <p:spPr>
          <a:xfrm>
            <a:off x="4158693" y="1102123"/>
            <a:ext cx="3740100" cy="1923033"/>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s-ES_tradnl" sz="3600" dirty="0">
                <a:solidFill>
                  <a:srgbClr val="FFFFFF"/>
                </a:solidFill>
                <a:latin typeface="Roboto Thin"/>
                <a:ea typeface="Roboto Thin"/>
                <a:cs typeface="Roboto Thin"/>
                <a:sym typeface="Roboto Thin"/>
              </a:rPr>
              <a:t>EXISTE OTRA FORMA SEGURA DE INVERTIR</a:t>
            </a:r>
            <a:endParaRPr sz="3600" dirty="0">
              <a:solidFill>
                <a:srgbClr val="FFFFFF"/>
              </a:solidFill>
              <a:latin typeface="Roboto Thin"/>
              <a:ea typeface="Roboto Thin"/>
              <a:cs typeface="Roboto Thin"/>
              <a:sym typeface="Roboto Thin"/>
            </a:endParaRPr>
          </a:p>
        </p:txBody>
      </p:sp>
      <p:pic>
        <p:nvPicPr>
          <p:cNvPr id="9" name="Shape 113"/>
          <p:cNvPicPr preferRelativeResize="0"/>
          <p:nvPr/>
        </p:nvPicPr>
        <p:blipFill>
          <a:blip r:embed="rId5">
            <a:alphaModFix/>
          </a:blip>
          <a:stretch>
            <a:fillRect/>
          </a:stretch>
        </p:blipFill>
        <p:spPr>
          <a:xfrm>
            <a:off x="5461000" y="4291423"/>
            <a:ext cx="2562744" cy="767241"/>
          </a:xfrm>
          <a:prstGeom prst="rect">
            <a:avLst/>
          </a:prstGeom>
          <a:noFill/>
          <a:ln>
            <a:noFill/>
          </a:ln>
        </p:spPr>
      </p:pic>
      <p:sp>
        <p:nvSpPr>
          <p:cNvPr id="10" name="Shape 58"/>
          <p:cNvSpPr txBox="1"/>
          <p:nvPr/>
        </p:nvSpPr>
        <p:spPr>
          <a:xfrm>
            <a:off x="3764992" y="4362832"/>
            <a:ext cx="1886508" cy="455517"/>
          </a:xfrm>
          <a:prstGeom prst="rect">
            <a:avLst/>
          </a:prstGeom>
          <a:noFill/>
          <a:ln>
            <a:noFill/>
          </a:ln>
        </p:spPr>
        <p:txBody>
          <a:bodyPr spcFirstLastPara="1" wrap="square" lIns="91425" tIns="91425" rIns="91425" bIns="91425" anchor="t" anchorCtr="0">
            <a:noAutofit/>
          </a:bodyPr>
          <a:lstStyle/>
          <a:p>
            <a:pPr lvl="1"/>
            <a:r>
              <a:rPr lang="cs-CZ" sz="1800" dirty="0">
                <a:solidFill>
                  <a:schemeClr val="bg2"/>
                </a:solidFill>
                <a:latin typeface="Roboto Light"/>
                <a:ea typeface="Roboto Thin"/>
                <a:cs typeface="Roboto Light"/>
                <a:sym typeface="Roboto Thin"/>
              </a:rPr>
              <a:t>PREGÚNTALE A</a:t>
            </a:r>
          </a:p>
        </p:txBody>
      </p:sp>
      <p:sp>
        <p:nvSpPr>
          <p:cNvPr id="11" name="Shape 58"/>
          <p:cNvSpPr txBox="1"/>
          <p:nvPr/>
        </p:nvSpPr>
        <p:spPr>
          <a:xfrm>
            <a:off x="4285692" y="422728"/>
            <a:ext cx="3524808" cy="516109"/>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s-ES_tradnl" sz="2000" dirty="0">
                <a:solidFill>
                  <a:srgbClr val="FFFFFF"/>
                </a:solidFill>
                <a:latin typeface="Roboto Thin"/>
                <a:ea typeface="Roboto Thin"/>
                <a:cs typeface="Roboto Thin"/>
                <a:sym typeface="Roboto Thin"/>
              </a:rPr>
              <a:t>Inversiones / </a:t>
            </a:r>
            <a:r>
              <a:rPr lang="es-ES_tradnl" sz="2000" dirty="0" err="1">
                <a:solidFill>
                  <a:srgbClr val="FFFFFF"/>
                </a:solidFill>
                <a:latin typeface="Roboto Thin"/>
                <a:ea typeface="Roboto Thin"/>
                <a:cs typeface="Roboto Thin"/>
                <a:sym typeface="Roboto Thin"/>
              </a:rPr>
              <a:t>Crowdfunding</a:t>
            </a:r>
            <a:endParaRPr sz="2000" dirty="0">
              <a:solidFill>
                <a:srgbClr val="FFFFFF"/>
              </a:solidFill>
              <a:latin typeface="Roboto Thin"/>
              <a:ea typeface="Roboto Thin"/>
              <a:cs typeface="Roboto Thin"/>
              <a:sym typeface="Roboto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8" name="Shape 358"/>
          <p:cNvPicPr preferRelativeResize="0"/>
          <p:nvPr/>
        </p:nvPicPr>
        <p:blipFill>
          <a:blip r:embed="rId3">
            <a:alphaModFix/>
          </a:blip>
          <a:stretch>
            <a:fillRect/>
          </a:stretch>
        </p:blipFill>
        <p:spPr>
          <a:xfrm>
            <a:off x="304800" y="0"/>
            <a:ext cx="8839200" cy="931577"/>
          </a:xfrm>
          <a:prstGeom prst="rect">
            <a:avLst/>
          </a:prstGeom>
          <a:noFill/>
          <a:ln>
            <a:noFill/>
          </a:ln>
        </p:spPr>
      </p:pic>
      <p:sp>
        <p:nvSpPr>
          <p:cNvPr id="359" name="Shape 359"/>
          <p:cNvSpPr txBox="1"/>
          <p:nvPr/>
        </p:nvSpPr>
        <p:spPr>
          <a:xfrm>
            <a:off x="525200" y="191725"/>
            <a:ext cx="5601900" cy="383400"/>
          </a:xfrm>
          <a:prstGeom prst="rect">
            <a:avLst/>
          </a:prstGeom>
          <a:noFill/>
          <a:ln>
            <a:noFill/>
          </a:ln>
        </p:spPr>
        <p:txBody>
          <a:bodyPr spcFirstLastPara="1" wrap="square" lIns="91425" tIns="91425" rIns="91425" bIns="91425" anchor="t" anchorCtr="0">
            <a:noAutofit/>
          </a:bodyPr>
          <a:lstStyle/>
          <a:p>
            <a:pPr lvl="0"/>
            <a:r>
              <a:rPr lang="es-ES_tradnl" sz="2400" dirty="0" err="1">
                <a:solidFill>
                  <a:srgbClr val="FFFFFF"/>
                </a:solidFill>
                <a:latin typeface="Roboto Light"/>
                <a:ea typeface="Roboto Light"/>
                <a:cs typeface="Roboto Light"/>
                <a:sym typeface="Roboto Light"/>
              </a:rPr>
              <a:t>Feedback</a:t>
            </a:r>
            <a:r>
              <a:rPr lang="es-ES_tradnl" sz="2400" dirty="0">
                <a:solidFill>
                  <a:srgbClr val="FFFFFF"/>
                </a:solidFill>
                <a:latin typeface="Roboto Light"/>
                <a:ea typeface="Roboto Light"/>
                <a:cs typeface="Roboto Light"/>
                <a:sym typeface="Roboto Light"/>
              </a:rPr>
              <a:t> de nuestros clientes</a:t>
            </a:r>
            <a:endParaRPr sz="2400" dirty="0">
              <a:solidFill>
                <a:srgbClr val="FFFFFF"/>
              </a:solidFill>
              <a:latin typeface="Roboto Light"/>
              <a:ea typeface="Roboto Light"/>
              <a:cs typeface="Roboto Light"/>
              <a:sym typeface="Roboto Light"/>
            </a:endParaRPr>
          </a:p>
        </p:txBody>
      </p:sp>
      <p:pic>
        <p:nvPicPr>
          <p:cNvPr id="360" name="Shape 360"/>
          <p:cNvPicPr preferRelativeResize="0"/>
          <p:nvPr/>
        </p:nvPicPr>
        <p:blipFill rotWithShape="1">
          <a:blip r:embed="rId4">
            <a:alphaModFix/>
          </a:blip>
          <a:srcRect r="24670" b="13179"/>
          <a:stretch/>
        </p:blipFill>
        <p:spPr>
          <a:xfrm>
            <a:off x="2899736" y="1874923"/>
            <a:ext cx="1142756" cy="1317066"/>
          </a:xfrm>
          <a:prstGeom prst="rect">
            <a:avLst/>
          </a:prstGeom>
          <a:noFill/>
          <a:ln>
            <a:noFill/>
          </a:ln>
        </p:spPr>
      </p:pic>
      <p:pic>
        <p:nvPicPr>
          <p:cNvPr id="361" name="Shape 361"/>
          <p:cNvPicPr preferRelativeResize="0"/>
          <p:nvPr/>
        </p:nvPicPr>
        <p:blipFill rotWithShape="1">
          <a:blip r:embed="rId5">
            <a:alphaModFix/>
          </a:blip>
          <a:srcRect l="24670" b="13179"/>
          <a:stretch/>
        </p:blipFill>
        <p:spPr>
          <a:xfrm>
            <a:off x="3666730" y="886088"/>
            <a:ext cx="1142756" cy="1317066"/>
          </a:xfrm>
          <a:prstGeom prst="rect">
            <a:avLst/>
          </a:prstGeom>
          <a:noFill/>
          <a:ln>
            <a:noFill/>
          </a:ln>
        </p:spPr>
      </p:pic>
      <p:pic>
        <p:nvPicPr>
          <p:cNvPr id="362" name="Shape 362"/>
          <p:cNvPicPr preferRelativeResize="0"/>
          <p:nvPr/>
        </p:nvPicPr>
        <p:blipFill rotWithShape="1">
          <a:blip r:embed="rId6">
            <a:alphaModFix/>
          </a:blip>
          <a:srcRect l="24670" b="13179"/>
          <a:stretch/>
        </p:blipFill>
        <p:spPr>
          <a:xfrm>
            <a:off x="4453421" y="1882892"/>
            <a:ext cx="1142756" cy="1317066"/>
          </a:xfrm>
          <a:prstGeom prst="rect">
            <a:avLst/>
          </a:prstGeom>
          <a:noFill/>
          <a:ln>
            <a:noFill/>
          </a:ln>
        </p:spPr>
      </p:pic>
      <p:pic>
        <p:nvPicPr>
          <p:cNvPr id="363" name="Shape 363"/>
          <p:cNvPicPr preferRelativeResize="0"/>
          <p:nvPr/>
        </p:nvPicPr>
        <p:blipFill rotWithShape="1">
          <a:blip r:embed="rId7">
            <a:alphaModFix/>
          </a:blip>
          <a:srcRect l="13651" t="25523"/>
          <a:stretch/>
        </p:blipFill>
        <p:spPr>
          <a:xfrm>
            <a:off x="3584262" y="2963127"/>
            <a:ext cx="1309872" cy="1166197"/>
          </a:xfrm>
          <a:prstGeom prst="rect">
            <a:avLst/>
          </a:prstGeom>
          <a:noFill/>
          <a:ln>
            <a:noFill/>
          </a:ln>
        </p:spPr>
      </p:pic>
      <p:sp>
        <p:nvSpPr>
          <p:cNvPr id="364" name="Shape 364"/>
          <p:cNvSpPr txBox="1"/>
          <p:nvPr/>
        </p:nvSpPr>
        <p:spPr>
          <a:xfrm>
            <a:off x="146593" y="2100817"/>
            <a:ext cx="2753100" cy="809100"/>
          </a:xfrm>
          <a:prstGeom prst="rect">
            <a:avLst/>
          </a:prstGeom>
          <a:noFill/>
          <a:ln>
            <a:noFill/>
          </a:ln>
        </p:spPr>
        <p:txBody>
          <a:bodyPr spcFirstLastPara="1" wrap="square" lIns="91425" tIns="91425" rIns="91425" bIns="91425" anchor="t" anchorCtr="0">
            <a:noAutofit/>
          </a:bodyPr>
          <a:lstStyle/>
          <a:p>
            <a:pPr algn="r">
              <a:lnSpc>
                <a:spcPct val="115000"/>
              </a:lnSpc>
            </a:pPr>
            <a:r>
              <a:rPr lang="x-none" sz="1200" dirty="0">
                <a:solidFill>
                  <a:srgbClr val="8A1E37"/>
                </a:solidFill>
                <a:latin typeface="Roboto"/>
                <a:ea typeface="Roboto"/>
                <a:cs typeface="Roboto"/>
                <a:sym typeface="Roboto"/>
              </a:rPr>
              <a:t>MARCELA OSORIO </a:t>
            </a:r>
            <a:br>
              <a:rPr lang="x-none" sz="1200" dirty="0">
                <a:solidFill>
                  <a:srgbClr val="666666"/>
                </a:solidFill>
                <a:latin typeface="Roboto"/>
                <a:ea typeface="Roboto"/>
                <a:cs typeface="Roboto"/>
                <a:sym typeface="Roboto"/>
              </a:rPr>
            </a:br>
            <a:r>
              <a:rPr lang="es-ES" sz="1200" dirty="0">
                <a:solidFill>
                  <a:srgbClr val="F2862A"/>
                </a:solidFill>
                <a:latin typeface="Roboto"/>
                <a:ea typeface="Roboto"/>
                <a:cs typeface="Roboto"/>
                <a:sym typeface="Roboto"/>
              </a:rPr>
              <a:t>(PYME)</a:t>
            </a:r>
          </a:p>
          <a:p>
            <a:pPr algn="r">
              <a:lnSpc>
                <a:spcPct val="115000"/>
              </a:lnSpc>
            </a:pPr>
            <a:r>
              <a:rPr lang="es-ES_tradnl" sz="1200" dirty="0">
                <a:solidFill>
                  <a:srgbClr val="666666"/>
                </a:solidFill>
                <a:latin typeface="Roboto"/>
                <a:ea typeface="Roboto"/>
                <a:cs typeface="Roboto"/>
                <a:sym typeface="Roboto"/>
              </a:rPr>
              <a:t>“…Una forma rápida  de obtener capital de  trabajo…”</a:t>
            </a:r>
          </a:p>
        </p:txBody>
      </p:sp>
      <p:sp>
        <p:nvSpPr>
          <p:cNvPr id="365" name="Shape 365"/>
          <p:cNvSpPr txBox="1"/>
          <p:nvPr/>
        </p:nvSpPr>
        <p:spPr>
          <a:xfrm>
            <a:off x="4852116" y="1085072"/>
            <a:ext cx="3436737" cy="809100"/>
          </a:xfrm>
          <a:prstGeom prst="rect">
            <a:avLst/>
          </a:prstGeom>
          <a:noFill/>
          <a:ln>
            <a:noFill/>
          </a:ln>
        </p:spPr>
        <p:txBody>
          <a:bodyPr spcFirstLastPara="1" wrap="square" lIns="91425" tIns="91425" rIns="91425" bIns="91425" anchor="t" anchorCtr="0">
            <a:noAutofit/>
          </a:bodyPr>
          <a:lstStyle/>
          <a:p>
            <a:pPr>
              <a:lnSpc>
                <a:spcPct val="115000"/>
              </a:lnSpc>
            </a:pPr>
            <a:r>
              <a:rPr lang="x-none" sz="1200" dirty="0">
                <a:solidFill>
                  <a:srgbClr val="8A1E37"/>
                </a:solidFill>
                <a:latin typeface="Roboto"/>
                <a:ea typeface="Roboto"/>
                <a:cs typeface="Roboto"/>
                <a:sym typeface="Roboto"/>
              </a:rPr>
              <a:t>VIVIANNE RECHNER </a:t>
            </a:r>
            <a:br>
              <a:rPr lang="x-none" sz="1200" dirty="0">
                <a:solidFill>
                  <a:srgbClr val="666666"/>
                </a:solidFill>
                <a:latin typeface="Roboto"/>
                <a:ea typeface="Roboto"/>
                <a:cs typeface="Roboto"/>
                <a:sym typeface="Roboto"/>
              </a:rPr>
            </a:br>
            <a:r>
              <a:rPr lang="it-IT" sz="1200" dirty="0">
                <a:solidFill>
                  <a:srgbClr val="F2862A"/>
                </a:solidFill>
                <a:latin typeface="Roboto"/>
                <a:ea typeface="Roboto"/>
                <a:cs typeface="Roboto"/>
                <a:sym typeface="Roboto"/>
              </a:rPr>
              <a:t>(</a:t>
            </a:r>
            <a:r>
              <a:rPr lang="it-IT" sz="1200" dirty="0" err="1">
                <a:solidFill>
                  <a:srgbClr val="F2862A"/>
                </a:solidFill>
                <a:latin typeface="Roboto"/>
                <a:ea typeface="Roboto"/>
                <a:cs typeface="Roboto"/>
                <a:sym typeface="Roboto"/>
              </a:rPr>
              <a:t>Inversionista</a:t>
            </a:r>
            <a:r>
              <a:rPr lang="it-IT" sz="1200" dirty="0">
                <a:solidFill>
                  <a:srgbClr val="F2862A"/>
                </a:solidFill>
                <a:latin typeface="Roboto"/>
                <a:ea typeface="Roboto"/>
                <a:cs typeface="Roboto"/>
                <a:sym typeface="Roboto"/>
              </a:rPr>
              <a:t>)</a:t>
            </a:r>
            <a:br>
              <a:rPr lang="x-none" sz="1200" dirty="0">
                <a:solidFill>
                  <a:srgbClr val="F2862A"/>
                </a:solidFill>
                <a:latin typeface="Roboto"/>
                <a:ea typeface="Roboto"/>
                <a:cs typeface="Roboto"/>
                <a:sym typeface="Roboto"/>
              </a:rPr>
            </a:br>
            <a:r>
              <a:rPr lang="es-ES_tradnl" sz="1200" dirty="0">
                <a:solidFill>
                  <a:srgbClr val="666666"/>
                </a:solidFill>
                <a:latin typeface="Roboto"/>
                <a:ea typeface="Roboto"/>
                <a:cs typeface="Roboto"/>
                <a:sym typeface="Roboto"/>
              </a:rPr>
              <a:t>“…Un excelente sitio web para invertir online…”</a:t>
            </a:r>
          </a:p>
        </p:txBody>
      </p:sp>
      <p:sp>
        <p:nvSpPr>
          <p:cNvPr id="366" name="Shape 366"/>
          <p:cNvSpPr txBox="1"/>
          <p:nvPr/>
        </p:nvSpPr>
        <p:spPr>
          <a:xfrm>
            <a:off x="5647656" y="2062356"/>
            <a:ext cx="2106000" cy="1082400"/>
          </a:xfrm>
          <a:prstGeom prst="rect">
            <a:avLst/>
          </a:prstGeom>
          <a:noFill/>
          <a:ln>
            <a:noFill/>
          </a:ln>
        </p:spPr>
        <p:txBody>
          <a:bodyPr spcFirstLastPara="1" wrap="square" lIns="91425" tIns="91425" rIns="91425" bIns="91425" anchor="t" anchorCtr="0">
            <a:noAutofit/>
          </a:bodyPr>
          <a:lstStyle/>
          <a:p>
            <a:pPr lvl="0">
              <a:lnSpc>
                <a:spcPct val="115000"/>
              </a:lnSpc>
            </a:pPr>
            <a:r>
              <a:rPr lang="x-none" sz="1200" dirty="0">
                <a:solidFill>
                  <a:srgbClr val="8A1E37"/>
                </a:solidFill>
                <a:latin typeface="Roboto"/>
                <a:ea typeface="Roboto"/>
                <a:cs typeface="Roboto"/>
                <a:sym typeface="Roboto"/>
              </a:rPr>
              <a:t>RODRIGO RODRÏGUEZ</a:t>
            </a:r>
            <a:br>
              <a:rPr lang="x-none" sz="1200" dirty="0">
                <a:solidFill>
                  <a:srgbClr val="666666"/>
                </a:solidFill>
                <a:latin typeface="Roboto"/>
                <a:ea typeface="Roboto"/>
                <a:cs typeface="Roboto"/>
                <a:sym typeface="Roboto"/>
              </a:rPr>
            </a:br>
            <a:r>
              <a:rPr lang="it-IT" sz="1200" dirty="0">
                <a:solidFill>
                  <a:srgbClr val="F2862A"/>
                </a:solidFill>
                <a:latin typeface="Roboto"/>
                <a:ea typeface="Roboto"/>
                <a:cs typeface="Roboto"/>
                <a:sym typeface="Roboto"/>
              </a:rPr>
              <a:t>(</a:t>
            </a:r>
            <a:r>
              <a:rPr lang="it-IT" sz="1200" dirty="0" err="1">
                <a:solidFill>
                  <a:srgbClr val="F2862A"/>
                </a:solidFill>
                <a:latin typeface="Roboto"/>
                <a:ea typeface="Roboto"/>
                <a:cs typeface="Roboto"/>
                <a:sym typeface="Roboto"/>
              </a:rPr>
              <a:t>Inversionista</a:t>
            </a:r>
            <a:r>
              <a:rPr lang="it-IT" sz="1200" dirty="0">
                <a:solidFill>
                  <a:srgbClr val="F2862A"/>
                </a:solidFill>
                <a:latin typeface="Roboto"/>
                <a:ea typeface="Roboto"/>
                <a:cs typeface="Roboto"/>
                <a:sym typeface="Roboto"/>
              </a:rPr>
              <a:t>)</a:t>
            </a:r>
            <a:br>
              <a:rPr lang="x-none" sz="1200" dirty="0">
                <a:solidFill>
                  <a:srgbClr val="F2862A"/>
                </a:solidFill>
                <a:latin typeface="Roboto"/>
                <a:ea typeface="Roboto"/>
                <a:cs typeface="Roboto"/>
                <a:sym typeface="Roboto"/>
              </a:rPr>
            </a:br>
            <a:r>
              <a:rPr lang="es-ES_tradnl" sz="1200" dirty="0">
                <a:solidFill>
                  <a:srgbClr val="666666"/>
                </a:solidFill>
                <a:latin typeface="Roboto"/>
                <a:ea typeface="Roboto"/>
                <a:cs typeface="Roboto"/>
                <a:sym typeface="Roboto"/>
              </a:rPr>
              <a:t> “…Atractivos retornos…”  “…me gusta que pueda  ayudar a las PYMES…”</a:t>
            </a:r>
          </a:p>
        </p:txBody>
      </p:sp>
      <p:sp>
        <p:nvSpPr>
          <p:cNvPr id="367" name="Shape 367"/>
          <p:cNvSpPr txBox="1"/>
          <p:nvPr/>
        </p:nvSpPr>
        <p:spPr>
          <a:xfrm>
            <a:off x="1710244" y="4055965"/>
            <a:ext cx="5119567" cy="1082400"/>
          </a:xfrm>
          <a:prstGeom prst="rect">
            <a:avLst/>
          </a:prstGeom>
          <a:noFill/>
          <a:ln>
            <a:noFill/>
          </a:ln>
        </p:spPr>
        <p:txBody>
          <a:bodyPr spcFirstLastPara="1" wrap="square" lIns="91425" tIns="91425" rIns="91425" bIns="91425" anchor="t" anchorCtr="0">
            <a:noAutofit/>
          </a:bodyPr>
          <a:lstStyle/>
          <a:p>
            <a:pPr algn="ctr">
              <a:lnSpc>
                <a:spcPct val="115000"/>
              </a:lnSpc>
            </a:pPr>
            <a:r>
              <a:rPr lang="x-none" sz="1200" dirty="0">
                <a:solidFill>
                  <a:srgbClr val="8A1E37"/>
                </a:solidFill>
                <a:latin typeface="Roboto"/>
                <a:ea typeface="Roboto"/>
                <a:cs typeface="Roboto"/>
                <a:sym typeface="Roboto"/>
              </a:rPr>
              <a:t>JORMA NUUTINEN</a:t>
            </a:r>
            <a:br>
              <a:rPr lang="x-none" sz="1200" dirty="0">
                <a:solidFill>
                  <a:srgbClr val="8A1E37"/>
                </a:solidFill>
                <a:latin typeface="Roboto"/>
                <a:ea typeface="Roboto"/>
                <a:cs typeface="Roboto"/>
                <a:sym typeface="Roboto"/>
              </a:rPr>
            </a:br>
            <a:r>
              <a:rPr lang="x-none" sz="1200" dirty="0">
                <a:solidFill>
                  <a:srgbClr val="8A1E37"/>
                </a:solidFill>
                <a:latin typeface="Roboto"/>
                <a:ea typeface="Roboto"/>
                <a:cs typeface="Roboto"/>
                <a:sym typeface="Roboto"/>
              </a:rPr>
              <a:t> FRANCISCO HERNÁNDEZ</a:t>
            </a:r>
            <a:br>
              <a:rPr lang="x-none" sz="1200" dirty="0">
                <a:solidFill>
                  <a:srgbClr val="666666"/>
                </a:solidFill>
                <a:latin typeface="Roboto"/>
                <a:ea typeface="Roboto"/>
                <a:cs typeface="Roboto"/>
                <a:sym typeface="Roboto"/>
              </a:rPr>
            </a:br>
            <a:r>
              <a:rPr lang="es-ES" sz="1200" dirty="0">
                <a:solidFill>
                  <a:srgbClr val="F2862A"/>
                </a:solidFill>
                <a:latin typeface="Roboto"/>
                <a:ea typeface="Roboto"/>
                <a:cs typeface="Roboto"/>
                <a:sym typeface="Roboto"/>
              </a:rPr>
              <a:t>(PYME)</a:t>
            </a:r>
            <a:br>
              <a:rPr lang="x-none" sz="1200" dirty="0">
                <a:solidFill>
                  <a:srgbClr val="F2862A"/>
                </a:solidFill>
                <a:latin typeface="Roboto"/>
                <a:ea typeface="Roboto"/>
                <a:cs typeface="Roboto"/>
                <a:sym typeface="Roboto"/>
              </a:rPr>
            </a:br>
            <a:r>
              <a:rPr lang="es-ES_tradnl" sz="1200" dirty="0">
                <a:solidFill>
                  <a:srgbClr val="666666"/>
                </a:solidFill>
                <a:latin typeface="Roboto"/>
                <a:ea typeface="Roboto"/>
                <a:cs typeface="Roboto"/>
                <a:sym typeface="Roboto"/>
              </a:rPr>
              <a:t>“…</a:t>
            </a:r>
            <a:r>
              <a:rPr lang="es-ES_tradnl" sz="1200" dirty="0" err="1">
                <a:solidFill>
                  <a:srgbClr val="666666"/>
                </a:solidFill>
                <a:latin typeface="Roboto"/>
                <a:ea typeface="Roboto"/>
                <a:cs typeface="Roboto"/>
                <a:sym typeface="Roboto"/>
              </a:rPr>
              <a:t>RedCapital</a:t>
            </a:r>
            <a:r>
              <a:rPr lang="es-ES_tradnl" sz="1200" dirty="0">
                <a:solidFill>
                  <a:srgbClr val="666666"/>
                </a:solidFill>
                <a:latin typeface="Roboto"/>
                <a:ea typeface="Roboto"/>
                <a:cs typeface="Roboto"/>
                <a:sym typeface="Roboto"/>
              </a:rPr>
              <a:t> a sido una forma valiosa de obtener financiamiento…”</a:t>
            </a:r>
          </a:p>
        </p:txBody>
      </p:sp>
      <p:pic>
        <p:nvPicPr>
          <p:cNvPr id="17" name="Shape 209"/>
          <p:cNvPicPr preferRelativeResize="0"/>
          <p:nvPr/>
        </p:nvPicPr>
        <p:blipFill>
          <a:blip r:embed="rId8">
            <a:alphaModFix/>
          </a:blip>
          <a:stretch>
            <a:fillRect/>
          </a:stretch>
        </p:blipFill>
        <p:spPr>
          <a:xfrm>
            <a:off x="7526867" y="4697447"/>
            <a:ext cx="1415274" cy="496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2" name="Rectángulo 1"/>
          <p:cNvSpPr/>
          <p:nvPr/>
        </p:nvSpPr>
        <p:spPr>
          <a:xfrm>
            <a:off x="0" y="0"/>
            <a:ext cx="9144000" cy="5143500"/>
          </a:xfrm>
          <a:prstGeom prst="rect">
            <a:avLst/>
          </a:prstGeom>
          <a:solidFill>
            <a:srgbClr val="EC6C1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es simplemente el texto de relleno de las imprentas y archivos de texto. Lorem Ipsum ha sido el texto de relleno estándar de las industrias desde el año 1500, cuando un impresor (N. del T. persona que se dedica a la imprenta) desconocido usó una galería de textos y los mezcló de tal manera que logró hacer un libro de textos especimen. No sólo sobrevivió 500 años, sino que tambien ingresó como texto de relleno en documentos electrónicos, quedando esencialmente igual al original. Fue popularizado en los 60s con la creación de las hojas &quot;Letraset&quot;, las cuales contenian pasajes de Lorem Ipsum, y más recientemente con software de autoedición, como por ejemplo Aldus PageMaker, el cual incluye versiones de Lorem Ipsum."/>
          <p:cNvSpPr txBox="1"/>
          <p:nvPr/>
        </p:nvSpPr>
        <p:spPr>
          <a:xfrm>
            <a:off x="2641600" y="2148506"/>
            <a:ext cx="5520267" cy="1915055"/>
          </a:xfrm>
          <a:prstGeom prst="rect">
            <a:avLst/>
          </a:prstGeom>
          <a:ln w="12700">
            <a:miter lim="400000"/>
          </a:ln>
          <a:extLst>
            <a:ext uri="{C572A759-6A51-4108-AA02-DFA0A04FC94B}">
              <ma14:wrappingTextBoxFlag xmlns="" xmlns:ma14="http://schemas.microsoft.com/office/mac/drawingml/2011/main" val="1"/>
            </a:ext>
          </a:extLst>
        </p:spPr>
        <p:txBody>
          <a:bodyPr wrap="square" lIns="33867" tIns="33867" rIns="33867" bIns="33867" anchor="ctr">
            <a:spAutoFit/>
          </a:bodyPr>
          <a:lstStyle>
            <a:lvl1pPr algn="just" defTabSz="457200">
              <a:defRPr sz="3200">
                <a:solidFill>
                  <a:srgbClr val="797979"/>
                </a:solidFill>
                <a:latin typeface="Roboto Light"/>
                <a:ea typeface="Roboto Light"/>
                <a:cs typeface="Roboto Light"/>
                <a:sym typeface="Roboto Light"/>
              </a:defRPr>
            </a:lvl1pPr>
          </a:lstStyle>
          <a:p>
            <a:pPr algn="ctr"/>
            <a:r>
              <a:rPr lang="es-CL" sz="1200" dirty="0">
                <a:solidFill>
                  <a:schemeClr val="bg1"/>
                </a:solidFill>
              </a:rPr>
              <a:t>“Me aburrí de invertir en monedas y acciones por la variación que estos pueden tener. En RedCapital.cl he recibido en promedio un 13,5% anual”.  </a:t>
            </a:r>
            <a:r>
              <a:rPr lang="es-CL" sz="1200" b="1" dirty="0">
                <a:solidFill>
                  <a:schemeClr val="bg1"/>
                </a:solidFill>
              </a:rPr>
              <a:t>Antonio Domian </a:t>
            </a:r>
            <a:r>
              <a:rPr lang="es-CL" sz="1200" dirty="0">
                <a:solidFill>
                  <a:schemeClr val="bg1"/>
                </a:solidFill>
              </a:rPr>
              <a:t>(usuario inversionista)</a:t>
            </a:r>
          </a:p>
          <a:p>
            <a:pPr algn="ctr"/>
            <a:endParaRPr lang="es-CL" sz="1200" dirty="0">
              <a:solidFill>
                <a:schemeClr val="bg1"/>
              </a:solidFill>
            </a:endParaRPr>
          </a:p>
          <a:p>
            <a:pPr algn="ctr"/>
            <a:endParaRPr lang="es-CL" sz="1200" dirty="0">
              <a:solidFill>
                <a:schemeClr val="bg1"/>
              </a:solidFill>
            </a:endParaRPr>
          </a:p>
          <a:p>
            <a:pPr algn="ctr"/>
            <a:r>
              <a:rPr lang="es-CL" sz="1200" dirty="0">
                <a:solidFill>
                  <a:schemeClr val="bg1"/>
                </a:solidFill>
              </a:rPr>
              <a:t>“Todas las operaciones cuentan con garantías adicionales, ya sea SGR/Corfo o una facturas, todas estas garantías son de distintas empresas por lo tanto, también se está diversificando. Lo más importante, siempre soy yo el que elige en qué invertir. Además, estamos apoyando a las pymes que son fundamentales para el crecimiento del país”. </a:t>
            </a:r>
            <a:r>
              <a:rPr lang="es-CL" sz="1200" b="1" dirty="0">
                <a:solidFill>
                  <a:schemeClr val="bg1"/>
                </a:solidFill>
              </a:rPr>
              <a:t>Isabel Prieto </a:t>
            </a:r>
            <a:r>
              <a:rPr lang="es-CL" sz="1200" dirty="0">
                <a:solidFill>
                  <a:schemeClr val="bg1"/>
                </a:solidFill>
              </a:rPr>
              <a:t>(usuario inversionista)</a:t>
            </a:r>
            <a:endParaRPr sz="1200" dirty="0">
              <a:solidFill>
                <a:schemeClr val="bg1"/>
              </a:solidFill>
            </a:endParaRPr>
          </a:p>
        </p:txBody>
      </p:sp>
      <p:sp>
        <p:nvSpPr>
          <p:cNvPr id="15" name="CuadroTexto 14">
            <a:extLst>
              <a:ext uri="{FF2B5EF4-FFF2-40B4-BE49-F238E27FC236}">
                <a16:creationId xmlns:a16="http://schemas.microsoft.com/office/drawing/2014/main" id="{B48E045D-BC33-45A8-8B44-57C5008808CA}"/>
              </a:ext>
            </a:extLst>
          </p:cNvPr>
          <p:cNvSpPr txBox="1"/>
          <p:nvPr/>
        </p:nvSpPr>
        <p:spPr>
          <a:xfrm>
            <a:off x="3598333" y="1254809"/>
            <a:ext cx="3784441" cy="584776"/>
          </a:xfrm>
          <a:prstGeom prst="rect">
            <a:avLst/>
          </a:prstGeom>
          <a:noFill/>
        </p:spPr>
        <p:txBody>
          <a:bodyPr wrap="square" rtlCol="0">
            <a:spAutoFit/>
          </a:bodyPr>
          <a:lstStyle/>
          <a:p>
            <a:pPr algn="ctr"/>
            <a:r>
              <a:rPr lang="es-CL" sz="3200" dirty="0">
                <a:solidFill>
                  <a:srgbClr val="FFFFFF"/>
                </a:solidFill>
                <a:latin typeface="Roboto Light"/>
                <a:cs typeface="Roboto Light"/>
              </a:rPr>
              <a:t>TESTIMONIOS</a:t>
            </a:r>
          </a:p>
        </p:txBody>
      </p:sp>
      <p:pic>
        <p:nvPicPr>
          <p:cNvPr id="16" name="Shape 138"/>
          <p:cNvPicPr preferRelativeResize="0"/>
          <p:nvPr/>
        </p:nvPicPr>
        <p:blipFill>
          <a:blip r:embed="rId3">
            <a:alphaModFix/>
          </a:blip>
          <a:stretch>
            <a:fillRect/>
          </a:stretch>
        </p:blipFill>
        <p:spPr>
          <a:xfrm>
            <a:off x="689486" y="-89350"/>
            <a:ext cx="1867040" cy="655450"/>
          </a:xfrm>
          <a:prstGeom prst="rect">
            <a:avLst/>
          </a:prstGeom>
          <a:noFill/>
          <a:ln>
            <a:noFill/>
          </a:ln>
        </p:spPr>
      </p:pic>
      <p:cxnSp>
        <p:nvCxnSpPr>
          <p:cNvPr id="20" name="Conector recto 19"/>
          <p:cNvCxnSpPr/>
          <p:nvPr/>
        </p:nvCxnSpPr>
        <p:spPr>
          <a:xfrm>
            <a:off x="2743200" y="4299942"/>
            <a:ext cx="5418667" cy="0"/>
          </a:xfrm>
          <a:prstGeom prst="line">
            <a:avLst/>
          </a:prstGeom>
          <a:ln w="190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2" name="Conector recto 21"/>
          <p:cNvCxnSpPr/>
          <p:nvPr/>
        </p:nvCxnSpPr>
        <p:spPr>
          <a:xfrm>
            <a:off x="2743200" y="1920808"/>
            <a:ext cx="5418667" cy="0"/>
          </a:xfrm>
          <a:prstGeom prst="line">
            <a:avLst/>
          </a:prstGeom>
          <a:ln w="19050" cmpd="sng">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23" name="Imagen 22"/>
          <p:cNvPicPr>
            <a:picLocks noChangeAspect="1"/>
          </p:cNvPicPr>
          <p:nvPr/>
        </p:nvPicPr>
        <p:blipFill>
          <a:blip r:embed="rId4"/>
          <a:stretch>
            <a:fillRect/>
          </a:stretch>
        </p:blipFill>
        <p:spPr>
          <a:xfrm>
            <a:off x="-33868" y="906858"/>
            <a:ext cx="2721147" cy="35466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2" name="Rectángulo 1"/>
          <p:cNvSpPr/>
          <p:nvPr/>
        </p:nvSpPr>
        <p:spPr>
          <a:xfrm>
            <a:off x="0" y="0"/>
            <a:ext cx="9144000" cy="5143500"/>
          </a:xfrm>
          <a:prstGeom prst="rect">
            <a:avLst/>
          </a:prstGeom>
          <a:solidFill>
            <a:srgbClr val="EC6C1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Rectángulo 4"/>
          <p:cNvSpPr/>
          <p:nvPr/>
        </p:nvSpPr>
        <p:spPr>
          <a:xfrm>
            <a:off x="0" y="4855424"/>
            <a:ext cx="9144000" cy="288075"/>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Shape 138"/>
          <p:cNvPicPr preferRelativeResize="0"/>
          <p:nvPr/>
        </p:nvPicPr>
        <p:blipFill>
          <a:blip r:embed="rId3">
            <a:alphaModFix/>
          </a:blip>
          <a:stretch>
            <a:fillRect/>
          </a:stretch>
        </p:blipFill>
        <p:spPr>
          <a:xfrm>
            <a:off x="689486" y="-89350"/>
            <a:ext cx="1867040" cy="655450"/>
          </a:xfrm>
          <a:prstGeom prst="rect">
            <a:avLst/>
          </a:prstGeom>
          <a:noFill/>
          <a:ln>
            <a:noFill/>
          </a:ln>
        </p:spPr>
      </p:pic>
      <p:pic>
        <p:nvPicPr>
          <p:cNvPr id="17" name="Imagen 16"/>
          <p:cNvPicPr>
            <a:picLocks noChangeAspect="1"/>
          </p:cNvPicPr>
          <p:nvPr/>
        </p:nvPicPr>
        <p:blipFill>
          <a:blip r:embed="rId4"/>
          <a:stretch>
            <a:fillRect/>
          </a:stretch>
        </p:blipFill>
        <p:spPr>
          <a:xfrm>
            <a:off x="-1212" y="906858"/>
            <a:ext cx="2721147" cy="3546610"/>
          </a:xfrm>
          <a:prstGeom prst="rect">
            <a:avLst/>
          </a:prstGeom>
        </p:spPr>
      </p:pic>
      <p:sp>
        <p:nvSpPr>
          <p:cNvPr id="7" name="• Great company culture…">
            <a:extLst>
              <a:ext uri="{FF2B5EF4-FFF2-40B4-BE49-F238E27FC236}">
                <a16:creationId xmlns:a16="http://schemas.microsoft.com/office/drawing/2014/main" id="{A1F1CE00-39E7-4735-A305-650D68A5B036}"/>
              </a:ext>
            </a:extLst>
          </p:cNvPr>
          <p:cNvSpPr txBox="1"/>
          <p:nvPr/>
        </p:nvSpPr>
        <p:spPr>
          <a:xfrm>
            <a:off x="6104469" y="1912162"/>
            <a:ext cx="2396068" cy="1745778"/>
          </a:xfrm>
          <a:prstGeom prst="rect">
            <a:avLst/>
          </a:prstGeom>
          <a:ln w="12700">
            <a:miter lim="400000"/>
          </a:ln>
          <a:extLst>
            <a:ext uri="{C572A759-6A51-4108-AA02-DFA0A04FC94B}">
              <ma14:wrappingTextBoxFlag xmlns="" xmlns:ma14="http://schemas.microsoft.com/office/mac/drawingml/2011/main" val="1"/>
            </a:ext>
          </a:extLst>
        </p:spPr>
        <p:txBody>
          <a:bodyPr wrap="square" lIns="33867" tIns="33867" rIns="33867" bIns="33867" anchor="ctr">
            <a:spAutoFit/>
          </a:bodyPr>
          <a:lstStyle/>
          <a:p>
            <a:pPr algn="ctr" defTabSz="304815">
              <a:spcBef>
                <a:spcPts val="600"/>
              </a:spcBef>
              <a:spcAft>
                <a:spcPts val="600"/>
              </a:spcAft>
              <a:defRPr sz="3200">
                <a:solidFill>
                  <a:srgbClr val="FFFFFF"/>
                </a:solidFill>
                <a:latin typeface="Roboto Light"/>
                <a:ea typeface="Roboto Light"/>
                <a:cs typeface="Roboto Light"/>
                <a:sym typeface="Roboto Light"/>
              </a:defRPr>
            </a:pPr>
            <a:r>
              <a:rPr lang="es-CL" sz="1200" dirty="0"/>
              <a:t>Créditos SGR se rigen por Ley Regulados por CORFO y SBIF.</a:t>
            </a:r>
          </a:p>
          <a:p>
            <a:pPr algn="ctr" defTabSz="304815">
              <a:spcBef>
                <a:spcPts val="600"/>
              </a:spcBef>
              <a:spcAft>
                <a:spcPts val="600"/>
              </a:spcAft>
              <a:defRPr sz="3200">
                <a:solidFill>
                  <a:srgbClr val="FFFFFF"/>
                </a:solidFill>
                <a:latin typeface="Roboto Light"/>
                <a:ea typeface="Roboto Light"/>
                <a:cs typeface="Roboto Light"/>
                <a:sym typeface="Roboto Light"/>
              </a:defRPr>
            </a:pPr>
            <a:r>
              <a:rPr lang="es-CL" sz="1200" dirty="0" err="1"/>
              <a:t>Factoring</a:t>
            </a:r>
            <a:r>
              <a:rPr lang="es-CL" sz="1200" dirty="0"/>
              <a:t> se rige por Ley 19.983.</a:t>
            </a:r>
          </a:p>
          <a:p>
            <a:pPr algn="ctr" defTabSz="304815">
              <a:spcBef>
                <a:spcPts val="600"/>
              </a:spcBef>
              <a:spcAft>
                <a:spcPts val="600"/>
              </a:spcAft>
              <a:defRPr sz="3200">
                <a:solidFill>
                  <a:srgbClr val="FFFFFF"/>
                </a:solidFill>
                <a:latin typeface="Roboto Light"/>
                <a:ea typeface="Roboto Light"/>
                <a:cs typeface="Roboto Light"/>
                <a:sym typeface="Roboto Light"/>
              </a:defRPr>
            </a:pPr>
            <a:r>
              <a:rPr lang="es-CL" sz="1200" dirty="0" err="1"/>
              <a:t>Leaseback</a:t>
            </a:r>
            <a:r>
              <a:rPr lang="es-CL" sz="1200" dirty="0"/>
              <a:t>: Operaciones que requieren  validación del conservador de bienes raíces.</a:t>
            </a:r>
          </a:p>
          <a:p>
            <a:pPr algn="ctr" defTabSz="304815">
              <a:spcAft>
                <a:spcPts val="600"/>
              </a:spcAft>
              <a:defRPr sz="3200">
                <a:solidFill>
                  <a:srgbClr val="FFFFFF"/>
                </a:solidFill>
                <a:latin typeface="Roboto Light"/>
                <a:ea typeface="Roboto Light"/>
                <a:cs typeface="Roboto Light"/>
                <a:sym typeface="Roboto Light"/>
              </a:defRPr>
            </a:pPr>
            <a:endParaRPr sz="1200" dirty="0"/>
          </a:p>
        </p:txBody>
      </p:sp>
      <p:sp>
        <p:nvSpPr>
          <p:cNvPr id="8" name="Lorem Ipsum">
            <a:extLst>
              <a:ext uri="{FF2B5EF4-FFF2-40B4-BE49-F238E27FC236}">
                <a16:creationId xmlns:a16="http://schemas.microsoft.com/office/drawing/2014/main" id="{867A0EDE-4C82-4B13-8E2B-90A79646CDFB}"/>
              </a:ext>
            </a:extLst>
          </p:cNvPr>
          <p:cNvSpPr txBox="1"/>
          <p:nvPr/>
        </p:nvSpPr>
        <p:spPr>
          <a:xfrm>
            <a:off x="6107836" y="943592"/>
            <a:ext cx="2333432" cy="437727"/>
          </a:xfrm>
          <a:prstGeom prst="rect">
            <a:avLst/>
          </a:prstGeom>
          <a:ln w="12700">
            <a:miter lim="400000"/>
          </a:ln>
          <a:extLst>
            <a:ext uri="{C572A759-6A51-4108-AA02-DFA0A04FC94B}">
              <ma14:wrappingTextBoxFlag xmlns="" xmlns:ma14="http://schemas.microsoft.com/office/mac/drawingml/2011/main" val="1"/>
            </a:ext>
          </a:extLst>
        </p:spPr>
        <p:txBody>
          <a:bodyPr wrap="square" lIns="33867" tIns="33867" rIns="33867" bIns="33867" anchor="ctr">
            <a:spAutoFit/>
          </a:bodyPr>
          <a:lstStyle/>
          <a:p>
            <a:pPr algn="ctr" defTabSz="304815">
              <a:defRPr sz="4000">
                <a:solidFill>
                  <a:srgbClr val="FFFFFF"/>
                </a:solidFill>
                <a:latin typeface="Roboto Medium"/>
                <a:ea typeface="Roboto Medium"/>
                <a:cs typeface="Roboto Medium"/>
                <a:sym typeface="Roboto Medium"/>
              </a:defRPr>
            </a:pPr>
            <a:r>
              <a:rPr lang="es-CL" sz="1200" dirty="0">
                <a:latin typeface="Roboto Light"/>
                <a:cs typeface="Roboto Light"/>
              </a:rPr>
              <a:t>Todos nuestros productos están bajo marco  legal:</a:t>
            </a:r>
          </a:p>
        </p:txBody>
      </p:sp>
      <p:sp>
        <p:nvSpPr>
          <p:cNvPr id="9" name="• Great company culture…">
            <a:extLst>
              <a:ext uri="{FF2B5EF4-FFF2-40B4-BE49-F238E27FC236}">
                <a16:creationId xmlns:a16="http://schemas.microsoft.com/office/drawing/2014/main" id="{D25ABB4D-AB59-475B-B3EE-4D6835F4AF63}"/>
              </a:ext>
            </a:extLst>
          </p:cNvPr>
          <p:cNvSpPr txBox="1"/>
          <p:nvPr/>
        </p:nvSpPr>
        <p:spPr>
          <a:xfrm>
            <a:off x="2838693" y="1852992"/>
            <a:ext cx="2283640" cy="2038166"/>
          </a:xfrm>
          <a:prstGeom prst="rect">
            <a:avLst/>
          </a:prstGeom>
          <a:ln w="12700">
            <a:miter lim="400000"/>
          </a:ln>
          <a:extLst>
            <a:ext uri="{C572A759-6A51-4108-AA02-DFA0A04FC94B}">
              <ma14:wrappingTextBoxFlag xmlns="" xmlns:ma14="http://schemas.microsoft.com/office/mac/drawingml/2011/main" val="1"/>
            </a:ext>
          </a:extLst>
        </p:spPr>
        <p:txBody>
          <a:bodyPr wrap="square" lIns="33867" tIns="33867" rIns="33867" bIns="33867" anchor="ctr">
            <a:spAutoFit/>
          </a:bodyPr>
          <a:lstStyle/>
          <a:p>
            <a:pPr algn="ctr" defTabSz="304815">
              <a:spcBef>
                <a:spcPts val="600"/>
              </a:spcBef>
              <a:spcAft>
                <a:spcPts val="600"/>
              </a:spcAft>
              <a:defRPr sz="3200">
                <a:solidFill>
                  <a:srgbClr val="FFFFFF"/>
                </a:solidFill>
                <a:latin typeface="Roboto Light"/>
                <a:ea typeface="Roboto Light"/>
                <a:cs typeface="Roboto Light"/>
                <a:sym typeface="Roboto Light"/>
              </a:defRPr>
            </a:pPr>
            <a:r>
              <a:rPr lang="es-CL" sz="1200" dirty="0">
                <a:latin typeface="Roboto Light"/>
                <a:cs typeface="Roboto Light"/>
              </a:rPr>
              <a:t>Los inversionistas a través de la plataforma financian al mes más de $2.000 millones (si, dos mil millones de pesos al mes).</a:t>
            </a:r>
          </a:p>
          <a:p>
            <a:pPr algn="ctr" defTabSz="304815">
              <a:spcBef>
                <a:spcPts val="600"/>
              </a:spcBef>
              <a:spcAft>
                <a:spcPts val="600"/>
              </a:spcAft>
              <a:defRPr sz="3200">
                <a:solidFill>
                  <a:srgbClr val="FFFFFF"/>
                </a:solidFill>
                <a:latin typeface="Roboto Light"/>
                <a:ea typeface="Roboto Light"/>
                <a:cs typeface="Roboto Light"/>
                <a:sym typeface="Roboto Light"/>
              </a:defRPr>
            </a:pPr>
            <a:r>
              <a:rPr lang="es-CL" sz="1200" dirty="0">
                <a:latin typeface="Roboto Light"/>
                <a:cs typeface="Roboto Light"/>
              </a:rPr>
              <a:t>A la fecha hemos tenido 0% de incobrables. Hoy solo un 0,6% de nuestras operaciones están en una situación complicada.</a:t>
            </a:r>
          </a:p>
          <a:p>
            <a:pPr algn="ctr" defTabSz="304815">
              <a:spcAft>
                <a:spcPts val="600"/>
              </a:spcAft>
              <a:defRPr sz="3200">
                <a:solidFill>
                  <a:srgbClr val="FFFFFF"/>
                </a:solidFill>
                <a:latin typeface="Roboto Light"/>
                <a:ea typeface="Roboto Light"/>
                <a:cs typeface="Roboto Light"/>
                <a:sym typeface="Roboto Light"/>
              </a:defRPr>
            </a:pPr>
            <a:endParaRPr sz="1200" b="1" dirty="0">
              <a:latin typeface="Roboto Light"/>
              <a:cs typeface="Roboto Light"/>
            </a:endParaRPr>
          </a:p>
        </p:txBody>
      </p:sp>
      <p:sp>
        <p:nvSpPr>
          <p:cNvPr id="10" name="Lorem Ipsum">
            <a:extLst>
              <a:ext uri="{FF2B5EF4-FFF2-40B4-BE49-F238E27FC236}">
                <a16:creationId xmlns:a16="http://schemas.microsoft.com/office/drawing/2014/main" id="{5D5824BA-7D3E-4E39-A005-3501D9F6B42F}"/>
              </a:ext>
            </a:extLst>
          </p:cNvPr>
          <p:cNvSpPr txBox="1"/>
          <p:nvPr/>
        </p:nvSpPr>
        <p:spPr>
          <a:xfrm>
            <a:off x="2838693" y="931899"/>
            <a:ext cx="2283640" cy="437727"/>
          </a:xfrm>
          <a:prstGeom prst="rect">
            <a:avLst/>
          </a:prstGeom>
          <a:ln w="12700">
            <a:miter lim="400000"/>
          </a:ln>
          <a:extLst>
            <a:ext uri="{C572A759-6A51-4108-AA02-DFA0A04FC94B}">
              <ma14:wrappingTextBoxFlag xmlns="" xmlns:ma14="http://schemas.microsoft.com/office/mac/drawingml/2011/main" val="1"/>
            </a:ext>
          </a:extLst>
        </p:spPr>
        <p:txBody>
          <a:bodyPr wrap="square" lIns="33867" tIns="33867" rIns="33867" bIns="33867" anchor="ctr">
            <a:spAutoFit/>
          </a:bodyPr>
          <a:lstStyle/>
          <a:p>
            <a:pPr algn="ctr" defTabSz="304815">
              <a:defRPr sz="4000">
                <a:solidFill>
                  <a:srgbClr val="FFFFFF"/>
                </a:solidFill>
                <a:latin typeface="Roboto Medium"/>
                <a:ea typeface="Roboto Medium"/>
                <a:cs typeface="Roboto Medium"/>
                <a:sym typeface="Roboto Medium"/>
              </a:defRPr>
            </a:pPr>
            <a:r>
              <a:rPr lang="es-CL" sz="1200" dirty="0">
                <a:latin typeface="Roboto Light"/>
                <a:cs typeface="Roboto Light"/>
              </a:rPr>
              <a:t>Ya son miles los inversionistas que confían www.redcapital.cl</a:t>
            </a:r>
          </a:p>
        </p:txBody>
      </p:sp>
      <p:sp>
        <p:nvSpPr>
          <p:cNvPr id="11" name="Rectángulo 10">
            <a:extLst>
              <a:ext uri="{FF2B5EF4-FFF2-40B4-BE49-F238E27FC236}">
                <a16:creationId xmlns:a16="http://schemas.microsoft.com/office/drawing/2014/main" id="{FA76DA77-1DAA-49EB-9DFA-1FB10ACF1891}"/>
              </a:ext>
            </a:extLst>
          </p:cNvPr>
          <p:cNvSpPr/>
          <p:nvPr/>
        </p:nvSpPr>
        <p:spPr>
          <a:xfrm>
            <a:off x="5588010" y="4855425"/>
            <a:ext cx="3217332" cy="246221"/>
          </a:xfrm>
          <a:prstGeom prst="rect">
            <a:avLst/>
          </a:prstGeom>
        </p:spPr>
        <p:txBody>
          <a:bodyPr wrap="square">
            <a:spAutoFit/>
          </a:bodyPr>
          <a:lstStyle/>
          <a:p>
            <a:r>
              <a:rPr lang="es-CL" sz="1000" dirty="0">
                <a:solidFill>
                  <a:schemeClr val="bg1"/>
                </a:solidFill>
                <a:latin typeface="Roboto"/>
                <a:cs typeface="Roboto"/>
              </a:rPr>
              <a:t>Revisa riesgos y garantías en www.redcapital.cl</a:t>
            </a:r>
          </a:p>
        </p:txBody>
      </p:sp>
      <p:cxnSp>
        <p:nvCxnSpPr>
          <p:cNvPr id="4" name="Conector recto 3"/>
          <p:cNvCxnSpPr/>
          <p:nvPr/>
        </p:nvCxnSpPr>
        <p:spPr>
          <a:xfrm>
            <a:off x="2954867" y="1507078"/>
            <a:ext cx="2015068" cy="0"/>
          </a:xfrm>
          <a:prstGeom prst="line">
            <a:avLst/>
          </a:prstGeom>
          <a:ln w="190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265334" y="1507078"/>
            <a:ext cx="2015068" cy="0"/>
          </a:xfrm>
          <a:prstGeom prst="line">
            <a:avLst/>
          </a:prstGeom>
          <a:ln w="19050" cmpd="sng">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1026" name="Picture 2" descr="patrocinado ">
            <a:extLst>
              <a:ext uri="{FF2B5EF4-FFF2-40B4-BE49-F238E27FC236}">
                <a16:creationId xmlns:a16="http://schemas.microsoft.com/office/drawing/2014/main" id="{86AFEAAF-1166-44B3-A76A-6060B4293C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102950"/>
            <a:ext cx="7620000"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07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Shape 372"/>
          <p:cNvPicPr preferRelativeResize="0"/>
          <p:nvPr/>
        </p:nvPicPr>
        <p:blipFill>
          <a:blip r:embed="rId3">
            <a:alphaModFix/>
          </a:blip>
          <a:stretch>
            <a:fillRect/>
          </a:stretch>
        </p:blipFill>
        <p:spPr>
          <a:xfrm>
            <a:off x="-1" y="0"/>
            <a:ext cx="9144001" cy="5194298"/>
          </a:xfrm>
          <a:prstGeom prst="rect">
            <a:avLst/>
          </a:prstGeom>
          <a:noFill/>
          <a:ln>
            <a:noFill/>
          </a:ln>
        </p:spPr>
      </p:pic>
      <p:pic>
        <p:nvPicPr>
          <p:cNvPr id="373" name="Shape 373"/>
          <p:cNvPicPr preferRelativeResize="0"/>
          <p:nvPr/>
        </p:nvPicPr>
        <p:blipFill rotWithShape="1">
          <a:blip r:embed="rId4">
            <a:alphaModFix/>
          </a:blip>
          <a:srcRect l="7480" t="9090" r="10221"/>
          <a:stretch/>
        </p:blipFill>
        <p:spPr>
          <a:xfrm>
            <a:off x="0" y="0"/>
            <a:ext cx="9144001" cy="5029200"/>
          </a:xfrm>
          <a:prstGeom prst="rect">
            <a:avLst/>
          </a:prstGeom>
          <a:noFill/>
          <a:ln>
            <a:noFill/>
          </a:ln>
        </p:spPr>
      </p:pic>
      <p:pic>
        <p:nvPicPr>
          <p:cNvPr id="374" name="Shape 374"/>
          <p:cNvPicPr preferRelativeResize="0"/>
          <p:nvPr/>
        </p:nvPicPr>
        <p:blipFill>
          <a:blip r:embed="rId5">
            <a:alphaModFix/>
          </a:blip>
          <a:stretch>
            <a:fillRect/>
          </a:stretch>
        </p:blipFill>
        <p:spPr>
          <a:xfrm>
            <a:off x="304800" y="0"/>
            <a:ext cx="8839200" cy="931565"/>
          </a:xfrm>
          <a:prstGeom prst="rect">
            <a:avLst/>
          </a:prstGeom>
          <a:noFill/>
          <a:ln>
            <a:noFill/>
          </a:ln>
        </p:spPr>
      </p:pic>
      <p:sp>
        <p:nvSpPr>
          <p:cNvPr id="375" name="Shape 375"/>
          <p:cNvSpPr txBox="1"/>
          <p:nvPr/>
        </p:nvSpPr>
        <p:spPr>
          <a:xfrm>
            <a:off x="525200" y="107059"/>
            <a:ext cx="6477000" cy="383400"/>
          </a:xfrm>
          <a:prstGeom prst="rect">
            <a:avLst/>
          </a:prstGeom>
          <a:noFill/>
          <a:ln>
            <a:noFill/>
          </a:ln>
        </p:spPr>
        <p:txBody>
          <a:bodyPr spcFirstLastPara="1" wrap="square" lIns="91425" tIns="91425" rIns="91425" bIns="91425" anchor="t" anchorCtr="0">
            <a:noAutofit/>
          </a:bodyPr>
          <a:lstStyle/>
          <a:p>
            <a:pPr lvl="0"/>
            <a:r>
              <a:rPr lang="de-DE" sz="2400" dirty="0">
                <a:solidFill>
                  <a:srgbClr val="FFFFFF"/>
                </a:solidFill>
                <a:latin typeface="Roboto Light"/>
                <a:ea typeface="Roboto Light"/>
                <a:cs typeface="Roboto Light"/>
                <a:sym typeface="Roboto Light"/>
              </a:rPr>
              <a:t>Con RedCapital.cl  ¡¡¡Todos ganan!!!. </a:t>
            </a:r>
          </a:p>
        </p:txBody>
      </p:sp>
      <p:pic>
        <p:nvPicPr>
          <p:cNvPr id="7" name="Shape 209"/>
          <p:cNvPicPr preferRelativeResize="0"/>
          <p:nvPr/>
        </p:nvPicPr>
        <p:blipFill>
          <a:blip r:embed="rId6">
            <a:alphaModFix/>
          </a:blip>
          <a:stretch>
            <a:fillRect/>
          </a:stretch>
        </p:blipFill>
        <p:spPr>
          <a:xfrm>
            <a:off x="7526867" y="4697447"/>
            <a:ext cx="1415274" cy="496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358"/>
          <p:cNvPicPr preferRelativeResize="0"/>
          <p:nvPr/>
        </p:nvPicPr>
        <p:blipFill>
          <a:blip r:embed="rId2">
            <a:alphaModFix/>
          </a:blip>
          <a:stretch>
            <a:fillRect/>
          </a:stretch>
        </p:blipFill>
        <p:spPr>
          <a:xfrm>
            <a:off x="304800" y="0"/>
            <a:ext cx="8839200" cy="931577"/>
          </a:xfrm>
          <a:prstGeom prst="rect">
            <a:avLst/>
          </a:prstGeom>
          <a:noFill/>
          <a:ln>
            <a:noFill/>
          </a:ln>
        </p:spPr>
      </p:pic>
      <p:sp>
        <p:nvSpPr>
          <p:cNvPr id="5" name="Shape 359"/>
          <p:cNvSpPr txBox="1"/>
          <p:nvPr/>
        </p:nvSpPr>
        <p:spPr>
          <a:xfrm>
            <a:off x="525199" y="191725"/>
            <a:ext cx="6747667" cy="383400"/>
          </a:xfrm>
          <a:prstGeom prst="rect">
            <a:avLst/>
          </a:prstGeom>
          <a:noFill/>
          <a:ln>
            <a:noFill/>
          </a:ln>
        </p:spPr>
        <p:txBody>
          <a:bodyPr spcFirstLastPara="1" wrap="square" lIns="91425" tIns="91425" rIns="91425" bIns="91425" anchor="t" anchorCtr="0">
            <a:noAutofit/>
          </a:bodyPr>
          <a:lstStyle/>
          <a:p>
            <a:pPr lvl="0"/>
            <a:r>
              <a:rPr lang="es-ES_tradnl" sz="2400" dirty="0">
                <a:solidFill>
                  <a:srgbClr val="FFFFFF"/>
                </a:solidFill>
                <a:latin typeface="Roboto Light"/>
                <a:ea typeface="Roboto Light"/>
                <a:cs typeface="Roboto Light"/>
                <a:sym typeface="Roboto Light"/>
              </a:rPr>
              <a:t>Anexo 1: Créditos con Aval SGR (Fondos </a:t>
            </a:r>
            <a:r>
              <a:rPr lang="es-ES_tradnl" sz="2400" dirty="0" err="1">
                <a:solidFill>
                  <a:srgbClr val="FFFFFF"/>
                </a:solidFill>
                <a:latin typeface="Roboto Light"/>
                <a:ea typeface="Roboto Light"/>
                <a:cs typeface="Roboto Light"/>
                <a:sym typeface="Roboto Light"/>
              </a:rPr>
              <a:t>Corfo</a:t>
            </a:r>
            <a:r>
              <a:rPr lang="es-ES_tradnl" sz="2400" dirty="0">
                <a:solidFill>
                  <a:srgbClr val="FFFFFF"/>
                </a:solidFill>
                <a:latin typeface="Roboto Light"/>
                <a:ea typeface="Roboto Light"/>
                <a:cs typeface="Roboto Light"/>
                <a:sym typeface="Roboto Light"/>
              </a:rPr>
              <a:t>)</a:t>
            </a:r>
            <a:endParaRPr sz="2400" dirty="0">
              <a:solidFill>
                <a:srgbClr val="FFFFFF"/>
              </a:solidFill>
              <a:latin typeface="Roboto Light"/>
              <a:ea typeface="Roboto Light"/>
              <a:cs typeface="Roboto Light"/>
              <a:sym typeface="Roboto Light"/>
            </a:endParaRPr>
          </a:p>
        </p:txBody>
      </p:sp>
      <p:sp>
        <p:nvSpPr>
          <p:cNvPr id="6" name="object 5"/>
          <p:cNvSpPr txBox="1"/>
          <p:nvPr/>
        </p:nvSpPr>
        <p:spPr>
          <a:xfrm>
            <a:off x="1481933" y="1376683"/>
            <a:ext cx="3437201" cy="2077519"/>
          </a:xfrm>
          <a:prstGeom prst="rect">
            <a:avLst/>
          </a:prstGeom>
        </p:spPr>
        <p:txBody>
          <a:bodyPr vert="horz" wrap="square" lIns="0" tIns="19473" rIns="0" bIns="0" rtlCol="0">
            <a:spAutoFit/>
          </a:bodyPr>
          <a:lstStyle/>
          <a:p>
            <a:pPr marL="16933" marR="6773">
              <a:lnSpc>
                <a:spcPct val="99300"/>
              </a:lnSpc>
              <a:spcBef>
                <a:spcPts val="153"/>
              </a:spcBef>
            </a:pPr>
            <a:r>
              <a:rPr lang="es-CL" sz="1200" spc="-7" dirty="0">
                <a:solidFill>
                  <a:schemeClr val="tx1"/>
                </a:solidFill>
                <a:latin typeface="Roboto"/>
                <a:cs typeface="Roboto"/>
              </a:rPr>
              <a:t>La Pyme firma un pagaré a nombre de cada inversionista.</a:t>
            </a:r>
          </a:p>
          <a:p>
            <a:pPr marL="16933" marR="6773">
              <a:lnSpc>
                <a:spcPct val="99300"/>
              </a:lnSpc>
              <a:spcBef>
                <a:spcPts val="153"/>
              </a:spcBef>
            </a:pPr>
            <a:endParaRPr lang="es-CL" sz="1200" spc="-7" dirty="0">
              <a:solidFill>
                <a:schemeClr val="tx1"/>
              </a:solidFill>
              <a:latin typeface="Roboto"/>
              <a:cs typeface="Roboto"/>
            </a:endParaRPr>
          </a:p>
          <a:p>
            <a:pPr marL="16933" marR="6773">
              <a:lnSpc>
                <a:spcPct val="99300"/>
              </a:lnSpc>
              <a:spcBef>
                <a:spcPts val="153"/>
              </a:spcBef>
            </a:pPr>
            <a:r>
              <a:rPr sz="1200" spc="-7" dirty="0">
                <a:solidFill>
                  <a:schemeClr val="tx1"/>
                </a:solidFill>
                <a:latin typeface="Roboto"/>
                <a:cs typeface="Roboto"/>
              </a:rPr>
              <a:t>Las sociedades de garantías  reciprocas (SGR) entregan un  Certificado de Fianza </a:t>
            </a:r>
            <a:r>
              <a:rPr sz="1200" dirty="0">
                <a:solidFill>
                  <a:schemeClr val="tx1"/>
                </a:solidFill>
                <a:latin typeface="Roboto"/>
                <a:cs typeface="Roboto"/>
              </a:rPr>
              <a:t>a </a:t>
            </a:r>
            <a:r>
              <a:rPr sz="1200" spc="-7" dirty="0">
                <a:solidFill>
                  <a:schemeClr val="tx1"/>
                </a:solidFill>
                <a:latin typeface="Roboto"/>
                <a:cs typeface="Roboto"/>
              </a:rPr>
              <a:t>nombre  del inversionista. </a:t>
            </a:r>
            <a:r>
              <a:rPr sz="1200" dirty="0">
                <a:solidFill>
                  <a:schemeClr val="tx1"/>
                </a:solidFill>
                <a:latin typeface="Roboto"/>
                <a:cs typeface="Roboto"/>
              </a:rPr>
              <a:t>Éste</a:t>
            </a:r>
            <a:r>
              <a:rPr lang="es-CL" sz="1200" dirty="0">
                <a:solidFill>
                  <a:schemeClr val="tx1"/>
                </a:solidFill>
                <a:latin typeface="Roboto"/>
                <a:cs typeface="Roboto"/>
              </a:rPr>
              <a:t> con fondos de Corfo</a:t>
            </a:r>
            <a:r>
              <a:rPr sz="1200" dirty="0">
                <a:solidFill>
                  <a:schemeClr val="tx1"/>
                </a:solidFill>
                <a:latin typeface="Roboto"/>
                <a:cs typeface="Roboto"/>
              </a:rPr>
              <a:t> </a:t>
            </a:r>
            <a:r>
              <a:rPr sz="1200" spc="-7" dirty="0">
                <a:solidFill>
                  <a:schemeClr val="tx1"/>
                </a:solidFill>
                <a:latin typeface="Roboto"/>
                <a:cs typeface="Roboto"/>
              </a:rPr>
              <a:t>avala </a:t>
            </a:r>
            <a:r>
              <a:rPr sz="1200" dirty="0">
                <a:solidFill>
                  <a:schemeClr val="tx1"/>
                </a:solidFill>
                <a:latin typeface="Roboto"/>
                <a:cs typeface="Roboto"/>
              </a:rPr>
              <a:t>a </a:t>
            </a:r>
            <a:r>
              <a:rPr sz="1200" spc="-7" dirty="0">
                <a:solidFill>
                  <a:schemeClr val="tx1"/>
                </a:solidFill>
                <a:latin typeface="Roboto"/>
                <a:cs typeface="Roboto"/>
              </a:rPr>
              <a:t>la </a:t>
            </a:r>
            <a:r>
              <a:rPr sz="1200" dirty="0">
                <a:solidFill>
                  <a:schemeClr val="tx1"/>
                </a:solidFill>
                <a:latin typeface="Roboto"/>
                <a:cs typeface="Roboto"/>
              </a:rPr>
              <a:t>pyme </a:t>
            </a:r>
            <a:r>
              <a:rPr sz="1200" spc="-7" dirty="0">
                <a:solidFill>
                  <a:schemeClr val="tx1"/>
                </a:solidFill>
                <a:latin typeface="Roboto"/>
                <a:cs typeface="Roboto"/>
              </a:rPr>
              <a:t>en caso </a:t>
            </a:r>
            <a:r>
              <a:rPr sz="1200" dirty="0">
                <a:solidFill>
                  <a:schemeClr val="tx1"/>
                </a:solidFill>
                <a:latin typeface="Roboto"/>
                <a:cs typeface="Roboto"/>
              </a:rPr>
              <a:t>de no</a:t>
            </a:r>
            <a:r>
              <a:rPr sz="1200" spc="-40" dirty="0">
                <a:solidFill>
                  <a:schemeClr val="tx1"/>
                </a:solidFill>
                <a:latin typeface="Roboto"/>
                <a:cs typeface="Roboto"/>
              </a:rPr>
              <a:t> </a:t>
            </a:r>
            <a:r>
              <a:rPr sz="1200" dirty="0">
                <a:solidFill>
                  <a:schemeClr val="tx1"/>
                </a:solidFill>
                <a:latin typeface="Roboto"/>
                <a:cs typeface="Roboto"/>
              </a:rPr>
              <a:t>pago.</a:t>
            </a:r>
          </a:p>
          <a:p>
            <a:pPr>
              <a:lnSpc>
                <a:spcPct val="100000"/>
              </a:lnSpc>
            </a:pPr>
            <a:endParaRPr sz="1200" dirty="0">
              <a:solidFill>
                <a:schemeClr val="tx1"/>
              </a:solidFill>
              <a:latin typeface="Roboto"/>
              <a:cs typeface="Roboto"/>
            </a:endParaRPr>
          </a:p>
          <a:p>
            <a:pPr marL="16933" marR="188802">
              <a:lnSpc>
                <a:spcPct val="99300"/>
              </a:lnSpc>
            </a:pPr>
            <a:r>
              <a:rPr sz="1200" spc="-7" dirty="0">
                <a:solidFill>
                  <a:schemeClr val="tx1"/>
                </a:solidFill>
                <a:latin typeface="Roboto"/>
                <a:cs typeface="Roboto"/>
              </a:rPr>
              <a:t>Conocemos el mercado </a:t>
            </a:r>
            <a:r>
              <a:rPr sz="1200" dirty="0">
                <a:solidFill>
                  <a:schemeClr val="tx1"/>
                </a:solidFill>
                <a:latin typeface="Roboto"/>
                <a:cs typeface="Roboto"/>
              </a:rPr>
              <a:t>de las  </a:t>
            </a:r>
            <a:r>
              <a:rPr sz="1200" spc="-7" dirty="0">
                <a:solidFill>
                  <a:schemeClr val="tx1"/>
                </a:solidFill>
                <a:latin typeface="Roboto"/>
                <a:cs typeface="Roboto"/>
              </a:rPr>
              <a:t>SGR </a:t>
            </a:r>
            <a:r>
              <a:rPr sz="1200" dirty="0">
                <a:solidFill>
                  <a:schemeClr val="tx1"/>
                </a:solidFill>
                <a:latin typeface="Roboto"/>
                <a:cs typeface="Roboto"/>
              </a:rPr>
              <a:t>y </a:t>
            </a:r>
            <a:r>
              <a:rPr sz="1200" spc="-7" dirty="0">
                <a:solidFill>
                  <a:schemeClr val="tx1"/>
                </a:solidFill>
                <a:latin typeface="Roboto"/>
                <a:cs typeface="Roboto"/>
              </a:rPr>
              <a:t>tenemos buenas  relaciones con ellas. </a:t>
            </a:r>
            <a:r>
              <a:rPr sz="1200" spc="-33" dirty="0">
                <a:solidFill>
                  <a:schemeClr val="tx1"/>
                </a:solidFill>
                <a:latin typeface="Roboto"/>
                <a:cs typeface="Roboto"/>
              </a:rPr>
              <a:t>Tenemos  </a:t>
            </a:r>
            <a:r>
              <a:rPr sz="1200" spc="-7" dirty="0">
                <a:solidFill>
                  <a:schemeClr val="tx1"/>
                </a:solidFill>
                <a:latin typeface="Roboto"/>
                <a:cs typeface="Roboto"/>
              </a:rPr>
              <a:t>estrategia de </a:t>
            </a:r>
            <a:r>
              <a:rPr sz="1200" spc="-7" dirty="0" err="1">
                <a:solidFill>
                  <a:schemeClr val="tx1"/>
                </a:solidFill>
                <a:latin typeface="Roboto"/>
                <a:cs typeface="Roboto"/>
              </a:rPr>
              <a:t>inversión</a:t>
            </a:r>
            <a:r>
              <a:rPr sz="1200" spc="-7" dirty="0">
                <a:solidFill>
                  <a:schemeClr val="tx1"/>
                </a:solidFill>
                <a:latin typeface="Roboto"/>
                <a:cs typeface="Roboto"/>
              </a:rPr>
              <a:t> que minimiza </a:t>
            </a:r>
            <a:r>
              <a:rPr sz="1200" dirty="0">
                <a:solidFill>
                  <a:schemeClr val="tx1"/>
                </a:solidFill>
                <a:latin typeface="Roboto"/>
                <a:cs typeface="Roboto"/>
              </a:rPr>
              <a:t>el</a:t>
            </a:r>
            <a:r>
              <a:rPr sz="1200" spc="-13" dirty="0">
                <a:solidFill>
                  <a:schemeClr val="tx1"/>
                </a:solidFill>
                <a:latin typeface="Roboto"/>
                <a:cs typeface="Roboto"/>
              </a:rPr>
              <a:t> </a:t>
            </a:r>
            <a:r>
              <a:rPr sz="1200" spc="-7" dirty="0">
                <a:solidFill>
                  <a:schemeClr val="tx1"/>
                </a:solidFill>
                <a:latin typeface="Roboto"/>
                <a:cs typeface="Roboto"/>
              </a:rPr>
              <a:t>riesgo</a:t>
            </a:r>
            <a:r>
              <a:rPr sz="1200" b="1" spc="-7" dirty="0">
                <a:solidFill>
                  <a:schemeClr val="tx1"/>
                </a:solidFill>
                <a:latin typeface="Roboto"/>
                <a:cs typeface="Roboto"/>
              </a:rPr>
              <a:t>.</a:t>
            </a:r>
            <a:endParaRPr sz="1200" dirty="0">
              <a:solidFill>
                <a:schemeClr val="tx1"/>
              </a:solidFill>
              <a:latin typeface="Roboto"/>
              <a:cs typeface="Roboto"/>
            </a:endParaRPr>
          </a:p>
        </p:txBody>
      </p:sp>
      <p:sp>
        <p:nvSpPr>
          <p:cNvPr id="8" name="Rectángulo 7"/>
          <p:cNvSpPr/>
          <p:nvPr/>
        </p:nvSpPr>
        <p:spPr>
          <a:xfrm>
            <a:off x="0" y="4855424"/>
            <a:ext cx="9144000" cy="288075"/>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FA76DA77-1DAA-49EB-9DFA-1FB10ACF1891}"/>
              </a:ext>
            </a:extLst>
          </p:cNvPr>
          <p:cNvSpPr/>
          <p:nvPr/>
        </p:nvSpPr>
        <p:spPr>
          <a:xfrm>
            <a:off x="304800" y="4855425"/>
            <a:ext cx="3217332" cy="246221"/>
          </a:xfrm>
          <a:prstGeom prst="rect">
            <a:avLst/>
          </a:prstGeom>
        </p:spPr>
        <p:txBody>
          <a:bodyPr wrap="square">
            <a:spAutoFit/>
          </a:bodyPr>
          <a:lstStyle/>
          <a:p>
            <a:r>
              <a:rPr lang="es-CL" sz="1000" dirty="0">
                <a:solidFill>
                  <a:schemeClr val="bg1"/>
                </a:solidFill>
                <a:latin typeface="Roboto"/>
                <a:cs typeface="Roboto"/>
              </a:rPr>
              <a:t>Revisa riesgos y garantías en www.redcapital.cl</a:t>
            </a:r>
          </a:p>
        </p:txBody>
      </p:sp>
      <p:pic>
        <p:nvPicPr>
          <p:cNvPr id="10" name="Shape 209"/>
          <p:cNvPicPr preferRelativeResize="0"/>
          <p:nvPr/>
        </p:nvPicPr>
        <p:blipFill>
          <a:blip r:embed="rId3">
            <a:alphaModFix/>
          </a:blip>
          <a:stretch>
            <a:fillRect/>
          </a:stretch>
        </p:blipFill>
        <p:spPr>
          <a:xfrm>
            <a:off x="7526867" y="4697447"/>
            <a:ext cx="1415274" cy="496851"/>
          </a:xfrm>
          <a:prstGeom prst="rect">
            <a:avLst/>
          </a:prstGeom>
          <a:noFill/>
          <a:ln>
            <a:noFill/>
          </a:ln>
        </p:spPr>
      </p:pic>
      <p:sp>
        <p:nvSpPr>
          <p:cNvPr id="13" name="object 6">
            <a:extLst>
              <a:ext uri="{FF2B5EF4-FFF2-40B4-BE49-F238E27FC236}">
                <a16:creationId xmlns:a16="http://schemas.microsoft.com/office/drawing/2014/main" id="{2CA5737B-C6FD-41F5-BA77-417B39FC01E0}"/>
              </a:ext>
            </a:extLst>
          </p:cNvPr>
          <p:cNvSpPr txBox="1"/>
          <p:nvPr/>
        </p:nvSpPr>
        <p:spPr>
          <a:xfrm>
            <a:off x="525198" y="3930362"/>
            <a:ext cx="8237801" cy="573906"/>
          </a:xfrm>
          <a:prstGeom prst="rect">
            <a:avLst/>
          </a:prstGeom>
          <a:noFill/>
          <a:ln w="57149">
            <a:noFill/>
          </a:ln>
        </p:spPr>
        <p:txBody>
          <a:bodyPr vert="horz" wrap="square" lIns="0" tIns="60959" rIns="0" bIns="0" rtlCol="0">
            <a:noAutofit/>
          </a:bodyPr>
          <a:lstStyle/>
          <a:p>
            <a:pPr marL="121917">
              <a:spcBef>
                <a:spcPts val="747"/>
              </a:spcBef>
              <a:tabLst>
                <a:tab pos="363211" algn="l"/>
              </a:tabLst>
            </a:pPr>
            <a:r>
              <a:rPr lang="es-CL" sz="1000" dirty="0">
                <a:latin typeface="Roboto Light"/>
                <a:cs typeface="Roboto Light"/>
              </a:rPr>
              <a:t>· Para que puedas diversificar publicamos distintas SGR con clasiﬁcación A o superior, para reducir el  riesgo de la SGR.</a:t>
            </a:r>
          </a:p>
          <a:p>
            <a:pPr marL="121917">
              <a:spcBef>
                <a:spcPts val="747"/>
              </a:spcBef>
              <a:tabLst>
                <a:tab pos="363211" algn="l"/>
              </a:tabLst>
            </a:pPr>
            <a:r>
              <a:rPr lang="es-CL" sz="1000" dirty="0">
                <a:latin typeface="Roboto Light"/>
                <a:cs typeface="Roboto Light"/>
              </a:rPr>
              <a:t>· Revisamos estados ﬁnancieros de las SGR, las  clasiﬁcaciones de riesgo y nos reunimos  periódicamente con CORFO para tener su feedback.</a:t>
            </a:r>
            <a:endParaRPr sz="1000" dirty="0">
              <a:latin typeface="Roboto Light"/>
              <a:cs typeface="Roboto Light"/>
            </a:endParaRPr>
          </a:p>
        </p:txBody>
      </p:sp>
      <p:sp>
        <p:nvSpPr>
          <p:cNvPr id="11" name="Elipse 10"/>
          <p:cNvSpPr/>
          <p:nvPr/>
        </p:nvSpPr>
        <p:spPr>
          <a:xfrm>
            <a:off x="5825066" y="1012859"/>
            <a:ext cx="2607399" cy="2607399"/>
          </a:xfrm>
          <a:prstGeom prst="ellipse">
            <a:avLst/>
          </a:prstGeom>
          <a:solidFill>
            <a:srgbClr val="8E0A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object 5"/>
          <p:cNvSpPr txBox="1"/>
          <p:nvPr/>
        </p:nvSpPr>
        <p:spPr>
          <a:xfrm>
            <a:off x="6180665" y="1517234"/>
            <a:ext cx="1888067" cy="1829466"/>
          </a:xfrm>
          <a:prstGeom prst="rect">
            <a:avLst/>
          </a:prstGeom>
        </p:spPr>
        <p:txBody>
          <a:bodyPr vert="horz" wrap="square" lIns="0" tIns="19473" rIns="0" bIns="0" rtlCol="0">
            <a:spAutoFit/>
          </a:bodyPr>
          <a:lstStyle/>
          <a:p>
            <a:pPr marL="16933" marR="6773" algn="ctr">
              <a:lnSpc>
                <a:spcPct val="99300"/>
              </a:lnSpc>
              <a:spcBef>
                <a:spcPts val="153"/>
              </a:spcBef>
            </a:pPr>
            <a:r>
              <a:rPr lang="es-ES_tradnl" sz="1000" dirty="0">
                <a:solidFill>
                  <a:schemeClr val="bg1"/>
                </a:solidFill>
                <a:latin typeface="Roboto"/>
                <a:cs typeface="Roboto"/>
              </a:rPr>
              <a:t>· Rentabilidad promedio 11,5%</a:t>
            </a:r>
          </a:p>
          <a:p>
            <a:pPr marL="16933" marR="6773" algn="ctr">
              <a:lnSpc>
                <a:spcPct val="99300"/>
              </a:lnSpc>
              <a:spcBef>
                <a:spcPts val="153"/>
              </a:spcBef>
            </a:pPr>
            <a:endParaRPr lang="es-ES_tradnl" sz="1000" dirty="0">
              <a:solidFill>
                <a:schemeClr val="bg1"/>
              </a:solidFill>
              <a:latin typeface="Roboto"/>
              <a:cs typeface="Roboto"/>
            </a:endParaRPr>
          </a:p>
          <a:p>
            <a:pPr marL="16933" marR="6773" algn="ctr">
              <a:lnSpc>
                <a:spcPct val="99300"/>
              </a:lnSpc>
              <a:spcBef>
                <a:spcPts val="153"/>
              </a:spcBef>
            </a:pPr>
            <a:r>
              <a:rPr lang="es-ES_tradnl" sz="1000" dirty="0">
                <a:solidFill>
                  <a:schemeClr val="bg1"/>
                </a:solidFill>
                <a:latin typeface="Roboto"/>
                <a:cs typeface="Roboto"/>
              </a:rPr>
              <a:t>· Garantía: Pagaré de la PYME a nombre del  inversionista y Certificado de Fianza emitido por  la SGR, a nombre del inversionista.</a:t>
            </a:r>
          </a:p>
          <a:p>
            <a:pPr marL="16933" marR="6773" algn="ctr">
              <a:lnSpc>
                <a:spcPct val="99300"/>
              </a:lnSpc>
              <a:spcBef>
                <a:spcPts val="153"/>
              </a:spcBef>
            </a:pPr>
            <a:endParaRPr lang="es-ES_tradnl" sz="1000" dirty="0">
              <a:solidFill>
                <a:schemeClr val="bg1"/>
              </a:solidFill>
              <a:latin typeface="Roboto"/>
              <a:cs typeface="Roboto"/>
            </a:endParaRPr>
          </a:p>
          <a:p>
            <a:pPr marL="16933" marR="6773" algn="ctr">
              <a:lnSpc>
                <a:spcPct val="99300"/>
              </a:lnSpc>
              <a:spcBef>
                <a:spcPts val="153"/>
              </a:spcBef>
            </a:pPr>
            <a:r>
              <a:rPr lang="es-ES_tradnl" sz="1000" dirty="0">
                <a:solidFill>
                  <a:schemeClr val="bg1"/>
                </a:solidFill>
                <a:latin typeface="Roboto"/>
                <a:cs typeface="Roboto"/>
              </a:rPr>
              <a:t>· Riesgo: Liquidez, en caso que quiebre la SGR.</a:t>
            </a:r>
          </a:p>
          <a:p>
            <a:pPr marL="16933" marR="6773" algn="ctr">
              <a:lnSpc>
                <a:spcPct val="99300"/>
              </a:lnSpc>
              <a:spcBef>
                <a:spcPts val="153"/>
              </a:spcBef>
            </a:pPr>
            <a:endParaRPr sz="1200" dirty="0">
              <a:solidFill>
                <a:schemeClr val="tx1"/>
              </a:solidFill>
              <a:latin typeface="Roboto"/>
              <a:cs typeface="Roboto"/>
            </a:endParaRPr>
          </a:p>
        </p:txBody>
      </p:sp>
      <p:grpSp>
        <p:nvGrpSpPr>
          <p:cNvPr id="22" name="Agrupar 21"/>
          <p:cNvGrpSpPr/>
          <p:nvPr/>
        </p:nvGrpSpPr>
        <p:grpSpPr>
          <a:xfrm>
            <a:off x="660401" y="1210979"/>
            <a:ext cx="711200" cy="711200"/>
            <a:chOff x="660401" y="1210979"/>
            <a:chExt cx="711200" cy="711200"/>
          </a:xfrm>
        </p:grpSpPr>
        <p:sp>
          <p:nvSpPr>
            <p:cNvPr id="18" name="Elipse 17"/>
            <p:cNvSpPr/>
            <p:nvPr/>
          </p:nvSpPr>
          <p:spPr>
            <a:xfrm>
              <a:off x="660401" y="1210979"/>
              <a:ext cx="711200" cy="711200"/>
            </a:xfrm>
            <a:prstGeom prst="ellipse">
              <a:avLst/>
            </a:prstGeom>
            <a:solidFill>
              <a:srgbClr val="8E0A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9" name="Imagen 18" descr="icono_firm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59" y="1359749"/>
              <a:ext cx="498524" cy="367456"/>
            </a:xfrm>
            <a:prstGeom prst="rect">
              <a:avLst/>
            </a:prstGeom>
          </p:spPr>
        </p:pic>
      </p:grpSp>
      <p:grpSp>
        <p:nvGrpSpPr>
          <p:cNvPr id="27" name="Agrupar 26"/>
          <p:cNvGrpSpPr/>
          <p:nvPr/>
        </p:nvGrpSpPr>
        <p:grpSpPr>
          <a:xfrm>
            <a:off x="660401" y="2023779"/>
            <a:ext cx="711200" cy="711200"/>
            <a:chOff x="660401" y="2023779"/>
            <a:chExt cx="711200" cy="711200"/>
          </a:xfrm>
        </p:grpSpPr>
        <p:sp>
          <p:nvSpPr>
            <p:cNvPr id="20" name="Elipse 19"/>
            <p:cNvSpPr/>
            <p:nvPr/>
          </p:nvSpPr>
          <p:spPr>
            <a:xfrm>
              <a:off x="660401" y="2023779"/>
              <a:ext cx="711200" cy="711200"/>
            </a:xfrm>
            <a:prstGeom prst="ellipse">
              <a:avLst/>
            </a:prstGeom>
            <a:solidFill>
              <a:srgbClr val="8E0A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3" name="Imagen 22" descr="icono_certificad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 y="2134747"/>
              <a:ext cx="313289" cy="531915"/>
            </a:xfrm>
            <a:prstGeom prst="rect">
              <a:avLst/>
            </a:prstGeom>
          </p:spPr>
        </p:pic>
      </p:grpSp>
      <p:grpSp>
        <p:nvGrpSpPr>
          <p:cNvPr id="26" name="Agrupar 25"/>
          <p:cNvGrpSpPr/>
          <p:nvPr/>
        </p:nvGrpSpPr>
        <p:grpSpPr>
          <a:xfrm>
            <a:off x="660401" y="2827776"/>
            <a:ext cx="711200" cy="711200"/>
            <a:chOff x="660401" y="2827776"/>
            <a:chExt cx="711200" cy="711200"/>
          </a:xfrm>
        </p:grpSpPr>
        <p:sp>
          <p:nvSpPr>
            <p:cNvPr id="24" name="Elipse 23"/>
            <p:cNvSpPr/>
            <p:nvPr/>
          </p:nvSpPr>
          <p:spPr>
            <a:xfrm>
              <a:off x="660401" y="2827776"/>
              <a:ext cx="711200" cy="711200"/>
            </a:xfrm>
            <a:prstGeom prst="ellipse">
              <a:avLst/>
            </a:prstGeom>
            <a:solidFill>
              <a:srgbClr val="8E0A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5" name="Imagen 24" descr="icono_acuerd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723" y="3028001"/>
              <a:ext cx="559995" cy="386866"/>
            </a:xfrm>
            <a:prstGeom prst="rect">
              <a:avLst/>
            </a:prstGeom>
          </p:spPr>
        </p:pic>
      </p:grpSp>
    </p:spTree>
    <p:extLst>
      <p:ext uri="{BB962C8B-B14F-4D97-AF65-F5344CB8AC3E}">
        <p14:creationId xmlns:p14="http://schemas.microsoft.com/office/powerpoint/2010/main" val="1924651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358"/>
          <p:cNvPicPr preferRelativeResize="0"/>
          <p:nvPr/>
        </p:nvPicPr>
        <p:blipFill>
          <a:blip r:embed="rId2">
            <a:alphaModFix/>
          </a:blip>
          <a:stretch>
            <a:fillRect/>
          </a:stretch>
        </p:blipFill>
        <p:spPr>
          <a:xfrm>
            <a:off x="304800" y="0"/>
            <a:ext cx="8839200" cy="931577"/>
          </a:xfrm>
          <a:prstGeom prst="rect">
            <a:avLst/>
          </a:prstGeom>
          <a:noFill/>
          <a:ln>
            <a:noFill/>
          </a:ln>
        </p:spPr>
      </p:pic>
      <p:sp>
        <p:nvSpPr>
          <p:cNvPr id="5" name="Shape 359"/>
          <p:cNvSpPr txBox="1"/>
          <p:nvPr/>
        </p:nvSpPr>
        <p:spPr>
          <a:xfrm>
            <a:off x="525199" y="191725"/>
            <a:ext cx="6747667" cy="383400"/>
          </a:xfrm>
          <a:prstGeom prst="rect">
            <a:avLst/>
          </a:prstGeom>
          <a:noFill/>
          <a:ln>
            <a:noFill/>
          </a:ln>
        </p:spPr>
        <p:txBody>
          <a:bodyPr spcFirstLastPara="1" wrap="square" lIns="91425" tIns="91425" rIns="91425" bIns="91425" anchor="t" anchorCtr="0">
            <a:noAutofit/>
          </a:bodyPr>
          <a:lstStyle/>
          <a:p>
            <a:pPr lvl="0"/>
            <a:r>
              <a:rPr lang="es-ES_tradnl" sz="2400" dirty="0">
                <a:solidFill>
                  <a:srgbClr val="FFFFFF"/>
                </a:solidFill>
                <a:latin typeface="Roboto Light"/>
                <a:ea typeface="Roboto Light"/>
                <a:cs typeface="Roboto Light"/>
                <a:sym typeface="Roboto Light"/>
              </a:rPr>
              <a:t>Créditos con Aval SGR </a:t>
            </a:r>
            <a:endParaRPr sz="2400" dirty="0">
              <a:solidFill>
                <a:srgbClr val="FFFFFF"/>
              </a:solidFill>
              <a:latin typeface="Roboto Light"/>
              <a:ea typeface="Roboto Light"/>
              <a:cs typeface="Roboto Light"/>
              <a:sym typeface="Roboto Light"/>
            </a:endParaRPr>
          </a:p>
        </p:txBody>
      </p:sp>
      <p:pic>
        <p:nvPicPr>
          <p:cNvPr id="10" name="Shape 209"/>
          <p:cNvPicPr preferRelativeResize="0"/>
          <p:nvPr/>
        </p:nvPicPr>
        <p:blipFill>
          <a:blip r:embed="rId3">
            <a:alphaModFix/>
          </a:blip>
          <a:stretch>
            <a:fillRect/>
          </a:stretch>
        </p:blipFill>
        <p:spPr>
          <a:xfrm>
            <a:off x="7526867" y="4697447"/>
            <a:ext cx="1415274" cy="496851"/>
          </a:xfrm>
          <a:prstGeom prst="rect">
            <a:avLst/>
          </a:prstGeom>
          <a:noFill/>
          <a:ln>
            <a:noFill/>
          </a:ln>
        </p:spPr>
      </p:pic>
      <p:sp>
        <p:nvSpPr>
          <p:cNvPr id="53" name="object 5"/>
          <p:cNvSpPr txBox="1"/>
          <p:nvPr/>
        </p:nvSpPr>
        <p:spPr>
          <a:xfrm>
            <a:off x="6400667" y="2388909"/>
            <a:ext cx="2370938" cy="1257410"/>
          </a:xfrm>
          <a:prstGeom prst="rect">
            <a:avLst/>
          </a:prstGeom>
        </p:spPr>
        <p:txBody>
          <a:bodyPr vert="horz" wrap="square" lIns="0" tIns="19473" rIns="0" bIns="0" rtlCol="0">
            <a:spAutoFit/>
          </a:bodyPr>
          <a:lstStyle/>
          <a:p>
            <a:pPr marL="16933" marR="6773">
              <a:lnSpc>
                <a:spcPct val="99300"/>
              </a:lnSpc>
              <a:spcBef>
                <a:spcPts val="153"/>
              </a:spcBef>
            </a:pPr>
            <a:r>
              <a:rPr lang="es-CL" sz="900" b="1" spc="-7" dirty="0">
                <a:solidFill>
                  <a:schemeClr val="bg1">
                    <a:lumMod val="50000"/>
                  </a:schemeClr>
                </a:solidFill>
                <a:latin typeface="Roboto"/>
                <a:cs typeface="Roboto"/>
              </a:rPr>
              <a:t>SIMBOLOGÍA</a:t>
            </a:r>
          </a:p>
          <a:p>
            <a:pPr marL="16933" marR="6773">
              <a:lnSpc>
                <a:spcPct val="99300"/>
              </a:lnSpc>
              <a:spcBef>
                <a:spcPts val="153"/>
              </a:spcBef>
            </a:pPr>
            <a:r>
              <a:rPr lang="es-CL" sz="900" spc="-7" dirty="0">
                <a:solidFill>
                  <a:schemeClr val="bg1">
                    <a:lumMod val="50000"/>
                  </a:schemeClr>
                </a:solidFill>
                <a:latin typeface="Roboto"/>
                <a:cs typeface="Roboto"/>
              </a:rPr>
              <a:t>1. Evalúa Pyme y sus garantías</a:t>
            </a:r>
          </a:p>
          <a:p>
            <a:pPr marL="16933" marR="6773">
              <a:lnSpc>
                <a:spcPct val="99300"/>
              </a:lnSpc>
              <a:spcBef>
                <a:spcPts val="153"/>
              </a:spcBef>
            </a:pPr>
            <a:r>
              <a:rPr lang="es-CL" sz="900" spc="-7" dirty="0">
                <a:solidFill>
                  <a:schemeClr val="bg1">
                    <a:lumMod val="50000"/>
                  </a:schemeClr>
                </a:solidFill>
                <a:latin typeface="Roboto"/>
                <a:cs typeface="Roboto"/>
              </a:rPr>
              <a:t>2. Otorga Garantía. Paga Comisión</a:t>
            </a:r>
          </a:p>
          <a:p>
            <a:pPr marL="16933" marR="6773">
              <a:lnSpc>
                <a:spcPct val="99300"/>
              </a:lnSpc>
              <a:spcBef>
                <a:spcPts val="153"/>
              </a:spcBef>
            </a:pPr>
            <a:r>
              <a:rPr lang="es-CL" sz="900" spc="-7" dirty="0">
                <a:solidFill>
                  <a:schemeClr val="bg1">
                    <a:lumMod val="50000"/>
                  </a:schemeClr>
                </a:solidFill>
                <a:latin typeface="Roboto"/>
                <a:cs typeface="Roboto"/>
              </a:rPr>
              <a:t>3. Entrega Certificado de Fianza</a:t>
            </a:r>
          </a:p>
          <a:p>
            <a:pPr marL="16933" marR="6773">
              <a:lnSpc>
                <a:spcPct val="99300"/>
              </a:lnSpc>
              <a:spcBef>
                <a:spcPts val="153"/>
              </a:spcBef>
            </a:pPr>
            <a:r>
              <a:rPr lang="es-CL" sz="900" spc="-7" dirty="0">
                <a:solidFill>
                  <a:schemeClr val="bg1">
                    <a:lumMod val="50000"/>
                  </a:schemeClr>
                </a:solidFill>
                <a:latin typeface="Roboto"/>
                <a:cs typeface="Roboto"/>
              </a:rPr>
              <a:t>4. Otorga crédito con mejores condiciones</a:t>
            </a:r>
          </a:p>
          <a:p>
            <a:pPr marL="16933" marR="6773">
              <a:lnSpc>
                <a:spcPct val="99300"/>
              </a:lnSpc>
              <a:spcBef>
                <a:spcPts val="153"/>
              </a:spcBef>
            </a:pPr>
            <a:r>
              <a:rPr lang="es-CL" sz="900" spc="-7" dirty="0">
                <a:solidFill>
                  <a:schemeClr val="bg1">
                    <a:lumMod val="50000"/>
                  </a:schemeClr>
                </a:solidFill>
                <a:latin typeface="Roboto"/>
                <a:cs typeface="Roboto"/>
              </a:rPr>
              <a:t>5. Paga cuotas del Crédito</a:t>
            </a:r>
          </a:p>
          <a:p>
            <a:pPr marL="16933" marR="6773">
              <a:lnSpc>
                <a:spcPct val="99300"/>
              </a:lnSpc>
              <a:spcBef>
                <a:spcPts val="153"/>
              </a:spcBef>
            </a:pPr>
            <a:r>
              <a:rPr lang="es-CL" sz="900" spc="-7" dirty="0">
                <a:solidFill>
                  <a:schemeClr val="bg1">
                    <a:lumMod val="50000"/>
                  </a:schemeClr>
                </a:solidFill>
                <a:latin typeface="Roboto"/>
                <a:cs typeface="Roboto"/>
              </a:rPr>
              <a:t>6. </a:t>
            </a:r>
            <a:r>
              <a:rPr lang="es-ES" sz="900" spc="-7" dirty="0">
                <a:solidFill>
                  <a:schemeClr val="bg1">
                    <a:lumMod val="50000"/>
                  </a:schemeClr>
                </a:solidFill>
                <a:latin typeface="Roboto"/>
                <a:cs typeface="Roboto"/>
              </a:rPr>
              <a:t>C</a:t>
            </a:r>
            <a:r>
              <a:rPr lang="es-CL" sz="900" spc="-7" dirty="0">
                <a:solidFill>
                  <a:schemeClr val="bg1">
                    <a:lumMod val="50000"/>
                  </a:schemeClr>
                </a:solidFill>
                <a:latin typeface="Roboto"/>
                <a:cs typeface="Roboto"/>
              </a:rPr>
              <a:t>obra Fianza</a:t>
            </a:r>
          </a:p>
          <a:p>
            <a:pPr marL="245533" marR="6773" indent="-228600">
              <a:lnSpc>
                <a:spcPct val="99300"/>
              </a:lnSpc>
              <a:spcBef>
                <a:spcPts val="153"/>
              </a:spcBef>
              <a:buAutoNum type="arabicPeriod"/>
            </a:pPr>
            <a:endParaRPr lang="es-CL" sz="900" spc="-7" dirty="0">
              <a:solidFill>
                <a:schemeClr val="bg1">
                  <a:lumMod val="50000"/>
                </a:schemeClr>
              </a:solidFill>
              <a:latin typeface="Roboto"/>
              <a:cs typeface="Roboto"/>
            </a:endParaRPr>
          </a:p>
        </p:txBody>
      </p:sp>
      <p:grpSp>
        <p:nvGrpSpPr>
          <p:cNvPr id="70" name="Agrupar 69"/>
          <p:cNvGrpSpPr/>
          <p:nvPr/>
        </p:nvGrpSpPr>
        <p:grpSpPr>
          <a:xfrm>
            <a:off x="970163" y="1468807"/>
            <a:ext cx="4605862" cy="2929890"/>
            <a:chOff x="601133" y="1157878"/>
            <a:chExt cx="4605862" cy="2929890"/>
          </a:xfrm>
        </p:grpSpPr>
        <p:sp>
          <p:nvSpPr>
            <p:cNvPr id="4" name="Rectángulo redondeado 3"/>
            <p:cNvSpPr/>
            <p:nvPr/>
          </p:nvSpPr>
          <p:spPr>
            <a:xfrm>
              <a:off x="601133" y="1157878"/>
              <a:ext cx="1286933" cy="460956"/>
            </a:xfrm>
            <a:prstGeom prst="roundRect">
              <a:avLst/>
            </a:prstGeom>
            <a:solidFill>
              <a:schemeClr val="bg1"/>
            </a:solidFill>
            <a:ln w="19050" cmpd="sng">
              <a:solidFill>
                <a:srgbClr val="8E0A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8" name="object 5"/>
            <p:cNvSpPr txBox="1"/>
            <p:nvPr/>
          </p:nvSpPr>
          <p:spPr>
            <a:xfrm>
              <a:off x="651935" y="1273647"/>
              <a:ext cx="1185066" cy="203252"/>
            </a:xfrm>
            <a:prstGeom prst="rect">
              <a:avLst/>
            </a:prstGeom>
          </p:spPr>
          <p:txBody>
            <a:bodyPr vert="horz" wrap="square" lIns="0" tIns="19473" rIns="0" bIns="0" rtlCol="0">
              <a:spAutoFit/>
            </a:bodyPr>
            <a:lstStyle/>
            <a:p>
              <a:pPr marL="16933" marR="6773" algn="ctr">
                <a:lnSpc>
                  <a:spcPct val="99300"/>
                </a:lnSpc>
                <a:spcBef>
                  <a:spcPts val="153"/>
                </a:spcBef>
              </a:pPr>
              <a:r>
                <a:rPr lang="es-CL" sz="1200" spc="-7" dirty="0">
                  <a:solidFill>
                    <a:schemeClr val="tx1"/>
                  </a:solidFill>
                  <a:latin typeface="Roboto"/>
                  <a:cs typeface="Roboto"/>
                </a:rPr>
                <a:t>Aporte SGR</a:t>
              </a:r>
              <a:endParaRPr sz="1200" dirty="0">
                <a:solidFill>
                  <a:schemeClr val="tx1"/>
                </a:solidFill>
                <a:latin typeface="Roboto"/>
                <a:cs typeface="Roboto"/>
              </a:endParaRPr>
            </a:p>
          </p:txBody>
        </p:sp>
        <p:sp>
          <p:nvSpPr>
            <p:cNvPr id="29" name="Rectángulo redondeado 28"/>
            <p:cNvSpPr/>
            <p:nvPr/>
          </p:nvSpPr>
          <p:spPr>
            <a:xfrm>
              <a:off x="2175933" y="1157878"/>
              <a:ext cx="1286933" cy="460956"/>
            </a:xfrm>
            <a:prstGeom prst="roundRect">
              <a:avLst/>
            </a:prstGeom>
            <a:solidFill>
              <a:schemeClr val="bg1"/>
            </a:solidFill>
            <a:ln w="19050" cmpd="sng">
              <a:solidFill>
                <a:srgbClr val="8E0A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0" name="object 5"/>
            <p:cNvSpPr txBox="1"/>
            <p:nvPr/>
          </p:nvSpPr>
          <p:spPr>
            <a:xfrm>
              <a:off x="2226735" y="1273647"/>
              <a:ext cx="1185066" cy="203252"/>
            </a:xfrm>
            <a:prstGeom prst="rect">
              <a:avLst/>
            </a:prstGeom>
          </p:spPr>
          <p:txBody>
            <a:bodyPr vert="horz" wrap="square" lIns="0" tIns="19473" rIns="0" bIns="0" rtlCol="0">
              <a:spAutoFit/>
            </a:bodyPr>
            <a:lstStyle/>
            <a:p>
              <a:pPr marL="16933" marR="6773" algn="ctr">
                <a:lnSpc>
                  <a:spcPct val="99300"/>
                </a:lnSpc>
                <a:spcBef>
                  <a:spcPts val="153"/>
                </a:spcBef>
              </a:pPr>
              <a:r>
                <a:rPr lang="es-CL" sz="1200" spc="-7" dirty="0">
                  <a:solidFill>
                    <a:schemeClr val="tx1"/>
                  </a:solidFill>
                  <a:latin typeface="Roboto"/>
                  <a:cs typeface="Roboto"/>
                </a:rPr>
                <a:t>CORFO</a:t>
              </a:r>
              <a:endParaRPr sz="1200" dirty="0">
                <a:solidFill>
                  <a:schemeClr val="tx1"/>
                </a:solidFill>
                <a:latin typeface="Roboto"/>
                <a:cs typeface="Roboto"/>
              </a:endParaRPr>
            </a:p>
          </p:txBody>
        </p:sp>
        <p:sp>
          <p:nvSpPr>
            <p:cNvPr id="31" name="Rectángulo redondeado 30"/>
            <p:cNvSpPr/>
            <p:nvPr/>
          </p:nvSpPr>
          <p:spPr>
            <a:xfrm>
              <a:off x="982127" y="1945279"/>
              <a:ext cx="1981202" cy="460956"/>
            </a:xfrm>
            <a:prstGeom prst="roundRect">
              <a:avLst/>
            </a:prstGeom>
            <a:solidFill>
              <a:schemeClr val="bg1"/>
            </a:solidFill>
            <a:ln w="19050" cmpd="sng">
              <a:solidFill>
                <a:srgbClr val="8E0A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2" name="object 5"/>
            <p:cNvSpPr txBox="1"/>
            <p:nvPr/>
          </p:nvSpPr>
          <p:spPr>
            <a:xfrm>
              <a:off x="1109260" y="2077980"/>
              <a:ext cx="1701668" cy="203252"/>
            </a:xfrm>
            <a:prstGeom prst="rect">
              <a:avLst/>
            </a:prstGeom>
          </p:spPr>
          <p:txBody>
            <a:bodyPr vert="horz" wrap="square" lIns="0" tIns="19473" rIns="0" bIns="0" rtlCol="0">
              <a:spAutoFit/>
            </a:bodyPr>
            <a:lstStyle/>
            <a:p>
              <a:pPr marL="16933" marR="6773" algn="ctr">
                <a:lnSpc>
                  <a:spcPct val="99300"/>
                </a:lnSpc>
                <a:spcBef>
                  <a:spcPts val="153"/>
                </a:spcBef>
              </a:pPr>
              <a:r>
                <a:rPr lang="es-CL" sz="1200" spc="-7" dirty="0">
                  <a:solidFill>
                    <a:schemeClr val="tx1"/>
                  </a:solidFill>
                  <a:latin typeface="Roboto"/>
                  <a:cs typeface="Roboto"/>
                </a:rPr>
                <a:t>Fondo de Garantía</a:t>
              </a:r>
              <a:endParaRPr sz="1200" dirty="0">
                <a:solidFill>
                  <a:schemeClr val="tx1"/>
                </a:solidFill>
                <a:latin typeface="Roboto"/>
                <a:cs typeface="Roboto"/>
              </a:endParaRPr>
            </a:p>
          </p:txBody>
        </p:sp>
        <p:sp>
          <p:nvSpPr>
            <p:cNvPr id="33" name="object 5"/>
            <p:cNvSpPr txBox="1"/>
            <p:nvPr/>
          </p:nvSpPr>
          <p:spPr>
            <a:xfrm>
              <a:off x="859366" y="1669101"/>
              <a:ext cx="533400" cy="157355"/>
            </a:xfrm>
            <a:prstGeom prst="rect">
              <a:avLst/>
            </a:prstGeom>
          </p:spPr>
          <p:txBody>
            <a:bodyPr vert="horz" wrap="square" lIns="0" tIns="19473" rIns="0" bIns="0" rtlCol="0">
              <a:spAutoFit/>
            </a:bodyPr>
            <a:lstStyle/>
            <a:p>
              <a:pPr marL="16933" marR="6773">
                <a:lnSpc>
                  <a:spcPct val="99300"/>
                </a:lnSpc>
                <a:spcBef>
                  <a:spcPts val="153"/>
                </a:spcBef>
              </a:pPr>
              <a:r>
                <a:rPr lang="es-CL" sz="900" spc="-7" dirty="0">
                  <a:solidFill>
                    <a:schemeClr val="bg1">
                      <a:lumMod val="50000"/>
                    </a:schemeClr>
                  </a:solidFill>
                  <a:latin typeface="Roboto"/>
                  <a:cs typeface="Roboto"/>
                </a:rPr>
                <a:t>Capital</a:t>
              </a:r>
              <a:endParaRPr sz="900" dirty="0">
                <a:solidFill>
                  <a:schemeClr val="bg1">
                    <a:lumMod val="50000"/>
                  </a:schemeClr>
                </a:solidFill>
                <a:latin typeface="Roboto"/>
                <a:cs typeface="Roboto"/>
              </a:endParaRPr>
            </a:p>
          </p:txBody>
        </p:sp>
        <p:sp>
          <p:nvSpPr>
            <p:cNvPr id="34" name="object 5"/>
            <p:cNvSpPr txBox="1"/>
            <p:nvPr/>
          </p:nvSpPr>
          <p:spPr>
            <a:xfrm>
              <a:off x="2615934" y="1669101"/>
              <a:ext cx="846932" cy="157355"/>
            </a:xfrm>
            <a:prstGeom prst="rect">
              <a:avLst/>
            </a:prstGeom>
          </p:spPr>
          <p:txBody>
            <a:bodyPr vert="horz" wrap="square" lIns="0" tIns="19473" rIns="0" bIns="0" rtlCol="0">
              <a:spAutoFit/>
            </a:bodyPr>
            <a:lstStyle/>
            <a:p>
              <a:pPr marL="16933" marR="6773">
                <a:lnSpc>
                  <a:spcPct val="99300"/>
                </a:lnSpc>
                <a:spcBef>
                  <a:spcPts val="153"/>
                </a:spcBef>
              </a:pPr>
              <a:r>
                <a:rPr lang="es-CL" sz="900" spc="-7" dirty="0">
                  <a:solidFill>
                    <a:schemeClr val="bg1">
                      <a:lumMod val="50000"/>
                    </a:schemeClr>
                  </a:solidFill>
                  <a:latin typeface="Roboto"/>
                  <a:cs typeface="Roboto"/>
                </a:rPr>
                <a:t>Línea de Crédito</a:t>
              </a:r>
              <a:endParaRPr sz="900" dirty="0">
                <a:solidFill>
                  <a:schemeClr val="bg1">
                    <a:lumMod val="50000"/>
                  </a:schemeClr>
                </a:solidFill>
                <a:latin typeface="Roboto"/>
                <a:cs typeface="Roboto"/>
              </a:endParaRPr>
            </a:p>
          </p:txBody>
        </p:sp>
        <p:sp>
          <p:nvSpPr>
            <p:cNvPr id="7" name="Flecha abajo 6"/>
            <p:cNvSpPr/>
            <p:nvPr/>
          </p:nvSpPr>
          <p:spPr>
            <a:xfrm>
              <a:off x="2396067" y="1652642"/>
              <a:ext cx="152400" cy="258769"/>
            </a:xfrm>
            <a:prstGeom prst="downArrow">
              <a:avLst/>
            </a:prstGeom>
            <a:solidFill>
              <a:srgbClr val="FFFFFF"/>
            </a:solidFill>
            <a:ln w="19050" cmpd="sng">
              <a:solidFill>
                <a:srgbClr val="8E0A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5" name="Flecha abajo 34"/>
            <p:cNvSpPr/>
            <p:nvPr/>
          </p:nvSpPr>
          <p:spPr>
            <a:xfrm>
              <a:off x="1397000" y="1652642"/>
              <a:ext cx="152400" cy="258769"/>
            </a:xfrm>
            <a:prstGeom prst="downArrow">
              <a:avLst/>
            </a:prstGeom>
            <a:solidFill>
              <a:srgbClr val="FFFFFF"/>
            </a:solidFill>
            <a:ln w="19050" cmpd="sng">
              <a:solidFill>
                <a:srgbClr val="8E0A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6" name="Flecha abajo 35"/>
            <p:cNvSpPr/>
            <p:nvPr/>
          </p:nvSpPr>
          <p:spPr>
            <a:xfrm>
              <a:off x="1397000" y="2465441"/>
              <a:ext cx="152400" cy="258769"/>
            </a:xfrm>
            <a:prstGeom prst="downArrow">
              <a:avLst/>
            </a:prstGeom>
            <a:solidFill>
              <a:srgbClr val="FFFFFF"/>
            </a:solidFill>
            <a:ln w="19050" cmpd="sng">
              <a:solidFill>
                <a:srgbClr val="8E0A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7" name="Flecha abajo 36"/>
            <p:cNvSpPr/>
            <p:nvPr/>
          </p:nvSpPr>
          <p:spPr>
            <a:xfrm flipV="1">
              <a:off x="2396067" y="2465441"/>
              <a:ext cx="152400" cy="258769"/>
            </a:xfrm>
            <a:prstGeom prst="downArrow">
              <a:avLst/>
            </a:prstGeom>
            <a:solidFill>
              <a:srgbClr val="FFFFFF"/>
            </a:solidFill>
            <a:ln w="19050" cmpd="sng">
              <a:solidFill>
                <a:srgbClr val="8E0A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8" name="Rectángulo redondeado 37"/>
            <p:cNvSpPr/>
            <p:nvPr/>
          </p:nvSpPr>
          <p:spPr>
            <a:xfrm>
              <a:off x="982127" y="2842746"/>
              <a:ext cx="1981202" cy="460956"/>
            </a:xfrm>
            <a:prstGeom prst="roundRect">
              <a:avLst/>
            </a:prstGeom>
            <a:solidFill>
              <a:schemeClr val="bg1"/>
            </a:solidFill>
            <a:ln w="19050" cmpd="sng">
              <a:solidFill>
                <a:srgbClr val="EC6C1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9" name="object 5"/>
            <p:cNvSpPr txBox="1"/>
            <p:nvPr/>
          </p:nvSpPr>
          <p:spPr>
            <a:xfrm>
              <a:off x="1109260" y="2854859"/>
              <a:ext cx="1701668" cy="325644"/>
            </a:xfrm>
            <a:prstGeom prst="rect">
              <a:avLst/>
            </a:prstGeom>
          </p:spPr>
          <p:txBody>
            <a:bodyPr vert="horz" wrap="square" lIns="0" tIns="19473" rIns="0" bIns="0" rtlCol="0">
              <a:spAutoFit/>
            </a:bodyPr>
            <a:lstStyle/>
            <a:p>
              <a:pPr marL="16933" marR="6773" algn="ctr">
                <a:lnSpc>
                  <a:spcPct val="99300"/>
                </a:lnSpc>
                <a:spcBef>
                  <a:spcPts val="153"/>
                </a:spcBef>
              </a:pPr>
              <a:r>
                <a:rPr lang="es-CL" sz="2000" spc="-7" dirty="0">
                  <a:solidFill>
                    <a:schemeClr val="tx1"/>
                  </a:solidFill>
                  <a:latin typeface="Roboto"/>
                  <a:cs typeface="Roboto"/>
                </a:rPr>
                <a:t>SGR</a:t>
              </a:r>
              <a:endParaRPr sz="2000" dirty="0">
                <a:solidFill>
                  <a:schemeClr val="tx1"/>
                </a:solidFill>
                <a:latin typeface="Roboto"/>
                <a:cs typeface="Roboto"/>
              </a:endParaRPr>
            </a:p>
          </p:txBody>
        </p:sp>
        <p:sp>
          <p:nvSpPr>
            <p:cNvPr id="40" name="Rectángulo redondeado 39"/>
            <p:cNvSpPr/>
            <p:nvPr/>
          </p:nvSpPr>
          <p:spPr>
            <a:xfrm>
              <a:off x="3683000" y="2842746"/>
              <a:ext cx="1523995" cy="460956"/>
            </a:xfrm>
            <a:prstGeom prst="roundRect">
              <a:avLst/>
            </a:prstGeom>
            <a:solidFill>
              <a:schemeClr val="bg1"/>
            </a:solidFill>
            <a:ln w="19050" cmpd="sng">
              <a:solidFill>
                <a:srgbClr val="EC6C1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1" name="object 5"/>
            <p:cNvSpPr txBox="1"/>
            <p:nvPr/>
          </p:nvSpPr>
          <p:spPr>
            <a:xfrm>
              <a:off x="3683000" y="2919827"/>
              <a:ext cx="1523995" cy="233850"/>
            </a:xfrm>
            <a:prstGeom prst="rect">
              <a:avLst/>
            </a:prstGeom>
          </p:spPr>
          <p:txBody>
            <a:bodyPr vert="horz" wrap="square" lIns="0" tIns="19473" rIns="0" bIns="0" rtlCol="0">
              <a:spAutoFit/>
            </a:bodyPr>
            <a:lstStyle/>
            <a:p>
              <a:pPr marL="16933" marR="6773" algn="ctr">
                <a:lnSpc>
                  <a:spcPct val="99300"/>
                </a:lnSpc>
                <a:spcBef>
                  <a:spcPts val="153"/>
                </a:spcBef>
              </a:pPr>
              <a:r>
                <a:rPr lang="es-CL" spc="-7" dirty="0">
                  <a:solidFill>
                    <a:schemeClr val="tx1"/>
                  </a:solidFill>
                  <a:latin typeface="Roboto"/>
                  <a:cs typeface="Roboto"/>
                </a:rPr>
                <a:t>INVERSIONISTA</a:t>
              </a:r>
              <a:endParaRPr dirty="0">
                <a:solidFill>
                  <a:schemeClr val="tx1"/>
                </a:solidFill>
                <a:latin typeface="Roboto"/>
                <a:cs typeface="Roboto"/>
              </a:endParaRPr>
            </a:p>
          </p:txBody>
        </p:sp>
        <p:sp>
          <p:nvSpPr>
            <p:cNvPr id="42" name="Flecha abajo 41"/>
            <p:cNvSpPr/>
            <p:nvPr/>
          </p:nvSpPr>
          <p:spPr>
            <a:xfrm rot="5400000">
              <a:off x="3220373" y="2929545"/>
              <a:ext cx="152402" cy="501917"/>
            </a:xfrm>
            <a:prstGeom prst="downArrow">
              <a:avLst/>
            </a:prstGeom>
            <a:solidFill>
              <a:srgbClr val="FFFFFF"/>
            </a:solidFill>
            <a:ln w="190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3" name="Flecha abajo 42"/>
            <p:cNvSpPr/>
            <p:nvPr/>
          </p:nvSpPr>
          <p:spPr>
            <a:xfrm rot="16200000" flipH="1">
              <a:off x="3220373" y="2667989"/>
              <a:ext cx="152402" cy="501917"/>
            </a:xfrm>
            <a:prstGeom prst="downArrow">
              <a:avLst/>
            </a:prstGeom>
            <a:solidFill>
              <a:srgbClr val="FFFFFF"/>
            </a:solidFill>
            <a:ln w="1905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Flecha doblada hacia arriba 13"/>
            <p:cNvSpPr/>
            <p:nvPr/>
          </p:nvSpPr>
          <p:spPr>
            <a:xfrm>
              <a:off x="3691197" y="3379648"/>
              <a:ext cx="871163" cy="364066"/>
            </a:xfrm>
            <a:prstGeom prst="bentUpArrow">
              <a:avLst>
                <a:gd name="adj1" fmla="val 25000"/>
                <a:gd name="adj2" fmla="val 25000"/>
                <a:gd name="adj3" fmla="val 31977"/>
              </a:avLst>
            </a:prstGeom>
            <a:solidFill>
              <a:srgbClr val="FFFFFF"/>
            </a:solidFill>
            <a:ln w="190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4" name="Flecha doblada hacia arriba 43"/>
            <p:cNvSpPr/>
            <p:nvPr/>
          </p:nvSpPr>
          <p:spPr>
            <a:xfrm flipH="1">
              <a:off x="1359347" y="3379647"/>
              <a:ext cx="871163" cy="364066"/>
            </a:xfrm>
            <a:prstGeom prst="bentUpArrow">
              <a:avLst>
                <a:gd name="adj1" fmla="val 25000"/>
                <a:gd name="adj2" fmla="val 25000"/>
                <a:gd name="adj3" fmla="val 31977"/>
              </a:avLst>
            </a:prstGeom>
            <a:solidFill>
              <a:srgbClr val="FFFFFF"/>
            </a:solidFill>
            <a:ln w="190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5" name="Flecha doblada hacia arriba 44"/>
            <p:cNvSpPr/>
            <p:nvPr/>
          </p:nvSpPr>
          <p:spPr>
            <a:xfrm rot="16200000" flipH="1">
              <a:off x="3917841" y="3144806"/>
              <a:ext cx="692821" cy="1162503"/>
            </a:xfrm>
            <a:prstGeom prst="bentUpArrow">
              <a:avLst>
                <a:gd name="adj1" fmla="val 14612"/>
                <a:gd name="adj2" fmla="val 14366"/>
                <a:gd name="adj3" fmla="val 20979"/>
              </a:avLst>
            </a:prstGeom>
            <a:solidFill>
              <a:srgbClr val="FFFFFF"/>
            </a:solidFill>
            <a:ln w="190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6" name="Rectángulo redondeado 45"/>
            <p:cNvSpPr/>
            <p:nvPr/>
          </p:nvSpPr>
          <p:spPr>
            <a:xfrm>
              <a:off x="2309011" y="3504045"/>
              <a:ext cx="1286933" cy="460956"/>
            </a:xfrm>
            <a:prstGeom prst="roundRect">
              <a:avLst/>
            </a:prstGeom>
            <a:solidFill>
              <a:schemeClr val="bg1"/>
            </a:solidFill>
            <a:ln w="19050" cmpd="sng">
              <a:solidFill>
                <a:srgbClr val="8E0A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7" name="object 5"/>
            <p:cNvSpPr txBox="1"/>
            <p:nvPr/>
          </p:nvSpPr>
          <p:spPr>
            <a:xfrm>
              <a:off x="2359813" y="3619814"/>
              <a:ext cx="1185066" cy="203252"/>
            </a:xfrm>
            <a:prstGeom prst="rect">
              <a:avLst/>
            </a:prstGeom>
          </p:spPr>
          <p:txBody>
            <a:bodyPr vert="horz" wrap="square" lIns="0" tIns="19473" rIns="0" bIns="0" rtlCol="0">
              <a:spAutoFit/>
            </a:bodyPr>
            <a:lstStyle/>
            <a:p>
              <a:pPr marL="16933" marR="6773" algn="ctr">
                <a:lnSpc>
                  <a:spcPct val="99300"/>
                </a:lnSpc>
                <a:spcBef>
                  <a:spcPts val="153"/>
                </a:spcBef>
              </a:pPr>
              <a:r>
                <a:rPr lang="es-CL" sz="1200" spc="-7" dirty="0">
                  <a:solidFill>
                    <a:schemeClr val="tx1"/>
                  </a:solidFill>
                  <a:latin typeface="Roboto"/>
                  <a:cs typeface="Roboto"/>
                </a:rPr>
                <a:t>Empresa PYME</a:t>
              </a:r>
              <a:endParaRPr sz="1200" dirty="0">
                <a:solidFill>
                  <a:schemeClr val="tx1"/>
                </a:solidFill>
                <a:latin typeface="Roboto"/>
                <a:cs typeface="Roboto"/>
              </a:endParaRPr>
            </a:p>
          </p:txBody>
        </p:sp>
        <p:sp>
          <p:nvSpPr>
            <p:cNvPr id="48" name="Flecha doblada hacia arriba 47"/>
            <p:cNvSpPr/>
            <p:nvPr/>
          </p:nvSpPr>
          <p:spPr>
            <a:xfrm rot="5400000">
              <a:off x="1344101" y="3144806"/>
              <a:ext cx="692821" cy="1162503"/>
            </a:xfrm>
            <a:prstGeom prst="bentUpArrow">
              <a:avLst>
                <a:gd name="adj1" fmla="val 14612"/>
                <a:gd name="adj2" fmla="val 14366"/>
                <a:gd name="adj3" fmla="val 20979"/>
              </a:avLst>
            </a:prstGeom>
            <a:solidFill>
              <a:srgbClr val="FFFFFF"/>
            </a:solidFill>
            <a:ln w="190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0" name="object 5"/>
            <p:cNvSpPr txBox="1"/>
            <p:nvPr/>
          </p:nvSpPr>
          <p:spPr>
            <a:xfrm>
              <a:off x="749420" y="2489819"/>
              <a:ext cx="533400" cy="157355"/>
            </a:xfrm>
            <a:prstGeom prst="rect">
              <a:avLst/>
            </a:prstGeom>
          </p:spPr>
          <p:txBody>
            <a:bodyPr vert="horz" wrap="square" lIns="0" tIns="19473" rIns="0" bIns="0" rtlCol="0">
              <a:spAutoFit/>
            </a:bodyPr>
            <a:lstStyle/>
            <a:p>
              <a:pPr marL="16933" marR="6773">
                <a:lnSpc>
                  <a:spcPct val="99300"/>
                </a:lnSpc>
                <a:spcBef>
                  <a:spcPts val="153"/>
                </a:spcBef>
              </a:pPr>
              <a:r>
                <a:rPr lang="es-CL" sz="900" spc="-7" dirty="0">
                  <a:solidFill>
                    <a:schemeClr val="bg1">
                      <a:lumMod val="50000"/>
                    </a:schemeClr>
                  </a:solidFill>
                  <a:latin typeface="Roboto"/>
                  <a:cs typeface="Roboto"/>
                </a:rPr>
                <a:t>Reafianza</a:t>
              </a:r>
              <a:endParaRPr sz="900" dirty="0">
                <a:solidFill>
                  <a:schemeClr val="bg1">
                    <a:lumMod val="50000"/>
                  </a:schemeClr>
                </a:solidFill>
                <a:latin typeface="Roboto"/>
                <a:cs typeface="Roboto"/>
              </a:endParaRPr>
            </a:p>
          </p:txBody>
        </p:sp>
        <p:sp>
          <p:nvSpPr>
            <p:cNvPr id="52" name="object 5"/>
            <p:cNvSpPr txBox="1"/>
            <p:nvPr/>
          </p:nvSpPr>
          <p:spPr>
            <a:xfrm>
              <a:off x="2615934" y="2501383"/>
              <a:ext cx="846932" cy="157355"/>
            </a:xfrm>
            <a:prstGeom prst="rect">
              <a:avLst/>
            </a:prstGeom>
          </p:spPr>
          <p:txBody>
            <a:bodyPr vert="horz" wrap="square" lIns="0" tIns="19473" rIns="0" bIns="0" rtlCol="0">
              <a:spAutoFit/>
            </a:bodyPr>
            <a:lstStyle/>
            <a:p>
              <a:pPr marL="16933" marR="6773">
                <a:lnSpc>
                  <a:spcPct val="99300"/>
                </a:lnSpc>
                <a:spcBef>
                  <a:spcPts val="153"/>
                </a:spcBef>
              </a:pPr>
              <a:r>
                <a:rPr lang="es-CL" sz="900" spc="-7" dirty="0">
                  <a:solidFill>
                    <a:schemeClr val="bg1">
                      <a:lumMod val="50000"/>
                    </a:schemeClr>
                  </a:solidFill>
                  <a:latin typeface="Roboto"/>
                  <a:cs typeface="Roboto"/>
                </a:rPr>
                <a:t>Administra</a:t>
              </a:r>
              <a:endParaRPr sz="900" dirty="0">
                <a:solidFill>
                  <a:schemeClr val="bg1">
                    <a:lumMod val="50000"/>
                  </a:schemeClr>
                </a:solidFill>
                <a:latin typeface="Roboto"/>
                <a:cs typeface="Roboto"/>
              </a:endParaRPr>
            </a:p>
          </p:txBody>
        </p:sp>
        <p:grpSp>
          <p:nvGrpSpPr>
            <p:cNvPr id="16" name="Agrupar 15"/>
            <p:cNvGrpSpPr/>
            <p:nvPr/>
          </p:nvGrpSpPr>
          <p:grpSpPr>
            <a:xfrm>
              <a:off x="1282820" y="3842233"/>
              <a:ext cx="245535" cy="245535"/>
              <a:chOff x="558800" y="4577359"/>
              <a:chExt cx="245535" cy="245535"/>
            </a:xfrm>
          </p:grpSpPr>
          <p:sp>
            <p:nvSpPr>
              <p:cNvPr id="54" name="Elipse 53"/>
              <p:cNvSpPr/>
              <p:nvPr/>
            </p:nvSpPr>
            <p:spPr>
              <a:xfrm>
                <a:off x="558800" y="4577359"/>
                <a:ext cx="245535" cy="245535"/>
              </a:xfrm>
              <a:prstGeom prst="ellipse">
                <a:avLst/>
              </a:prstGeom>
              <a:solidFill>
                <a:srgbClr val="FFFFFF"/>
              </a:solidFill>
              <a:ln w="190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55" name="object 5"/>
              <p:cNvSpPr txBox="1"/>
              <p:nvPr/>
            </p:nvSpPr>
            <p:spPr>
              <a:xfrm>
                <a:off x="588432" y="4579000"/>
                <a:ext cx="165101" cy="203252"/>
              </a:xfrm>
              <a:prstGeom prst="rect">
                <a:avLst/>
              </a:prstGeom>
            </p:spPr>
            <p:txBody>
              <a:bodyPr vert="horz" wrap="square" lIns="0" tIns="19473" rIns="0" bIns="0" rtlCol="0">
                <a:spAutoFit/>
              </a:bodyPr>
              <a:lstStyle/>
              <a:p>
                <a:pPr marL="16933" marR="6773" algn="ctr">
                  <a:lnSpc>
                    <a:spcPct val="99300"/>
                  </a:lnSpc>
                  <a:spcBef>
                    <a:spcPts val="153"/>
                  </a:spcBef>
                </a:pPr>
                <a:r>
                  <a:rPr lang="es-CL" sz="1200" b="1" spc="-7" dirty="0">
                    <a:solidFill>
                      <a:schemeClr val="bg1">
                        <a:lumMod val="50000"/>
                      </a:schemeClr>
                    </a:solidFill>
                    <a:latin typeface="Roboto"/>
                    <a:cs typeface="Roboto"/>
                  </a:rPr>
                  <a:t>1</a:t>
                </a:r>
              </a:p>
            </p:txBody>
          </p:sp>
        </p:grpSp>
        <p:grpSp>
          <p:nvGrpSpPr>
            <p:cNvPr id="17" name="Agrupar 16"/>
            <p:cNvGrpSpPr/>
            <p:nvPr/>
          </p:nvGrpSpPr>
          <p:grpSpPr>
            <a:xfrm>
              <a:off x="1714233" y="3577531"/>
              <a:ext cx="245535" cy="245535"/>
              <a:chOff x="558800" y="4577359"/>
              <a:chExt cx="245535" cy="245535"/>
            </a:xfrm>
          </p:grpSpPr>
          <p:sp>
            <p:nvSpPr>
              <p:cNvPr id="56" name="Elipse 55"/>
              <p:cNvSpPr/>
              <p:nvPr/>
            </p:nvSpPr>
            <p:spPr>
              <a:xfrm>
                <a:off x="558800" y="4577359"/>
                <a:ext cx="245535" cy="245535"/>
              </a:xfrm>
              <a:prstGeom prst="ellipse">
                <a:avLst/>
              </a:prstGeom>
              <a:solidFill>
                <a:srgbClr val="FFFFFF"/>
              </a:solidFill>
              <a:ln w="190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57" name="object 5"/>
              <p:cNvSpPr txBox="1"/>
              <p:nvPr/>
            </p:nvSpPr>
            <p:spPr>
              <a:xfrm>
                <a:off x="588432" y="4579000"/>
                <a:ext cx="165101" cy="203252"/>
              </a:xfrm>
              <a:prstGeom prst="rect">
                <a:avLst/>
              </a:prstGeom>
            </p:spPr>
            <p:txBody>
              <a:bodyPr vert="horz" wrap="square" lIns="0" tIns="19473" rIns="0" bIns="0" rtlCol="0">
                <a:spAutoFit/>
              </a:bodyPr>
              <a:lstStyle/>
              <a:p>
                <a:pPr marL="16933" marR="6773" algn="ctr">
                  <a:lnSpc>
                    <a:spcPct val="99300"/>
                  </a:lnSpc>
                  <a:spcBef>
                    <a:spcPts val="153"/>
                  </a:spcBef>
                </a:pPr>
                <a:r>
                  <a:rPr lang="es-CL" sz="1200" b="1" spc="-7" dirty="0">
                    <a:solidFill>
                      <a:schemeClr val="bg1">
                        <a:lumMod val="50000"/>
                      </a:schemeClr>
                    </a:solidFill>
                    <a:latin typeface="Roboto"/>
                    <a:cs typeface="Roboto"/>
                  </a:rPr>
                  <a:t>2</a:t>
                </a:r>
              </a:p>
            </p:txBody>
          </p:sp>
        </p:grpSp>
        <p:grpSp>
          <p:nvGrpSpPr>
            <p:cNvPr id="21" name="Agrupar 20"/>
            <p:cNvGrpSpPr/>
            <p:nvPr/>
          </p:nvGrpSpPr>
          <p:grpSpPr>
            <a:xfrm>
              <a:off x="3090063" y="2797059"/>
              <a:ext cx="245535" cy="245535"/>
              <a:chOff x="872079" y="4577359"/>
              <a:chExt cx="245535" cy="245535"/>
            </a:xfrm>
          </p:grpSpPr>
          <p:sp>
            <p:nvSpPr>
              <p:cNvPr id="58" name="Elipse 57"/>
              <p:cNvSpPr/>
              <p:nvPr/>
            </p:nvSpPr>
            <p:spPr>
              <a:xfrm>
                <a:off x="872079" y="4577359"/>
                <a:ext cx="245535" cy="245535"/>
              </a:xfrm>
              <a:prstGeom prst="ellipse">
                <a:avLst/>
              </a:prstGeom>
              <a:solidFill>
                <a:srgbClr val="FFFFFF"/>
              </a:solidFill>
              <a:ln w="190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59" name="object 5"/>
              <p:cNvSpPr txBox="1"/>
              <p:nvPr/>
            </p:nvSpPr>
            <p:spPr>
              <a:xfrm>
                <a:off x="901711" y="4579000"/>
                <a:ext cx="165101" cy="203252"/>
              </a:xfrm>
              <a:prstGeom prst="rect">
                <a:avLst/>
              </a:prstGeom>
            </p:spPr>
            <p:txBody>
              <a:bodyPr vert="horz" wrap="square" lIns="0" tIns="19473" rIns="0" bIns="0" rtlCol="0">
                <a:spAutoFit/>
              </a:bodyPr>
              <a:lstStyle/>
              <a:p>
                <a:pPr marL="16933" marR="6773" algn="ctr">
                  <a:lnSpc>
                    <a:spcPct val="99300"/>
                  </a:lnSpc>
                  <a:spcBef>
                    <a:spcPts val="153"/>
                  </a:spcBef>
                </a:pPr>
                <a:r>
                  <a:rPr lang="es-CL" sz="1200" b="1" spc="-7" dirty="0">
                    <a:solidFill>
                      <a:schemeClr val="bg1">
                        <a:lumMod val="50000"/>
                      </a:schemeClr>
                    </a:solidFill>
                    <a:latin typeface="Roboto"/>
                    <a:cs typeface="Roboto"/>
                  </a:rPr>
                  <a:t>3</a:t>
                </a:r>
              </a:p>
            </p:txBody>
          </p:sp>
        </p:grpSp>
        <p:grpSp>
          <p:nvGrpSpPr>
            <p:cNvPr id="62" name="Agrupar 61"/>
            <p:cNvGrpSpPr/>
            <p:nvPr/>
          </p:nvGrpSpPr>
          <p:grpSpPr>
            <a:xfrm>
              <a:off x="4671933" y="3567598"/>
              <a:ext cx="245535" cy="245535"/>
              <a:chOff x="990617" y="4577359"/>
              <a:chExt cx="245535" cy="245535"/>
            </a:xfrm>
          </p:grpSpPr>
          <p:sp>
            <p:nvSpPr>
              <p:cNvPr id="60" name="Elipse 59"/>
              <p:cNvSpPr/>
              <p:nvPr/>
            </p:nvSpPr>
            <p:spPr>
              <a:xfrm>
                <a:off x="990617" y="4577359"/>
                <a:ext cx="245535" cy="245535"/>
              </a:xfrm>
              <a:prstGeom prst="ellipse">
                <a:avLst/>
              </a:prstGeom>
              <a:solidFill>
                <a:srgbClr val="FFFFFF"/>
              </a:solidFill>
              <a:ln w="190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1" name="object 5"/>
              <p:cNvSpPr txBox="1"/>
              <p:nvPr/>
            </p:nvSpPr>
            <p:spPr>
              <a:xfrm>
                <a:off x="1020249" y="4579000"/>
                <a:ext cx="165101" cy="203252"/>
              </a:xfrm>
              <a:prstGeom prst="rect">
                <a:avLst/>
              </a:prstGeom>
            </p:spPr>
            <p:txBody>
              <a:bodyPr vert="horz" wrap="square" lIns="0" tIns="19473" rIns="0" bIns="0" rtlCol="0">
                <a:spAutoFit/>
              </a:bodyPr>
              <a:lstStyle/>
              <a:p>
                <a:pPr marL="16933" marR="6773" algn="ctr">
                  <a:lnSpc>
                    <a:spcPct val="99300"/>
                  </a:lnSpc>
                  <a:spcBef>
                    <a:spcPts val="153"/>
                  </a:spcBef>
                </a:pPr>
                <a:r>
                  <a:rPr lang="es-CL" sz="1200" b="1" spc="-7" dirty="0">
                    <a:solidFill>
                      <a:schemeClr val="bg1">
                        <a:lumMod val="50000"/>
                      </a:schemeClr>
                    </a:solidFill>
                    <a:latin typeface="Roboto"/>
                    <a:cs typeface="Roboto"/>
                  </a:rPr>
                  <a:t>4</a:t>
                </a:r>
              </a:p>
            </p:txBody>
          </p:sp>
        </p:grpSp>
        <p:grpSp>
          <p:nvGrpSpPr>
            <p:cNvPr id="65" name="Agrupar 64"/>
            <p:cNvGrpSpPr/>
            <p:nvPr/>
          </p:nvGrpSpPr>
          <p:grpSpPr>
            <a:xfrm>
              <a:off x="3987813" y="3569239"/>
              <a:ext cx="245535" cy="245535"/>
              <a:chOff x="897480" y="4577359"/>
              <a:chExt cx="245535" cy="245535"/>
            </a:xfrm>
          </p:grpSpPr>
          <p:sp>
            <p:nvSpPr>
              <p:cNvPr id="63" name="Elipse 62"/>
              <p:cNvSpPr/>
              <p:nvPr/>
            </p:nvSpPr>
            <p:spPr>
              <a:xfrm>
                <a:off x="897480" y="4577359"/>
                <a:ext cx="245535" cy="245535"/>
              </a:xfrm>
              <a:prstGeom prst="ellipse">
                <a:avLst/>
              </a:prstGeom>
              <a:solidFill>
                <a:srgbClr val="FFFFFF"/>
              </a:solidFill>
              <a:ln w="190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4" name="object 5"/>
              <p:cNvSpPr txBox="1"/>
              <p:nvPr/>
            </p:nvSpPr>
            <p:spPr>
              <a:xfrm>
                <a:off x="927112" y="4579000"/>
                <a:ext cx="165101" cy="203252"/>
              </a:xfrm>
              <a:prstGeom prst="rect">
                <a:avLst/>
              </a:prstGeom>
            </p:spPr>
            <p:txBody>
              <a:bodyPr vert="horz" wrap="square" lIns="0" tIns="19473" rIns="0" bIns="0" rtlCol="0">
                <a:spAutoFit/>
              </a:bodyPr>
              <a:lstStyle/>
              <a:p>
                <a:pPr marL="16933" marR="6773" algn="ctr">
                  <a:lnSpc>
                    <a:spcPct val="99300"/>
                  </a:lnSpc>
                  <a:spcBef>
                    <a:spcPts val="153"/>
                  </a:spcBef>
                </a:pPr>
                <a:r>
                  <a:rPr lang="es-CL" sz="1200" b="1" spc="-7" dirty="0">
                    <a:solidFill>
                      <a:schemeClr val="bg1">
                        <a:lumMod val="50000"/>
                      </a:schemeClr>
                    </a:solidFill>
                    <a:latin typeface="Roboto"/>
                    <a:cs typeface="Roboto"/>
                  </a:rPr>
                  <a:t>5</a:t>
                </a:r>
              </a:p>
            </p:txBody>
          </p:sp>
        </p:grpSp>
        <p:grpSp>
          <p:nvGrpSpPr>
            <p:cNvPr id="68" name="Agrupar 67"/>
            <p:cNvGrpSpPr/>
            <p:nvPr/>
          </p:nvGrpSpPr>
          <p:grpSpPr>
            <a:xfrm>
              <a:off x="3259659" y="3057735"/>
              <a:ext cx="245535" cy="245535"/>
              <a:chOff x="821277" y="4577359"/>
              <a:chExt cx="245535" cy="245535"/>
            </a:xfrm>
          </p:grpSpPr>
          <p:sp>
            <p:nvSpPr>
              <p:cNvPr id="66" name="Elipse 65"/>
              <p:cNvSpPr/>
              <p:nvPr/>
            </p:nvSpPr>
            <p:spPr>
              <a:xfrm>
                <a:off x="821277" y="4577359"/>
                <a:ext cx="245535" cy="245535"/>
              </a:xfrm>
              <a:prstGeom prst="ellipse">
                <a:avLst/>
              </a:prstGeom>
              <a:solidFill>
                <a:srgbClr val="FFFFFF"/>
              </a:solidFill>
              <a:ln w="190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7" name="object 5"/>
              <p:cNvSpPr txBox="1"/>
              <p:nvPr/>
            </p:nvSpPr>
            <p:spPr>
              <a:xfrm>
                <a:off x="850909" y="4579000"/>
                <a:ext cx="165101" cy="203252"/>
              </a:xfrm>
              <a:prstGeom prst="rect">
                <a:avLst/>
              </a:prstGeom>
            </p:spPr>
            <p:txBody>
              <a:bodyPr vert="horz" wrap="square" lIns="0" tIns="19473" rIns="0" bIns="0" rtlCol="0">
                <a:spAutoFit/>
              </a:bodyPr>
              <a:lstStyle/>
              <a:p>
                <a:pPr marL="16933" marR="6773" algn="ctr">
                  <a:lnSpc>
                    <a:spcPct val="99300"/>
                  </a:lnSpc>
                  <a:spcBef>
                    <a:spcPts val="153"/>
                  </a:spcBef>
                </a:pPr>
                <a:r>
                  <a:rPr lang="es-CL" sz="1200" b="1" spc="-7" dirty="0">
                    <a:solidFill>
                      <a:schemeClr val="bg1">
                        <a:lumMod val="50000"/>
                      </a:schemeClr>
                    </a:solidFill>
                    <a:latin typeface="Roboto"/>
                    <a:cs typeface="Roboto"/>
                  </a:rPr>
                  <a:t>6</a:t>
                </a:r>
              </a:p>
            </p:txBody>
          </p:sp>
        </p:grpSp>
      </p:grpSp>
      <p:sp>
        <p:nvSpPr>
          <p:cNvPr id="71" name="Elipse 70"/>
          <p:cNvSpPr/>
          <p:nvPr/>
        </p:nvSpPr>
        <p:spPr>
          <a:xfrm>
            <a:off x="3964974" y="1037005"/>
            <a:ext cx="1998134" cy="1998134"/>
          </a:xfrm>
          <a:prstGeom prst="ellipse">
            <a:avLst/>
          </a:prstGeom>
          <a:solidFill>
            <a:srgbClr val="8E0A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9" name="object 5"/>
          <p:cNvSpPr txBox="1"/>
          <p:nvPr/>
        </p:nvSpPr>
        <p:spPr>
          <a:xfrm>
            <a:off x="4239874" y="1485812"/>
            <a:ext cx="1472839" cy="1120064"/>
          </a:xfrm>
          <a:prstGeom prst="rect">
            <a:avLst/>
          </a:prstGeom>
        </p:spPr>
        <p:txBody>
          <a:bodyPr vert="horz" wrap="square" lIns="0" tIns="19473" rIns="0" bIns="0" rtlCol="0">
            <a:spAutoFit/>
          </a:bodyPr>
          <a:lstStyle/>
          <a:p>
            <a:pPr marL="16933" marR="6773" algn="ctr">
              <a:lnSpc>
                <a:spcPct val="99300"/>
              </a:lnSpc>
              <a:spcBef>
                <a:spcPts val="153"/>
              </a:spcBef>
            </a:pPr>
            <a:r>
              <a:rPr lang="es-ES_tradnl" sz="900" spc="-7" dirty="0">
                <a:solidFill>
                  <a:schemeClr val="bg1"/>
                </a:solidFill>
                <a:latin typeface="Roboto"/>
                <a:cs typeface="Roboto"/>
              </a:rPr>
              <a:t>Las Sociedades de Garantía Recíproca (SGR) son instituciones que articulan recursos CORFO con el fin de avalar al 100% operaciones de créditos para la Pequeña y Mediana Empresa (PYME)</a:t>
            </a:r>
            <a:endParaRPr sz="900" dirty="0">
              <a:solidFill>
                <a:schemeClr val="bg1"/>
              </a:solidFill>
              <a:latin typeface="Roboto"/>
              <a:cs typeface="Roboto"/>
            </a:endParaRPr>
          </a:p>
        </p:txBody>
      </p:sp>
      <p:sp>
        <p:nvSpPr>
          <p:cNvPr id="72" name="object 5"/>
          <p:cNvSpPr txBox="1"/>
          <p:nvPr/>
        </p:nvSpPr>
        <p:spPr>
          <a:xfrm>
            <a:off x="6400667" y="1747363"/>
            <a:ext cx="2370938" cy="452035"/>
          </a:xfrm>
          <a:prstGeom prst="rect">
            <a:avLst/>
          </a:prstGeom>
        </p:spPr>
        <p:txBody>
          <a:bodyPr vert="horz" wrap="square" lIns="0" tIns="19473" rIns="0" bIns="0" rtlCol="0">
            <a:spAutoFit/>
          </a:bodyPr>
          <a:lstStyle/>
          <a:p>
            <a:pPr marL="16933" marR="6773">
              <a:lnSpc>
                <a:spcPct val="99300"/>
              </a:lnSpc>
              <a:spcBef>
                <a:spcPts val="153"/>
              </a:spcBef>
            </a:pPr>
            <a:r>
              <a:rPr lang="es-ES_tradnl" sz="900" spc="-7" dirty="0" err="1">
                <a:solidFill>
                  <a:srgbClr val="8E0A2A"/>
                </a:solidFill>
                <a:latin typeface="Roboto"/>
                <a:cs typeface="Roboto"/>
              </a:rPr>
              <a:t>Redcapital.cl</a:t>
            </a:r>
            <a:r>
              <a:rPr lang="es-ES_tradnl" sz="900" spc="-7" dirty="0">
                <a:solidFill>
                  <a:srgbClr val="8E0A2A"/>
                </a:solidFill>
                <a:latin typeface="Roboto"/>
                <a:cs typeface="Roboto"/>
              </a:rPr>
              <a:t> se encarga de todo el proceso </a:t>
            </a:r>
          </a:p>
          <a:p>
            <a:pPr marL="16933" marR="6773">
              <a:lnSpc>
                <a:spcPct val="99300"/>
              </a:lnSpc>
              <a:spcBef>
                <a:spcPts val="153"/>
              </a:spcBef>
            </a:pPr>
            <a:r>
              <a:rPr lang="es-ES_tradnl" sz="900" spc="-7" dirty="0">
                <a:solidFill>
                  <a:srgbClr val="8E0A2A"/>
                </a:solidFill>
                <a:latin typeface="Roboto"/>
                <a:cs typeface="Roboto"/>
              </a:rPr>
              <a:t>(1 al 6) para los inversionistas usuarios de la plataforma</a:t>
            </a:r>
          </a:p>
        </p:txBody>
      </p:sp>
      <p:sp>
        <p:nvSpPr>
          <p:cNvPr id="73" name="object 66"/>
          <p:cNvSpPr/>
          <p:nvPr/>
        </p:nvSpPr>
        <p:spPr>
          <a:xfrm>
            <a:off x="6066230" y="1848193"/>
            <a:ext cx="199709" cy="230756"/>
          </a:xfrm>
          <a:custGeom>
            <a:avLst/>
            <a:gdLst/>
            <a:ahLst/>
            <a:cxnLst/>
            <a:rect l="l" t="t" r="r" b="b"/>
            <a:pathLst>
              <a:path w="302259" h="349250">
                <a:moveTo>
                  <a:pt x="0" y="0"/>
                </a:moveTo>
                <a:lnTo>
                  <a:pt x="0" y="348868"/>
                </a:lnTo>
                <a:lnTo>
                  <a:pt x="302132" y="174370"/>
                </a:lnTo>
                <a:lnTo>
                  <a:pt x="0" y="0"/>
                </a:lnTo>
                <a:close/>
              </a:path>
            </a:pathLst>
          </a:custGeom>
          <a:solidFill>
            <a:srgbClr val="8E0A2A"/>
          </a:solidFill>
        </p:spPr>
        <p:txBody>
          <a:bodyPr wrap="square" lIns="0" tIns="0" rIns="0" bIns="0" rtlCol="0"/>
          <a:lstStyle/>
          <a:p>
            <a:endParaRPr/>
          </a:p>
        </p:txBody>
      </p:sp>
    </p:spTree>
    <p:extLst>
      <p:ext uri="{BB962C8B-B14F-4D97-AF65-F5344CB8AC3E}">
        <p14:creationId xmlns:p14="http://schemas.microsoft.com/office/powerpoint/2010/main" val="107783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ortar rectángulo de esquina sencilla 1"/>
          <p:cNvSpPr/>
          <p:nvPr/>
        </p:nvSpPr>
        <p:spPr>
          <a:xfrm flipH="1">
            <a:off x="5562602" y="904998"/>
            <a:ext cx="3117075" cy="3556930"/>
          </a:xfrm>
          <a:prstGeom prst="snip1Rect">
            <a:avLst>
              <a:gd name="adj" fmla="val 6074"/>
            </a:avLst>
          </a:prstGeom>
          <a:solidFill>
            <a:srgbClr val="EC6C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Shape 187"/>
          <p:cNvPicPr preferRelativeResize="0"/>
          <p:nvPr/>
        </p:nvPicPr>
        <p:blipFill>
          <a:blip r:embed="rId2">
            <a:alphaModFix/>
          </a:blip>
          <a:stretch>
            <a:fillRect/>
          </a:stretch>
        </p:blipFill>
        <p:spPr>
          <a:xfrm>
            <a:off x="304800" y="0"/>
            <a:ext cx="8839200" cy="931565"/>
          </a:xfrm>
          <a:prstGeom prst="rect">
            <a:avLst/>
          </a:prstGeom>
          <a:noFill/>
          <a:ln>
            <a:noFill/>
          </a:ln>
        </p:spPr>
      </p:pic>
      <p:sp>
        <p:nvSpPr>
          <p:cNvPr id="6" name="Shape 359"/>
          <p:cNvSpPr txBox="1"/>
          <p:nvPr/>
        </p:nvSpPr>
        <p:spPr>
          <a:xfrm>
            <a:off x="525199" y="191725"/>
            <a:ext cx="6747667" cy="383400"/>
          </a:xfrm>
          <a:prstGeom prst="rect">
            <a:avLst/>
          </a:prstGeom>
          <a:noFill/>
          <a:ln>
            <a:noFill/>
          </a:ln>
        </p:spPr>
        <p:txBody>
          <a:bodyPr spcFirstLastPara="1" wrap="square" lIns="91425" tIns="91425" rIns="91425" bIns="91425" anchor="t" anchorCtr="0">
            <a:noAutofit/>
          </a:bodyPr>
          <a:lstStyle/>
          <a:p>
            <a:pPr lvl="0"/>
            <a:r>
              <a:rPr lang="es-ES_tradnl" sz="2400" dirty="0">
                <a:solidFill>
                  <a:srgbClr val="FFFFFF"/>
                </a:solidFill>
                <a:latin typeface="Roboto Light"/>
                <a:ea typeface="Roboto Light"/>
                <a:cs typeface="Roboto Light"/>
                <a:sym typeface="Roboto Light"/>
              </a:rPr>
              <a:t>Anexo 2: Compra de Facturas</a:t>
            </a:r>
            <a:endParaRPr sz="2400" dirty="0">
              <a:solidFill>
                <a:srgbClr val="FFFFFF"/>
              </a:solidFill>
              <a:latin typeface="Roboto Light"/>
              <a:ea typeface="Roboto Light"/>
              <a:cs typeface="Roboto Light"/>
              <a:sym typeface="Roboto Light"/>
            </a:endParaRPr>
          </a:p>
        </p:txBody>
      </p:sp>
      <p:sp>
        <p:nvSpPr>
          <p:cNvPr id="7" name="object 5"/>
          <p:cNvSpPr txBox="1"/>
          <p:nvPr/>
        </p:nvSpPr>
        <p:spPr>
          <a:xfrm>
            <a:off x="1435129" y="1087496"/>
            <a:ext cx="3661832" cy="2662267"/>
          </a:xfrm>
          <a:prstGeom prst="rect">
            <a:avLst/>
          </a:prstGeom>
        </p:spPr>
        <p:txBody>
          <a:bodyPr vert="horz" wrap="square" lIns="0" tIns="17780" rIns="0" bIns="0" rtlCol="0">
            <a:spAutoFit/>
          </a:bodyPr>
          <a:lstStyle/>
          <a:p>
            <a:pPr marL="16933" marR="7620" algn="just">
              <a:spcBef>
                <a:spcPts val="140"/>
              </a:spcBef>
            </a:pPr>
            <a:r>
              <a:rPr sz="1200" dirty="0">
                <a:solidFill>
                  <a:schemeClr val="tx1"/>
                </a:solidFill>
                <a:latin typeface="Roboto"/>
                <a:cs typeface="Roboto"/>
              </a:rPr>
              <a:t>El </a:t>
            </a:r>
            <a:r>
              <a:rPr sz="1200" spc="-7" dirty="0">
                <a:solidFill>
                  <a:schemeClr val="tx1"/>
                </a:solidFill>
                <a:latin typeface="Roboto"/>
                <a:cs typeface="Roboto"/>
              </a:rPr>
              <a:t>inversionista compra </a:t>
            </a:r>
            <a:r>
              <a:rPr sz="1200" spc="-7" dirty="0" err="1">
                <a:solidFill>
                  <a:schemeClr val="tx1"/>
                </a:solidFill>
                <a:latin typeface="Roboto"/>
                <a:cs typeface="Roboto"/>
              </a:rPr>
              <a:t>facturas</a:t>
            </a:r>
            <a:r>
              <a:rPr sz="1200" spc="-7" dirty="0">
                <a:solidFill>
                  <a:schemeClr val="tx1"/>
                </a:solidFill>
                <a:latin typeface="Roboto"/>
                <a:cs typeface="Roboto"/>
              </a:rPr>
              <a:t> </a:t>
            </a:r>
            <a:r>
              <a:rPr sz="1200" dirty="0">
                <a:solidFill>
                  <a:schemeClr val="tx1"/>
                </a:solidFill>
                <a:latin typeface="Roboto"/>
                <a:cs typeface="Roboto"/>
              </a:rPr>
              <a:t>a través </a:t>
            </a:r>
            <a:r>
              <a:rPr sz="1200" spc="-7" dirty="0">
                <a:solidFill>
                  <a:schemeClr val="tx1"/>
                </a:solidFill>
                <a:latin typeface="Roboto"/>
                <a:cs typeface="Roboto"/>
              </a:rPr>
              <a:t>de la plataforma redcapital.cl,  eligiendo pagadores </a:t>
            </a:r>
            <a:r>
              <a:rPr sz="1200" dirty="0">
                <a:solidFill>
                  <a:schemeClr val="tx1"/>
                </a:solidFill>
                <a:latin typeface="Roboto"/>
                <a:cs typeface="Roboto"/>
              </a:rPr>
              <a:t>y tasas </a:t>
            </a:r>
            <a:r>
              <a:rPr sz="1200" spc="-7" dirty="0">
                <a:solidFill>
                  <a:schemeClr val="tx1"/>
                </a:solidFill>
                <a:latin typeface="Roboto"/>
                <a:cs typeface="Roboto"/>
              </a:rPr>
              <a:t>según </a:t>
            </a:r>
            <a:r>
              <a:rPr sz="1200" dirty="0">
                <a:solidFill>
                  <a:schemeClr val="tx1"/>
                </a:solidFill>
                <a:latin typeface="Roboto"/>
                <a:cs typeface="Roboto"/>
              </a:rPr>
              <a:t>su  </a:t>
            </a:r>
            <a:r>
              <a:rPr sz="1200" spc="-7" dirty="0">
                <a:solidFill>
                  <a:schemeClr val="tx1"/>
                </a:solidFill>
                <a:latin typeface="Roboto"/>
                <a:cs typeface="Roboto"/>
              </a:rPr>
              <a:t>perfil de </a:t>
            </a:r>
            <a:r>
              <a:rPr sz="1200" spc="-7" dirty="0" err="1">
                <a:solidFill>
                  <a:schemeClr val="tx1"/>
                </a:solidFill>
                <a:latin typeface="Roboto"/>
                <a:cs typeface="Roboto"/>
              </a:rPr>
              <a:t>riesgo</a:t>
            </a:r>
            <a:r>
              <a:rPr sz="1200" spc="-7" dirty="0">
                <a:solidFill>
                  <a:schemeClr val="tx1"/>
                </a:solidFill>
                <a:latin typeface="Roboto"/>
                <a:cs typeface="Roboto"/>
              </a:rPr>
              <a:t>.</a:t>
            </a:r>
            <a:endParaRPr lang="es-CL" sz="1200" spc="-7" dirty="0">
              <a:solidFill>
                <a:schemeClr val="tx1"/>
              </a:solidFill>
              <a:latin typeface="Roboto"/>
              <a:cs typeface="Roboto"/>
            </a:endParaRPr>
          </a:p>
          <a:p>
            <a:pPr marL="16933" marR="7620" algn="just">
              <a:spcBef>
                <a:spcPts val="140"/>
              </a:spcBef>
            </a:pPr>
            <a:endParaRPr lang="es-CL" sz="1200" spc="-7" dirty="0">
              <a:solidFill>
                <a:schemeClr val="tx1"/>
              </a:solidFill>
              <a:latin typeface="Roboto"/>
              <a:cs typeface="Roboto"/>
            </a:endParaRPr>
          </a:p>
          <a:p>
            <a:pPr marL="16933" marR="7620" algn="just">
              <a:spcBef>
                <a:spcPts val="140"/>
              </a:spcBef>
            </a:pPr>
            <a:endParaRPr lang="es-CL" sz="1200" dirty="0">
              <a:solidFill>
                <a:schemeClr val="tx1"/>
              </a:solidFill>
              <a:latin typeface="Roboto"/>
              <a:cs typeface="Roboto"/>
            </a:endParaRPr>
          </a:p>
          <a:p>
            <a:pPr marL="16933" marR="7620" algn="just">
              <a:spcBef>
                <a:spcPts val="140"/>
              </a:spcBef>
            </a:pPr>
            <a:r>
              <a:rPr lang="es-CL" sz="1200" dirty="0">
                <a:solidFill>
                  <a:schemeClr val="tx1"/>
                </a:solidFill>
                <a:latin typeface="Roboto"/>
                <a:cs typeface="Roboto"/>
              </a:rPr>
              <a:t>RedCapital valida a la empresa que pagará dicha factura y cobrará en la fecha correspondiente</a:t>
            </a:r>
            <a:endParaRPr sz="1200" dirty="0">
              <a:solidFill>
                <a:schemeClr val="tx1"/>
              </a:solidFill>
              <a:latin typeface="Roboto"/>
              <a:cs typeface="Roboto"/>
            </a:endParaRPr>
          </a:p>
          <a:p>
            <a:pPr>
              <a:spcBef>
                <a:spcPts val="40"/>
              </a:spcBef>
            </a:pPr>
            <a:endParaRPr sz="1200" dirty="0">
              <a:solidFill>
                <a:schemeClr val="tx1"/>
              </a:solidFill>
              <a:latin typeface="Roboto"/>
              <a:cs typeface="Roboto"/>
            </a:endParaRPr>
          </a:p>
          <a:p>
            <a:pPr marL="16933" marR="6773" algn="just"/>
            <a:endParaRPr lang="es-CL" sz="1200" spc="-13" dirty="0">
              <a:solidFill>
                <a:schemeClr val="tx1"/>
              </a:solidFill>
              <a:latin typeface="Roboto"/>
              <a:cs typeface="Roboto"/>
            </a:endParaRPr>
          </a:p>
          <a:p>
            <a:pPr marL="16933" marR="6773" algn="just"/>
            <a:r>
              <a:rPr lang="es-CL" sz="1200" spc="-13" dirty="0">
                <a:solidFill>
                  <a:schemeClr val="tx1"/>
                </a:solidFill>
                <a:latin typeface="Roboto"/>
                <a:cs typeface="Roboto"/>
              </a:rPr>
              <a:t>RedCapital se encarga de hacer el cobro, para depositar a los inversionistas. En caso de problemas, por contrato y pagaré firmado ante notario será la empresa que solicitó el crédito la que responda (</a:t>
            </a:r>
            <a:r>
              <a:rPr lang="es-CL" sz="1200" spc="-13" dirty="0" err="1">
                <a:solidFill>
                  <a:schemeClr val="tx1"/>
                </a:solidFill>
                <a:latin typeface="Roboto"/>
                <a:cs typeface="Roboto"/>
              </a:rPr>
              <a:t>factoring</a:t>
            </a:r>
            <a:r>
              <a:rPr lang="es-CL" sz="1200" spc="-13" dirty="0">
                <a:solidFill>
                  <a:schemeClr val="tx1"/>
                </a:solidFill>
                <a:latin typeface="Roboto"/>
                <a:cs typeface="Roboto"/>
              </a:rPr>
              <a:t> con responsabilidad).</a:t>
            </a:r>
          </a:p>
        </p:txBody>
      </p:sp>
      <p:sp>
        <p:nvSpPr>
          <p:cNvPr id="8" name="object 6">
            <a:extLst>
              <a:ext uri="{FF2B5EF4-FFF2-40B4-BE49-F238E27FC236}">
                <a16:creationId xmlns:a16="http://schemas.microsoft.com/office/drawing/2014/main" id="{0D673FBC-CD5C-4415-A325-FA51DC79DB9F}"/>
              </a:ext>
            </a:extLst>
          </p:cNvPr>
          <p:cNvSpPr txBox="1"/>
          <p:nvPr/>
        </p:nvSpPr>
        <p:spPr>
          <a:xfrm>
            <a:off x="1286961" y="3749763"/>
            <a:ext cx="3810000" cy="916887"/>
          </a:xfrm>
          <a:prstGeom prst="rect">
            <a:avLst/>
          </a:prstGeom>
          <a:noFill/>
          <a:ln w="57149">
            <a:noFill/>
          </a:ln>
        </p:spPr>
        <p:txBody>
          <a:bodyPr vert="horz" wrap="square" lIns="0" tIns="60959" rIns="0" bIns="0" rtlCol="0">
            <a:noAutofit/>
          </a:bodyPr>
          <a:lstStyle/>
          <a:p>
            <a:pPr marL="121917">
              <a:spcBef>
                <a:spcPts val="479"/>
              </a:spcBef>
              <a:tabLst>
                <a:tab pos="363211" algn="l"/>
              </a:tabLst>
            </a:pPr>
            <a:r>
              <a:rPr lang="es-CL" sz="1000" spc="-7" dirty="0">
                <a:solidFill>
                  <a:schemeClr val="tx1"/>
                </a:solidFill>
                <a:latin typeface="Roboto"/>
                <a:ea typeface="Roboto" panose="02000000000000000000" pitchFamily="2" charset="0"/>
                <a:cs typeface="Roboto"/>
              </a:rPr>
              <a:t>· Conocemos el proceso, lo que permite acotar riesgo.</a:t>
            </a:r>
          </a:p>
          <a:p>
            <a:pPr marL="121917">
              <a:spcBef>
                <a:spcPts val="479"/>
              </a:spcBef>
              <a:tabLst>
                <a:tab pos="363211" algn="l"/>
              </a:tabLst>
            </a:pPr>
            <a:r>
              <a:rPr lang="es-CL" sz="1000" spc="-7" dirty="0">
                <a:solidFill>
                  <a:schemeClr val="tx1"/>
                </a:solidFill>
                <a:latin typeface="Roboto"/>
                <a:ea typeface="Roboto" panose="02000000000000000000" pitchFamily="2" charset="0"/>
                <a:cs typeface="Roboto"/>
              </a:rPr>
              <a:t>· Tenemos equipo experto en riesgo.</a:t>
            </a:r>
          </a:p>
          <a:p>
            <a:pPr marL="121917">
              <a:spcBef>
                <a:spcPts val="479"/>
              </a:spcBef>
              <a:tabLst>
                <a:tab pos="363211" algn="l"/>
              </a:tabLst>
            </a:pPr>
            <a:r>
              <a:rPr lang="es-CL" sz="1000" dirty="0">
                <a:solidFill>
                  <a:schemeClr val="tx1"/>
                </a:solidFill>
                <a:latin typeface="Roboto"/>
                <a:ea typeface="Roboto" panose="02000000000000000000" pitchFamily="2" charset="0"/>
                <a:cs typeface="Roboto"/>
              </a:rPr>
              <a:t>· Para que puedas diversificar publicamos</a:t>
            </a:r>
            <a:r>
              <a:rPr lang="es-CL" sz="1000" spc="-7" dirty="0">
                <a:solidFill>
                  <a:schemeClr val="tx1"/>
                </a:solidFill>
                <a:latin typeface="Roboto"/>
                <a:ea typeface="Roboto" panose="02000000000000000000" pitchFamily="2" charset="0"/>
                <a:cs typeface="Roboto"/>
              </a:rPr>
              <a:t> distintas pymes y </a:t>
            </a:r>
          </a:p>
          <a:p>
            <a:pPr marL="121917">
              <a:spcBef>
                <a:spcPts val="479"/>
              </a:spcBef>
              <a:tabLst>
                <a:tab pos="363211" algn="l"/>
              </a:tabLst>
            </a:pPr>
            <a:r>
              <a:rPr lang="es-CL" sz="1000" spc="-7" dirty="0">
                <a:solidFill>
                  <a:schemeClr val="tx1"/>
                </a:solidFill>
                <a:latin typeface="Roboto"/>
                <a:ea typeface="Roboto" panose="02000000000000000000" pitchFamily="2" charset="0"/>
                <a:cs typeface="Roboto"/>
              </a:rPr>
              <a:t>  pagadores.</a:t>
            </a:r>
          </a:p>
        </p:txBody>
      </p:sp>
      <p:sp>
        <p:nvSpPr>
          <p:cNvPr id="10" name="Elipse 9"/>
          <p:cNvSpPr/>
          <p:nvPr/>
        </p:nvSpPr>
        <p:spPr>
          <a:xfrm>
            <a:off x="660401" y="1087496"/>
            <a:ext cx="711200" cy="711200"/>
          </a:xfrm>
          <a:prstGeom prst="ellipse">
            <a:avLst/>
          </a:prstGeom>
          <a:solidFill>
            <a:srgbClr val="EC6C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Elipse 11"/>
          <p:cNvSpPr/>
          <p:nvPr/>
        </p:nvSpPr>
        <p:spPr>
          <a:xfrm>
            <a:off x="660401" y="1896773"/>
            <a:ext cx="711200" cy="711200"/>
          </a:xfrm>
          <a:prstGeom prst="ellipse">
            <a:avLst/>
          </a:prstGeom>
          <a:solidFill>
            <a:srgbClr val="EC6C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Elipse 12"/>
          <p:cNvSpPr/>
          <p:nvPr/>
        </p:nvSpPr>
        <p:spPr>
          <a:xfrm>
            <a:off x="660401" y="2862945"/>
            <a:ext cx="711200" cy="711200"/>
          </a:xfrm>
          <a:prstGeom prst="ellipse">
            <a:avLst/>
          </a:prstGeom>
          <a:solidFill>
            <a:srgbClr val="EC6C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object 5"/>
          <p:cNvSpPr txBox="1"/>
          <p:nvPr/>
        </p:nvSpPr>
        <p:spPr>
          <a:xfrm>
            <a:off x="5901269" y="1263228"/>
            <a:ext cx="2455333" cy="2794218"/>
          </a:xfrm>
          <a:prstGeom prst="rect">
            <a:avLst/>
          </a:prstGeom>
        </p:spPr>
        <p:txBody>
          <a:bodyPr vert="horz" wrap="square" lIns="0" tIns="19473" rIns="0" bIns="0" rtlCol="0">
            <a:spAutoFit/>
          </a:bodyPr>
          <a:lstStyle/>
          <a:p>
            <a:pPr marL="16933" marR="6773">
              <a:lnSpc>
                <a:spcPct val="99300"/>
              </a:lnSpc>
              <a:spcBef>
                <a:spcPts val="153"/>
              </a:spcBef>
            </a:pPr>
            <a:r>
              <a:rPr lang="es-ES_tradnl" sz="1000" b="1" dirty="0">
                <a:solidFill>
                  <a:schemeClr val="bg1"/>
                </a:solidFill>
                <a:latin typeface="Roboto"/>
                <a:cs typeface="Roboto"/>
              </a:rPr>
              <a:t>Rentabilidad promedio 13,5%</a:t>
            </a:r>
          </a:p>
          <a:p>
            <a:pPr marL="16933" marR="6773">
              <a:lnSpc>
                <a:spcPct val="99300"/>
              </a:lnSpc>
              <a:spcBef>
                <a:spcPts val="153"/>
              </a:spcBef>
            </a:pPr>
            <a:endParaRPr lang="es-ES_tradnl" sz="1000" dirty="0">
              <a:solidFill>
                <a:schemeClr val="bg1"/>
              </a:solidFill>
              <a:latin typeface="Roboto"/>
              <a:cs typeface="Roboto"/>
            </a:endParaRPr>
          </a:p>
          <a:p>
            <a:pPr marL="16933" marR="6773">
              <a:lnSpc>
                <a:spcPct val="99300"/>
              </a:lnSpc>
              <a:spcBef>
                <a:spcPts val="153"/>
              </a:spcBef>
            </a:pPr>
            <a:r>
              <a:rPr lang="es-ES_tradnl" sz="1000" b="1" dirty="0">
                <a:solidFill>
                  <a:schemeClr val="bg1"/>
                </a:solidFill>
                <a:latin typeface="Roboto"/>
                <a:cs typeface="Roboto"/>
              </a:rPr>
              <a:t>Vigencia operación</a:t>
            </a:r>
            <a:r>
              <a:rPr lang="es-ES_tradnl" sz="1000" dirty="0">
                <a:solidFill>
                  <a:schemeClr val="bg1"/>
                </a:solidFill>
                <a:latin typeface="Roboto"/>
                <a:cs typeface="Roboto"/>
              </a:rPr>
              <a:t>: 30 a 120 días</a:t>
            </a:r>
          </a:p>
          <a:p>
            <a:pPr marL="16933" marR="6773">
              <a:lnSpc>
                <a:spcPct val="99300"/>
              </a:lnSpc>
              <a:spcBef>
                <a:spcPts val="153"/>
              </a:spcBef>
            </a:pPr>
            <a:endParaRPr lang="es-ES_tradnl" sz="1000" dirty="0">
              <a:solidFill>
                <a:schemeClr val="bg1"/>
              </a:solidFill>
              <a:latin typeface="Roboto"/>
              <a:cs typeface="Roboto"/>
            </a:endParaRPr>
          </a:p>
          <a:p>
            <a:pPr marL="16933" marR="6773">
              <a:lnSpc>
                <a:spcPct val="99300"/>
              </a:lnSpc>
              <a:spcBef>
                <a:spcPts val="153"/>
              </a:spcBef>
            </a:pPr>
            <a:r>
              <a:rPr lang="es-ES_tradnl" sz="1000" b="1" dirty="0">
                <a:solidFill>
                  <a:schemeClr val="bg1"/>
                </a:solidFill>
                <a:latin typeface="Roboto"/>
                <a:cs typeface="Roboto"/>
              </a:rPr>
              <a:t>Garantía:</a:t>
            </a:r>
          </a:p>
          <a:p>
            <a:pPr marL="16933" marR="6773">
              <a:lnSpc>
                <a:spcPct val="99300"/>
              </a:lnSpc>
              <a:spcBef>
                <a:spcPts val="153"/>
              </a:spcBef>
            </a:pPr>
            <a:r>
              <a:rPr lang="es-ES_tradnl" sz="1000" dirty="0">
                <a:solidFill>
                  <a:schemeClr val="bg1"/>
                </a:solidFill>
                <a:latin typeface="Roboto"/>
                <a:cs typeface="Roboto"/>
              </a:rPr>
              <a:t>Pagaré de la Pyme y Factura  del pagador.</a:t>
            </a:r>
          </a:p>
          <a:p>
            <a:pPr marL="16933" marR="6773">
              <a:lnSpc>
                <a:spcPct val="99300"/>
              </a:lnSpc>
              <a:spcBef>
                <a:spcPts val="153"/>
              </a:spcBef>
            </a:pPr>
            <a:endParaRPr lang="es-ES_tradnl" sz="1000" b="1" dirty="0">
              <a:solidFill>
                <a:schemeClr val="bg1"/>
              </a:solidFill>
              <a:latin typeface="Roboto"/>
              <a:cs typeface="Roboto"/>
            </a:endParaRPr>
          </a:p>
          <a:p>
            <a:pPr marL="16933" marR="6773">
              <a:lnSpc>
                <a:spcPct val="99300"/>
              </a:lnSpc>
              <a:spcBef>
                <a:spcPts val="153"/>
              </a:spcBef>
            </a:pPr>
            <a:r>
              <a:rPr lang="es-ES_tradnl" sz="1000" b="1" dirty="0">
                <a:solidFill>
                  <a:schemeClr val="bg1"/>
                </a:solidFill>
                <a:latin typeface="Roboto"/>
                <a:cs typeface="Roboto"/>
              </a:rPr>
              <a:t>Riesgos:</a:t>
            </a:r>
          </a:p>
          <a:p>
            <a:pPr marL="16933" marR="6773">
              <a:lnSpc>
                <a:spcPct val="99300"/>
              </a:lnSpc>
              <a:spcBef>
                <a:spcPts val="153"/>
              </a:spcBef>
            </a:pPr>
            <a:r>
              <a:rPr lang="es-ES_tradnl" sz="1000" dirty="0">
                <a:solidFill>
                  <a:schemeClr val="bg1"/>
                </a:solidFill>
                <a:latin typeface="Roboto"/>
                <a:cs typeface="Roboto"/>
              </a:rPr>
              <a:t>8 días  para  que  la  factura  posea  el «t</a:t>
            </a:r>
            <a:r>
              <a:rPr lang="es-ES" sz="1000" dirty="0">
                <a:solidFill>
                  <a:schemeClr val="bg1"/>
                </a:solidFill>
                <a:latin typeface="Roboto"/>
                <a:cs typeface="Roboto"/>
              </a:rPr>
              <a:t>i</a:t>
            </a:r>
            <a:r>
              <a:rPr lang="es-ES_tradnl" sz="1000" dirty="0" err="1">
                <a:solidFill>
                  <a:schemeClr val="bg1"/>
                </a:solidFill>
                <a:latin typeface="Roboto"/>
                <a:cs typeface="Roboto"/>
              </a:rPr>
              <a:t>tulo</a:t>
            </a:r>
            <a:r>
              <a:rPr lang="es-ES_tradnl" sz="1000" dirty="0">
                <a:solidFill>
                  <a:schemeClr val="bg1"/>
                </a:solidFill>
                <a:latin typeface="Roboto"/>
                <a:cs typeface="Roboto"/>
              </a:rPr>
              <a:t> ejecutivo». Se acota el riesgo verificándola (llamando al pagador de la factura) para validar que será pagada y en que condiciones.</a:t>
            </a:r>
          </a:p>
          <a:p>
            <a:pPr marL="245533" marR="6773" indent="-228600">
              <a:lnSpc>
                <a:spcPct val="99300"/>
              </a:lnSpc>
              <a:spcBef>
                <a:spcPts val="153"/>
              </a:spcBef>
              <a:buAutoNum type="arabicPlain" startAt="8"/>
            </a:pPr>
            <a:endParaRPr lang="es-ES_tradnl" sz="1000" dirty="0">
              <a:solidFill>
                <a:schemeClr val="bg1"/>
              </a:solidFill>
              <a:latin typeface="Roboto"/>
              <a:cs typeface="Roboto"/>
            </a:endParaRPr>
          </a:p>
          <a:p>
            <a:pPr marL="16933" marR="6773">
              <a:lnSpc>
                <a:spcPct val="99300"/>
              </a:lnSpc>
              <a:spcBef>
                <a:spcPts val="153"/>
              </a:spcBef>
            </a:pPr>
            <a:r>
              <a:rPr lang="es-ES_tradnl" sz="1000" b="1" dirty="0">
                <a:solidFill>
                  <a:schemeClr val="bg1"/>
                </a:solidFill>
                <a:latin typeface="Roboto"/>
                <a:cs typeface="Roboto"/>
              </a:rPr>
              <a:t>Quiebra del pagador</a:t>
            </a:r>
            <a:r>
              <a:rPr lang="es-ES_tradnl" sz="1000" dirty="0">
                <a:solidFill>
                  <a:schemeClr val="bg1"/>
                </a:solidFill>
                <a:latin typeface="Roboto"/>
                <a:cs typeface="Roboto"/>
              </a:rPr>
              <a:t>. Trabajamos con buenos deudores y con responsabilidad de la empresa que cedió la factura. </a:t>
            </a:r>
          </a:p>
        </p:txBody>
      </p:sp>
      <p:sp>
        <p:nvSpPr>
          <p:cNvPr id="16" name="Rectángulo 15"/>
          <p:cNvSpPr/>
          <p:nvPr/>
        </p:nvSpPr>
        <p:spPr>
          <a:xfrm>
            <a:off x="0" y="4855424"/>
            <a:ext cx="9144000" cy="288075"/>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FA76DA77-1DAA-49EB-9DFA-1FB10ACF1891}"/>
              </a:ext>
            </a:extLst>
          </p:cNvPr>
          <p:cNvSpPr/>
          <p:nvPr/>
        </p:nvSpPr>
        <p:spPr>
          <a:xfrm>
            <a:off x="304800" y="4855425"/>
            <a:ext cx="3217332" cy="246221"/>
          </a:xfrm>
          <a:prstGeom prst="rect">
            <a:avLst/>
          </a:prstGeom>
        </p:spPr>
        <p:txBody>
          <a:bodyPr wrap="square">
            <a:spAutoFit/>
          </a:bodyPr>
          <a:lstStyle/>
          <a:p>
            <a:r>
              <a:rPr lang="es-CL" sz="1000" dirty="0">
                <a:solidFill>
                  <a:schemeClr val="bg1"/>
                </a:solidFill>
                <a:latin typeface="Roboto"/>
                <a:cs typeface="Roboto"/>
              </a:rPr>
              <a:t>Revisa riesgos y garantías en www.redcapital.cl</a:t>
            </a:r>
          </a:p>
        </p:txBody>
      </p:sp>
      <p:pic>
        <p:nvPicPr>
          <p:cNvPr id="4" name="Shape 209"/>
          <p:cNvPicPr preferRelativeResize="0"/>
          <p:nvPr/>
        </p:nvPicPr>
        <p:blipFill>
          <a:blip r:embed="rId3">
            <a:alphaModFix/>
          </a:blip>
          <a:stretch>
            <a:fillRect/>
          </a:stretch>
        </p:blipFill>
        <p:spPr>
          <a:xfrm>
            <a:off x="7526867" y="4697447"/>
            <a:ext cx="1415274" cy="496851"/>
          </a:xfrm>
          <a:prstGeom prst="rect">
            <a:avLst/>
          </a:prstGeom>
          <a:noFill/>
          <a:ln>
            <a:noFill/>
          </a:ln>
        </p:spPr>
      </p:pic>
      <p:pic>
        <p:nvPicPr>
          <p:cNvPr id="18" name="Imagen 17" descr="icono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266" y="1230570"/>
            <a:ext cx="332232" cy="474617"/>
          </a:xfrm>
          <a:prstGeom prst="rect">
            <a:avLst/>
          </a:prstGeom>
        </p:spPr>
      </p:pic>
      <p:pic>
        <p:nvPicPr>
          <p:cNvPr id="19" name="Imagen 18" descr="icono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381" y="2082799"/>
            <a:ext cx="513585" cy="375607"/>
          </a:xfrm>
          <a:prstGeom prst="rect">
            <a:avLst/>
          </a:prstGeom>
        </p:spPr>
      </p:pic>
      <p:pic>
        <p:nvPicPr>
          <p:cNvPr id="20" name="Imagen 19" descr="icono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640" y="2971796"/>
            <a:ext cx="506890" cy="426719"/>
          </a:xfrm>
          <a:prstGeom prst="rect">
            <a:avLst/>
          </a:prstGeom>
        </p:spPr>
      </p:pic>
    </p:spTree>
    <p:extLst>
      <p:ext uri="{BB962C8B-B14F-4D97-AF65-F5344CB8AC3E}">
        <p14:creationId xmlns:p14="http://schemas.microsoft.com/office/powerpoint/2010/main" val="3983720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358"/>
          <p:cNvPicPr preferRelativeResize="0"/>
          <p:nvPr/>
        </p:nvPicPr>
        <p:blipFill>
          <a:blip r:embed="rId2">
            <a:alphaModFix/>
          </a:blip>
          <a:stretch>
            <a:fillRect/>
          </a:stretch>
        </p:blipFill>
        <p:spPr>
          <a:xfrm>
            <a:off x="304800" y="0"/>
            <a:ext cx="8839200" cy="931577"/>
          </a:xfrm>
          <a:prstGeom prst="rect">
            <a:avLst/>
          </a:prstGeom>
          <a:noFill/>
          <a:ln>
            <a:noFill/>
          </a:ln>
        </p:spPr>
      </p:pic>
      <p:sp>
        <p:nvSpPr>
          <p:cNvPr id="5" name="Shape 359"/>
          <p:cNvSpPr txBox="1"/>
          <p:nvPr/>
        </p:nvSpPr>
        <p:spPr>
          <a:xfrm>
            <a:off x="525199" y="191725"/>
            <a:ext cx="6747667" cy="383400"/>
          </a:xfrm>
          <a:prstGeom prst="rect">
            <a:avLst/>
          </a:prstGeom>
          <a:noFill/>
          <a:ln>
            <a:noFill/>
          </a:ln>
        </p:spPr>
        <p:txBody>
          <a:bodyPr spcFirstLastPara="1" wrap="square" lIns="91425" tIns="91425" rIns="91425" bIns="91425" anchor="t" anchorCtr="0">
            <a:noAutofit/>
          </a:bodyPr>
          <a:lstStyle/>
          <a:p>
            <a:pPr lvl="0"/>
            <a:r>
              <a:rPr lang="en-US" sz="2400" dirty="0" err="1">
                <a:solidFill>
                  <a:srgbClr val="FFFFFF"/>
                </a:solidFill>
                <a:latin typeface="Roboto Light"/>
                <a:ea typeface="Roboto Light"/>
                <a:cs typeface="Roboto Light"/>
                <a:sym typeface="Roboto Light"/>
              </a:rPr>
              <a:t>Anexo</a:t>
            </a:r>
            <a:r>
              <a:rPr lang="en-US" sz="2400" dirty="0">
                <a:solidFill>
                  <a:srgbClr val="FFFFFF"/>
                </a:solidFill>
                <a:latin typeface="Roboto Light"/>
                <a:ea typeface="Roboto Light"/>
                <a:cs typeface="Roboto Light"/>
                <a:sym typeface="Roboto Light"/>
              </a:rPr>
              <a:t> 3: Leaseback</a:t>
            </a:r>
            <a:endParaRPr sz="2400" dirty="0">
              <a:solidFill>
                <a:srgbClr val="FFFFFF"/>
              </a:solidFill>
              <a:latin typeface="Roboto Light"/>
              <a:ea typeface="Roboto Light"/>
              <a:cs typeface="Roboto Light"/>
              <a:sym typeface="Roboto Light"/>
            </a:endParaRPr>
          </a:p>
        </p:txBody>
      </p:sp>
      <p:sp>
        <p:nvSpPr>
          <p:cNvPr id="6" name="object 5">
            <a:extLst>
              <a:ext uri="{FF2B5EF4-FFF2-40B4-BE49-F238E27FC236}">
                <a16:creationId xmlns:a16="http://schemas.microsoft.com/office/drawing/2014/main" id="{E17E4714-4426-4527-8184-42A1E6ED00DB}"/>
              </a:ext>
            </a:extLst>
          </p:cNvPr>
          <p:cNvSpPr txBox="1"/>
          <p:nvPr/>
        </p:nvSpPr>
        <p:spPr>
          <a:xfrm>
            <a:off x="1549400" y="1211625"/>
            <a:ext cx="3970867" cy="1764372"/>
          </a:xfrm>
          <a:prstGeom prst="rect">
            <a:avLst/>
          </a:prstGeom>
        </p:spPr>
        <p:txBody>
          <a:bodyPr vert="horz" wrap="square" lIns="0" tIns="16933" rIns="0" bIns="0" rtlCol="0">
            <a:spAutoFit/>
          </a:bodyPr>
          <a:lstStyle/>
          <a:p>
            <a:pPr marL="16933">
              <a:spcBef>
                <a:spcPts val="133"/>
              </a:spcBef>
            </a:pPr>
            <a:r>
              <a:rPr lang="es-CL" sz="1200" dirty="0">
                <a:solidFill>
                  <a:schemeClr val="tx1"/>
                </a:solidFill>
                <a:latin typeface="Roboto"/>
                <a:cs typeface="Roboto"/>
              </a:rPr>
              <a:t>Los inversionistas compran una propiedad. </a:t>
            </a:r>
            <a:r>
              <a:rPr sz="1200" dirty="0">
                <a:solidFill>
                  <a:schemeClr val="tx1"/>
                </a:solidFill>
                <a:latin typeface="Roboto"/>
                <a:cs typeface="Roboto"/>
              </a:rPr>
              <a:t>La propiedad queda a </a:t>
            </a:r>
            <a:r>
              <a:rPr sz="1200" dirty="0" err="1">
                <a:solidFill>
                  <a:schemeClr val="tx1"/>
                </a:solidFill>
                <a:latin typeface="Roboto"/>
                <a:cs typeface="Roboto"/>
              </a:rPr>
              <a:t>nombre</a:t>
            </a:r>
            <a:r>
              <a:rPr lang="es-CL" sz="1200" dirty="0">
                <a:solidFill>
                  <a:schemeClr val="tx1"/>
                </a:solidFill>
                <a:latin typeface="Roboto"/>
                <a:cs typeface="Roboto"/>
              </a:rPr>
              <a:t> del inversionista y reciben arriendo mensual (equivalente  a la tasa de interés).</a:t>
            </a:r>
          </a:p>
          <a:p>
            <a:pPr marL="16933">
              <a:spcBef>
                <a:spcPts val="133"/>
              </a:spcBef>
            </a:pPr>
            <a:endParaRPr lang="es-CL" sz="1200" dirty="0">
              <a:solidFill>
                <a:schemeClr val="tx1"/>
              </a:solidFill>
              <a:latin typeface="Roboto"/>
              <a:cs typeface="Roboto"/>
            </a:endParaRPr>
          </a:p>
          <a:p>
            <a:pPr marL="16933">
              <a:spcBef>
                <a:spcPts val="133"/>
              </a:spcBef>
            </a:pPr>
            <a:endParaRPr lang="es-CL" sz="1200" dirty="0">
              <a:solidFill>
                <a:schemeClr val="tx1"/>
              </a:solidFill>
              <a:latin typeface="Roboto"/>
              <a:cs typeface="Roboto"/>
            </a:endParaRPr>
          </a:p>
          <a:p>
            <a:pPr marL="16933">
              <a:spcBef>
                <a:spcPts val="133"/>
              </a:spcBef>
            </a:pPr>
            <a:r>
              <a:rPr lang="es-CL" sz="1200" dirty="0">
                <a:solidFill>
                  <a:schemeClr val="tx1"/>
                </a:solidFill>
                <a:latin typeface="Roboto"/>
                <a:cs typeface="Roboto"/>
              </a:rPr>
              <a:t>El solicitante tiene opción de recomprar la propiedad en el plazo acordado.</a:t>
            </a:r>
          </a:p>
          <a:p>
            <a:pPr marL="16933" algn="just">
              <a:spcBef>
                <a:spcPts val="133"/>
              </a:spcBef>
            </a:pPr>
            <a:endParaRPr lang="es-CL" sz="1200" dirty="0">
              <a:solidFill>
                <a:schemeClr val="tx1"/>
              </a:solidFill>
              <a:latin typeface="Roboto"/>
              <a:cs typeface="Roboto"/>
            </a:endParaRPr>
          </a:p>
          <a:p>
            <a:pPr marL="16933" algn="just">
              <a:spcBef>
                <a:spcPts val="133"/>
              </a:spcBef>
            </a:pPr>
            <a:endParaRPr sz="1200" dirty="0">
              <a:solidFill>
                <a:schemeClr val="tx1"/>
              </a:solidFill>
              <a:latin typeface="Roboto"/>
              <a:cs typeface="Roboto"/>
            </a:endParaRPr>
          </a:p>
        </p:txBody>
      </p:sp>
      <p:sp>
        <p:nvSpPr>
          <p:cNvPr id="7" name="object 9">
            <a:extLst>
              <a:ext uri="{FF2B5EF4-FFF2-40B4-BE49-F238E27FC236}">
                <a16:creationId xmlns:a16="http://schemas.microsoft.com/office/drawing/2014/main" id="{B34161C0-C351-417B-AF55-92E3F7B8860A}"/>
              </a:ext>
            </a:extLst>
          </p:cNvPr>
          <p:cNvSpPr txBox="1"/>
          <p:nvPr/>
        </p:nvSpPr>
        <p:spPr>
          <a:xfrm>
            <a:off x="1371601" y="2975997"/>
            <a:ext cx="4038599" cy="1500580"/>
          </a:xfrm>
          <a:prstGeom prst="rect">
            <a:avLst/>
          </a:prstGeom>
          <a:ln w="38099">
            <a:noFill/>
          </a:ln>
        </p:spPr>
        <p:txBody>
          <a:bodyPr vert="horz" wrap="square" lIns="0" tIns="77892" rIns="0" bIns="0" rtlCol="0">
            <a:spAutoFit/>
          </a:bodyPr>
          <a:lstStyle/>
          <a:p>
            <a:pPr marL="249760" marR="231134" indent="-847">
              <a:spcBef>
                <a:spcPts val="612"/>
              </a:spcBef>
            </a:pPr>
            <a:r>
              <a:rPr sz="1200" dirty="0">
                <a:solidFill>
                  <a:schemeClr val="tx1"/>
                </a:solidFill>
                <a:latin typeface="Roboto"/>
                <a:cs typeface="Roboto"/>
              </a:rPr>
              <a:t>En RedCapital sólo  trabajamos con operaciones  que tengan al </a:t>
            </a:r>
            <a:r>
              <a:rPr sz="1200" dirty="0" err="1">
                <a:solidFill>
                  <a:schemeClr val="tx1"/>
                </a:solidFill>
                <a:latin typeface="Roboto"/>
                <a:cs typeface="Roboto"/>
              </a:rPr>
              <a:t>menos</a:t>
            </a:r>
            <a:r>
              <a:rPr sz="1200" dirty="0">
                <a:solidFill>
                  <a:schemeClr val="tx1"/>
                </a:solidFill>
                <a:latin typeface="Roboto"/>
                <a:cs typeface="Roboto"/>
              </a:rPr>
              <a:t> </a:t>
            </a:r>
            <a:r>
              <a:rPr sz="1200" dirty="0" err="1">
                <a:solidFill>
                  <a:schemeClr val="tx1"/>
                </a:solidFill>
                <a:latin typeface="Roboto"/>
                <a:cs typeface="Roboto"/>
              </a:rPr>
              <a:t>una</a:t>
            </a:r>
            <a:r>
              <a:rPr lang="es-CL" sz="1200" dirty="0">
                <a:solidFill>
                  <a:schemeClr val="tx1"/>
                </a:solidFill>
                <a:latin typeface="Roboto"/>
                <a:cs typeface="Roboto"/>
              </a:rPr>
              <a:t>  </a:t>
            </a:r>
            <a:r>
              <a:rPr sz="1200" dirty="0">
                <a:solidFill>
                  <a:schemeClr val="tx1"/>
                </a:solidFill>
                <a:latin typeface="Roboto"/>
                <a:cs typeface="Roboto"/>
              </a:rPr>
              <a:t>«</a:t>
            </a:r>
            <a:r>
              <a:rPr sz="1200" dirty="0" err="1">
                <a:solidFill>
                  <a:schemeClr val="tx1"/>
                </a:solidFill>
                <a:latin typeface="Roboto"/>
                <a:cs typeface="Roboto"/>
              </a:rPr>
              <a:t>salida</a:t>
            </a:r>
            <a:r>
              <a:rPr sz="1200" dirty="0">
                <a:solidFill>
                  <a:schemeClr val="tx1"/>
                </a:solidFill>
                <a:latin typeface="Roboto"/>
                <a:cs typeface="Roboto"/>
              </a:rPr>
              <a:t>»</a:t>
            </a:r>
            <a:r>
              <a:rPr lang="es-CL" sz="1200" dirty="0">
                <a:solidFill>
                  <a:schemeClr val="tx1"/>
                </a:solidFill>
                <a:latin typeface="Roboto"/>
                <a:cs typeface="Roboto"/>
              </a:rPr>
              <a:t>: </a:t>
            </a:r>
          </a:p>
          <a:p>
            <a:pPr marL="248913" marR="231134">
              <a:spcBef>
                <a:spcPts val="612"/>
              </a:spcBef>
            </a:pPr>
            <a:r>
              <a:rPr lang="es-CL" sz="1200" dirty="0">
                <a:solidFill>
                  <a:schemeClr val="tx1"/>
                </a:solidFill>
                <a:latin typeface="Roboto"/>
                <a:cs typeface="Roboto"/>
              </a:rPr>
              <a:t>· Venta de la propiedad</a:t>
            </a:r>
          </a:p>
          <a:p>
            <a:pPr marL="248913" marR="231134">
              <a:spcBef>
                <a:spcPts val="612"/>
              </a:spcBef>
            </a:pPr>
            <a:r>
              <a:rPr lang="es-CL" sz="1200" dirty="0">
                <a:solidFill>
                  <a:schemeClr val="tx1"/>
                </a:solidFill>
                <a:latin typeface="Roboto"/>
                <a:cs typeface="Roboto"/>
              </a:rPr>
              <a:t>· Crédito </a:t>
            </a:r>
          </a:p>
          <a:p>
            <a:pPr marL="248913" marR="231134">
              <a:spcBef>
                <a:spcPts val="612"/>
              </a:spcBef>
            </a:pPr>
            <a:r>
              <a:rPr lang="es-CL" sz="1200" dirty="0">
                <a:solidFill>
                  <a:schemeClr val="tx1"/>
                </a:solidFill>
                <a:latin typeface="Roboto"/>
                <a:cs typeface="Roboto"/>
              </a:rPr>
              <a:t>· Flujos del Negocio para Recompra la propiedad</a:t>
            </a:r>
          </a:p>
          <a:p>
            <a:pPr marL="591813" marR="231134" indent="-342900" algn="just">
              <a:lnSpc>
                <a:spcPts val="2667"/>
              </a:lnSpc>
              <a:spcBef>
                <a:spcPts val="612"/>
              </a:spcBef>
              <a:buFontTx/>
              <a:buChar char="-"/>
            </a:pPr>
            <a:endParaRPr sz="1200" b="1" dirty="0">
              <a:solidFill>
                <a:schemeClr val="tx1"/>
              </a:solidFill>
              <a:latin typeface="Roboto"/>
              <a:cs typeface="Roboto"/>
            </a:endParaRPr>
          </a:p>
        </p:txBody>
      </p:sp>
      <p:sp>
        <p:nvSpPr>
          <p:cNvPr id="9" name="Elipse 8"/>
          <p:cNvSpPr/>
          <p:nvPr/>
        </p:nvSpPr>
        <p:spPr>
          <a:xfrm>
            <a:off x="660401" y="1202512"/>
            <a:ext cx="711200" cy="711200"/>
          </a:xfrm>
          <a:prstGeom prst="ellipse">
            <a:avLst/>
          </a:prstGeom>
          <a:solidFill>
            <a:srgbClr val="8E0A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Elipse 10"/>
          <p:cNvSpPr/>
          <p:nvPr/>
        </p:nvSpPr>
        <p:spPr>
          <a:xfrm>
            <a:off x="660401" y="1989912"/>
            <a:ext cx="711200" cy="711200"/>
          </a:xfrm>
          <a:prstGeom prst="ellipse">
            <a:avLst/>
          </a:prstGeom>
          <a:solidFill>
            <a:srgbClr val="8E0A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Elipse 11"/>
          <p:cNvSpPr/>
          <p:nvPr/>
        </p:nvSpPr>
        <p:spPr>
          <a:xfrm>
            <a:off x="660401" y="2848751"/>
            <a:ext cx="711200" cy="711200"/>
          </a:xfrm>
          <a:prstGeom prst="ellipse">
            <a:avLst/>
          </a:prstGeom>
          <a:solidFill>
            <a:srgbClr val="8E0A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Elipse 12"/>
          <p:cNvSpPr/>
          <p:nvPr/>
        </p:nvSpPr>
        <p:spPr>
          <a:xfrm>
            <a:off x="5774269" y="902793"/>
            <a:ext cx="2949540" cy="2949540"/>
          </a:xfrm>
          <a:prstGeom prst="ellipse">
            <a:avLst/>
          </a:prstGeom>
          <a:solidFill>
            <a:srgbClr val="8E0A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object 5"/>
          <p:cNvSpPr txBox="1"/>
          <p:nvPr/>
        </p:nvSpPr>
        <p:spPr>
          <a:xfrm>
            <a:off x="6193364" y="1256852"/>
            <a:ext cx="2091268" cy="2499573"/>
          </a:xfrm>
          <a:prstGeom prst="rect">
            <a:avLst/>
          </a:prstGeom>
        </p:spPr>
        <p:txBody>
          <a:bodyPr vert="horz" wrap="square" lIns="0" tIns="19473" rIns="0" bIns="0" rtlCol="0">
            <a:spAutoFit/>
          </a:bodyPr>
          <a:lstStyle/>
          <a:p>
            <a:pPr marL="16933" marR="6773" algn="ctr">
              <a:lnSpc>
                <a:spcPct val="99300"/>
              </a:lnSpc>
              <a:spcBef>
                <a:spcPts val="153"/>
              </a:spcBef>
            </a:pPr>
            <a:r>
              <a:rPr lang="es-ES_tradnl" sz="1000" dirty="0">
                <a:solidFill>
                  <a:schemeClr val="bg1"/>
                </a:solidFill>
                <a:latin typeface="Roboto"/>
                <a:cs typeface="Roboto"/>
              </a:rPr>
              <a:t>· Rentabilidad promedio: </a:t>
            </a:r>
          </a:p>
          <a:p>
            <a:pPr marL="16933" marR="6773" algn="ctr">
              <a:lnSpc>
                <a:spcPct val="99300"/>
              </a:lnSpc>
              <a:spcBef>
                <a:spcPts val="153"/>
              </a:spcBef>
            </a:pPr>
            <a:r>
              <a:rPr lang="es-ES_tradnl" sz="1000" dirty="0">
                <a:solidFill>
                  <a:schemeClr val="bg1"/>
                </a:solidFill>
                <a:latin typeface="Roboto"/>
                <a:cs typeface="Roboto"/>
              </a:rPr>
              <a:t>13,5% anual</a:t>
            </a:r>
          </a:p>
          <a:p>
            <a:pPr marL="16933" marR="6773" algn="ctr">
              <a:lnSpc>
                <a:spcPct val="99300"/>
              </a:lnSpc>
              <a:spcBef>
                <a:spcPts val="153"/>
              </a:spcBef>
            </a:pPr>
            <a:endParaRPr lang="es-ES_tradnl" sz="1000" dirty="0">
              <a:solidFill>
                <a:schemeClr val="bg1"/>
              </a:solidFill>
              <a:latin typeface="Roboto"/>
              <a:cs typeface="Roboto"/>
            </a:endParaRPr>
          </a:p>
          <a:p>
            <a:pPr marL="16933" marR="6773" algn="ctr">
              <a:lnSpc>
                <a:spcPct val="99300"/>
              </a:lnSpc>
              <a:spcBef>
                <a:spcPts val="153"/>
              </a:spcBef>
            </a:pPr>
            <a:r>
              <a:rPr lang="es-ES_tradnl" sz="1000" dirty="0">
                <a:solidFill>
                  <a:schemeClr val="bg1"/>
                </a:solidFill>
                <a:latin typeface="Roboto"/>
                <a:cs typeface="Roboto"/>
              </a:rPr>
              <a:t>· Vigencia operación: 1 a 8 años</a:t>
            </a:r>
          </a:p>
          <a:p>
            <a:pPr marL="16933" marR="6773" algn="ctr">
              <a:lnSpc>
                <a:spcPct val="99300"/>
              </a:lnSpc>
              <a:spcBef>
                <a:spcPts val="153"/>
              </a:spcBef>
            </a:pPr>
            <a:endParaRPr lang="es-ES_tradnl" sz="1000" dirty="0">
              <a:solidFill>
                <a:schemeClr val="bg1"/>
              </a:solidFill>
              <a:latin typeface="Roboto"/>
              <a:cs typeface="Roboto"/>
            </a:endParaRPr>
          </a:p>
          <a:p>
            <a:pPr marL="16933" marR="6773" algn="ctr">
              <a:lnSpc>
                <a:spcPct val="99300"/>
              </a:lnSpc>
              <a:spcBef>
                <a:spcPts val="153"/>
              </a:spcBef>
            </a:pPr>
            <a:r>
              <a:rPr lang="es-ES_tradnl" sz="1000" dirty="0">
                <a:solidFill>
                  <a:schemeClr val="bg1"/>
                </a:solidFill>
                <a:latin typeface="Roboto"/>
                <a:cs typeface="Roboto"/>
              </a:rPr>
              <a:t>· Garantía: Propiedad queda inscrita desde el  mes 0 a nombre del Inversionista. (Precio  compra generalmente entre 60% y 70% del  valor comercial)</a:t>
            </a:r>
          </a:p>
          <a:p>
            <a:pPr marL="16933" marR="6773" algn="ctr">
              <a:lnSpc>
                <a:spcPct val="99300"/>
              </a:lnSpc>
              <a:spcBef>
                <a:spcPts val="153"/>
              </a:spcBef>
            </a:pPr>
            <a:endParaRPr lang="es-ES_tradnl" sz="1000" dirty="0">
              <a:solidFill>
                <a:schemeClr val="bg1"/>
              </a:solidFill>
              <a:latin typeface="Roboto"/>
              <a:cs typeface="Roboto"/>
            </a:endParaRPr>
          </a:p>
          <a:p>
            <a:pPr marL="16933" marR="6773" algn="ctr">
              <a:lnSpc>
                <a:spcPct val="99300"/>
              </a:lnSpc>
              <a:spcBef>
                <a:spcPts val="153"/>
              </a:spcBef>
            </a:pPr>
            <a:r>
              <a:rPr lang="es-ES_tradnl" sz="1000" dirty="0">
                <a:solidFill>
                  <a:schemeClr val="bg1"/>
                </a:solidFill>
                <a:latin typeface="Roboto"/>
                <a:cs typeface="Roboto"/>
              </a:rPr>
              <a:t>· Riesgo: Liquidez, en caso que el cliente no  pueda recomprar la propiedad.</a:t>
            </a:r>
          </a:p>
          <a:p>
            <a:pPr marL="16933" marR="6773" algn="ctr">
              <a:lnSpc>
                <a:spcPct val="99300"/>
              </a:lnSpc>
              <a:spcBef>
                <a:spcPts val="153"/>
              </a:spcBef>
            </a:pPr>
            <a:endParaRPr sz="1200" dirty="0">
              <a:solidFill>
                <a:schemeClr val="tx1"/>
              </a:solidFill>
              <a:latin typeface="Roboto"/>
              <a:cs typeface="Roboto"/>
            </a:endParaRPr>
          </a:p>
        </p:txBody>
      </p:sp>
      <p:sp>
        <p:nvSpPr>
          <p:cNvPr id="15" name="Rectángulo 14"/>
          <p:cNvSpPr/>
          <p:nvPr/>
        </p:nvSpPr>
        <p:spPr>
          <a:xfrm>
            <a:off x="0" y="4855424"/>
            <a:ext cx="9144000" cy="288075"/>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FA76DA77-1DAA-49EB-9DFA-1FB10ACF1891}"/>
              </a:ext>
            </a:extLst>
          </p:cNvPr>
          <p:cNvSpPr/>
          <p:nvPr/>
        </p:nvSpPr>
        <p:spPr>
          <a:xfrm>
            <a:off x="304799" y="4855425"/>
            <a:ext cx="6519334" cy="400110"/>
          </a:xfrm>
          <a:prstGeom prst="rect">
            <a:avLst/>
          </a:prstGeom>
        </p:spPr>
        <p:txBody>
          <a:bodyPr wrap="square">
            <a:spAutoFit/>
          </a:bodyPr>
          <a:lstStyle/>
          <a:p>
            <a:r>
              <a:rPr lang="es-ES_tradnl" sz="1000" dirty="0">
                <a:solidFill>
                  <a:schemeClr val="bg1"/>
                </a:solidFill>
                <a:latin typeface="Roboto"/>
                <a:cs typeface="Roboto"/>
              </a:rPr>
              <a:t>Para más información sobre este producto escribanos a </a:t>
            </a:r>
            <a:r>
              <a:rPr lang="es-ES_tradnl" sz="1000" dirty="0" err="1">
                <a:solidFill>
                  <a:schemeClr val="bg1"/>
                </a:solidFill>
                <a:latin typeface="Roboto"/>
                <a:cs typeface="Roboto"/>
              </a:rPr>
              <a:t>contacto@redcapital.cl</a:t>
            </a:r>
            <a:endParaRPr lang="es-ES_tradnl" sz="1000" dirty="0">
              <a:solidFill>
                <a:schemeClr val="bg1"/>
              </a:solidFill>
              <a:latin typeface="Roboto"/>
              <a:cs typeface="Roboto"/>
            </a:endParaRPr>
          </a:p>
          <a:p>
            <a:endParaRPr lang="es-CL" sz="1000" dirty="0">
              <a:solidFill>
                <a:schemeClr val="bg1"/>
              </a:solidFill>
              <a:latin typeface="Roboto"/>
              <a:cs typeface="Roboto"/>
            </a:endParaRPr>
          </a:p>
        </p:txBody>
      </p:sp>
      <p:pic>
        <p:nvPicPr>
          <p:cNvPr id="17" name="Shape 209"/>
          <p:cNvPicPr preferRelativeResize="0"/>
          <p:nvPr/>
        </p:nvPicPr>
        <p:blipFill>
          <a:blip r:embed="rId3">
            <a:alphaModFix/>
          </a:blip>
          <a:stretch>
            <a:fillRect/>
          </a:stretch>
        </p:blipFill>
        <p:spPr>
          <a:xfrm>
            <a:off x="7526867" y="4697447"/>
            <a:ext cx="1415274" cy="496851"/>
          </a:xfrm>
          <a:prstGeom prst="rect">
            <a:avLst/>
          </a:prstGeom>
          <a:noFill/>
          <a:ln>
            <a:noFill/>
          </a:ln>
        </p:spPr>
      </p:pic>
      <p:pic>
        <p:nvPicPr>
          <p:cNvPr id="2" name="Imagen 1" descr="icono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504" y="1325648"/>
            <a:ext cx="437455" cy="443888"/>
          </a:xfrm>
          <a:prstGeom prst="rect">
            <a:avLst/>
          </a:prstGeom>
        </p:spPr>
      </p:pic>
      <p:pic>
        <p:nvPicPr>
          <p:cNvPr id="18" name="Imagen 17" descr="icono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142" y="2176097"/>
            <a:ext cx="585725" cy="404642"/>
          </a:xfrm>
          <a:prstGeom prst="rect">
            <a:avLst/>
          </a:prstGeom>
        </p:spPr>
      </p:pic>
      <p:pic>
        <p:nvPicPr>
          <p:cNvPr id="19" name="Imagen 18" descr="icono6.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609" y="2950596"/>
            <a:ext cx="562765" cy="495337"/>
          </a:xfrm>
          <a:prstGeom prst="rect">
            <a:avLst/>
          </a:prstGeom>
        </p:spPr>
      </p:pic>
    </p:spTree>
    <p:extLst>
      <p:ext uri="{BB962C8B-B14F-4D97-AF65-F5344CB8AC3E}">
        <p14:creationId xmlns:p14="http://schemas.microsoft.com/office/powerpoint/2010/main" val="3405096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Shape 187"/>
          <p:cNvPicPr preferRelativeResize="0"/>
          <p:nvPr/>
        </p:nvPicPr>
        <p:blipFill>
          <a:blip r:embed="rId3">
            <a:alphaModFix/>
          </a:blip>
          <a:stretch>
            <a:fillRect/>
          </a:stretch>
        </p:blipFill>
        <p:spPr>
          <a:xfrm>
            <a:off x="304800" y="0"/>
            <a:ext cx="8839200" cy="931565"/>
          </a:xfrm>
          <a:prstGeom prst="rect">
            <a:avLst/>
          </a:prstGeom>
          <a:noFill/>
          <a:ln>
            <a:noFill/>
          </a:ln>
        </p:spPr>
      </p:pic>
      <p:sp>
        <p:nvSpPr>
          <p:cNvPr id="188" name="Shape 188"/>
          <p:cNvSpPr txBox="1"/>
          <p:nvPr/>
        </p:nvSpPr>
        <p:spPr>
          <a:xfrm>
            <a:off x="525199" y="90121"/>
            <a:ext cx="6849267" cy="383400"/>
          </a:xfrm>
          <a:prstGeom prst="rect">
            <a:avLst/>
          </a:prstGeom>
          <a:noFill/>
          <a:ln>
            <a:noFill/>
          </a:ln>
        </p:spPr>
        <p:txBody>
          <a:bodyPr spcFirstLastPara="1" wrap="square" lIns="91425" tIns="91425" rIns="91425" bIns="91425" anchor="t" anchorCtr="0">
            <a:noAutofit/>
          </a:bodyPr>
          <a:lstStyle/>
          <a:p>
            <a:pPr lvl="0"/>
            <a:r>
              <a:rPr lang="es-ES_tradnl" sz="1800" dirty="0">
                <a:solidFill>
                  <a:srgbClr val="FFFFFF"/>
                </a:solidFill>
                <a:latin typeface="Roboto Light"/>
                <a:ea typeface="Roboto Light"/>
                <a:cs typeface="Roboto Light"/>
                <a:sym typeface="Roboto Light"/>
              </a:rPr>
              <a:t>Nos apasiona ayudar a las Pymes</a:t>
            </a:r>
          </a:p>
          <a:p>
            <a:pPr lvl="0"/>
            <a:r>
              <a:rPr lang="es-ES_tradnl" dirty="0">
                <a:solidFill>
                  <a:srgbClr val="FFFFFF"/>
                </a:solidFill>
                <a:latin typeface="Roboto Light"/>
                <a:ea typeface="Roboto Light"/>
                <a:cs typeface="Roboto Light"/>
                <a:sym typeface="Roboto Light"/>
              </a:rPr>
              <a:t>Nos complementamos con diferentes habilidades de cada uno.</a:t>
            </a:r>
            <a:endParaRPr dirty="0">
              <a:solidFill>
                <a:srgbClr val="FFFFFF"/>
              </a:solidFill>
              <a:latin typeface="Roboto Light"/>
              <a:ea typeface="Roboto Light"/>
              <a:cs typeface="Roboto Light"/>
              <a:sym typeface="Roboto Light"/>
            </a:endParaRPr>
          </a:p>
        </p:txBody>
      </p:sp>
      <p:pic>
        <p:nvPicPr>
          <p:cNvPr id="190" name="Shape 190"/>
          <p:cNvPicPr preferRelativeResize="0"/>
          <p:nvPr/>
        </p:nvPicPr>
        <p:blipFill rotWithShape="1">
          <a:blip r:embed="rId4">
            <a:alphaModFix/>
          </a:blip>
          <a:srcRect l="9463" t="6766" r="9096" b="11320"/>
          <a:stretch/>
        </p:blipFill>
        <p:spPr>
          <a:xfrm>
            <a:off x="1092175" y="1002772"/>
            <a:ext cx="1838325" cy="1841275"/>
          </a:xfrm>
          <a:prstGeom prst="rect">
            <a:avLst/>
          </a:prstGeom>
          <a:noFill/>
          <a:ln>
            <a:noFill/>
          </a:ln>
        </p:spPr>
      </p:pic>
      <p:pic>
        <p:nvPicPr>
          <p:cNvPr id="191" name="Shape 191"/>
          <p:cNvPicPr preferRelativeResize="0"/>
          <p:nvPr/>
        </p:nvPicPr>
        <p:blipFill rotWithShape="1">
          <a:blip r:embed="rId5">
            <a:alphaModFix/>
          </a:blip>
          <a:srcRect l="16481" t="15332" r="11233" b="11444"/>
          <a:stretch/>
        </p:blipFill>
        <p:spPr>
          <a:xfrm>
            <a:off x="3612375" y="1002772"/>
            <a:ext cx="1838325" cy="1841275"/>
          </a:xfrm>
          <a:prstGeom prst="rect">
            <a:avLst/>
          </a:prstGeom>
          <a:noFill/>
          <a:ln>
            <a:noFill/>
          </a:ln>
        </p:spPr>
      </p:pic>
      <p:pic>
        <p:nvPicPr>
          <p:cNvPr id="192" name="Shape 192"/>
          <p:cNvPicPr preferRelativeResize="0"/>
          <p:nvPr/>
        </p:nvPicPr>
        <p:blipFill rotWithShape="1">
          <a:blip r:embed="rId6">
            <a:alphaModFix/>
          </a:blip>
          <a:srcRect t="2765" b="7732"/>
          <a:stretch/>
        </p:blipFill>
        <p:spPr>
          <a:xfrm>
            <a:off x="6260575" y="1002772"/>
            <a:ext cx="1838325" cy="1841275"/>
          </a:xfrm>
          <a:prstGeom prst="rect">
            <a:avLst/>
          </a:prstGeom>
          <a:noFill/>
          <a:ln>
            <a:noFill/>
          </a:ln>
        </p:spPr>
      </p:pic>
      <p:sp>
        <p:nvSpPr>
          <p:cNvPr id="193" name="Shape 193"/>
          <p:cNvSpPr txBox="1"/>
          <p:nvPr/>
        </p:nvSpPr>
        <p:spPr>
          <a:xfrm>
            <a:off x="1018125" y="2784413"/>
            <a:ext cx="1739400" cy="440700"/>
          </a:xfrm>
          <a:prstGeom prst="rect">
            <a:avLst/>
          </a:prstGeom>
          <a:noFill/>
          <a:ln>
            <a:noFill/>
          </a:ln>
        </p:spPr>
        <p:txBody>
          <a:bodyPr spcFirstLastPara="1" wrap="square" lIns="91425" tIns="91425" rIns="91425" bIns="91425" anchor="t" anchorCtr="0">
            <a:noAutofit/>
          </a:bodyPr>
          <a:lstStyle/>
          <a:p>
            <a:pPr lvl="0" algn="ctr"/>
            <a:r>
              <a:rPr lang="it-IT" b="1" dirty="0">
                <a:solidFill>
                  <a:srgbClr val="434343"/>
                </a:solidFill>
                <a:latin typeface="Roboto"/>
                <a:ea typeface="Roboto"/>
                <a:cs typeface="Roboto"/>
                <a:sym typeface="Roboto"/>
              </a:rPr>
              <a:t>Gustavo Anania</a:t>
            </a:r>
          </a:p>
          <a:p>
            <a:pPr lvl="0" algn="ctr"/>
            <a:r>
              <a:rPr lang="it-IT" b="1" dirty="0">
                <a:solidFill>
                  <a:srgbClr val="434343"/>
                </a:solidFill>
                <a:latin typeface="Roboto"/>
                <a:ea typeface="Roboto"/>
                <a:cs typeface="Roboto"/>
                <a:sym typeface="Roboto"/>
              </a:rPr>
              <a:t>Gerente General</a:t>
            </a:r>
          </a:p>
        </p:txBody>
      </p:sp>
      <p:sp>
        <p:nvSpPr>
          <p:cNvPr id="194" name="Shape 194"/>
          <p:cNvSpPr txBox="1"/>
          <p:nvPr/>
        </p:nvSpPr>
        <p:spPr>
          <a:xfrm>
            <a:off x="3661838" y="2784413"/>
            <a:ext cx="1739400" cy="440700"/>
          </a:xfrm>
          <a:prstGeom prst="rect">
            <a:avLst/>
          </a:prstGeom>
          <a:noFill/>
          <a:ln>
            <a:noFill/>
          </a:ln>
        </p:spPr>
        <p:txBody>
          <a:bodyPr spcFirstLastPara="1" wrap="square" lIns="91425" tIns="91425" rIns="91425" bIns="91425" anchor="t" anchorCtr="0">
            <a:noAutofit/>
          </a:bodyPr>
          <a:lstStyle/>
          <a:p>
            <a:pPr lvl="0" algn="ctr"/>
            <a:r>
              <a:rPr lang="pt-BR" b="1" dirty="0">
                <a:solidFill>
                  <a:srgbClr val="434343"/>
                </a:solidFill>
                <a:latin typeface="Roboto"/>
                <a:ea typeface="Roboto"/>
                <a:cs typeface="Roboto"/>
                <a:sym typeface="Roboto"/>
              </a:rPr>
              <a:t>Felipe </a:t>
            </a:r>
            <a:r>
              <a:rPr lang="pt-BR" b="1" dirty="0" err="1">
                <a:solidFill>
                  <a:srgbClr val="434343"/>
                </a:solidFill>
                <a:latin typeface="Roboto"/>
                <a:ea typeface="Roboto"/>
                <a:cs typeface="Roboto"/>
                <a:sym typeface="Roboto"/>
              </a:rPr>
              <a:t>Zanberk</a:t>
            </a:r>
            <a:endParaRPr lang="pt-BR" b="1" dirty="0">
              <a:solidFill>
                <a:srgbClr val="434343"/>
              </a:solidFill>
              <a:latin typeface="Roboto"/>
              <a:ea typeface="Roboto"/>
              <a:cs typeface="Roboto"/>
              <a:sym typeface="Roboto"/>
            </a:endParaRPr>
          </a:p>
          <a:p>
            <a:pPr lvl="0" algn="ctr"/>
            <a:r>
              <a:rPr lang="pt-BR" b="1" dirty="0">
                <a:solidFill>
                  <a:srgbClr val="434343"/>
                </a:solidFill>
                <a:latin typeface="Roboto"/>
                <a:ea typeface="Roboto"/>
                <a:cs typeface="Roboto"/>
                <a:sym typeface="Roboto"/>
              </a:rPr>
              <a:t>Gerente Comercial</a:t>
            </a:r>
          </a:p>
        </p:txBody>
      </p:sp>
      <p:sp>
        <p:nvSpPr>
          <p:cNvPr id="195" name="Shape 195"/>
          <p:cNvSpPr txBox="1"/>
          <p:nvPr/>
        </p:nvSpPr>
        <p:spPr>
          <a:xfrm>
            <a:off x="6163733" y="2784413"/>
            <a:ext cx="1935155" cy="440700"/>
          </a:xfrm>
          <a:prstGeom prst="rect">
            <a:avLst/>
          </a:prstGeom>
          <a:noFill/>
          <a:ln>
            <a:noFill/>
          </a:ln>
        </p:spPr>
        <p:txBody>
          <a:bodyPr spcFirstLastPara="1" wrap="square" lIns="91425" tIns="91425" rIns="91425" bIns="91425" anchor="t" anchorCtr="0">
            <a:noAutofit/>
          </a:bodyPr>
          <a:lstStyle/>
          <a:p>
            <a:pPr lvl="0" algn="ctr"/>
            <a:r>
              <a:rPr lang="es-ES_tradnl" b="1" dirty="0">
                <a:solidFill>
                  <a:srgbClr val="434343"/>
                </a:solidFill>
                <a:latin typeface="Roboto"/>
                <a:ea typeface="Roboto"/>
                <a:cs typeface="Roboto"/>
                <a:sym typeface="Roboto"/>
              </a:rPr>
              <a:t>Raúl </a:t>
            </a:r>
            <a:r>
              <a:rPr lang="es-ES_tradnl" b="1" dirty="0" err="1">
                <a:solidFill>
                  <a:srgbClr val="434343"/>
                </a:solidFill>
                <a:latin typeface="Roboto"/>
                <a:ea typeface="Roboto"/>
                <a:cs typeface="Roboto"/>
                <a:sym typeface="Roboto"/>
              </a:rPr>
              <a:t>Mellis</a:t>
            </a:r>
            <a:endParaRPr lang="es-ES_tradnl" b="1" dirty="0">
              <a:solidFill>
                <a:srgbClr val="434343"/>
              </a:solidFill>
              <a:latin typeface="Roboto"/>
              <a:ea typeface="Roboto"/>
              <a:cs typeface="Roboto"/>
              <a:sym typeface="Roboto"/>
            </a:endParaRPr>
          </a:p>
          <a:p>
            <a:pPr lvl="0" algn="ctr"/>
            <a:r>
              <a:rPr lang="es-ES_tradnl" b="1" dirty="0">
                <a:solidFill>
                  <a:srgbClr val="434343"/>
                </a:solidFill>
                <a:latin typeface="Roboto"/>
                <a:ea typeface="Roboto"/>
                <a:cs typeface="Roboto"/>
                <a:sym typeface="Roboto"/>
              </a:rPr>
              <a:t>Gerente Informática</a:t>
            </a:r>
          </a:p>
        </p:txBody>
      </p:sp>
      <p:sp>
        <p:nvSpPr>
          <p:cNvPr id="196" name="Shape 196"/>
          <p:cNvSpPr txBox="1"/>
          <p:nvPr/>
        </p:nvSpPr>
        <p:spPr>
          <a:xfrm>
            <a:off x="1018124" y="3228474"/>
            <a:ext cx="2199209" cy="1050600"/>
          </a:xfrm>
          <a:prstGeom prst="rect">
            <a:avLst/>
          </a:prstGeom>
          <a:noFill/>
          <a:ln>
            <a:noFill/>
          </a:ln>
        </p:spPr>
        <p:txBody>
          <a:bodyPr spcFirstLastPara="1" wrap="square" lIns="91425" tIns="91425" rIns="91425" bIns="91425" anchor="t" anchorCtr="0">
            <a:noAutofit/>
          </a:bodyPr>
          <a:lstStyle/>
          <a:p>
            <a:pPr lvl="0"/>
            <a:r>
              <a:rPr lang="es-ES_tradnl" sz="1000" dirty="0">
                <a:solidFill>
                  <a:srgbClr val="999999"/>
                </a:solidFill>
                <a:latin typeface="Roboto"/>
                <a:ea typeface="Roboto"/>
                <a:cs typeface="Roboto"/>
                <a:sym typeface="Roboto"/>
              </a:rPr>
              <a:t>· </a:t>
            </a:r>
            <a:r>
              <a:rPr lang="es-ES_tradnl" sz="1000" dirty="0" err="1">
                <a:solidFill>
                  <a:srgbClr val="999999"/>
                </a:solidFill>
                <a:latin typeface="Roboto"/>
                <a:ea typeface="Roboto"/>
                <a:cs typeface="Roboto"/>
                <a:sym typeface="Roboto"/>
              </a:rPr>
              <a:t>Ing</a:t>
            </a:r>
            <a:r>
              <a:rPr lang="es-ES_tradnl" sz="1000" dirty="0">
                <a:solidFill>
                  <a:srgbClr val="999999"/>
                </a:solidFill>
                <a:latin typeface="Roboto"/>
                <a:ea typeface="Roboto"/>
                <a:cs typeface="Roboto"/>
                <a:sym typeface="Roboto"/>
              </a:rPr>
              <a:t> civil industrial y  MBA de U. </a:t>
            </a:r>
          </a:p>
          <a:p>
            <a:pPr lvl="0"/>
            <a:r>
              <a:rPr lang="es-ES_tradnl" sz="1000" dirty="0">
                <a:solidFill>
                  <a:srgbClr val="999999"/>
                </a:solidFill>
                <a:latin typeface="Roboto"/>
                <a:ea typeface="Roboto"/>
                <a:cs typeface="Roboto"/>
                <a:sym typeface="Roboto"/>
              </a:rPr>
              <a:t>  Católica (PUC)</a:t>
            </a:r>
          </a:p>
          <a:p>
            <a:pPr lvl="0"/>
            <a:r>
              <a:rPr lang="es-ES_tradnl" sz="1000" dirty="0">
                <a:solidFill>
                  <a:srgbClr val="999999"/>
                </a:solidFill>
                <a:latin typeface="Roboto"/>
                <a:ea typeface="Roboto"/>
                <a:cs typeface="Roboto"/>
                <a:sym typeface="Roboto"/>
              </a:rPr>
              <a:t>· Ex Gerente de servicio al  cliente </a:t>
            </a:r>
          </a:p>
          <a:p>
            <a:pPr lvl="0"/>
            <a:r>
              <a:rPr lang="es-ES_tradnl" sz="1000" dirty="0">
                <a:solidFill>
                  <a:srgbClr val="999999"/>
                </a:solidFill>
                <a:latin typeface="Roboto"/>
                <a:ea typeface="Roboto"/>
                <a:cs typeface="Roboto"/>
                <a:sym typeface="Roboto"/>
              </a:rPr>
              <a:t>  en Falabella</a:t>
            </a:r>
          </a:p>
          <a:p>
            <a:pPr lvl="0"/>
            <a:r>
              <a:rPr lang="es-ES_tradnl" sz="1000" dirty="0">
                <a:solidFill>
                  <a:srgbClr val="999999"/>
                </a:solidFill>
                <a:latin typeface="Roboto"/>
                <a:ea typeface="Roboto"/>
                <a:cs typeface="Roboto"/>
                <a:sym typeface="Roboto"/>
              </a:rPr>
              <a:t>· Experiencia en  transformación </a:t>
            </a:r>
          </a:p>
          <a:p>
            <a:pPr lvl="0"/>
            <a:r>
              <a:rPr lang="es-ES_tradnl" sz="1000" dirty="0">
                <a:solidFill>
                  <a:srgbClr val="999999"/>
                </a:solidFill>
                <a:latin typeface="Roboto"/>
                <a:ea typeface="Roboto"/>
                <a:cs typeface="Roboto"/>
                <a:sym typeface="Roboto"/>
              </a:rPr>
              <a:t>  digital</a:t>
            </a:r>
          </a:p>
        </p:txBody>
      </p:sp>
      <p:sp>
        <p:nvSpPr>
          <p:cNvPr id="197" name="Shape 197"/>
          <p:cNvSpPr txBox="1"/>
          <p:nvPr/>
        </p:nvSpPr>
        <p:spPr>
          <a:xfrm>
            <a:off x="3702300" y="3228470"/>
            <a:ext cx="2292100" cy="600900"/>
          </a:xfrm>
          <a:prstGeom prst="rect">
            <a:avLst/>
          </a:prstGeom>
          <a:noFill/>
          <a:ln>
            <a:noFill/>
          </a:ln>
        </p:spPr>
        <p:txBody>
          <a:bodyPr spcFirstLastPara="1" wrap="square" lIns="91425" tIns="91425" rIns="91425" bIns="91425" anchor="t" anchorCtr="0">
            <a:noAutofit/>
          </a:bodyPr>
          <a:lstStyle/>
          <a:p>
            <a:pPr lvl="0"/>
            <a:r>
              <a:rPr lang="es-ES_tradnl" sz="1000" dirty="0">
                <a:solidFill>
                  <a:srgbClr val="999999"/>
                </a:solidFill>
                <a:latin typeface="Roboto"/>
                <a:ea typeface="Roboto"/>
                <a:cs typeface="Roboto"/>
                <a:sym typeface="Roboto"/>
              </a:rPr>
              <a:t>· </a:t>
            </a:r>
            <a:r>
              <a:rPr lang="es-ES_tradnl" sz="1000" dirty="0" err="1">
                <a:solidFill>
                  <a:srgbClr val="999999"/>
                </a:solidFill>
                <a:latin typeface="Roboto"/>
                <a:ea typeface="Roboto"/>
                <a:cs typeface="Roboto"/>
                <a:sym typeface="Roboto"/>
              </a:rPr>
              <a:t>Ing</a:t>
            </a:r>
            <a:r>
              <a:rPr lang="es-ES_tradnl" sz="1000" dirty="0">
                <a:solidFill>
                  <a:srgbClr val="999999"/>
                </a:solidFill>
                <a:latin typeface="Roboto"/>
                <a:ea typeface="Roboto"/>
                <a:cs typeface="Roboto"/>
                <a:sym typeface="Roboto"/>
              </a:rPr>
              <a:t> civil industrial (UDP)</a:t>
            </a:r>
          </a:p>
          <a:p>
            <a:pPr lvl="0"/>
            <a:r>
              <a:rPr lang="es-ES_tradnl" sz="1000" dirty="0">
                <a:solidFill>
                  <a:srgbClr val="999999"/>
                </a:solidFill>
                <a:latin typeface="Roboto"/>
                <a:ea typeface="Roboto"/>
                <a:cs typeface="Roboto"/>
                <a:sym typeface="Roboto"/>
              </a:rPr>
              <a:t>· Habilidades comerciales</a:t>
            </a:r>
          </a:p>
          <a:p>
            <a:pPr lvl="0"/>
            <a:r>
              <a:rPr lang="es-ES_tradnl" sz="1000" dirty="0">
                <a:solidFill>
                  <a:srgbClr val="999999"/>
                </a:solidFill>
                <a:latin typeface="Roboto"/>
                <a:ea typeface="Roboto"/>
                <a:cs typeface="Roboto"/>
                <a:sym typeface="Roboto"/>
              </a:rPr>
              <a:t>· Experiencia en análisis de  riesgo y </a:t>
            </a:r>
          </a:p>
          <a:p>
            <a:pPr lvl="0"/>
            <a:r>
              <a:rPr lang="es-ES_tradnl" sz="1000" dirty="0">
                <a:solidFill>
                  <a:srgbClr val="999999"/>
                </a:solidFill>
                <a:latin typeface="Roboto"/>
                <a:ea typeface="Roboto"/>
                <a:cs typeface="Roboto"/>
                <a:sym typeface="Roboto"/>
              </a:rPr>
              <a:t>  financiamiento de  Pymes.</a:t>
            </a:r>
          </a:p>
        </p:txBody>
      </p:sp>
      <p:sp>
        <p:nvSpPr>
          <p:cNvPr id="198" name="Shape 198"/>
          <p:cNvSpPr txBox="1"/>
          <p:nvPr/>
        </p:nvSpPr>
        <p:spPr>
          <a:xfrm>
            <a:off x="6359499" y="3228470"/>
            <a:ext cx="2047901" cy="600900"/>
          </a:xfrm>
          <a:prstGeom prst="rect">
            <a:avLst/>
          </a:prstGeom>
          <a:noFill/>
          <a:ln>
            <a:noFill/>
          </a:ln>
        </p:spPr>
        <p:txBody>
          <a:bodyPr spcFirstLastPara="1" wrap="square" lIns="91425" tIns="91425" rIns="91425" bIns="91425" anchor="t" anchorCtr="0">
            <a:noAutofit/>
          </a:bodyPr>
          <a:lstStyle/>
          <a:p>
            <a:pPr lvl="0"/>
            <a:r>
              <a:rPr lang="es-ES_tradnl" sz="1000" dirty="0">
                <a:solidFill>
                  <a:srgbClr val="999999"/>
                </a:solidFill>
                <a:latin typeface="Roboto"/>
                <a:ea typeface="Roboto"/>
                <a:cs typeface="Roboto"/>
                <a:sym typeface="Roboto"/>
              </a:rPr>
              <a:t>· </a:t>
            </a:r>
            <a:r>
              <a:rPr lang="es-ES_tradnl" sz="1000" dirty="0" err="1">
                <a:solidFill>
                  <a:srgbClr val="999999"/>
                </a:solidFill>
                <a:latin typeface="Roboto"/>
                <a:ea typeface="Roboto"/>
                <a:cs typeface="Roboto"/>
                <a:sym typeface="Roboto"/>
              </a:rPr>
              <a:t>Ing</a:t>
            </a:r>
            <a:r>
              <a:rPr lang="es-ES_tradnl" sz="1000" dirty="0">
                <a:solidFill>
                  <a:srgbClr val="999999"/>
                </a:solidFill>
                <a:latin typeface="Roboto"/>
                <a:ea typeface="Roboto"/>
                <a:cs typeface="Roboto"/>
                <a:sym typeface="Roboto"/>
              </a:rPr>
              <a:t> informático </a:t>
            </a:r>
            <a:r>
              <a:rPr lang="es-ES_tradnl" sz="1000" dirty="0" err="1">
                <a:solidFill>
                  <a:srgbClr val="999999"/>
                </a:solidFill>
                <a:latin typeface="Roboto"/>
                <a:ea typeface="Roboto"/>
                <a:cs typeface="Roboto"/>
                <a:sym typeface="Roboto"/>
              </a:rPr>
              <a:t>Duoc</a:t>
            </a:r>
            <a:r>
              <a:rPr lang="es-ES_tradnl" sz="1000" dirty="0">
                <a:solidFill>
                  <a:srgbClr val="999999"/>
                </a:solidFill>
                <a:latin typeface="Roboto"/>
                <a:ea typeface="Roboto"/>
                <a:cs typeface="Roboto"/>
                <a:sym typeface="Roboto"/>
              </a:rPr>
              <a:t> UC</a:t>
            </a:r>
          </a:p>
          <a:p>
            <a:pPr lvl="0"/>
            <a:r>
              <a:rPr lang="es-ES_tradnl" sz="1000" dirty="0">
                <a:solidFill>
                  <a:srgbClr val="999999"/>
                </a:solidFill>
                <a:latin typeface="Roboto"/>
                <a:ea typeface="Roboto"/>
                <a:cs typeface="Roboto"/>
                <a:sym typeface="Roboto"/>
              </a:rPr>
              <a:t>· Desarrollo de </a:t>
            </a:r>
            <a:r>
              <a:rPr lang="es-ES_tradnl" sz="1000" dirty="0" err="1">
                <a:solidFill>
                  <a:srgbClr val="999999"/>
                </a:solidFill>
                <a:latin typeface="Roboto"/>
                <a:ea typeface="Roboto"/>
                <a:cs typeface="Roboto"/>
                <a:sym typeface="Roboto"/>
              </a:rPr>
              <a:t>softwares</a:t>
            </a:r>
            <a:endParaRPr lang="es-ES_tradnl" sz="1000" dirty="0">
              <a:solidFill>
                <a:srgbClr val="999999"/>
              </a:solidFill>
              <a:latin typeface="Roboto"/>
              <a:ea typeface="Roboto"/>
              <a:cs typeface="Roboto"/>
              <a:sym typeface="Roboto"/>
            </a:endParaRPr>
          </a:p>
          <a:p>
            <a:pPr lvl="0"/>
            <a:r>
              <a:rPr lang="es-ES_tradnl" sz="1000" dirty="0">
                <a:solidFill>
                  <a:srgbClr val="999999"/>
                </a:solidFill>
                <a:latin typeface="Roboto"/>
                <a:ea typeface="Roboto"/>
                <a:cs typeface="Roboto"/>
                <a:sym typeface="Roboto"/>
              </a:rPr>
              <a:t>· Desarrollo plataformas online  </a:t>
            </a:r>
          </a:p>
          <a:p>
            <a:pPr lvl="0"/>
            <a:r>
              <a:rPr lang="es-ES_tradnl" sz="1000" dirty="0">
                <a:solidFill>
                  <a:srgbClr val="999999"/>
                </a:solidFill>
                <a:latin typeface="Roboto"/>
                <a:ea typeface="Roboto"/>
                <a:cs typeface="Roboto"/>
                <a:sym typeface="Roboto"/>
              </a:rPr>
              <a:t>  B2B y B2C.</a:t>
            </a:r>
          </a:p>
        </p:txBody>
      </p:sp>
      <p:pic>
        <p:nvPicPr>
          <p:cNvPr id="199" name="Shape 199"/>
          <p:cNvPicPr preferRelativeResize="0"/>
          <p:nvPr/>
        </p:nvPicPr>
        <p:blipFill rotWithShape="1">
          <a:blip r:embed="rId7">
            <a:alphaModFix/>
          </a:blip>
          <a:srcRect l="11717" r="13314"/>
          <a:stretch/>
        </p:blipFill>
        <p:spPr>
          <a:xfrm>
            <a:off x="929308" y="4282425"/>
            <a:ext cx="1917040" cy="594675"/>
          </a:xfrm>
          <a:prstGeom prst="rect">
            <a:avLst/>
          </a:prstGeom>
          <a:noFill/>
          <a:ln>
            <a:noFill/>
          </a:ln>
        </p:spPr>
      </p:pic>
      <p:pic>
        <p:nvPicPr>
          <p:cNvPr id="200" name="Shape 200"/>
          <p:cNvPicPr preferRelativeResize="0"/>
          <p:nvPr/>
        </p:nvPicPr>
        <p:blipFill rotWithShape="1">
          <a:blip r:embed="rId8">
            <a:alphaModFix/>
          </a:blip>
          <a:srcRect l="4949" r="21940"/>
          <a:stretch/>
        </p:blipFill>
        <p:spPr>
          <a:xfrm>
            <a:off x="3840135" y="4104864"/>
            <a:ext cx="1278021" cy="606975"/>
          </a:xfrm>
          <a:prstGeom prst="rect">
            <a:avLst/>
          </a:prstGeom>
          <a:noFill/>
          <a:ln>
            <a:noFill/>
          </a:ln>
        </p:spPr>
      </p:pic>
      <p:pic>
        <p:nvPicPr>
          <p:cNvPr id="201" name="Shape 201"/>
          <p:cNvPicPr preferRelativeResize="0"/>
          <p:nvPr/>
        </p:nvPicPr>
        <p:blipFill>
          <a:blip r:embed="rId9">
            <a:alphaModFix/>
          </a:blip>
          <a:stretch>
            <a:fillRect/>
          </a:stretch>
        </p:blipFill>
        <p:spPr>
          <a:xfrm>
            <a:off x="6321021" y="4008832"/>
            <a:ext cx="1899850" cy="613044"/>
          </a:xfrm>
          <a:prstGeom prst="rect">
            <a:avLst/>
          </a:prstGeom>
          <a:noFill/>
          <a:ln>
            <a:noFill/>
          </a:ln>
        </p:spPr>
      </p:pic>
      <p:pic>
        <p:nvPicPr>
          <p:cNvPr id="17" name="Shape 209"/>
          <p:cNvPicPr preferRelativeResize="0"/>
          <p:nvPr/>
        </p:nvPicPr>
        <p:blipFill>
          <a:blip r:embed="rId10">
            <a:alphaModFix/>
          </a:blip>
          <a:stretch>
            <a:fillRect/>
          </a:stretch>
        </p:blipFill>
        <p:spPr>
          <a:xfrm>
            <a:off x="7526867" y="4697447"/>
            <a:ext cx="1415274" cy="496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Shape 381"/>
          <p:cNvPicPr preferRelativeResize="0"/>
          <p:nvPr/>
        </p:nvPicPr>
        <p:blipFill>
          <a:blip r:embed="rId3">
            <a:alphaModFix/>
          </a:blip>
          <a:stretch>
            <a:fillRect/>
          </a:stretch>
        </p:blipFill>
        <p:spPr>
          <a:xfrm>
            <a:off x="1046125" y="1575075"/>
            <a:ext cx="7400925" cy="2200275"/>
          </a:xfrm>
          <a:prstGeom prst="rect">
            <a:avLst/>
          </a:prstGeom>
          <a:noFill/>
          <a:ln>
            <a:noFill/>
          </a:ln>
        </p:spPr>
      </p:pic>
      <p:sp>
        <p:nvSpPr>
          <p:cNvPr id="382" name="Shape 382"/>
          <p:cNvSpPr/>
          <p:nvPr/>
        </p:nvSpPr>
        <p:spPr>
          <a:xfrm>
            <a:off x="0" y="-9125"/>
            <a:ext cx="9144000" cy="5152500"/>
          </a:xfrm>
          <a:prstGeom prst="rect">
            <a:avLst/>
          </a:prstGeom>
          <a:solidFill>
            <a:srgbClr val="F2862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83" name="Shape 383"/>
          <p:cNvPicPr preferRelativeResize="0"/>
          <p:nvPr/>
        </p:nvPicPr>
        <p:blipFill>
          <a:blip r:embed="rId4">
            <a:alphaModFix/>
          </a:blip>
          <a:stretch>
            <a:fillRect/>
          </a:stretch>
        </p:blipFill>
        <p:spPr>
          <a:xfrm>
            <a:off x="10166" y="558524"/>
            <a:ext cx="3569085" cy="3892875"/>
          </a:xfrm>
          <a:prstGeom prst="rect">
            <a:avLst/>
          </a:prstGeom>
          <a:noFill/>
          <a:ln>
            <a:noFill/>
          </a:ln>
        </p:spPr>
      </p:pic>
      <p:pic>
        <p:nvPicPr>
          <p:cNvPr id="384" name="Shape 384"/>
          <p:cNvPicPr preferRelativeResize="0"/>
          <p:nvPr/>
        </p:nvPicPr>
        <p:blipFill>
          <a:blip r:embed="rId5">
            <a:alphaModFix/>
          </a:blip>
          <a:stretch>
            <a:fillRect/>
          </a:stretch>
        </p:blipFill>
        <p:spPr>
          <a:xfrm>
            <a:off x="3066532" y="1836017"/>
            <a:ext cx="4910183" cy="1337887"/>
          </a:xfrm>
          <a:prstGeom prst="rect">
            <a:avLst/>
          </a:prstGeom>
          <a:noFill/>
          <a:ln>
            <a:noFill/>
          </a:ln>
        </p:spPr>
      </p:pic>
      <p:sp>
        <p:nvSpPr>
          <p:cNvPr id="385" name="Shape 385"/>
          <p:cNvSpPr txBox="1"/>
          <p:nvPr/>
        </p:nvSpPr>
        <p:spPr>
          <a:xfrm>
            <a:off x="3879361" y="3809705"/>
            <a:ext cx="3740100" cy="63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x-none" sz="3600">
                <a:solidFill>
                  <a:srgbClr val="FFFFFF"/>
                </a:solidFill>
                <a:latin typeface="Roboto Thin"/>
                <a:ea typeface="Roboto Thin"/>
                <a:cs typeface="Roboto Thin"/>
                <a:sym typeface="Roboto Thin"/>
              </a:rPr>
              <a:t>www.redcapital.cl</a:t>
            </a:r>
            <a:endParaRPr sz="3600">
              <a:solidFill>
                <a:srgbClr val="FFFFFF"/>
              </a:solidFill>
              <a:latin typeface="Roboto Thin"/>
              <a:ea typeface="Roboto Thin"/>
              <a:cs typeface="Roboto Thin"/>
              <a:sym typeface="Roboto Th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08"/>
          <p:cNvPicPr preferRelativeResize="0"/>
          <p:nvPr/>
        </p:nvPicPr>
        <p:blipFill>
          <a:blip r:embed="rId2">
            <a:alphaModFix/>
          </a:blip>
          <a:stretch>
            <a:fillRect/>
          </a:stretch>
        </p:blipFill>
        <p:spPr>
          <a:xfrm>
            <a:off x="304800" y="0"/>
            <a:ext cx="8839200" cy="931577"/>
          </a:xfrm>
          <a:prstGeom prst="rect">
            <a:avLst/>
          </a:prstGeom>
          <a:noFill/>
          <a:ln>
            <a:noFill/>
          </a:ln>
        </p:spPr>
      </p:pic>
      <p:sp>
        <p:nvSpPr>
          <p:cNvPr id="5" name="Shape 109"/>
          <p:cNvSpPr txBox="1"/>
          <p:nvPr/>
        </p:nvSpPr>
        <p:spPr>
          <a:xfrm>
            <a:off x="525200" y="77424"/>
            <a:ext cx="7816570" cy="777877"/>
          </a:xfrm>
          <a:prstGeom prst="rect">
            <a:avLst/>
          </a:prstGeom>
          <a:noFill/>
          <a:ln>
            <a:noFill/>
          </a:ln>
        </p:spPr>
        <p:txBody>
          <a:bodyPr spcFirstLastPara="1" wrap="square" lIns="91425" tIns="91425" rIns="91425" bIns="91425" anchor="t" anchorCtr="0">
            <a:noAutofit/>
          </a:bodyPr>
          <a:lstStyle/>
          <a:p>
            <a:pPr lvl="0"/>
            <a:r>
              <a:rPr lang="es-ES_tradnl" sz="1800" dirty="0" err="1">
                <a:solidFill>
                  <a:srgbClr val="FFFFFF"/>
                </a:solidFill>
                <a:latin typeface="Roboto Light"/>
                <a:ea typeface="Roboto Light"/>
                <a:cs typeface="Roboto Light"/>
                <a:sym typeface="Roboto Light"/>
              </a:rPr>
              <a:t>RedCapital</a:t>
            </a:r>
            <a:r>
              <a:rPr lang="es-ES_tradnl" sz="1800" dirty="0">
                <a:solidFill>
                  <a:srgbClr val="FFFFFF"/>
                </a:solidFill>
                <a:latin typeface="Roboto Light"/>
                <a:ea typeface="Roboto Light"/>
                <a:cs typeface="Roboto Light"/>
                <a:sym typeface="Roboto Light"/>
              </a:rPr>
              <a:t> permite a cualquier persona invertir en alternativas antes sólo disponibles para instituciones con alto capital</a:t>
            </a:r>
            <a:endParaRPr sz="1800" dirty="0">
              <a:solidFill>
                <a:srgbClr val="FFFFFF"/>
              </a:solidFill>
              <a:latin typeface="Roboto Light"/>
              <a:ea typeface="Roboto Light"/>
              <a:cs typeface="Roboto Light"/>
              <a:sym typeface="Roboto Light"/>
            </a:endParaRPr>
          </a:p>
        </p:txBody>
      </p:sp>
      <p:pic>
        <p:nvPicPr>
          <p:cNvPr id="6" name="Shape 110"/>
          <p:cNvPicPr preferRelativeResize="0"/>
          <p:nvPr/>
        </p:nvPicPr>
        <p:blipFill>
          <a:blip r:embed="rId3">
            <a:alphaModFix/>
          </a:blip>
          <a:stretch>
            <a:fillRect/>
          </a:stretch>
        </p:blipFill>
        <p:spPr>
          <a:xfrm>
            <a:off x="1822057" y="969602"/>
            <a:ext cx="3482521" cy="3907124"/>
          </a:xfrm>
          <a:prstGeom prst="rect">
            <a:avLst/>
          </a:prstGeom>
          <a:noFill/>
          <a:ln>
            <a:noFill/>
          </a:ln>
        </p:spPr>
      </p:pic>
      <p:sp>
        <p:nvSpPr>
          <p:cNvPr id="7" name="Shape 111"/>
          <p:cNvSpPr txBox="1"/>
          <p:nvPr/>
        </p:nvSpPr>
        <p:spPr>
          <a:xfrm>
            <a:off x="511644" y="3935875"/>
            <a:ext cx="1748955" cy="865800"/>
          </a:xfrm>
          <a:prstGeom prst="rect">
            <a:avLst/>
          </a:prstGeom>
          <a:noFill/>
          <a:ln>
            <a:noFill/>
          </a:ln>
        </p:spPr>
        <p:txBody>
          <a:bodyPr spcFirstLastPara="1" wrap="square" lIns="91425" tIns="91425" rIns="91425" bIns="91425" anchor="t" anchorCtr="0">
            <a:noAutofit/>
          </a:bodyPr>
          <a:lstStyle/>
          <a:p>
            <a:r>
              <a:rPr lang="es-ES" sz="2400" b="1" spc="220" dirty="0">
                <a:solidFill>
                  <a:srgbClr val="DB801F"/>
                </a:solidFill>
                <a:latin typeface="Trebuchet MS"/>
                <a:cs typeface="Trebuchet MS"/>
              </a:rPr>
              <a:t>PYMES</a:t>
            </a:r>
            <a:br>
              <a:rPr lang="x-none" sz="2400" b="1" dirty="0">
                <a:solidFill>
                  <a:srgbClr val="F2862A"/>
                </a:solidFill>
                <a:latin typeface="Roboto"/>
                <a:ea typeface="Roboto"/>
                <a:cs typeface="Roboto"/>
                <a:sym typeface="Roboto"/>
              </a:rPr>
            </a:br>
            <a:r>
              <a:rPr lang="hu-HU" sz="2400" dirty="0">
                <a:solidFill>
                  <a:srgbClr val="999999"/>
                </a:solidFill>
                <a:latin typeface="Roboto Light"/>
                <a:ea typeface="Roboto Light"/>
                <a:cs typeface="Roboto Light"/>
                <a:sym typeface="Roboto Light"/>
              </a:rPr>
              <a:t>Préstamos</a:t>
            </a:r>
          </a:p>
        </p:txBody>
      </p:sp>
      <p:sp>
        <p:nvSpPr>
          <p:cNvPr id="8" name="Shape 112"/>
          <p:cNvSpPr txBox="1"/>
          <p:nvPr/>
        </p:nvSpPr>
        <p:spPr>
          <a:xfrm>
            <a:off x="5304570" y="1118225"/>
            <a:ext cx="3407630" cy="865800"/>
          </a:xfrm>
          <a:prstGeom prst="rect">
            <a:avLst/>
          </a:prstGeom>
          <a:noFill/>
          <a:ln>
            <a:noFill/>
          </a:ln>
        </p:spPr>
        <p:txBody>
          <a:bodyPr spcFirstLastPara="1" wrap="square" lIns="91425" tIns="91425" rIns="91425" bIns="91425" anchor="t" anchorCtr="0">
            <a:noAutofit/>
          </a:bodyPr>
          <a:lstStyle/>
          <a:p>
            <a:r>
              <a:rPr lang="es-ES" sz="2400" b="1" spc="40" dirty="0">
                <a:solidFill>
                  <a:srgbClr val="DB801F"/>
                </a:solidFill>
                <a:latin typeface="Trebuchet MS"/>
                <a:cs typeface="Trebuchet MS"/>
              </a:rPr>
              <a:t>INVERSIONISTA</a:t>
            </a:r>
            <a:br>
              <a:rPr lang="x-none" sz="2400" b="1" dirty="0">
                <a:solidFill>
                  <a:srgbClr val="F2862A"/>
                </a:solidFill>
                <a:latin typeface="Roboto"/>
                <a:ea typeface="Roboto"/>
                <a:cs typeface="Roboto"/>
                <a:sym typeface="Roboto"/>
              </a:rPr>
            </a:br>
            <a:r>
              <a:rPr lang="es-ES_tradnl" sz="2400" dirty="0">
                <a:solidFill>
                  <a:srgbClr val="999999"/>
                </a:solidFill>
                <a:latin typeface="Roboto Light"/>
                <a:ea typeface="Roboto Light"/>
                <a:cs typeface="Roboto Light"/>
                <a:sym typeface="Roboto Light"/>
              </a:rPr>
              <a:t>Atractivos retornos</a:t>
            </a:r>
          </a:p>
        </p:txBody>
      </p:sp>
      <p:pic>
        <p:nvPicPr>
          <p:cNvPr id="9" name="Shape 113"/>
          <p:cNvPicPr preferRelativeResize="0"/>
          <p:nvPr/>
        </p:nvPicPr>
        <p:blipFill>
          <a:blip r:embed="rId4">
            <a:alphaModFix/>
          </a:blip>
          <a:stretch>
            <a:fillRect/>
          </a:stretch>
        </p:blipFill>
        <p:spPr>
          <a:xfrm>
            <a:off x="4754378" y="3101100"/>
            <a:ext cx="2901066" cy="868529"/>
          </a:xfrm>
          <a:prstGeom prst="rect">
            <a:avLst/>
          </a:prstGeom>
          <a:noFill/>
          <a:ln>
            <a:noFill/>
          </a:ln>
        </p:spPr>
      </p:pic>
      <p:sp>
        <p:nvSpPr>
          <p:cNvPr id="10" name="Shape 114"/>
          <p:cNvSpPr txBox="1"/>
          <p:nvPr/>
        </p:nvSpPr>
        <p:spPr>
          <a:xfrm>
            <a:off x="4496370" y="3743975"/>
            <a:ext cx="4203130" cy="61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s-ES_tradnl" sz="2400" b="1" dirty="0">
                <a:solidFill>
                  <a:srgbClr val="990000"/>
                </a:solidFill>
                <a:latin typeface="Roboto"/>
                <a:ea typeface="Roboto"/>
                <a:cs typeface="Roboto"/>
                <a:sym typeface="Roboto"/>
              </a:rPr>
              <a:t>Plataforma de </a:t>
            </a:r>
            <a:r>
              <a:rPr lang="x-none" sz="2400" b="1" dirty="0">
                <a:solidFill>
                  <a:srgbClr val="990000"/>
                </a:solidFill>
                <a:latin typeface="Roboto"/>
                <a:ea typeface="Roboto"/>
                <a:cs typeface="Roboto"/>
                <a:sym typeface="Roboto"/>
              </a:rPr>
              <a:t>Crowdlending</a:t>
            </a:r>
            <a:endParaRPr lang="es-ES_tradnl" sz="2400" b="1" dirty="0">
              <a:solidFill>
                <a:srgbClr val="990000"/>
              </a:solidFill>
              <a:latin typeface="Roboto"/>
              <a:ea typeface="Roboto"/>
              <a:cs typeface="Roboto"/>
              <a:sym typeface="Roboto"/>
            </a:endParaRPr>
          </a:p>
          <a:p>
            <a:pPr marL="0" lvl="0" indent="0" rtl="0">
              <a:spcBef>
                <a:spcPts val="0"/>
              </a:spcBef>
              <a:spcAft>
                <a:spcPts val="0"/>
              </a:spcAft>
              <a:buNone/>
            </a:pPr>
            <a:r>
              <a:rPr lang="es-ES_tradnl" sz="2400" dirty="0">
                <a:solidFill>
                  <a:srgbClr val="990000"/>
                </a:solidFill>
                <a:latin typeface="Roboto Light"/>
                <a:ea typeface="Roboto Light"/>
                <a:cs typeface="Roboto Light"/>
                <a:sym typeface="Roboto Light"/>
              </a:rPr>
              <a:t>(Financiamiento colectivo)</a:t>
            </a:r>
          </a:p>
          <a:p>
            <a:pPr marL="0" lvl="0" indent="0" rtl="0">
              <a:spcBef>
                <a:spcPts val="0"/>
              </a:spcBef>
              <a:spcAft>
                <a:spcPts val="0"/>
              </a:spcAft>
              <a:buNone/>
            </a:pPr>
            <a:endParaRPr sz="2400" dirty="0">
              <a:solidFill>
                <a:srgbClr val="990000"/>
              </a:solidFill>
              <a:latin typeface="Roboto Light"/>
              <a:ea typeface="Roboto Light"/>
              <a:cs typeface="Roboto Light"/>
              <a:sym typeface="Roboto Light"/>
            </a:endParaRPr>
          </a:p>
        </p:txBody>
      </p:sp>
      <p:pic>
        <p:nvPicPr>
          <p:cNvPr id="12" name="Shape 209"/>
          <p:cNvPicPr preferRelativeResize="0"/>
          <p:nvPr/>
        </p:nvPicPr>
        <p:blipFill>
          <a:blip r:embed="rId5">
            <a:alphaModFix/>
          </a:blip>
          <a:stretch>
            <a:fillRect/>
          </a:stretch>
        </p:blipFill>
        <p:spPr>
          <a:xfrm>
            <a:off x="7526867" y="4697447"/>
            <a:ext cx="1415274" cy="496851"/>
          </a:xfrm>
          <a:prstGeom prst="rect">
            <a:avLst/>
          </a:prstGeom>
          <a:noFill/>
          <a:ln>
            <a:noFill/>
          </a:ln>
        </p:spPr>
      </p:pic>
    </p:spTree>
    <p:extLst>
      <p:ext uri="{BB962C8B-B14F-4D97-AF65-F5344CB8AC3E}">
        <p14:creationId xmlns:p14="http://schemas.microsoft.com/office/powerpoint/2010/main" val="418789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20"/>
          <p:cNvPicPr preferRelativeResize="0"/>
          <p:nvPr/>
        </p:nvPicPr>
        <p:blipFill>
          <a:blip r:embed="rId2">
            <a:alphaModFix/>
          </a:blip>
          <a:stretch>
            <a:fillRect/>
          </a:stretch>
        </p:blipFill>
        <p:spPr>
          <a:xfrm>
            <a:off x="304800" y="-10"/>
            <a:ext cx="8839200" cy="1073789"/>
          </a:xfrm>
          <a:prstGeom prst="rect">
            <a:avLst/>
          </a:prstGeom>
          <a:noFill/>
          <a:ln>
            <a:noFill/>
          </a:ln>
        </p:spPr>
      </p:pic>
      <p:sp>
        <p:nvSpPr>
          <p:cNvPr id="5" name="Shape 121"/>
          <p:cNvSpPr txBox="1"/>
          <p:nvPr/>
        </p:nvSpPr>
        <p:spPr>
          <a:xfrm>
            <a:off x="525200" y="39326"/>
            <a:ext cx="7777800" cy="810900"/>
          </a:xfrm>
          <a:prstGeom prst="rect">
            <a:avLst/>
          </a:prstGeom>
          <a:noFill/>
          <a:ln>
            <a:noFill/>
          </a:ln>
        </p:spPr>
        <p:txBody>
          <a:bodyPr spcFirstLastPara="1" wrap="square" lIns="91425" tIns="91425" rIns="91425" bIns="91425" anchor="t" anchorCtr="0">
            <a:noAutofit/>
          </a:bodyPr>
          <a:lstStyle/>
          <a:p>
            <a:pPr lvl="0"/>
            <a:r>
              <a:rPr lang="es-ES_tradnl" sz="2000" dirty="0" err="1">
                <a:solidFill>
                  <a:srgbClr val="FFFFFF"/>
                </a:solidFill>
                <a:latin typeface="Roboto Light"/>
                <a:ea typeface="Roboto Light"/>
                <a:cs typeface="Roboto Light"/>
                <a:sym typeface="Roboto Light"/>
              </a:rPr>
              <a:t>RedCapital</a:t>
            </a:r>
            <a:r>
              <a:rPr lang="es-ES_tradnl" sz="2000" dirty="0">
                <a:solidFill>
                  <a:srgbClr val="FFFFFF"/>
                </a:solidFill>
                <a:latin typeface="Roboto Light"/>
                <a:ea typeface="Roboto Light"/>
                <a:cs typeface="Roboto Light"/>
                <a:sym typeface="Roboto Light"/>
              </a:rPr>
              <a:t> se encarga de todo el trabajo operativo, análisis legal, financiero, cobranza y genera reportes para los inversionistas</a:t>
            </a:r>
            <a:endParaRPr sz="2000" dirty="0">
              <a:solidFill>
                <a:srgbClr val="FFFFFF"/>
              </a:solidFill>
              <a:latin typeface="Roboto Light"/>
              <a:ea typeface="Roboto Light"/>
              <a:cs typeface="Roboto Light"/>
              <a:sym typeface="Roboto Light"/>
            </a:endParaRPr>
          </a:p>
        </p:txBody>
      </p:sp>
      <p:pic>
        <p:nvPicPr>
          <p:cNvPr id="6" name="Shape 122"/>
          <p:cNvPicPr preferRelativeResize="0"/>
          <p:nvPr/>
        </p:nvPicPr>
        <p:blipFill>
          <a:blip r:embed="rId3">
            <a:alphaModFix/>
          </a:blip>
          <a:stretch>
            <a:fillRect/>
          </a:stretch>
        </p:blipFill>
        <p:spPr>
          <a:xfrm>
            <a:off x="2036465" y="1635187"/>
            <a:ext cx="4440350" cy="2908100"/>
          </a:xfrm>
          <a:prstGeom prst="rect">
            <a:avLst/>
          </a:prstGeom>
          <a:noFill/>
          <a:ln>
            <a:noFill/>
          </a:ln>
        </p:spPr>
      </p:pic>
      <p:sp>
        <p:nvSpPr>
          <p:cNvPr id="7" name="Shape 123"/>
          <p:cNvSpPr txBox="1"/>
          <p:nvPr/>
        </p:nvSpPr>
        <p:spPr>
          <a:xfrm>
            <a:off x="3311213" y="2935040"/>
            <a:ext cx="1954500" cy="1351812"/>
          </a:xfrm>
          <a:prstGeom prst="rect">
            <a:avLst/>
          </a:prstGeom>
          <a:noFill/>
          <a:ln>
            <a:noFill/>
          </a:ln>
        </p:spPr>
        <p:txBody>
          <a:bodyPr spcFirstLastPara="1" wrap="square" lIns="91425" tIns="91425" rIns="91425" bIns="91425" anchor="t" anchorCtr="0">
            <a:noAutofit/>
          </a:bodyPr>
          <a:lstStyle/>
          <a:p>
            <a:pPr lvl="0" algn="ctr"/>
            <a:r>
              <a:rPr lang="it-IT" sz="1600" dirty="0" err="1">
                <a:solidFill>
                  <a:srgbClr val="FFFFFF"/>
                </a:solidFill>
                <a:latin typeface="Roboto Light"/>
                <a:ea typeface="Roboto Light"/>
                <a:cs typeface="Roboto Light"/>
                <a:sym typeface="Roboto Light"/>
              </a:rPr>
              <a:t>Legales</a:t>
            </a:r>
            <a:endParaRPr lang="it-IT" sz="1600" dirty="0">
              <a:solidFill>
                <a:srgbClr val="FFFFFF"/>
              </a:solidFill>
              <a:latin typeface="Roboto Light"/>
              <a:ea typeface="Roboto Light"/>
              <a:cs typeface="Roboto Light"/>
              <a:sym typeface="Roboto Light"/>
            </a:endParaRPr>
          </a:p>
          <a:p>
            <a:pPr lvl="0" algn="ctr"/>
            <a:r>
              <a:rPr lang="it-IT" sz="1600" dirty="0" err="1">
                <a:solidFill>
                  <a:srgbClr val="FFFFFF"/>
                </a:solidFill>
                <a:latin typeface="Roboto Light"/>
                <a:ea typeface="Roboto Light"/>
                <a:cs typeface="Roboto Light"/>
                <a:sym typeface="Roboto Light"/>
              </a:rPr>
              <a:t>Scoring</a:t>
            </a:r>
            <a:endParaRPr lang="it-IT" sz="1600" dirty="0">
              <a:solidFill>
                <a:srgbClr val="FFFFFF"/>
              </a:solidFill>
              <a:latin typeface="Roboto Light"/>
              <a:ea typeface="Roboto Light"/>
              <a:cs typeface="Roboto Light"/>
              <a:sym typeface="Roboto Light"/>
            </a:endParaRPr>
          </a:p>
          <a:p>
            <a:pPr lvl="0" algn="ctr"/>
            <a:r>
              <a:rPr lang="it-IT" sz="1600" dirty="0" err="1">
                <a:solidFill>
                  <a:srgbClr val="FFFFFF"/>
                </a:solidFill>
                <a:latin typeface="Roboto Light"/>
                <a:ea typeface="Roboto Light"/>
                <a:cs typeface="Roboto Light"/>
                <a:sym typeface="Roboto Light"/>
              </a:rPr>
              <a:t>Cobranza</a:t>
            </a:r>
            <a:endParaRPr lang="it-IT" sz="1600" dirty="0">
              <a:solidFill>
                <a:srgbClr val="FFFFFF"/>
              </a:solidFill>
              <a:latin typeface="Roboto Light"/>
              <a:ea typeface="Roboto Light"/>
              <a:cs typeface="Roboto Light"/>
              <a:sym typeface="Roboto Light"/>
            </a:endParaRPr>
          </a:p>
          <a:p>
            <a:pPr lvl="0" algn="ctr"/>
            <a:r>
              <a:rPr lang="it-IT" sz="1600" dirty="0" err="1">
                <a:solidFill>
                  <a:srgbClr val="FFFFFF"/>
                </a:solidFill>
                <a:latin typeface="Roboto Light"/>
                <a:ea typeface="Roboto Light"/>
                <a:cs typeface="Roboto Light"/>
                <a:sym typeface="Roboto Light"/>
              </a:rPr>
              <a:t>Reportes</a:t>
            </a:r>
            <a:endParaRPr lang="it-IT" sz="1600" dirty="0">
              <a:solidFill>
                <a:srgbClr val="FFFFFF"/>
              </a:solidFill>
              <a:latin typeface="Roboto Light"/>
              <a:ea typeface="Roboto Light"/>
              <a:cs typeface="Roboto Light"/>
              <a:sym typeface="Roboto Light"/>
            </a:endParaRPr>
          </a:p>
          <a:p>
            <a:pPr marL="0" lvl="0" indent="0" algn="ctr" rtl="0">
              <a:spcBef>
                <a:spcPts val="0"/>
              </a:spcBef>
              <a:spcAft>
                <a:spcPts val="0"/>
              </a:spcAft>
              <a:buNone/>
            </a:pPr>
            <a:endParaRPr sz="1800" dirty="0">
              <a:solidFill>
                <a:srgbClr val="FFFFFF"/>
              </a:solidFill>
              <a:latin typeface="Roboto Light"/>
              <a:ea typeface="Roboto Light"/>
              <a:cs typeface="Roboto Light"/>
              <a:sym typeface="Roboto Light"/>
            </a:endParaRPr>
          </a:p>
        </p:txBody>
      </p:sp>
      <p:sp>
        <p:nvSpPr>
          <p:cNvPr id="8" name="Shape 124"/>
          <p:cNvSpPr txBox="1"/>
          <p:nvPr/>
        </p:nvSpPr>
        <p:spPr>
          <a:xfrm>
            <a:off x="738665" y="2085827"/>
            <a:ext cx="1297800" cy="440700"/>
          </a:xfrm>
          <a:prstGeom prst="rect">
            <a:avLst/>
          </a:prstGeom>
          <a:noFill/>
          <a:ln>
            <a:noFill/>
          </a:ln>
        </p:spPr>
        <p:txBody>
          <a:bodyPr spcFirstLastPara="1" wrap="square" lIns="91425" tIns="91425" rIns="91425" bIns="91425" anchor="t" anchorCtr="0">
            <a:noAutofit/>
          </a:bodyPr>
          <a:lstStyle/>
          <a:p>
            <a:pPr lvl="0"/>
            <a:r>
              <a:rPr lang="es-ES" b="1" dirty="0">
                <a:solidFill>
                  <a:srgbClr val="666666"/>
                </a:solidFill>
                <a:latin typeface="Roboto"/>
                <a:ea typeface="Roboto"/>
                <a:cs typeface="Roboto"/>
                <a:sym typeface="Roboto"/>
              </a:rPr>
              <a:t>Inversionista </a:t>
            </a:r>
          </a:p>
        </p:txBody>
      </p:sp>
      <p:sp>
        <p:nvSpPr>
          <p:cNvPr id="12" name="Shape 128"/>
          <p:cNvSpPr txBox="1"/>
          <p:nvPr/>
        </p:nvSpPr>
        <p:spPr>
          <a:xfrm>
            <a:off x="6545215" y="2150735"/>
            <a:ext cx="1297800" cy="4407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b="1" dirty="0">
                <a:solidFill>
                  <a:srgbClr val="666666"/>
                </a:solidFill>
                <a:latin typeface="Roboto"/>
                <a:ea typeface="Roboto"/>
                <a:cs typeface="Roboto"/>
                <a:sym typeface="Roboto"/>
              </a:rPr>
              <a:t>PYMES</a:t>
            </a:r>
          </a:p>
        </p:txBody>
      </p:sp>
      <p:sp>
        <p:nvSpPr>
          <p:cNvPr id="13" name="Shape 129"/>
          <p:cNvSpPr txBox="1"/>
          <p:nvPr/>
        </p:nvSpPr>
        <p:spPr>
          <a:xfrm>
            <a:off x="6545215" y="2710535"/>
            <a:ext cx="1297800" cy="4407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b="1" dirty="0">
                <a:solidFill>
                  <a:srgbClr val="666666"/>
                </a:solidFill>
                <a:latin typeface="Roboto"/>
                <a:ea typeface="Roboto"/>
                <a:cs typeface="Roboto"/>
                <a:sym typeface="Roboto"/>
              </a:rPr>
              <a:t>PYMES</a:t>
            </a:r>
          </a:p>
        </p:txBody>
      </p:sp>
      <p:sp>
        <p:nvSpPr>
          <p:cNvPr id="14" name="Shape 130"/>
          <p:cNvSpPr txBox="1"/>
          <p:nvPr/>
        </p:nvSpPr>
        <p:spPr>
          <a:xfrm>
            <a:off x="6545215" y="3301235"/>
            <a:ext cx="1297800" cy="4407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b="1" dirty="0">
                <a:solidFill>
                  <a:srgbClr val="666666"/>
                </a:solidFill>
                <a:latin typeface="Roboto"/>
                <a:ea typeface="Roboto"/>
                <a:cs typeface="Roboto"/>
                <a:sym typeface="Roboto"/>
              </a:rPr>
              <a:t>PYMES</a:t>
            </a:r>
          </a:p>
        </p:txBody>
      </p:sp>
      <p:sp>
        <p:nvSpPr>
          <p:cNvPr id="15" name="Shape 131"/>
          <p:cNvSpPr txBox="1"/>
          <p:nvPr/>
        </p:nvSpPr>
        <p:spPr>
          <a:xfrm>
            <a:off x="6545215" y="3891935"/>
            <a:ext cx="1297800" cy="4407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ES" b="1" dirty="0">
                <a:solidFill>
                  <a:srgbClr val="666666"/>
                </a:solidFill>
                <a:latin typeface="Roboto"/>
                <a:ea typeface="Roboto"/>
                <a:cs typeface="Roboto"/>
                <a:sym typeface="Roboto"/>
              </a:rPr>
              <a:t>PYMES</a:t>
            </a:r>
          </a:p>
        </p:txBody>
      </p:sp>
      <p:sp>
        <p:nvSpPr>
          <p:cNvPr id="16" name="Shape 132"/>
          <p:cNvSpPr txBox="1"/>
          <p:nvPr/>
        </p:nvSpPr>
        <p:spPr>
          <a:xfrm>
            <a:off x="7246260" y="1149096"/>
            <a:ext cx="1976487" cy="726900"/>
          </a:xfrm>
          <a:prstGeom prst="rect">
            <a:avLst/>
          </a:prstGeom>
          <a:noFill/>
          <a:ln>
            <a:noFill/>
          </a:ln>
        </p:spPr>
        <p:txBody>
          <a:bodyPr spcFirstLastPara="1" wrap="square" lIns="91425" tIns="91425" rIns="91425" bIns="91425" anchor="t" anchorCtr="0">
            <a:noAutofit/>
          </a:bodyPr>
          <a:lstStyle/>
          <a:p>
            <a:pPr lvl="0"/>
            <a:r>
              <a:rPr lang="es-ES_tradnl" b="1" dirty="0">
                <a:solidFill>
                  <a:srgbClr val="666666"/>
                </a:solidFill>
                <a:latin typeface="Roboto"/>
                <a:ea typeface="Roboto"/>
                <a:cs typeface="Roboto"/>
                <a:sym typeface="Roboto"/>
              </a:rPr>
              <a:t>PYMES= Pequeñas y Medianas empresas</a:t>
            </a:r>
          </a:p>
        </p:txBody>
      </p:sp>
      <p:pic>
        <p:nvPicPr>
          <p:cNvPr id="18" name="Shape 209"/>
          <p:cNvPicPr preferRelativeResize="0"/>
          <p:nvPr/>
        </p:nvPicPr>
        <p:blipFill>
          <a:blip r:embed="rId4">
            <a:alphaModFix/>
          </a:blip>
          <a:stretch>
            <a:fillRect/>
          </a:stretch>
        </p:blipFill>
        <p:spPr>
          <a:xfrm>
            <a:off x="7526867" y="4697447"/>
            <a:ext cx="1415274" cy="496851"/>
          </a:xfrm>
          <a:prstGeom prst="rect">
            <a:avLst/>
          </a:prstGeom>
          <a:noFill/>
          <a:ln>
            <a:noFill/>
          </a:ln>
        </p:spPr>
      </p:pic>
      <p:sp>
        <p:nvSpPr>
          <p:cNvPr id="17" name="Shape 124">
            <a:extLst>
              <a:ext uri="{FF2B5EF4-FFF2-40B4-BE49-F238E27FC236}">
                <a16:creationId xmlns:a16="http://schemas.microsoft.com/office/drawing/2014/main" id="{E02F37C7-2674-4747-9115-DF26FCD0C4F2}"/>
              </a:ext>
            </a:extLst>
          </p:cNvPr>
          <p:cNvSpPr txBox="1"/>
          <p:nvPr/>
        </p:nvSpPr>
        <p:spPr>
          <a:xfrm>
            <a:off x="732061" y="2618550"/>
            <a:ext cx="1297800" cy="440700"/>
          </a:xfrm>
          <a:prstGeom prst="rect">
            <a:avLst/>
          </a:prstGeom>
          <a:noFill/>
          <a:ln>
            <a:noFill/>
          </a:ln>
        </p:spPr>
        <p:txBody>
          <a:bodyPr spcFirstLastPara="1" wrap="square" lIns="91425" tIns="91425" rIns="91425" bIns="91425" anchor="t" anchorCtr="0">
            <a:noAutofit/>
          </a:bodyPr>
          <a:lstStyle/>
          <a:p>
            <a:pPr lvl="0"/>
            <a:r>
              <a:rPr lang="es-ES" b="1" dirty="0">
                <a:solidFill>
                  <a:srgbClr val="666666"/>
                </a:solidFill>
                <a:latin typeface="Roboto"/>
                <a:ea typeface="Roboto"/>
                <a:cs typeface="Roboto"/>
                <a:sym typeface="Roboto"/>
              </a:rPr>
              <a:t>Inversionista </a:t>
            </a:r>
          </a:p>
        </p:txBody>
      </p:sp>
      <p:sp>
        <p:nvSpPr>
          <p:cNvPr id="19" name="Shape 124">
            <a:extLst>
              <a:ext uri="{FF2B5EF4-FFF2-40B4-BE49-F238E27FC236}">
                <a16:creationId xmlns:a16="http://schemas.microsoft.com/office/drawing/2014/main" id="{F67040B8-7C83-4A17-80C1-869A150CF71C}"/>
              </a:ext>
            </a:extLst>
          </p:cNvPr>
          <p:cNvSpPr txBox="1"/>
          <p:nvPr/>
        </p:nvSpPr>
        <p:spPr>
          <a:xfrm>
            <a:off x="727139" y="3366743"/>
            <a:ext cx="1297800" cy="440700"/>
          </a:xfrm>
          <a:prstGeom prst="rect">
            <a:avLst/>
          </a:prstGeom>
          <a:noFill/>
          <a:ln>
            <a:noFill/>
          </a:ln>
        </p:spPr>
        <p:txBody>
          <a:bodyPr spcFirstLastPara="1" wrap="square" lIns="91425" tIns="91425" rIns="91425" bIns="91425" anchor="t" anchorCtr="0">
            <a:noAutofit/>
          </a:bodyPr>
          <a:lstStyle/>
          <a:p>
            <a:pPr lvl="0"/>
            <a:r>
              <a:rPr lang="es-ES" b="1" dirty="0">
                <a:solidFill>
                  <a:srgbClr val="666666"/>
                </a:solidFill>
                <a:latin typeface="Roboto"/>
                <a:ea typeface="Roboto"/>
                <a:cs typeface="Roboto"/>
                <a:sym typeface="Roboto"/>
              </a:rPr>
              <a:t>Inversionista </a:t>
            </a:r>
          </a:p>
        </p:txBody>
      </p:sp>
      <p:sp>
        <p:nvSpPr>
          <p:cNvPr id="20" name="Shape 124">
            <a:extLst>
              <a:ext uri="{FF2B5EF4-FFF2-40B4-BE49-F238E27FC236}">
                <a16:creationId xmlns:a16="http://schemas.microsoft.com/office/drawing/2014/main" id="{AE77A7FB-67D5-4686-8CD1-CA8A044BF223}"/>
              </a:ext>
            </a:extLst>
          </p:cNvPr>
          <p:cNvSpPr txBox="1"/>
          <p:nvPr/>
        </p:nvSpPr>
        <p:spPr>
          <a:xfrm>
            <a:off x="727139" y="3846152"/>
            <a:ext cx="1297800" cy="440700"/>
          </a:xfrm>
          <a:prstGeom prst="rect">
            <a:avLst/>
          </a:prstGeom>
          <a:noFill/>
          <a:ln>
            <a:noFill/>
          </a:ln>
        </p:spPr>
        <p:txBody>
          <a:bodyPr spcFirstLastPara="1" wrap="square" lIns="91425" tIns="91425" rIns="91425" bIns="91425" anchor="t" anchorCtr="0">
            <a:noAutofit/>
          </a:bodyPr>
          <a:lstStyle/>
          <a:p>
            <a:pPr lvl="0"/>
            <a:r>
              <a:rPr lang="es-ES" b="1" dirty="0">
                <a:solidFill>
                  <a:srgbClr val="666666"/>
                </a:solidFill>
                <a:latin typeface="Roboto"/>
                <a:ea typeface="Roboto"/>
                <a:cs typeface="Roboto"/>
                <a:sym typeface="Roboto"/>
              </a:rPr>
              <a:t>Inversionista </a:t>
            </a:r>
          </a:p>
        </p:txBody>
      </p:sp>
    </p:spTree>
    <p:extLst>
      <p:ext uri="{BB962C8B-B14F-4D97-AF65-F5344CB8AC3E}">
        <p14:creationId xmlns:p14="http://schemas.microsoft.com/office/powerpoint/2010/main" val="1954995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08"/>
          <p:cNvPicPr preferRelativeResize="0"/>
          <p:nvPr/>
        </p:nvPicPr>
        <p:blipFill>
          <a:blip r:embed="rId2">
            <a:alphaModFix/>
          </a:blip>
          <a:stretch>
            <a:fillRect/>
          </a:stretch>
        </p:blipFill>
        <p:spPr>
          <a:xfrm>
            <a:off x="304800" y="0"/>
            <a:ext cx="8839200" cy="931577"/>
          </a:xfrm>
          <a:prstGeom prst="rect">
            <a:avLst/>
          </a:prstGeom>
          <a:noFill/>
          <a:ln>
            <a:noFill/>
          </a:ln>
        </p:spPr>
      </p:pic>
      <p:sp>
        <p:nvSpPr>
          <p:cNvPr id="5" name="Shape 109"/>
          <p:cNvSpPr txBox="1"/>
          <p:nvPr/>
        </p:nvSpPr>
        <p:spPr>
          <a:xfrm>
            <a:off x="525200" y="228579"/>
            <a:ext cx="7816570" cy="323004"/>
          </a:xfrm>
          <a:prstGeom prst="rect">
            <a:avLst/>
          </a:prstGeom>
          <a:noFill/>
          <a:ln>
            <a:noFill/>
          </a:ln>
        </p:spPr>
        <p:txBody>
          <a:bodyPr spcFirstLastPara="1" wrap="square" lIns="91425" tIns="91425" rIns="91425" bIns="91425" anchor="t" anchorCtr="0">
            <a:noAutofit/>
          </a:bodyPr>
          <a:lstStyle/>
          <a:p>
            <a:r>
              <a:rPr lang="es-ES_tradnl" sz="1800" dirty="0">
                <a:solidFill>
                  <a:srgbClr val="FFFFFF"/>
                </a:solidFill>
                <a:latin typeface="Roboto Light"/>
                <a:ea typeface="Roboto Light"/>
                <a:cs typeface="Roboto Light"/>
                <a:sym typeface="Roboto Light"/>
              </a:rPr>
              <a:t>Comparación Instrumentos de inversión</a:t>
            </a:r>
            <a:endParaRPr sz="1800" dirty="0">
              <a:solidFill>
                <a:srgbClr val="FFFFFF"/>
              </a:solidFill>
              <a:latin typeface="Roboto Light"/>
              <a:ea typeface="Roboto Light"/>
              <a:cs typeface="Roboto Light"/>
              <a:sym typeface="Roboto Light"/>
            </a:endParaRPr>
          </a:p>
        </p:txBody>
      </p:sp>
      <p:graphicFrame>
        <p:nvGraphicFramePr>
          <p:cNvPr id="46" name="Tabla 45">
            <a:extLst>
              <a:ext uri="{FF2B5EF4-FFF2-40B4-BE49-F238E27FC236}">
                <a16:creationId xmlns:a16="http://schemas.microsoft.com/office/drawing/2014/main" id="{3CB66652-2A5C-4DBB-BEC9-B23D3E216DDD}"/>
              </a:ext>
            </a:extLst>
          </p:cNvPr>
          <p:cNvGraphicFramePr>
            <a:graphicFrameLocks noGrp="1"/>
          </p:cNvGraphicFramePr>
          <p:nvPr>
            <p:extLst>
              <p:ext uri="{D42A27DB-BD31-4B8C-83A1-F6EECF244321}">
                <p14:modId xmlns:p14="http://schemas.microsoft.com/office/powerpoint/2010/main" val="2187090556"/>
              </p:ext>
            </p:extLst>
          </p:nvPr>
        </p:nvGraphicFramePr>
        <p:xfrm>
          <a:off x="525200" y="1354689"/>
          <a:ext cx="8098100" cy="1656031"/>
        </p:xfrm>
        <a:graphic>
          <a:graphicData uri="http://schemas.openxmlformats.org/drawingml/2006/table">
            <a:tbl>
              <a:tblPr firstRow="1" bandRow="1">
                <a:tableStyleId>{7E9639D4-E3E2-4D34-9284-5A2195B3D0D7}</a:tableStyleId>
              </a:tblPr>
              <a:tblGrid>
                <a:gridCol w="1549133">
                  <a:extLst>
                    <a:ext uri="{9D8B030D-6E8A-4147-A177-3AD203B41FA5}">
                      <a16:colId xmlns:a16="http://schemas.microsoft.com/office/drawing/2014/main" val="3018505766"/>
                    </a:ext>
                  </a:extLst>
                </a:gridCol>
                <a:gridCol w="2084450">
                  <a:extLst>
                    <a:ext uri="{9D8B030D-6E8A-4147-A177-3AD203B41FA5}">
                      <a16:colId xmlns:a16="http://schemas.microsoft.com/office/drawing/2014/main" val="3013154994"/>
                    </a:ext>
                  </a:extLst>
                </a:gridCol>
                <a:gridCol w="881349">
                  <a:extLst>
                    <a:ext uri="{9D8B030D-6E8A-4147-A177-3AD203B41FA5}">
                      <a16:colId xmlns:a16="http://schemas.microsoft.com/office/drawing/2014/main" val="2889390621"/>
                    </a:ext>
                  </a:extLst>
                </a:gridCol>
                <a:gridCol w="2371976">
                  <a:extLst>
                    <a:ext uri="{9D8B030D-6E8A-4147-A177-3AD203B41FA5}">
                      <a16:colId xmlns:a16="http://schemas.microsoft.com/office/drawing/2014/main" val="3943314404"/>
                    </a:ext>
                  </a:extLst>
                </a:gridCol>
                <a:gridCol w="1211192">
                  <a:extLst>
                    <a:ext uri="{9D8B030D-6E8A-4147-A177-3AD203B41FA5}">
                      <a16:colId xmlns:a16="http://schemas.microsoft.com/office/drawing/2014/main" val="308119421"/>
                    </a:ext>
                  </a:extLst>
                </a:gridCol>
              </a:tblGrid>
              <a:tr h="213803">
                <a:tc>
                  <a:txBody>
                    <a:bodyPr/>
                    <a:lstStyle/>
                    <a:p>
                      <a:r>
                        <a:rPr lang="es-CL" sz="1000" b="0" dirty="0">
                          <a:latin typeface="Roboto Light"/>
                          <a:cs typeface="Roboto Light"/>
                        </a:rPr>
                        <a:t>Instrumento</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solidFill>
                      <a:srgbClr val="A6A6A6"/>
                    </a:solidFill>
                  </a:tcPr>
                </a:tc>
                <a:tc>
                  <a:txBody>
                    <a:bodyPr/>
                    <a:lstStyle/>
                    <a:p>
                      <a:r>
                        <a:rPr lang="es-CL" sz="1000" b="0" dirty="0">
                          <a:latin typeface="Roboto Light"/>
                          <a:cs typeface="Roboto Light"/>
                        </a:rPr>
                        <a:t>Alguno Opciones para Comprar</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solidFill>
                      <a:srgbClr val="A6A6A6"/>
                    </a:solidFill>
                  </a:tcPr>
                </a:tc>
                <a:tc>
                  <a:txBody>
                    <a:bodyPr/>
                    <a:lstStyle/>
                    <a:p>
                      <a:r>
                        <a:rPr lang="es-CL" sz="1000" b="0" dirty="0">
                          <a:latin typeface="Roboto Light"/>
                          <a:cs typeface="Roboto Light"/>
                        </a:rPr>
                        <a:t>Volatilidad</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solidFill>
                      <a:srgbClr val="A6A6A6"/>
                    </a:solidFill>
                  </a:tcPr>
                </a:tc>
                <a:tc>
                  <a:txBody>
                    <a:bodyPr/>
                    <a:lstStyle/>
                    <a:p>
                      <a:r>
                        <a:rPr lang="es-CL" sz="1000" b="0" dirty="0">
                          <a:latin typeface="Roboto Light"/>
                          <a:cs typeface="Roboto Light"/>
                        </a:rPr>
                        <a:t>Rentabilidad</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solidFill>
                      <a:srgbClr val="A6A6A6"/>
                    </a:solidFill>
                  </a:tcPr>
                </a:tc>
                <a:tc>
                  <a:txBody>
                    <a:bodyPr/>
                    <a:lstStyle/>
                    <a:p>
                      <a:r>
                        <a:rPr lang="es-CL" sz="1000" b="0" dirty="0">
                          <a:latin typeface="Roboto Light"/>
                          <a:cs typeface="Roboto Light"/>
                        </a:rPr>
                        <a:t>Liquidez</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solidFill>
                      <a:srgbClr val="A6A6A6"/>
                    </a:solidFill>
                  </a:tcPr>
                </a:tc>
                <a:extLst>
                  <a:ext uri="{0D108BD9-81ED-4DB2-BD59-A6C34878D82A}">
                    <a16:rowId xmlns:a16="http://schemas.microsoft.com/office/drawing/2014/main" val="647091011"/>
                  </a:ext>
                </a:extLst>
              </a:tr>
              <a:tr h="332222">
                <a:tc>
                  <a:txBody>
                    <a:bodyPr/>
                    <a:lstStyle/>
                    <a:p>
                      <a:r>
                        <a:rPr lang="es-CL" sz="900" dirty="0">
                          <a:latin typeface="Roboto Light"/>
                          <a:cs typeface="Roboto Light"/>
                        </a:rPr>
                        <a:t>Acciones Bolsa Comercio</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dirty="0">
                          <a:latin typeface="Roboto Light"/>
                          <a:cs typeface="Roboto Light"/>
                        </a:rPr>
                        <a:t>Corredoras bolsa de comercio o Bancos</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dirty="0">
                          <a:solidFill>
                            <a:srgbClr val="FF0000"/>
                          </a:solidFill>
                          <a:latin typeface="Roboto Light"/>
                          <a:cs typeface="Roboto Light"/>
                        </a:rPr>
                        <a:t>Alta</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dirty="0">
                          <a:latin typeface="Roboto Light"/>
                          <a:cs typeface="Roboto Light"/>
                        </a:rPr>
                        <a:t>± 30% anual (bajó 2% en la semana del 19 Marzo, aunque en el año subió 18%)</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b="1" dirty="0">
                          <a:solidFill>
                            <a:srgbClr val="00B050"/>
                          </a:solidFill>
                          <a:latin typeface="Roboto Light"/>
                          <a:cs typeface="Roboto Light"/>
                        </a:rPr>
                        <a:t>Altisima a Alta según acción</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extLst>
                  <a:ext uri="{0D108BD9-81ED-4DB2-BD59-A6C34878D82A}">
                    <a16:rowId xmlns:a16="http://schemas.microsoft.com/office/drawing/2014/main" val="3508387962"/>
                  </a:ext>
                </a:extLst>
              </a:tr>
              <a:tr h="300606">
                <a:tc>
                  <a:txBody>
                    <a:bodyPr/>
                    <a:lstStyle/>
                    <a:p>
                      <a:r>
                        <a:rPr lang="es-CL" sz="900" dirty="0">
                          <a:latin typeface="Roboto Light"/>
                          <a:cs typeface="Roboto Light"/>
                        </a:rPr>
                        <a:t>Fondos Mutuos Accionarios</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900" dirty="0">
                          <a:latin typeface="Roboto Light"/>
                          <a:cs typeface="Roboto Light"/>
                        </a:rPr>
                        <a:t>Corredoras bolsa de comercio o Bancos</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dirty="0">
                          <a:latin typeface="Roboto Light"/>
                          <a:cs typeface="Roboto Light"/>
                        </a:rPr>
                        <a:t>Media</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900" dirty="0">
                          <a:latin typeface="Roboto Light"/>
                          <a:cs typeface="Roboto Light"/>
                        </a:rPr>
                        <a:t>± 25% anual </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dirty="0">
                          <a:latin typeface="Roboto Light"/>
                          <a:cs typeface="Roboto Light"/>
                        </a:rPr>
                        <a:t>Media a Alta según fondo</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extLst>
                  <a:ext uri="{0D108BD9-81ED-4DB2-BD59-A6C34878D82A}">
                    <a16:rowId xmlns:a16="http://schemas.microsoft.com/office/drawing/2014/main" val="1318100299"/>
                  </a:ext>
                </a:extLst>
              </a:tr>
              <a:tr h="300606">
                <a:tc>
                  <a:txBody>
                    <a:bodyPr/>
                    <a:lstStyle/>
                    <a:p>
                      <a:r>
                        <a:rPr lang="es-CL" sz="900" dirty="0">
                          <a:latin typeface="Roboto Light"/>
                          <a:cs typeface="Roboto Light"/>
                        </a:rPr>
                        <a:t>Monedas</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dirty="0">
                          <a:latin typeface="Roboto Light"/>
                          <a:cs typeface="Roboto Light"/>
                        </a:rPr>
                        <a:t>Bancos, Corredoras Forex, Corredoras Criptomonedas</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dirty="0">
                          <a:solidFill>
                            <a:srgbClr val="FF0000"/>
                          </a:solidFill>
                          <a:latin typeface="Roboto Light"/>
                          <a:cs typeface="Roboto Light"/>
                        </a:rPr>
                        <a:t>Altísima</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dirty="0">
                          <a:latin typeface="Roboto Light"/>
                          <a:cs typeface="Roboto Light"/>
                        </a:rPr>
                        <a:t>Varia mucho según instrumento, en casos a llegado más de 10x </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dirty="0">
                          <a:latin typeface="Roboto Light"/>
                          <a:cs typeface="Roboto Light"/>
                        </a:rPr>
                        <a:t>Media a Alta según instrumento</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extLst>
                  <a:ext uri="{0D108BD9-81ED-4DB2-BD59-A6C34878D82A}">
                    <a16:rowId xmlns:a16="http://schemas.microsoft.com/office/drawing/2014/main" val="2011984294"/>
                  </a:ext>
                </a:extLst>
              </a:tr>
              <a:tr h="407747">
                <a:tc>
                  <a:txBody>
                    <a:bodyPr/>
                    <a:lstStyle/>
                    <a:p>
                      <a:r>
                        <a:rPr lang="es-CL" sz="900" dirty="0">
                          <a:latin typeface="Roboto Light"/>
                          <a:cs typeface="Roboto Light"/>
                        </a:rPr>
                        <a:t>Capital de Riesgo (Acciones Pequeñas Compañía )</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dirty="0">
                          <a:latin typeface="Roboto Light"/>
                          <a:cs typeface="Roboto Light"/>
                        </a:rPr>
                        <a:t>Redes Inversionistas ángeles</a:t>
                      </a:r>
                    </a:p>
                    <a:p>
                      <a:r>
                        <a:rPr lang="es-CL" sz="900" dirty="0">
                          <a:latin typeface="Roboto Light"/>
                          <a:cs typeface="Roboto Light"/>
                        </a:rPr>
                        <a:t>Crowdfunding </a:t>
                      </a:r>
                      <a:r>
                        <a:rPr lang="es-CL" sz="900" dirty="0" err="1">
                          <a:latin typeface="Roboto Light"/>
                          <a:cs typeface="Roboto Light"/>
                        </a:rPr>
                        <a:t>Equity</a:t>
                      </a:r>
                      <a:endParaRPr lang="es-CL" sz="900" dirty="0">
                        <a:latin typeface="Roboto Light"/>
                        <a:cs typeface="Roboto Light"/>
                      </a:endParaRP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dirty="0">
                          <a:solidFill>
                            <a:srgbClr val="FF0000"/>
                          </a:solidFill>
                          <a:latin typeface="Roboto Light"/>
                          <a:cs typeface="Roboto Light"/>
                        </a:rPr>
                        <a:t>Altísima</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dirty="0">
                          <a:latin typeface="Roboto Light"/>
                          <a:cs typeface="Roboto Light"/>
                        </a:rPr>
                        <a:t>Varia mucho según cada empresa, puede multiplicarse varias veces si se elige la empresa correcta.</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tc>
                  <a:txBody>
                    <a:bodyPr/>
                    <a:lstStyle/>
                    <a:p>
                      <a:r>
                        <a:rPr lang="es-CL" sz="900" b="1" dirty="0">
                          <a:solidFill>
                            <a:srgbClr val="FF0000"/>
                          </a:solidFill>
                          <a:latin typeface="Roboto Light"/>
                          <a:cs typeface="Roboto Light"/>
                        </a:rPr>
                        <a:t>Bajísima</a:t>
                      </a:r>
                    </a:p>
                  </a:txBody>
                  <a:tcPr marL="49962" marR="49962" marT="24981" marB="24981">
                    <a:lnL w="3175" cap="flat" cmpd="sng" algn="ctr">
                      <a:solidFill>
                        <a:srgbClr val="595959">
                          <a:lumMod val="60000"/>
                          <a:lumOff val="40000"/>
                        </a:srgbClr>
                      </a:solidFill>
                      <a:prstDash val="solid"/>
                      <a:round/>
                      <a:headEnd type="none" w="med" len="med"/>
                      <a:tailEnd type="none" w="med" len="med"/>
                    </a:lnL>
                    <a:lnR w="3175" cap="flat" cmpd="sng" algn="ctr">
                      <a:solidFill>
                        <a:srgbClr val="595959">
                          <a:lumMod val="60000"/>
                          <a:lumOff val="40000"/>
                        </a:srgbClr>
                      </a:solidFill>
                      <a:prstDash val="solid"/>
                      <a:round/>
                      <a:headEnd type="none" w="med" len="med"/>
                      <a:tailEnd type="none" w="med" len="med"/>
                    </a:lnR>
                    <a:lnT w="3175" cap="flat" cmpd="sng" algn="ctr">
                      <a:solidFill>
                        <a:srgbClr val="595959">
                          <a:lumMod val="60000"/>
                          <a:lumOff val="40000"/>
                        </a:srgbClr>
                      </a:solidFill>
                      <a:prstDash val="solid"/>
                      <a:round/>
                      <a:headEnd type="none" w="med" len="med"/>
                      <a:tailEnd type="none" w="med" len="med"/>
                    </a:lnT>
                    <a:lnB w="3175" cap="flat" cmpd="sng" algn="ctr">
                      <a:solidFill>
                        <a:srgbClr val="595959">
                          <a:lumMod val="60000"/>
                          <a:lumOff val="40000"/>
                        </a:srgbClr>
                      </a:solidFill>
                      <a:prstDash val="solid"/>
                      <a:round/>
                      <a:headEnd type="none" w="med" len="med"/>
                      <a:tailEnd type="none" w="med" len="med"/>
                    </a:lnB>
                  </a:tcPr>
                </a:tc>
                <a:extLst>
                  <a:ext uri="{0D108BD9-81ED-4DB2-BD59-A6C34878D82A}">
                    <a16:rowId xmlns:a16="http://schemas.microsoft.com/office/drawing/2014/main" val="112675077"/>
                  </a:ext>
                </a:extLst>
              </a:tr>
            </a:tbl>
          </a:graphicData>
        </a:graphic>
      </p:graphicFrame>
      <p:graphicFrame>
        <p:nvGraphicFramePr>
          <p:cNvPr id="47" name="Tabla 46">
            <a:extLst>
              <a:ext uri="{FF2B5EF4-FFF2-40B4-BE49-F238E27FC236}">
                <a16:creationId xmlns:a16="http://schemas.microsoft.com/office/drawing/2014/main" id="{1201D11D-79FD-4464-B970-B7DD28227CEA}"/>
              </a:ext>
            </a:extLst>
          </p:cNvPr>
          <p:cNvGraphicFramePr>
            <a:graphicFrameLocks noGrp="1"/>
          </p:cNvGraphicFramePr>
          <p:nvPr>
            <p:extLst>
              <p:ext uri="{D42A27DB-BD31-4B8C-83A1-F6EECF244321}">
                <p14:modId xmlns:p14="http://schemas.microsoft.com/office/powerpoint/2010/main" val="91539927"/>
              </p:ext>
            </p:extLst>
          </p:nvPr>
        </p:nvGraphicFramePr>
        <p:xfrm>
          <a:off x="525200" y="3422022"/>
          <a:ext cx="8098101" cy="997584"/>
        </p:xfrm>
        <a:graphic>
          <a:graphicData uri="http://schemas.openxmlformats.org/drawingml/2006/table">
            <a:tbl>
              <a:tblPr firstRow="1" bandRow="1">
                <a:tableStyleId>{7E9639D4-E3E2-4D34-9284-5A2195B3D0D7}</a:tableStyleId>
              </a:tblPr>
              <a:tblGrid>
                <a:gridCol w="1921667">
                  <a:extLst>
                    <a:ext uri="{9D8B030D-6E8A-4147-A177-3AD203B41FA5}">
                      <a16:colId xmlns:a16="http://schemas.microsoft.com/office/drawing/2014/main" val="3018505766"/>
                    </a:ext>
                  </a:extLst>
                </a:gridCol>
                <a:gridCol w="2404533">
                  <a:extLst>
                    <a:ext uri="{9D8B030D-6E8A-4147-A177-3AD203B41FA5}">
                      <a16:colId xmlns:a16="http://schemas.microsoft.com/office/drawing/2014/main" val="3013154994"/>
                    </a:ext>
                  </a:extLst>
                </a:gridCol>
                <a:gridCol w="914400">
                  <a:extLst>
                    <a:ext uri="{9D8B030D-6E8A-4147-A177-3AD203B41FA5}">
                      <a16:colId xmlns:a16="http://schemas.microsoft.com/office/drawing/2014/main" val="2889390621"/>
                    </a:ext>
                  </a:extLst>
                </a:gridCol>
                <a:gridCol w="1227667">
                  <a:extLst>
                    <a:ext uri="{9D8B030D-6E8A-4147-A177-3AD203B41FA5}">
                      <a16:colId xmlns:a16="http://schemas.microsoft.com/office/drawing/2014/main" val="3943314404"/>
                    </a:ext>
                  </a:extLst>
                </a:gridCol>
                <a:gridCol w="1629834">
                  <a:extLst>
                    <a:ext uri="{9D8B030D-6E8A-4147-A177-3AD203B41FA5}">
                      <a16:colId xmlns:a16="http://schemas.microsoft.com/office/drawing/2014/main" val="308119421"/>
                    </a:ext>
                  </a:extLst>
                </a:gridCol>
              </a:tblGrid>
              <a:tr h="221612">
                <a:tc>
                  <a:txBody>
                    <a:bodyPr/>
                    <a:lstStyle/>
                    <a:p>
                      <a:r>
                        <a:rPr lang="es-CL" sz="1000" b="0" dirty="0">
                          <a:latin typeface="Roboto Light"/>
                          <a:cs typeface="Roboto Light"/>
                        </a:rPr>
                        <a:t>Instrumento</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chemeClr val="bg1">
                        <a:lumMod val="65000"/>
                      </a:schemeClr>
                    </a:solidFill>
                  </a:tcPr>
                </a:tc>
                <a:tc>
                  <a:txBody>
                    <a:bodyPr/>
                    <a:lstStyle/>
                    <a:p>
                      <a:r>
                        <a:rPr lang="es-CL" sz="1000" b="0" dirty="0">
                          <a:latin typeface="Roboto Light"/>
                          <a:cs typeface="Roboto Light"/>
                        </a:rPr>
                        <a:t>Alguno Opciones para Comprar</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chemeClr val="bg1">
                        <a:lumMod val="65000"/>
                      </a:schemeClr>
                    </a:solidFill>
                  </a:tcPr>
                </a:tc>
                <a:tc>
                  <a:txBody>
                    <a:bodyPr/>
                    <a:lstStyle/>
                    <a:p>
                      <a:r>
                        <a:rPr lang="es-CL" sz="1000" b="0" dirty="0">
                          <a:latin typeface="Roboto Light"/>
                          <a:cs typeface="Roboto Light"/>
                        </a:rPr>
                        <a:t>Volatilidad</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chemeClr val="bg1">
                        <a:lumMod val="65000"/>
                      </a:schemeClr>
                    </a:solidFill>
                  </a:tcPr>
                </a:tc>
                <a:tc>
                  <a:txBody>
                    <a:bodyPr/>
                    <a:lstStyle/>
                    <a:p>
                      <a:r>
                        <a:rPr lang="es-CL" sz="1000" b="0" dirty="0">
                          <a:latin typeface="Roboto Light"/>
                          <a:cs typeface="Roboto Light"/>
                        </a:rPr>
                        <a:t>Rentabilidad</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chemeClr val="bg1">
                        <a:lumMod val="65000"/>
                      </a:schemeClr>
                    </a:solidFill>
                  </a:tcPr>
                </a:tc>
                <a:tc>
                  <a:txBody>
                    <a:bodyPr/>
                    <a:lstStyle/>
                    <a:p>
                      <a:r>
                        <a:rPr lang="es-CL" sz="1000" b="0" dirty="0">
                          <a:latin typeface="Roboto Light"/>
                          <a:cs typeface="Roboto Light"/>
                        </a:rPr>
                        <a:t>Liquidez</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647091011"/>
                  </a:ext>
                </a:extLst>
              </a:tr>
              <a:tr h="237064">
                <a:tc>
                  <a:txBody>
                    <a:bodyPr/>
                    <a:lstStyle/>
                    <a:p>
                      <a:r>
                        <a:rPr lang="es-CL" sz="900" dirty="0">
                          <a:latin typeface="Roboto Light"/>
                          <a:cs typeface="Roboto Light"/>
                        </a:rPr>
                        <a:t>Fondos Mutuos Renta Fija</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tc>
                  <a:txBody>
                    <a:bodyPr/>
                    <a:lstStyle/>
                    <a:p>
                      <a:r>
                        <a:rPr lang="es-CL" sz="900" dirty="0">
                          <a:latin typeface="Roboto Light"/>
                          <a:cs typeface="Roboto Light"/>
                        </a:rPr>
                        <a:t>Corredoras bolsa de comercio o Bancos</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tc>
                  <a:txBody>
                    <a:bodyPr/>
                    <a:lstStyle/>
                    <a:p>
                      <a:r>
                        <a:rPr lang="es-CL" sz="900" b="1" dirty="0">
                          <a:solidFill>
                            <a:srgbClr val="00B050"/>
                          </a:solidFill>
                          <a:latin typeface="Roboto Light"/>
                          <a:cs typeface="Roboto Light"/>
                        </a:rPr>
                        <a:t>Baja</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tc>
                  <a:txBody>
                    <a:bodyPr/>
                    <a:lstStyle/>
                    <a:p>
                      <a:r>
                        <a:rPr lang="es-CL" sz="900" dirty="0">
                          <a:latin typeface="Roboto Light"/>
                          <a:cs typeface="Roboto Light"/>
                        </a:rPr>
                        <a:t>2% a 5% anual</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tc>
                  <a:txBody>
                    <a:bodyPr/>
                    <a:lstStyle/>
                    <a:p>
                      <a:r>
                        <a:rPr lang="es-CL" sz="900" b="1" dirty="0">
                          <a:solidFill>
                            <a:srgbClr val="009242"/>
                          </a:solidFill>
                          <a:latin typeface="Roboto Light"/>
                          <a:cs typeface="Roboto Light"/>
                        </a:rPr>
                        <a:t>Media a Alta según fondo</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3508387962"/>
                  </a:ext>
                </a:extLst>
              </a:tr>
              <a:tr h="195736">
                <a:tc>
                  <a:txBody>
                    <a:bodyPr/>
                    <a:lstStyle/>
                    <a:p>
                      <a:r>
                        <a:rPr lang="es-CL" sz="900" dirty="0">
                          <a:latin typeface="Roboto Light"/>
                          <a:cs typeface="Roboto Light"/>
                        </a:rPr>
                        <a:t>Propiedades</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900" dirty="0">
                          <a:latin typeface="Roboto Light"/>
                          <a:cs typeface="Roboto Light"/>
                        </a:rPr>
                        <a:t>Corredoras propiedades o Bancos</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tc>
                  <a:txBody>
                    <a:bodyPr/>
                    <a:lstStyle/>
                    <a:p>
                      <a:r>
                        <a:rPr lang="es-CL" sz="900" b="1" dirty="0">
                          <a:solidFill>
                            <a:srgbClr val="00B050"/>
                          </a:solidFill>
                          <a:latin typeface="Roboto Light"/>
                          <a:cs typeface="Roboto Light"/>
                        </a:rPr>
                        <a:t>Bajísima</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tc>
                  <a:txBody>
                    <a:bodyPr/>
                    <a:lstStyle/>
                    <a:p>
                      <a:r>
                        <a:rPr lang="es-CL" sz="900" dirty="0">
                          <a:latin typeface="Roboto Light"/>
                          <a:cs typeface="Roboto Light"/>
                        </a:rPr>
                        <a:t>3% a 10% anual</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tc>
                  <a:txBody>
                    <a:bodyPr/>
                    <a:lstStyle/>
                    <a:p>
                      <a:r>
                        <a:rPr lang="es-CL" sz="900" dirty="0">
                          <a:latin typeface="Roboto Light"/>
                          <a:cs typeface="Roboto Light"/>
                        </a:rPr>
                        <a:t>Baja</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1318100299"/>
                  </a:ext>
                </a:extLst>
              </a:tr>
              <a:tr h="324059">
                <a:tc>
                  <a:txBody>
                    <a:bodyPr/>
                    <a:lstStyle/>
                    <a:p>
                      <a:r>
                        <a:rPr lang="es-CL" sz="900" dirty="0">
                          <a:latin typeface="Roboto Light"/>
                          <a:cs typeface="Roboto Light"/>
                        </a:rPr>
                        <a:t>Prestamos a Pymes y compra de Facturas</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tc>
                  <a:txBody>
                    <a:bodyPr/>
                    <a:lstStyle/>
                    <a:p>
                      <a:r>
                        <a:rPr lang="es-CL" sz="900" dirty="0">
                          <a:latin typeface="Roboto Light"/>
                          <a:cs typeface="Roboto Light"/>
                        </a:rPr>
                        <a:t>RedCapital.cl</a:t>
                      </a:r>
                    </a:p>
                  </a:txBody>
                  <a:tcPr marL="63716" marR="63716" marT="31857" marB="31857">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tc>
                  <a:txBody>
                    <a:bodyPr/>
                    <a:lstStyle/>
                    <a:p>
                      <a:r>
                        <a:rPr lang="es-CL" sz="900" b="1" dirty="0">
                          <a:solidFill>
                            <a:srgbClr val="00B050"/>
                          </a:solidFill>
                          <a:latin typeface="Roboto Light"/>
                          <a:cs typeface="Roboto Light"/>
                        </a:rPr>
                        <a:t>Baja</a:t>
                      </a:r>
                    </a:p>
                  </a:txBody>
                  <a:tcPr marL="63716" marR="63716" marT="31857" marB="31857" anchor="ctr">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tc>
                  <a:txBody>
                    <a:bodyPr/>
                    <a:lstStyle/>
                    <a:p>
                      <a:r>
                        <a:rPr lang="es-CL" sz="900" dirty="0">
                          <a:latin typeface="Roboto Light"/>
                          <a:cs typeface="Roboto Light"/>
                        </a:rPr>
                        <a:t>10%  a 15% anual</a:t>
                      </a:r>
                    </a:p>
                  </a:txBody>
                  <a:tcPr marL="63716" marR="63716" marT="31857" marB="31857" anchor="ctr">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tc>
                  <a:txBody>
                    <a:bodyPr/>
                    <a:lstStyle/>
                    <a:p>
                      <a:r>
                        <a:rPr lang="es-CL" sz="900" dirty="0">
                          <a:latin typeface="Roboto Light"/>
                          <a:cs typeface="Roboto Light"/>
                        </a:rPr>
                        <a:t>Media</a:t>
                      </a:r>
                    </a:p>
                  </a:txBody>
                  <a:tcPr marL="63716" marR="63716" marT="31857" marB="31857" anchor="ctr">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2011984294"/>
                  </a:ext>
                </a:extLst>
              </a:tr>
            </a:tbl>
          </a:graphicData>
        </a:graphic>
      </p:graphicFrame>
      <p:sp>
        <p:nvSpPr>
          <p:cNvPr id="48" name="Rectángulo 47">
            <a:extLst>
              <a:ext uri="{FF2B5EF4-FFF2-40B4-BE49-F238E27FC236}">
                <a16:creationId xmlns:a16="http://schemas.microsoft.com/office/drawing/2014/main" id="{1C84151C-1E89-4956-A6C6-890C99562B5C}"/>
              </a:ext>
            </a:extLst>
          </p:cNvPr>
          <p:cNvSpPr/>
          <p:nvPr/>
        </p:nvSpPr>
        <p:spPr>
          <a:xfrm>
            <a:off x="432063" y="1046844"/>
            <a:ext cx="1198240" cy="276999"/>
          </a:xfrm>
          <a:prstGeom prst="rect">
            <a:avLst/>
          </a:prstGeom>
        </p:spPr>
        <p:txBody>
          <a:bodyPr wrap="none">
            <a:spAutoFit/>
          </a:bodyPr>
          <a:lstStyle/>
          <a:p>
            <a:r>
              <a:rPr lang="es-CL" sz="1200" b="1" dirty="0">
                <a:latin typeface="Roboto"/>
                <a:cs typeface="Roboto"/>
              </a:rPr>
              <a:t>Renta Variable</a:t>
            </a:r>
          </a:p>
        </p:txBody>
      </p:sp>
      <p:sp>
        <p:nvSpPr>
          <p:cNvPr id="49" name="Rectángulo 48">
            <a:extLst>
              <a:ext uri="{FF2B5EF4-FFF2-40B4-BE49-F238E27FC236}">
                <a16:creationId xmlns:a16="http://schemas.microsoft.com/office/drawing/2014/main" id="{2ED98778-0A02-4698-910A-6FF9A011220E}"/>
              </a:ext>
            </a:extLst>
          </p:cNvPr>
          <p:cNvSpPr/>
          <p:nvPr/>
        </p:nvSpPr>
        <p:spPr>
          <a:xfrm>
            <a:off x="432063" y="3146191"/>
            <a:ext cx="864339" cy="276999"/>
          </a:xfrm>
          <a:prstGeom prst="rect">
            <a:avLst/>
          </a:prstGeom>
        </p:spPr>
        <p:txBody>
          <a:bodyPr wrap="none">
            <a:spAutoFit/>
          </a:bodyPr>
          <a:lstStyle/>
          <a:p>
            <a:r>
              <a:rPr lang="es-CL" sz="1200" b="1" dirty="0">
                <a:latin typeface="Roboto"/>
                <a:cs typeface="Roboto"/>
              </a:rPr>
              <a:t>Renta Fija</a:t>
            </a:r>
          </a:p>
        </p:txBody>
      </p:sp>
      <p:pic>
        <p:nvPicPr>
          <p:cNvPr id="50" name="Shape 209"/>
          <p:cNvPicPr preferRelativeResize="0"/>
          <p:nvPr/>
        </p:nvPicPr>
        <p:blipFill>
          <a:blip r:embed="rId3">
            <a:alphaModFix/>
          </a:blip>
          <a:stretch>
            <a:fillRect/>
          </a:stretch>
        </p:blipFill>
        <p:spPr>
          <a:xfrm>
            <a:off x="7526867" y="4697447"/>
            <a:ext cx="1415274" cy="496851"/>
          </a:xfrm>
          <a:prstGeom prst="rect">
            <a:avLst/>
          </a:prstGeom>
          <a:noFill/>
          <a:ln>
            <a:noFill/>
          </a:ln>
        </p:spPr>
      </p:pic>
    </p:spTree>
    <p:extLst>
      <p:ext uri="{BB962C8B-B14F-4D97-AF65-F5344CB8AC3E}">
        <p14:creationId xmlns:p14="http://schemas.microsoft.com/office/powerpoint/2010/main" val="270747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7" name="Shape 207"/>
          <p:cNvPicPr preferRelativeResize="0"/>
          <p:nvPr/>
        </p:nvPicPr>
        <p:blipFill>
          <a:blip r:embed="rId3">
            <a:alphaModFix/>
          </a:blip>
          <a:stretch>
            <a:fillRect/>
          </a:stretch>
        </p:blipFill>
        <p:spPr>
          <a:xfrm>
            <a:off x="304800" y="0"/>
            <a:ext cx="8839200" cy="931565"/>
          </a:xfrm>
          <a:prstGeom prst="rect">
            <a:avLst/>
          </a:prstGeom>
          <a:noFill/>
          <a:ln>
            <a:noFill/>
          </a:ln>
        </p:spPr>
      </p:pic>
      <p:sp>
        <p:nvSpPr>
          <p:cNvPr id="208" name="Shape 208"/>
          <p:cNvSpPr txBox="1"/>
          <p:nvPr/>
        </p:nvSpPr>
        <p:spPr>
          <a:xfrm>
            <a:off x="525200" y="191725"/>
            <a:ext cx="5202000" cy="383400"/>
          </a:xfrm>
          <a:prstGeom prst="rect">
            <a:avLst/>
          </a:prstGeom>
          <a:noFill/>
          <a:ln>
            <a:noFill/>
          </a:ln>
        </p:spPr>
        <p:txBody>
          <a:bodyPr spcFirstLastPara="1" wrap="square" lIns="91425" tIns="91425" rIns="91425" bIns="91425" anchor="t" anchorCtr="0">
            <a:noAutofit/>
          </a:bodyPr>
          <a:lstStyle/>
          <a:p>
            <a:r>
              <a:rPr lang="es-ES_tradnl" sz="2400" dirty="0">
                <a:solidFill>
                  <a:srgbClr val="FFFFFF"/>
                </a:solidFill>
                <a:latin typeface="Roboto Light"/>
                <a:ea typeface="Roboto Light"/>
                <a:cs typeface="Roboto Light"/>
                <a:sym typeface="Roboto Light"/>
              </a:rPr>
              <a:t>Rentabilidad Nominal vs Real</a:t>
            </a:r>
            <a:endParaRPr sz="2400" dirty="0">
              <a:solidFill>
                <a:srgbClr val="FFFFFF"/>
              </a:solidFill>
              <a:latin typeface="Roboto Light"/>
              <a:ea typeface="Roboto Light"/>
              <a:cs typeface="Roboto Light"/>
              <a:sym typeface="Roboto Light"/>
            </a:endParaRPr>
          </a:p>
        </p:txBody>
      </p:sp>
      <p:pic>
        <p:nvPicPr>
          <p:cNvPr id="209" name="Shape 209"/>
          <p:cNvPicPr preferRelativeResize="0"/>
          <p:nvPr/>
        </p:nvPicPr>
        <p:blipFill>
          <a:blip r:embed="rId4">
            <a:alphaModFix/>
          </a:blip>
          <a:stretch>
            <a:fillRect/>
          </a:stretch>
        </p:blipFill>
        <p:spPr>
          <a:xfrm>
            <a:off x="7526867" y="4697447"/>
            <a:ext cx="1415274" cy="496851"/>
          </a:xfrm>
          <a:prstGeom prst="rect">
            <a:avLst/>
          </a:prstGeom>
          <a:noFill/>
          <a:ln>
            <a:noFill/>
          </a:ln>
        </p:spPr>
      </p:pic>
      <p:graphicFrame>
        <p:nvGraphicFramePr>
          <p:cNvPr id="52" name="Tabla 51">
            <a:extLst>
              <a:ext uri="{FF2B5EF4-FFF2-40B4-BE49-F238E27FC236}">
                <a16:creationId xmlns:a16="http://schemas.microsoft.com/office/drawing/2014/main" id="{F430EBA5-A165-48E8-85C4-0DBA565B1003}"/>
              </a:ext>
            </a:extLst>
          </p:cNvPr>
          <p:cNvGraphicFramePr>
            <a:graphicFrameLocks noGrp="1"/>
          </p:cNvGraphicFramePr>
          <p:nvPr>
            <p:extLst>
              <p:ext uri="{D42A27DB-BD31-4B8C-83A1-F6EECF244321}">
                <p14:modId xmlns:p14="http://schemas.microsoft.com/office/powerpoint/2010/main" val="1008734309"/>
              </p:ext>
            </p:extLst>
          </p:nvPr>
        </p:nvGraphicFramePr>
        <p:xfrm>
          <a:off x="5261331" y="948255"/>
          <a:ext cx="3674534" cy="3347988"/>
        </p:xfrm>
        <a:graphic>
          <a:graphicData uri="http://schemas.openxmlformats.org/drawingml/2006/table">
            <a:tbl>
              <a:tblPr>
                <a:tableStyleId>{5940675A-B579-460E-94D1-54222C63F5DA}</a:tableStyleId>
              </a:tblPr>
              <a:tblGrid>
                <a:gridCol w="1068476">
                  <a:extLst>
                    <a:ext uri="{9D8B030D-6E8A-4147-A177-3AD203B41FA5}">
                      <a16:colId xmlns:a16="http://schemas.microsoft.com/office/drawing/2014/main" val="2948964020"/>
                    </a:ext>
                  </a:extLst>
                </a:gridCol>
                <a:gridCol w="612047">
                  <a:extLst>
                    <a:ext uri="{9D8B030D-6E8A-4147-A177-3AD203B41FA5}">
                      <a16:colId xmlns:a16="http://schemas.microsoft.com/office/drawing/2014/main" val="742700475"/>
                    </a:ext>
                  </a:extLst>
                </a:gridCol>
                <a:gridCol w="512299">
                  <a:extLst>
                    <a:ext uri="{9D8B030D-6E8A-4147-A177-3AD203B41FA5}">
                      <a16:colId xmlns:a16="http://schemas.microsoft.com/office/drawing/2014/main" val="3855739923"/>
                    </a:ext>
                  </a:extLst>
                </a:gridCol>
                <a:gridCol w="745401">
                  <a:extLst>
                    <a:ext uri="{9D8B030D-6E8A-4147-A177-3AD203B41FA5}">
                      <a16:colId xmlns:a16="http://schemas.microsoft.com/office/drawing/2014/main" val="988562621"/>
                    </a:ext>
                  </a:extLst>
                </a:gridCol>
                <a:gridCol w="736311">
                  <a:extLst>
                    <a:ext uri="{9D8B030D-6E8A-4147-A177-3AD203B41FA5}">
                      <a16:colId xmlns:a16="http://schemas.microsoft.com/office/drawing/2014/main" val="3413483883"/>
                    </a:ext>
                  </a:extLst>
                </a:gridCol>
              </a:tblGrid>
              <a:tr h="271469">
                <a:tc>
                  <a:txBody>
                    <a:bodyPr/>
                    <a:lstStyle/>
                    <a:p>
                      <a:pPr algn="ctr" fontAlgn="b"/>
                      <a:endParaRPr lang="es-CL" sz="900" b="0" i="0" u="none" strike="noStrike" dirty="0">
                        <a:solidFill>
                          <a:schemeClr val="bg1"/>
                        </a:solidFill>
                        <a:effectLst/>
                        <a:latin typeface="Roboto Light"/>
                        <a:cs typeface="Roboto Light"/>
                      </a:endParaRPr>
                    </a:p>
                  </a:txBody>
                  <a:tcPr marL="6098" marR="6098" marT="6098" marB="0" anchor="ctr">
                    <a:lnL w="3175" cap="flat" cmpd="sng" algn="ctr">
                      <a:solidFill>
                        <a:srgbClr val="800000"/>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800000"/>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8E0A2A"/>
                    </a:solidFill>
                  </a:tcPr>
                </a:tc>
                <a:tc>
                  <a:txBody>
                    <a:bodyPr/>
                    <a:lstStyle/>
                    <a:p>
                      <a:pPr algn="ctr" fontAlgn="b"/>
                      <a:r>
                        <a:rPr lang="es-CL" sz="900" b="0" u="none" strike="noStrike" dirty="0">
                          <a:solidFill>
                            <a:schemeClr val="bg1"/>
                          </a:solidFill>
                          <a:effectLst/>
                          <a:latin typeface="Roboto Light"/>
                          <a:cs typeface="Roboto Light"/>
                        </a:rPr>
                        <a:t>Semana</a:t>
                      </a:r>
                      <a:endParaRPr lang="es-CL" sz="900" b="0" i="0" u="none" strike="noStrike" dirty="0">
                        <a:solidFill>
                          <a:schemeClr val="bg1"/>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800000"/>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8E0A2A"/>
                    </a:solidFill>
                  </a:tcPr>
                </a:tc>
                <a:tc>
                  <a:txBody>
                    <a:bodyPr/>
                    <a:lstStyle/>
                    <a:p>
                      <a:pPr algn="ctr" fontAlgn="b"/>
                      <a:r>
                        <a:rPr lang="es-CL" sz="900" b="0" u="none" strike="noStrike" dirty="0">
                          <a:solidFill>
                            <a:schemeClr val="bg1"/>
                          </a:solidFill>
                          <a:effectLst/>
                          <a:latin typeface="Roboto Light"/>
                          <a:cs typeface="Roboto Light"/>
                        </a:rPr>
                        <a:t>Mes</a:t>
                      </a:r>
                      <a:endParaRPr lang="es-CL" sz="900" b="0" i="0" u="none" strike="noStrike" dirty="0">
                        <a:solidFill>
                          <a:schemeClr val="bg1"/>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800000"/>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8E0A2A"/>
                    </a:solidFill>
                  </a:tcPr>
                </a:tc>
                <a:tc>
                  <a:txBody>
                    <a:bodyPr/>
                    <a:lstStyle/>
                    <a:p>
                      <a:pPr algn="ctr" fontAlgn="b"/>
                      <a:r>
                        <a:rPr lang="es-CL" sz="900" b="0" u="none" strike="noStrike" dirty="0">
                          <a:solidFill>
                            <a:schemeClr val="bg1"/>
                          </a:solidFill>
                          <a:effectLst/>
                          <a:latin typeface="Roboto Light"/>
                          <a:cs typeface="Roboto Light"/>
                        </a:rPr>
                        <a:t>Año </a:t>
                      </a:r>
                    </a:p>
                    <a:p>
                      <a:pPr algn="ctr" fontAlgn="b"/>
                      <a:r>
                        <a:rPr lang="es-CL" sz="900" b="0" u="none" strike="noStrike" dirty="0">
                          <a:solidFill>
                            <a:schemeClr val="bg1"/>
                          </a:solidFill>
                          <a:effectLst/>
                          <a:latin typeface="Roboto Light"/>
                          <a:cs typeface="Roboto Light"/>
                        </a:rPr>
                        <a:t>Nominal</a:t>
                      </a:r>
                      <a:endParaRPr lang="es-CL" sz="900" b="0" i="0" u="none" strike="noStrike" dirty="0">
                        <a:solidFill>
                          <a:schemeClr val="bg1"/>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800000"/>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8E0A2A"/>
                    </a:solidFill>
                  </a:tcPr>
                </a:tc>
                <a:tc>
                  <a:txBody>
                    <a:bodyPr/>
                    <a:lstStyle/>
                    <a:p>
                      <a:pPr algn="ctr" fontAlgn="b"/>
                      <a:r>
                        <a:rPr lang="es-CL" sz="900" b="0" i="0" u="none" strike="noStrike" dirty="0">
                          <a:solidFill>
                            <a:schemeClr val="bg1"/>
                          </a:solidFill>
                          <a:effectLst/>
                          <a:latin typeface="Roboto Light"/>
                          <a:cs typeface="Roboto Light"/>
                        </a:rPr>
                        <a:t>Año </a:t>
                      </a:r>
                    </a:p>
                    <a:p>
                      <a:pPr algn="ctr" fontAlgn="b"/>
                      <a:r>
                        <a:rPr lang="es-CL" sz="900" b="0" i="0" u="none" strike="noStrike" dirty="0">
                          <a:solidFill>
                            <a:schemeClr val="bg1"/>
                          </a:solidFill>
                          <a:effectLst/>
                          <a:latin typeface="Roboto Light"/>
                          <a:cs typeface="Roboto Light"/>
                        </a:rPr>
                        <a:t>Real</a:t>
                      </a: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800000"/>
                      </a:solidFill>
                      <a:prstDash val="solid"/>
                      <a:round/>
                      <a:headEnd type="none" w="med" len="med"/>
                      <a:tailEnd type="none" w="med" len="med"/>
                    </a:lnR>
                    <a:lnT w="3175" cap="flat" cmpd="sng" algn="ctr">
                      <a:solidFill>
                        <a:srgbClr val="800000"/>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8E0A2A"/>
                    </a:solidFill>
                  </a:tcPr>
                </a:tc>
                <a:extLst>
                  <a:ext uri="{0D108BD9-81ED-4DB2-BD59-A6C34878D82A}">
                    <a16:rowId xmlns:a16="http://schemas.microsoft.com/office/drawing/2014/main" val="383153628"/>
                  </a:ext>
                </a:extLst>
              </a:tr>
              <a:tr h="269916">
                <a:tc>
                  <a:txBody>
                    <a:bodyPr/>
                    <a:lstStyle/>
                    <a:p>
                      <a:pPr algn="ctr" fontAlgn="b"/>
                      <a:r>
                        <a:rPr lang="es-CL" sz="800" b="0" i="0" u="none" strike="noStrike" dirty="0">
                          <a:solidFill>
                            <a:schemeClr val="bg1"/>
                          </a:solidFill>
                          <a:effectLst/>
                          <a:latin typeface="Roboto Light"/>
                          <a:cs typeface="Roboto Light"/>
                        </a:rPr>
                        <a:t>RedCapital</a:t>
                      </a:r>
                    </a:p>
                  </a:txBody>
                  <a:tcPr marL="6098" marR="6098" marT="6098" marB="0" anchor="ctr">
                    <a:lnL w="3175" cap="flat" cmpd="sng" algn="ctr">
                      <a:solidFill>
                        <a:srgbClr val="800000"/>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EC6C1B"/>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s-CL" sz="800" b="0" i="0" u="none" strike="noStrike" dirty="0">
                          <a:solidFill>
                            <a:schemeClr val="bg1"/>
                          </a:solidFill>
                          <a:effectLst/>
                          <a:latin typeface="Roboto Light"/>
                          <a:cs typeface="Roboto Light"/>
                        </a:rPr>
                        <a:t>0,3%</a:t>
                      </a: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EC6C1B"/>
                    </a:solidFill>
                  </a:tcPr>
                </a:tc>
                <a:tc>
                  <a:txBody>
                    <a:bodyPr/>
                    <a:lstStyle/>
                    <a:p>
                      <a:pPr algn="ctr" fontAlgn="b"/>
                      <a:r>
                        <a:rPr lang="es-CL" sz="800" b="0" i="0" u="none" strike="noStrike" dirty="0">
                          <a:solidFill>
                            <a:schemeClr val="bg1"/>
                          </a:solidFill>
                          <a:effectLst/>
                          <a:latin typeface="Roboto Light"/>
                          <a:cs typeface="Roboto Light"/>
                        </a:rPr>
                        <a:t>1,0%</a:t>
                      </a: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EC6C1B"/>
                    </a:solidFill>
                  </a:tcPr>
                </a:tc>
                <a:tc>
                  <a:txBody>
                    <a:bodyPr/>
                    <a:lstStyle/>
                    <a:p>
                      <a:pPr algn="ctr" fontAlgn="b"/>
                      <a:r>
                        <a:rPr lang="es-CL" sz="800" b="0" i="0" u="none" strike="noStrike" dirty="0">
                          <a:solidFill>
                            <a:schemeClr val="bg1"/>
                          </a:solidFill>
                          <a:effectLst/>
                          <a:latin typeface="Roboto Light"/>
                          <a:cs typeface="Roboto Light"/>
                        </a:rPr>
                        <a:t>13,2%</a:t>
                      </a: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EC6C1B"/>
                    </a:solidFill>
                  </a:tcPr>
                </a:tc>
                <a:tc>
                  <a:txBody>
                    <a:bodyPr/>
                    <a:lstStyle/>
                    <a:p>
                      <a:pPr algn="ctr" fontAlgn="b"/>
                      <a:r>
                        <a:rPr lang="es-CL" sz="800" b="0" i="0" u="none" strike="noStrike" dirty="0">
                          <a:solidFill>
                            <a:schemeClr val="bg1"/>
                          </a:solidFill>
                          <a:effectLst/>
                          <a:latin typeface="Roboto Light"/>
                          <a:cs typeface="Roboto Light"/>
                        </a:rPr>
                        <a:t>10,2%</a:t>
                      </a: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800000"/>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EC6C1B"/>
                    </a:solidFill>
                  </a:tcPr>
                </a:tc>
                <a:extLst>
                  <a:ext uri="{0D108BD9-81ED-4DB2-BD59-A6C34878D82A}">
                    <a16:rowId xmlns:a16="http://schemas.microsoft.com/office/drawing/2014/main" val="422688311"/>
                  </a:ext>
                </a:extLst>
              </a:tr>
              <a:tr h="269916">
                <a:tc>
                  <a:txBody>
                    <a:bodyPr/>
                    <a:lstStyle/>
                    <a:p>
                      <a:pPr algn="ctr" fontAlgn="b"/>
                      <a:r>
                        <a:rPr lang="es-CL" sz="800" b="0" u="none" strike="noStrike" dirty="0" err="1">
                          <a:effectLst/>
                          <a:latin typeface="Roboto Light"/>
                          <a:cs typeface="Roboto Light"/>
                        </a:rPr>
                        <a:t>Ipsa</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800000"/>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solidFill>
                            <a:srgbClr val="FF0000"/>
                          </a:solidFill>
                          <a:effectLst/>
                          <a:latin typeface="Roboto Light"/>
                          <a:cs typeface="Roboto Light"/>
                        </a:rPr>
                        <a:t>-1,2%</a:t>
                      </a:r>
                      <a:endParaRPr lang="es-CL" sz="800" b="0" i="0" u="none" strike="noStrike" dirty="0">
                        <a:solidFill>
                          <a:srgbClr val="FF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solidFill>
                            <a:schemeClr val="tx1"/>
                          </a:solidFill>
                          <a:effectLst/>
                          <a:latin typeface="Roboto Light"/>
                          <a:cs typeface="Roboto Light"/>
                        </a:rPr>
                        <a:t>1,4%</a:t>
                      </a:r>
                      <a:endParaRPr lang="es-CL" sz="800" b="0" i="0" u="none" strike="noStrike" dirty="0">
                        <a:solidFill>
                          <a:schemeClr val="tx1"/>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effectLst/>
                          <a:latin typeface="Roboto Light"/>
                          <a:cs typeface="Roboto Light"/>
                        </a:rPr>
                        <a:t>15,8%</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b="0" i="0" u="none" strike="noStrike" dirty="0">
                          <a:solidFill>
                            <a:srgbClr val="000000"/>
                          </a:solidFill>
                          <a:effectLst/>
                          <a:latin typeface="Roboto Light"/>
                          <a:cs typeface="Roboto Light"/>
                        </a:rPr>
                        <a:t>12,8%</a:t>
                      </a: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800000"/>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095404735"/>
                  </a:ext>
                </a:extLst>
              </a:tr>
              <a:tr h="241335">
                <a:tc>
                  <a:txBody>
                    <a:bodyPr/>
                    <a:lstStyle/>
                    <a:p>
                      <a:pPr algn="ctr" fontAlgn="b"/>
                      <a:r>
                        <a:rPr lang="es-CL" sz="800" b="0" u="none" strike="noStrike" dirty="0">
                          <a:effectLst/>
                          <a:latin typeface="Roboto Light"/>
                          <a:cs typeface="Roboto Light"/>
                        </a:rPr>
                        <a:t>Oro</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800000"/>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solidFill>
                            <a:srgbClr val="FF0000"/>
                          </a:solidFill>
                          <a:effectLst/>
                          <a:latin typeface="Roboto Light"/>
                          <a:cs typeface="Roboto Light"/>
                        </a:rPr>
                        <a:t>-0,6%</a:t>
                      </a:r>
                      <a:endParaRPr lang="es-CL" sz="800" b="0" i="0" u="none" strike="noStrike" dirty="0">
                        <a:solidFill>
                          <a:srgbClr val="FF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solidFill>
                            <a:srgbClr val="FF0000"/>
                          </a:solidFill>
                          <a:effectLst/>
                          <a:latin typeface="Roboto Light"/>
                          <a:cs typeface="Roboto Light"/>
                        </a:rPr>
                        <a:t>-1,4%</a:t>
                      </a:r>
                      <a:endParaRPr lang="es-CL" sz="800" b="0" i="0" u="none" strike="noStrike" dirty="0">
                        <a:solidFill>
                          <a:srgbClr val="FF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effectLst/>
                          <a:latin typeface="Roboto Light"/>
                          <a:cs typeface="Roboto Light"/>
                        </a:rPr>
                        <a:t>7,1%</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b="0" i="0" u="none" strike="noStrike" dirty="0">
                          <a:solidFill>
                            <a:srgbClr val="000000"/>
                          </a:solidFill>
                          <a:effectLst/>
                          <a:latin typeface="Roboto Light"/>
                          <a:cs typeface="Roboto Light"/>
                        </a:rPr>
                        <a:t>4,1%</a:t>
                      </a: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800000"/>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517859146"/>
                  </a:ext>
                </a:extLst>
              </a:tr>
              <a:tr h="244827">
                <a:tc>
                  <a:txBody>
                    <a:bodyPr/>
                    <a:lstStyle/>
                    <a:p>
                      <a:pPr algn="ctr" fontAlgn="b"/>
                      <a:r>
                        <a:rPr lang="es-CL" sz="800" b="0" u="none" strike="noStrike" dirty="0">
                          <a:effectLst/>
                          <a:latin typeface="Roboto Light"/>
                          <a:cs typeface="Roboto Light"/>
                        </a:rPr>
                        <a:t>Dólar</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800000"/>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solidFill>
                            <a:schemeClr val="tx1"/>
                          </a:solidFill>
                          <a:effectLst/>
                          <a:latin typeface="Roboto Light"/>
                          <a:cs typeface="Roboto Light"/>
                        </a:rPr>
                        <a:t>2,3%</a:t>
                      </a:r>
                      <a:endParaRPr lang="es-CL" sz="800" b="0" i="0" u="none" strike="noStrike" dirty="0">
                        <a:solidFill>
                          <a:schemeClr val="tx1"/>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effectLst/>
                          <a:latin typeface="Roboto Light"/>
                          <a:cs typeface="Roboto Light"/>
                        </a:rPr>
                        <a:t>3,0%</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solidFill>
                            <a:srgbClr val="FF0000"/>
                          </a:solidFill>
                          <a:effectLst/>
                          <a:latin typeface="Roboto Light"/>
                          <a:cs typeface="Roboto Light"/>
                        </a:rPr>
                        <a:t>-8,1%</a:t>
                      </a:r>
                      <a:endParaRPr lang="es-CL" sz="800" b="0" i="0" u="none" strike="noStrike" dirty="0">
                        <a:solidFill>
                          <a:srgbClr val="FF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solidFill>
                            <a:srgbClr val="FF0000"/>
                          </a:solidFill>
                          <a:effectLst/>
                          <a:latin typeface="Roboto Light"/>
                          <a:cs typeface="Roboto Light"/>
                        </a:rPr>
                        <a:t>-5,1%</a:t>
                      </a:r>
                      <a:endParaRPr lang="es-CL" sz="800" b="0" i="0" u="none" strike="noStrike" dirty="0">
                        <a:solidFill>
                          <a:srgbClr val="FF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800000"/>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229249667"/>
                  </a:ext>
                </a:extLst>
              </a:tr>
              <a:tr h="349871">
                <a:tc>
                  <a:txBody>
                    <a:bodyPr/>
                    <a:lstStyle/>
                    <a:p>
                      <a:pPr algn="ctr" fontAlgn="b"/>
                      <a:r>
                        <a:rPr lang="es-CL" sz="800" b="1" u="none" strike="noStrike" dirty="0">
                          <a:effectLst/>
                          <a:latin typeface="Roboto Light"/>
                          <a:cs typeface="Roboto Light"/>
                        </a:rPr>
                        <a:t>Deposito a Plazo </a:t>
                      </a:r>
                    </a:p>
                    <a:p>
                      <a:pPr algn="ctr" fontAlgn="b"/>
                      <a:r>
                        <a:rPr lang="es-CL" sz="800" b="1" u="none" strike="noStrike" dirty="0">
                          <a:effectLst/>
                          <a:latin typeface="Roboto Light"/>
                          <a:cs typeface="Roboto Light"/>
                        </a:rPr>
                        <a:t>30 días (*)</a:t>
                      </a:r>
                      <a:endParaRPr lang="es-CL" sz="800" b="1" i="0" u="none" strike="noStrike" dirty="0">
                        <a:solidFill>
                          <a:srgbClr val="000000"/>
                        </a:solidFill>
                        <a:effectLst/>
                        <a:latin typeface="Roboto Light"/>
                        <a:cs typeface="Roboto Light"/>
                      </a:endParaRPr>
                    </a:p>
                  </a:txBody>
                  <a:tcPr marL="6098" marR="6098" marT="6098" marB="0" anchor="ctr">
                    <a:lnL w="3175" cap="flat" cmpd="sng" algn="ctr">
                      <a:solidFill>
                        <a:srgbClr val="800000"/>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D9D9D9"/>
                    </a:solidFill>
                  </a:tcPr>
                </a:tc>
                <a:tc>
                  <a:txBody>
                    <a:bodyPr/>
                    <a:lstStyle/>
                    <a:p>
                      <a:pPr algn="ctr" fontAlgn="b"/>
                      <a:r>
                        <a:rPr lang="es-CL" sz="800" u="none" strike="noStrike" dirty="0">
                          <a:effectLst/>
                          <a:latin typeface="Roboto Light"/>
                          <a:cs typeface="Roboto Light"/>
                        </a:rPr>
                        <a:t>0,0%</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D9D9D9"/>
                    </a:solidFill>
                  </a:tcPr>
                </a:tc>
                <a:tc>
                  <a:txBody>
                    <a:bodyPr/>
                    <a:lstStyle/>
                    <a:p>
                      <a:pPr algn="ctr" fontAlgn="b"/>
                      <a:r>
                        <a:rPr lang="es-CL" sz="800" u="none" strike="noStrike" dirty="0">
                          <a:effectLst/>
                          <a:latin typeface="Roboto Light"/>
                          <a:cs typeface="Roboto Light"/>
                        </a:rPr>
                        <a:t>0,2%</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D9D9D9"/>
                    </a:solidFill>
                  </a:tcPr>
                </a:tc>
                <a:tc>
                  <a:txBody>
                    <a:bodyPr/>
                    <a:lstStyle/>
                    <a:p>
                      <a:pPr algn="ctr" fontAlgn="b"/>
                      <a:r>
                        <a:rPr lang="es-CL" sz="800" u="none" strike="noStrike" dirty="0">
                          <a:effectLst/>
                          <a:latin typeface="Roboto Light"/>
                          <a:cs typeface="Roboto Light"/>
                        </a:rPr>
                        <a:t>2,5%</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D9D9D9"/>
                    </a:solidFill>
                  </a:tcPr>
                </a:tc>
                <a:tc>
                  <a:txBody>
                    <a:bodyPr/>
                    <a:lstStyle/>
                    <a:p>
                      <a:pPr algn="ctr" fontAlgn="b"/>
                      <a:r>
                        <a:rPr lang="es-CL" sz="800" u="none" strike="noStrike" dirty="0">
                          <a:solidFill>
                            <a:srgbClr val="FF0000"/>
                          </a:solidFill>
                          <a:effectLst/>
                          <a:latin typeface="Roboto Light"/>
                          <a:cs typeface="Roboto Light"/>
                        </a:rPr>
                        <a:t>-0,5%</a:t>
                      </a:r>
                      <a:endParaRPr lang="es-CL" sz="800" b="0" i="0" u="none" strike="noStrike" dirty="0">
                        <a:solidFill>
                          <a:srgbClr val="FF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800000"/>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D9D9D9"/>
                    </a:solidFill>
                  </a:tcPr>
                </a:tc>
                <a:extLst>
                  <a:ext uri="{0D108BD9-81ED-4DB2-BD59-A6C34878D82A}">
                    <a16:rowId xmlns:a16="http://schemas.microsoft.com/office/drawing/2014/main" val="3343664544"/>
                  </a:ext>
                </a:extLst>
              </a:tr>
              <a:tr h="399293">
                <a:tc>
                  <a:txBody>
                    <a:bodyPr/>
                    <a:lstStyle/>
                    <a:p>
                      <a:pPr algn="ctr" fontAlgn="b"/>
                      <a:r>
                        <a:rPr lang="es-CL" sz="800" b="1" u="none" strike="noStrike" dirty="0">
                          <a:effectLst/>
                          <a:latin typeface="Roboto Light"/>
                          <a:cs typeface="Roboto Light"/>
                        </a:rPr>
                        <a:t>Deposito a Plazo </a:t>
                      </a:r>
                    </a:p>
                    <a:p>
                      <a:pPr algn="ctr" fontAlgn="b"/>
                      <a:r>
                        <a:rPr lang="es-CL" sz="800" b="1" u="none" strike="noStrike" dirty="0">
                          <a:effectLst/>
                          <a:latin typeface="Roboto Light"/>
                          <a:cs typeface="Roboto Light"/>
                        </a:rPr>
                        <a:t>90 en UF (*)</a:t>
                      </a:r>
                      <a:endParaRPr lang="es-CL" sz="800" b="1" i="0" u="none" strike="noStrike" dirty="0">
                        <a:solidFill>
                          <a:srgbClr val="000000"/>
                        </a:solidFill>
                        <a:effectLst/>
                        <a:latin typeface="Roboto Light"/>
                        <a:cs typeface="Roboto Light"/>
                      </a:endParaRPr>
                    </a:p>
                  </a:txBody>
                  <a:tcPr marL="6098" marR="6098" marT="6098" marB="0" anchor="ctr">
                    <a:lnL w="3175" cap="flat" cmpd="sng" algn="ctr">
                      <a:solidFill>
                        <a:srgbClr val="800000"/>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D9D9D9"/>
                    </a:solidFill>
                  </a:tcPr>
                </a:tc>
                <a:tc>
                  <a:txBody>
                    <a:bodyPr/>
                    <a:lstStyle/>
                    <a:p>
                      <a:pPr algn="ctr" fontAlgn="b"/>
                      <a:r>
                        <a:rPr lang="es-CL" sz="800" u="none" strike="noStrike" dirty="0">
                          <a:effectLst/>
                          <a:latin typeface="Roboto Light"/>
                          <a:cs typeface="Roboto Light"/>
                        </a:rPr>
                        <a:t>0,0%</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D9D9D9"/>
                    </a:solidFill>
                  </a:tcPr>
                </a:tc>
                <a:tc>
                  <a:txBody>
                    <a:bodyPr/>
                    <a:lstStyle/>
                    <a:p>
                      <a:pPr algn="ctr" fontAlgn="b"/>
                      <a:r>
                        <a:rPr lang="es-CL" sz="800" u="none" strike="noStrike" dirty="0">
                          <a:effectLst/>
                          <a:latin typeface="Roboto Light"/>
                          <a:cs typeface="Roboto Light"/>
                        </a:rPr>
                        <a:t>0,2%</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D9D9D9"/>
                    </a:solidFill>
                  </a:tcPr>
                </a:tc>
                <a:tc>
                  <a:txBody>
                    <a:bodyPr/>
                    <a:lstStyle/>
                    <a:p>
                      <a:pPr algn="ctr" fontAlgn="b"/>
                      <a:r>
                        <a:rPr lang="es-CL" sz="800" u="none" strike="noStrike" dirty="0">
                          <a:effectLst/>
                          <a:latin typeface="Roboto Light"/>
                          <a:cs typeface="Roboto Light"/>
                        </a:rPr>
                        <a:t>2,5%</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D9D9D9"/>
                    </a:solidFill>
                  </a:tcPr>
                </a:tc>
                <a:tc>
                  <a:txBody>
                    <a:bodyPr/>
                    <a:lstStyle/>
                    <a:p>
                      <a:pPr algn="ctr" fontAlgn="b"/>
                      <a:r>
                        <a:rPr lang="es-CL" sz="800" u="none" strike="noStrike" dirty="0">
                          <a:effectLst/>
                          <a:latin typeface="Roboto Light"/>
                          <a:cs typeface="Roboto Light"/>
                        </a:rPr>
                        <a:t>2,5%</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800000"/>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rgbClr val="D9D9D9"/>
                    </a:solidFill>
                  </a:tcPr>
                </a:tc>
                <a:extLst>
                  <a:ext uri="{0D108BD9-81ED-4DB2-BD59-A6C34878D82A}">
                    <a16:rowId xmlns:a16="http://schemas.microsoft.com/office/drawing/2014/main" val="3573386330"/>
                  </a:ext>
                </a:extLst>
              </a:tr>
              <a:tr h="269916">
                <a:tc>
                  <a:txBody>
                    <a:bodyPr/>
                    <a:lstStyle/>
                    <a:p>
                      <a:pPr algn="ctr" fontAlgn="b"/>
                      <a:r>
                        <a:rPr lang="es-CL" sz="800" b="0" u="none" strike="noStrike" dirty="0">
                          <a:effectLst/>
                          <a:latin typeface="Roboto Light"/>
                          <a:cs typeface="Roboto Light"/>
                        </a:rPr>
                        <a:t>Fondo A AFP</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800000"/>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solidFill>
                            <a:schemeClr val="tx1"/>
                          </a:solidFill>
                          <a:effectLst/>
                          <a:latin typeface="Roboto Light"/>
                          <a:cs typeface="Roboto Light"/>
                        </a:rPr>
                        <a:t>1,2%</a:t>
                      </a:r>
                      <a:endParaRPr lang="es-CL" sz="800" b="0" i="0" u="none" strike="noStrike" dirty="0">
                        <a:solidFill>
                          <a:schemeClr val="tx1"/>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solidFill>
                            <a:schemeClr val="tx1"/>
                          </a:solidFill>
                          <a:effectLst/>
                          <a:latin typeface="Roboto Light"/>
                          <a:cs typeface="Roboto Light"/>
                        </a:rPr>
                        <a:t>1,3%</a:t>
                      </a:r>
                      <a:endParaRPr lang="es-CL" sz="800" b="0" i="0" u="none" strike="noStrike" dirty="0">
                        <a:solidFill>
                          <a:schemeClr val="tx1"/>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effectLst/>
                          <a:latin typeface="Roboto Light"/>
                          <a:cs typeface="Roboto Light"/>
                        </a:rPr>
                        <a:t>6,5%</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tc>
                  <a:txBody>
                    <a:bodyPr/>
                    <a:lstStyle/>
                    <a:p>
                      <a:pPr algn="ctr" fontAlgn="b"/>
                      <a:r>
                        <a:rPr lang="es-CL" sz="800" u="none" strike="noStrike" dirty="0">
                          <a:effectLst/>
                          <a:latin typeface="Roboto Light"/>
                          <a:cs typeface="Roboto Light"/>
                        </a:rPr>
                        <a:t>3,5%</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800000"/>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029187185"/>
                  </a:ext>
                </a:extLst>
              </a:tr>
              <a:tr h="269916">
                <a:tc>
                  <a:txBody>
                    <a:bodyPr/>
                    <a:lstStyle/>
                    <a:p>
                      <a:pPr algn="ctr" fontAlgn="b"/>
                      <a:r>
                        <a:rPr lang="es-CL" sz="800" b="1" u="none" strike="noStrike" dirty="0">
                          <a:effectLst/>
                          <a:latin typeface="Roboto Light"/>
                          <a:cs typeface="Roboto Light"/>
                        </a:rPr>
                        <a:t>Fondo E AFP (*)</a:t>
                      </a:r>
                      <a:endParaRPr lang="es-CL" sz="800" b="1" i="0" u="none" strike="noStrike" dirty="0">
                        <a:solidFill>
                          <a:srgbClr val="000000"/>
                        </a:solidFill>
                        <a:effectLst/>
                        <a:latin typeface="Roboto Light"/>
                        <a:cs typeface="Roboto Light"/>
                      </a:endParaRPr>
                    </a:p>
                  </a:txBody>
                  <a:tcPr marL="6098" marR="6098" marT="6098" marB="0" anchor="ctr">
                    <a:lnL w="3175" cap="flat" cmpd="sng" algn="ctr">
                      <a:solidFill>
                        <a:srgbClr val="800000"/>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s-CL" sz="800" u="none" strike="noStrike" dirty="0">
                          <a:effectLst/>
                          <a:latin typeface="Roboto Light"/>
                          <a:cs typeface="Roboto Light"/>
                        </a:rPr>
                        <a:t>0,2%</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s-CL" sz="800" u="none" strike="noStrike" dirty="0">
                          <a:effectLst/>
                          <a:latin typeface="Roboto Light"/>
                          <a:cs typeface="Roboto Light"/>
                        </a:rPr>
                        <a:t>0,4%</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s-CL" sz="800" u="none" strike="noStrike" dirty="0">
                          <a:effectLst/>
                          <a:latin typeface="Roboto Light"/>
                          <a:cs typeface="Roboto Light"/>
                        </a:rPr>
                        <a:t>1,0%</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s-CL" sz="800" u="none" strike="noStrike" dirty="0">
                          <a:solidFill>
                            <a:srgbClr val="FF0000"/>
                          </a:solidFill>
                          <a:effectLst/>
                          <a:latin typeface="Roboto Light"/>
                          <a:cs typeface="Roboto Light"/>
                        </a:rPr>
                        <a:t>-2,0%</a:t>
                      </a:r>
                      <a:endParaRPr lang="es-CL" sz="800" b="0" i="0" u="none" strike="noStrike" dirty="0">
                        <a:solidFill>
                          <a:srgbClr val="FF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800000"/>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2249142"/>
                  </a:ext>
                </a:extLst>
              </a:tr>
              <a:tr h="403653">
                <a:tc>
                  <a:txBody>
                    <a:bodyPr/>
                    <a:lstStyle/>
                    <a:p>
                      <a:pPr algn="ctr" fontAlgn="b"/>
                      <a:r>
                        <a:rPr lang="es-CL" sz="800" b="1" u="none" strike="noStrike" dirty="0">
                          <a:effectLst/>
                          <a:latin typeface="Roboto Light"/>
                          <a:cs typeface="Roboto Light"/>
                        </a:rPr>
                        <a:t>Fondo mutuos </a:t>
                      </a:r>
                    </a:p>
                    <a:p>
                      <a:pPr algn="ctr" fontAlgn="b"/>
                      <a:r>
                        <a:rPr lang="es-CL" sz="800" b="1" u="none" strike="noStrike" dirty="0">
                          <a:effectLst/>
                          <a:latin typeface="Roboto Light"/>
                          <a:cs typeface="Roboto Light"/>
                        </a:rPr>
                        <a:t>renta fija nac (*)</a:t>
                      </a:r>
                      <a:endParaRPr lang="es-CL" sz="800" b="1" i="0" u="none" strike="noStrike" dirty="0">
                        <a:solidFill>
                          <a:srgbClr val="000000"/>
                        </a:solidFill>
                        <a:effectLst/>
                        <a:latin typeface="Roboto Light"/>
                        <a:cs typeface="Roboto Light"/>
                      </a:endParaRPr>
                    </a:p>
                  </a:txBody>
                  <a:tcPr marL="6098" marR="6098" marT="6098" marB="0" anchor="ctr">
                    <a:lnL w="3175" cap="flat" cmpd="sng" algn="ctr">
                      <a:solidFill>
                        <a:srgbClr val="800000"/>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s-CL" sz="800" u="none" strike="noStrike" dirty="0">
                          <a:effectLst/>
                          <a:latin typeface="Roboto Light"/>
                          <a:cs typeface="Roboto Light"/>
                        </a:rPr>
                        <a:t>0,2%</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s-CL" sz="800" u="none" strike="noStrike" dirty="0">
                          <a:effectLst/>
                          <a:latin typeface="Roboto Light"/>
                          <a:cs typeface="Roboto Light"/>
                        </a:rPr>
                        <a:t>0,2%</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s-CL" sz="800" u="none" strike="noStrike" dirty="0">
                          <a:effectLst/>
                          <a:latin typeface="Roboto Light"/>
                          <a:cs typeface="Roboto Light"/>
                        </a:rPr>
                        <a:t>1,3%</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s-CL" sz="800" u="none" strike="noStrike" dirty="0">
                          <a:solidFill>
                            <a:srgbClr val="FF0000"/>
                          </a:solidFill>
                          <a:effectLst/>
                          <a:latin typeface="Roboto Light"/>
                          <a:cs typeface="Roboto Light"/>
                        </a:rPr>
                        <a:t>-1,7%</a:t>
                      </a:r>
                      <a:endParaRPr lang="es-CL" sz="800" b="0" i="0" u="none" strike="noStrike" dirty="0">
                        <a:solidFill>
                          <a:srgbClr val="FF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800000"/>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61987965"/>
                  </a:ext>
                </a:extLst>
              </a:tr>
              <a:tr h="348927">
                <a:tc>
                  <a:txBody>
                    <a:bodyPr/>
                    <a:lstStyle/>
                    <a:p>
                      <a:pPr algn="ctr" fontAlgn="b"/>
                      <a:r>
                        <a:rPr lang="es-CL" sz="800" b="0" u="none" strike="noStrike" dirty="0">
                          <a:effectLst/>
                          <a:latin typeface="Roboto Light"/>
                          <a:cs typeface="Roboto Light"/>
                        </a:rPr>
                        <a:t>Fondo mutuos accionario </a:t>
                      </a:r>
                      <a:r>
                        <a:rPr lang="es-CL" sz="800" b="0" u="none" strike="noStrike" dirty="0" err="1">
                          <a:effectLst/>
                          <a:latin typeface="Roboto Light"/>
                          <a:cs typeface="Roboto Light"/>
                        </a:rPr>
                        <a:t>nac</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800000"/>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800000"/>
                      </a:solidFill>
                      <a:prstDash val="solid"/>
                      <a:round/>
                      <a:headEnd type="none" w="med" len="med"/>
                      <a:tailEnd type="none" w="med" len="med"/>
                    </a:lnB>
                  </a:tcPr>
                </a:tc>
                <a:tc>
                  <a:txBody>
                    <a:bodyPr/>
                    <a:lstStyle/>
                    <a:p>
                      <a:pPr algn="ctr" fontAlgn="b"/>
                      <a:r>
                        <a:rPr lang="es-CL" sz="800" u="none" strike="noStrike" dirty="0">
                          <a:solidFill>
                            <a:srgbClr val="FF0000"/>
                          </a:solidFill>
                          <a:effectLst/>
                          <a:latin typeface="Roboto Light"/>
                          <a:cs typeface="Roboto Light"/>
                        </a:rPr>
                        <a:t>-0,3%</a:t>
                      </a:r>
                      <a:endParaRPr lang="es-CL" sz="800" b="0" i="0" u="none" strike="noStrike" dirty="0">
                        <a:solidFill>
                          <a:srgbClr val="FF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800000"/>
                      </a:solidFill>
                      <a:prstDash val="solid"/>
                      <a:round/>
                      <a:headEnd type="none" w="med" len="med"/>
                      <a:tailEnd type="none" w="med" len="med"/>
                    </a:lnB>
                  </a:tcPr>
                </a:tc>
                <a:tc>
                  <a:txBody>
                    <a:bodyPr/>
                    <a:lstStyle/>
                    <a:p>
                      <a:pPr algn="ctr" fontAlgn="b"/>
                      <a:r>
                        <a:rPr lang="es-CL" sz="800" u="none" strike="noStrike" dirty="0">
                          <a:solidFill>
                            <a:schemeClr val="tx1"/>
                          </a:solidFill>
                          <a:effectLst/>
                          <a:latin typeface="Roboto Light"/>
                          <a:cs typeface="Roboto Light"/>
                        </a:rPr>
                        <a:t>1,8%</a:t>
                      </a:r>
                      <a:endParaRPr lang="es-CL" sz="800" b="0" i="0" u="none" strike="noStrike" dirty="0">
                        <a:solidFill>
                          <a:schemeClr val="tx1"/>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800000"/>
                      </a:solidFill>
                      <a:prstDash val="solid"/>
                      <a:round/>
                      <a:headEnd type="none" w="med" len="med"/>
                      <a:tailEnd type="none" w="med" len="med"/>
                    </a:lnB>
                  </a:tcPr>
                </a:tc>
                <a:tc>
                  <a:txBody>
                    <a:bodyPr/>
                    <a:lstStyle/>
                    <a:p>
                      <a:pPr algn="ctr" fontAlgn="b"/>
                      <a:r>
                        <a:rPr lang="es-CL" sz="800" u="none" strike="noStrike" dirty="0">
                          <a:effectLst/>
                          <a:latin typeface="Roboto Light"/>
                          <a:cs typeface="Roboto Light"/>
                        </a:rPr>
                        <a:t>13,1%</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800000"/>
                      </a:solidFill>
                      <a:prstDash val="solid"/>
                      <a:round/>
                      <a:headEnd type="none" w="med" len="med"/>
                      <a:tailEnd type="none" w="med" len="med"/>
                    </a:lnB>
                  </a:tcPr>
                </a:tc>
                <a:tc>
                  <a:txBody>
                    <a:bodyPr/>
                    <a:lstStyle/>
                    <a:p>
                      <a:pPr algn="ctr" fontAlgn="b"/>
                      <a:r>
                        <a:rPr lang="es-CL" sz="800" u="none" strike="noStrike" dirty="0">
                          <a:effectLst/>
                          <a:latin typeface="Roboto Light"/>
                          <a:cs typeface="Roboto Light"/>
                        </a:rPr>
                        <a:t>10,1%</a:t>
                      </a:r>
                      <a:endParaRPr lang="es-CL" sz="800" b="0" i="0" u="none" strike="noStrike" dirty="0">
                        <a:solidFill>
                          <a:srgbClr val="000000"/>
                        </a:solidFill>
                        <a:effectLst/>
                        <a:latin typeface="Roboto Light"/>
                        <a:cs typeface="Roboto Light"/>
                      </a:endParaRPr>
                    </a:p>
                  </a:txBody>
                  <a:tcPr marL="6098" marR="6098" marT="6098" marB="0" anchor="ctr">
                    <a:lnL w="3175" cap="flat" cmpd="sng" algn="ctr">
                      <a:solidFill>
                        <a:srgbClr val="BFBFBF"/>
                      </a:solidFill>
                      <a:prstDash val="solid"/>
                      <a:round/>
                      <a:headEnd type="none" w="med" len="med"/>
                      <a:tailEnd type="none" w="med" len="med"/>
                    </a:lnL>
                    <a:lnR w="3175" cap="flat" cmpd="sng" algn="ctr">
                      <a:solidFill>
                        <a:srgbClr val="800000"/>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430479803"/>
                  </a:ext>
                </a:extLst>
              </a:tr>
            </a:tbl>
          </a:graphicData>
        </a:graphic>
      </p:graphicFrame>
      <p:sp>
        <p:nvSpPr>
          <p:cNvPr id="54" name="CuadroTexto 53">
            <a:extLst>
              <a:ext uri="{FF2B5EF4-FFF2-40B4-BE49-F238E27FC236}">
                <a16:creationId xmlns:a16="http://schemas.microsoft.com/office/drawing/2014/main" id="{78BEA94F-B664-4B12-AFAE-4DE591BB60C0}"/>
              </a:ext>
            </a:extLst>
          </p:cNvPr>
          <p:cNvSpPr txBox="1"/>
          <p:nvPr/>
        </p:nvSpPr>
        <p:spPr>
          <a:xfrm>
            <a:off x="5188863" y="4338956"/>
            <a:ext cx="1456267" cy="195858"/>
          </a:xfrm>
          <a:prstGeom prst="rect">
            <a:avLst/>
          </a:prstGeom>
          <a:noFill/>
        </p:spPr>
        <p:txBody>
          <a:bodyPr wrap="square" rtlCol="0">
            <a:spAutoFit/>
          </a:bodyPr>
          <a:lstStyle/>
          <a:p>
            <a:r>
              <a:rPr lang="es-CL" sz="800" b="1" dirty="0">
                <a:latin typeface="Roboto"/>
                <a:cs typeface="Roboto"/>
              </a:rPr>
              <a:t>Supuesto: IPC = 3,0% anual</a:t>
            </a:r>
          </a:p>
        </p:txBody>
      </p:sp>
      <p:sp>
        <p:nvSpPr>
          <p:cNvPr id="55" name="Rectángulo 54">
            <a:extLst>
              <a:ext uri="{FF2B5EF4-FFF2-40B4-BE49-F238E27FC236}">
                <a16:creationId xmlns:a16="http://schemas.microsoft.com/office/drawing/2014/main" id="{CB3E1984-F82E-4CD0-A5F3-F0F8F64362E8}"/>
              </a:ext>
            </a:extLst>
          </p:cNvPr>
          <p:cNvSpPr/>
          <p:nvPr/>
        </p:nvSpPr>
        <p:spPr>
          <a:xfrm>
            <a:off x="6645130" y="4333813"/>
            <a:ext cx="1236132" cy="215444"/>
          </a:xfrm>
          <a:prstGeom prst="rect">
            <a:avLst/>
          </a:prstGeom>
        </p:spPr>
        <p:txBody>
          <a:bodyPr wrap="square">
            <a:spAutoFit/>
          </a:bodyPr>
          <a:lstStyle/>
          <a:p>
            <a:r>
              <a:rPr lang="es-CL" sz="800" dirty="0">
                <a:latin typeface="Roboto"/>
                <a:cs typeface="Roboto"/>
              </a:rPr>
              <a:t>5 de Mayo 2018</a:t>
            </a:r>
          </a:p>
        </p:txBody>
      </p:sp>
      <p:sp>
        <p:nvSpPr>
          <p:cNvPr id="56" name="Rectángulo 55">
            <a:extLst>
              <a:ext uri="{FF2B5EF4-FFF2-40B4-BE49-F238E27FC236}">
                <a16:creationId xmlns:a16="http://schemas.microsoft.com/office/drawing/2014/main" id="{30048DD4-7507-452D-84FE-098526C77F21}"/>
              </a:ext>
            </a:extLst>
          </p:cNvPr>
          <p:cNvSpPr/>
          <p:nvPr/>
        </p:nvSpPr>
        <p:spPr>
          <a:xfrm>
            <a:off x="8123062" y="4322022"/>
            <a:ext cx="812803" cy="215444"/>
          </a:xfrm>
          <a:prstGeom prst="rect">
            <a:avLst/>
          </a:prstGeom>
        </p:spPr>
        <p:txBody>
          <a:bodyPr wrap="square">
            <a:spAutoFit/>
          </a:bodyPr>
          <a:lstStyle/>
          <a:p>
            <a:r>
              <a:rPr lang="es-CL" sz="800" dirty="0">
                <a:solidFill>
                  <a:schemeClr val="tx1">
                    <a:lumMod val="50000"/>
                    <a:lumOff val="50000"/>
                  </a:schemeClr>
                </a:solidFill>
                <a:latin typeface="Roboto"/>
                <a:cs typeface="Roboto"/>
              </a:rPr>
              <a:t>(*) Renta Fija</a:t>
            </a:r>
          </a:p>
        </p:txBody>
      </p:sp>
      <p:pic>
        <p:nvPicPr>
          <p:cNvPr id="2" name="Imagen 1">
            <a:extLst>
              <a:ext uri="{FF2B5EF4-FFF2-40B4-BE49-F238E27FC236}">
                <a16:creationId xmlns:a16="http://schemas.microsoft.com/office/drawing/2014/main" id="{4CB82D45-F329-49AB-9BF6-5683AAD75198}"/>
              </a:ext>
            </a:extLst>
          </p:cNvPr>
          <p:cNvPicPr>
            <a:picLocks noChangeAspect="1"/>
          </p:cNvPicPr>
          <p:nvPr/>
        </p:nvPicPr>
        <p:blipFill>
          <a:blip r:embed="rId5"/>
          <a:stretch>
            <a:fillRect/>
          </a:stretch>
        </p:blipFill>
        <p:spPr>
          <a:xfrm>
            <a:off x="68226" y="1031186"/>
            <a:ext cx="4913906" cy="4011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08"/>
          <p:cNvPicPr preferRelativeResize="0"/>
          <p:nvPr/>
        </p:nvPicPr>
        <p:blipFill>
          <a:blip r:embed="rId2">
            <a:alphaModFix/>
          </a:blip>
          <a:stretch>
            <a:fillRect/>
          </a:stretch>
        </p:blipFill>
        <p:spPr>
          <a:xfrm>
            <a:off x="304800" y="0"/>
            <a:ext cx="8839200" cy="931577"/>
          </a:xfrm>
          <a:prstGeom prst="rect">
            <a:avLst/>
          </a:prstGeom>
          <a:noFill/>
          <a:ln>
            <a:noFill/>
          </a:ln>
        </p:spPr>
      </p:pic>
      <p:sp>
        <p:nvSpPr>
          <p:cNvPr id="5" name="Shape 109"/>
          <p:cNvSpPr txBox="1"/>
          <p:nvPr/>
        </p:nvSpPr>
        <p:spPr>
          <a:xfrm>
            <a:off x="525200" y="77424"/>
            <a:ext cx="7816570" cy="777877"/>
          </a:xfrm>
          <a:prstGeom prst="rect">
            <a:avLst/>
          </a:prstGeom>
          <a:noFill/>
          <a:ln>
            <a:noFill/>
          </a:ln>
        </p:spPr>
        <p:txBody>
          <a:bodyPr spcFirstLastPara="1" wrap="square" lIns="91425" tIns="91425" rIns="91425" bIns="91425" anchor="t" anchorCtr="0">
            <a:noAutofit/>
          </a:bodyPr>
          <a:lstStyle/>
          <a:p>
            <a:r>
              <a:rPr lang="es-ES_tradnl" sz="2400" dirty="0">
                <a:solidFill>
                  <a:srgbClr val="FFFFFF"/>
                </a:solidFill>
                <a:latin typeface="Roboto Light"/>
                <a:ea typeface="Roboto Light"/>
                <a:cs typeface="Roboto Light"/>
                <a:sym typeface="Roboto Light"/>
              </a:rPr>
              <a:t>Ofrecemos diferentes opciones de inversión</a:t>
            </a:r>
            <a:endParaRPr sz="2400" dirty="0">
              <a:solidFill>
                <a:srgbClr val="FFFFFF"/>
              </a:solidFill>
              <a:latin typeface="Roboto Light"/>
              <a:ea typeface="Roboto Light"/>
              <a:cs typeface="Roboto Light"/>
              <a:sym typeface="Roboto Light"/>
            </a:endParaRPr>
          </a:p>
        </p:txBody>
      </p:sp>
      <p:sp>
        <p:nvSpPr>
          <p:cNvPr id="7" name="object 4">
            <a:extLst>
              <a:ext uri="{FF2B5EF4-FFF2-40B4-BE49-F238E27FC236}">
                <a16:creationId xmlns:a16="http://schemas.microsoft.com/office/drawing/2014/main" id="{C697A9D2-F4D6-4AB5-923A-99203D3CCD7B}"/>
              </a:ext>
            </a:extLst>
          </p:cNvPr>
          <p:cNvSpPr txBox="1"/>
          <p:nvPr/>
        </p:nvSpPr>
        <p:spPr>
          <a:xfrm>
            <a:off x="4554055" y="1369799"/>
            <a:ext cx="1228673" cy="364842"/>
          </a:xfrm>
          <a:prstGeom prst="rect">
            <a:avLst/>
          </a:prstGeom>
        </p:spPr>
        <p:txBody>
          <a:bodyPr vert="horz" wrap="square" lIns="0" tIns="26034" rIns="0" bIns="0" rtlCol="0">
            <a:spAutoFit/>
          </a:bodyPr>
          <a:lstStyle/>
          <a:p>
            <a:pPr marL="12700" marR="5080" algn="ct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Entre </a:t>
            </a:r>
            <a:r>
              <a:rPr lang="es-CL" sz="1100" b="1" spc="10" dirty="0">
                <a:solidFill>
                  <a:schemeClr val="tx1">
                    <a:lumMod val="75000"/>
                    <a:lumOff val="25000"/>
                  </a:schemeClr>
                </a:solidFill>
                <a:latin typeface="Roboto" panose="02000000000000000000" pitchFamily="2" charset="0"/>
                <a:ea typeface="Roboto" panose="02000000000000000000" pitchFamily="2" charset="0"/>
                <a:cs typeface="Arial"/>
              </a:rPr>
              <a:t>un  </a:t>
            </a:r>
          </a:p>
          <a:p>
            <a:pPr marL="12700" marR="5080" algn="ct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9% y</a:t>
            </a:r>
            <a:r>
              <a:rPr lang="es-CL" sz="1100" b="1" spc="-85" dirty="0">
                <a:solidFill>
                  <a:schemeClr val="tx1">
                    <a:lumMod val="75000"/>
                    <a:lumOff val="25000"/>
                  </a:schemeClr>
                </a:solidFill>
                <a:latin typeface="Roboto" panose="02000000000000000000" pitchFamily="2" charset="0"/>
                <a:ea typeface="Roboto" panose="02000000000000000000" pitchFamily="2" charset="0"/>
                <a:cs typeface="Arial"/>
              </a:rPr>
              <a:t> </a:t>
            </a:r>
            <a:r>
              <a:rPr lang="es-CL" sz="1100" b="1" spc="10" dirty="0">
                <a:solidFill>
                  <a:schemeClr val="tx1">
                    <a:lumMod val="75000"/>
                    <a:lumOff val="25000"/>
                  </a:schemeClr>
                </a:solidFill>
                <a:latin typeface="Roboto" panose="02000000000000000000" pitchFamily="2" charset="0"/>
                <a:ea typeface="Roboto" panose="02000000000000000000" pitchFamily="2" charset="0"/>
                <a:cs typeface="Arial"/>
              </a:rPr>
              <a:t>13%</a:t>
            </a:r>
            <a:endParaRPr lang="es-CL" sz="1100" dirty="0">
              <a:solidFill>
                <a:schemeClr val="tx1">
                  <a:lumMod val="75000"/>
                  <a:lumOff val="25000"/>
                </a:schemeClr>
              </a:solidFill>
              <a:latin typeface="Roboto" panose="02000000000000000000" pitchFamily="2" charset="0"/>
              <a:ea typeface="Roboto" panose="02000000000000000000" pitchFamily="2" charset="0"/>
              <a:cs typeface="Arial"/>
            </a:endParaRPr>
          </a:p>
        </p:txBody>
      </p:sp>
      <p:sp>
        <p:nvSpPr>
          <p:cNvPr id="8" name="object 5">
            <a:extLst>
              <a:ext uri="{FF2B5EF4-FFF2-40B4-BE49-F238E27FC236}">
                <a16:creationId xmlns:a16="http://schemas.microsoft.com/office/drawing/2014/main" id="{2A85821E-09BA-4579-A434-2B99E84A9384}"/>
              </a:ext>
            </a:extLst>
          </p:cNvPr>
          <p:cNvSpPr txBox="1"/>
          <p:nvPr/>
        </p:nvSpPr>
        <p:spPr>
          <a:xfrm>
            <a:off x="4554055" y="2313979"/>
            <a:ext cx="1228673" cy="364842"/>
          </a:xfrm>
          <a:prstGeom prst="rect">
            <a:avLst/>
          </a:prstGeom>
        </p:spPr>
        <p:txBody>
          <a:bodyPr vert="horz" wrap="square" lIns="0" tIns="26034" rIns="0" bIns="0" rtlCol="0">
            <a:spAutoFit/>
          </a:bodyPr>
          <a:lstStyle/>
          <a:p>
            <a:pPr marL="12700" marR="5080" indent="-12700" algn="ct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Entre </a:t>
            </a:r>
            <a:r>
              <a:rPr lang="es-CL" sz="1100" b="1" spc="10" dirty="0">
                <a:solidFill>
                  <a:schemeClr val="tx1">
                    <a:lumMod val="75000"/>
                    <a:lumOff val="25000"/>
                  </a:schemeClr>
                </a:solidFill>
                <a:latin typeface="Roboto" panose="02000000000000000000" pitchFamily="2" charset="0"/>
                <a:ea typeface="Roboto" panose="02000000000000000000" pitchFamily="2" charset="0"/>
                <a:cs typeface="Arial"/>
              </a:rPr>
              <a:t>un</a:t>
            </a:r>
          </a:p>
          <a:p>
            <a:pPr marL="12700" marR="5080" indent="-12700" algn="ctr"/>
            <a:r>
              <a:rPr lang="es-CL" sz="1100" b="1" spc="10" dirty="0">
                <a:solidFill>
                  <a:schemeClr val="tx1">
                    <a:lumMod val="75000"/>
                    <a:lumOff val="25000"/>
                  </a:schemeClr>
                </a:solidFill>
                <a:latin typeface="Roboto" panose="02000000000000000000" pitchFamily="2" charset="0"/>
                <a:ea typeface="Roboto" panose="02000000000000000000" pitchFamily="2" charset="0"/>
                <a:cs typeface="Arial"/>
              </a:rPr>
              <a:t>  </a:t>
            </a: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10% y</a:t>
            </a:r>
            <a:r>
              <a:rPr lang="es-CL" sz="1100" b="1" spc="-85" dirty="0">
                <a:solidFill>
                  <a:schemeClr val="tx1">
                    <a:lumMod val="75000"/>
                    <a:lumOff val="25000"/>
                  </a:schemeClr>
                </a:solidFill>
                <a:latin typeface="Roboto" panose="02000000000000000000" pitchFamily="2" charset="0"/>
                <a:ea typeface="Roboto" panose="02000000000000000000" pitchFamily="2" charset="0"/>
                <a:cs typeface="Arial"/>
              </a:rPr>
              <a:t> </a:t>
            </a: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16%</a:t>
            </a:r>
            <a:endParaRPr lang="es-CL" sz="1100" dirty="0">
              <a:solidFill>
                <a:schemeClr val="tx1">
                  <a:lumMod val="75000"/>
                  <a:lumOff val="25000"/>
                </a:schemeClr>
              </a:solidFill>
              <a:latin typeface="Roboto" panose="02000000000000000000" pitchFamily="2" charset="0"/>
              <a:ea typeface="Roboto" panose="02000000000000000000" pitchFamily="2" charset="0"/>
              <a:cs typeface="Arial"/>
            </a:endParaRPr>
          </a:p>
        </p:txBody>
      </p:sp>
      <p:sp>
        <p:nvSpPr>
          <p:cNvPr id="9" name="object 6">
            <a:extLst>
              <a:ext uri="{FF2B5EF4-FFF2-40B4-BE49-F238E27FC236}">
                <a16:creationId xmlns:a16="http://schemas.microsoft.com/office/drawing/2014/main" id="{F406BA40-D09D-4C2A-B26D-690FE3F18DEC}"/>
              </a:ext>
            </a:extLst>
          </p:cNvPr>
          <p:cNvSpPr txBox="1"/>
          <p:nvPr/>
        </p:nvSpPr>
        <p:spPr>
          <a:xfrm>
            <a:off x="4570991" y="3008048"/>
            <a:ext cx="1228673" cy="691855"/>
          </a:xfrm>
          <a:prstGeom prst="rect">
            <a:avLst/>
          </a:prstGeom>
        </p:spPr>
        <p:txBody>
          <a:bodyPr vert="horz" wrap="square" lIns="0" tIns="14604" rIns="0" bIns="0" rtlCol="0">
            <a:spAutoFit/>
          </a:bodyPr>
          <a:lstStyle/>
          <a:p>
            <a:pPr marL="12700" algn="ct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Entre</a:t>
            </a:r>
          </a:p>
          <a:p>
            <a:pPr marL="12700" algn="ct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10% y</a:t>
            </a:r>
            <a:r>
              <a:rPr lang="es-CL" sz="1100" b="1" spc="-90" dirty="0">
                <a:solidFill>
                  <a:schemeClr val="tx1">
                    <a:lumMod val="75000"/>
                    <a:lumOff val="25000"/>
                  </a:schemeClr>
                </a:solidFill>
                <a:latin typeface="Roboto" panose="02000000000000000000" pitchFamily="2" charset="0"/>
                <a:ea typeface="Roboto" panose="02000000000000000000" pitchFamily="2" charset="0"/>
                <a:cs typeface="Arial"/>
              </a:rPr>
              <a:t> </a:t>
            </a: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16%</a:t>
            </a:r>
            <a:endParaRPr lang="es-CL" sz="1100" dirty="0">
              <a:solidFill>
                <a:schemeClr val="tx1">
                  <a:lumMod val="75000"/>
                  <a:lumOff val="25000"/>
                </a:schemeClr>
              </a:solidFill>
              <a:latin typeface="Roboto" panose="02000000000000000000" pitchFamily="2" charset="0"/>
              <a:ea typeface="Roboto" panose="02000000000000000000" pitchFamily="2" charset="0"/>
              <a:cs typeface="Arial"/>
            </a:endParaRPr>
          </a:p>
          <a:p>
            <a:pPr marL="20955" algn="ct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a:t>
            </a:r>
            <a:endParaRPr lang="es-CL" sz="1100" dirty="0">
              <a:solidFill>
                <a:schemeClr val="tx1">
                  <a:lumMod val="75000"/>
                  <a:lumOff val="25000"/>
                </a:schemeClr>
              </a:solidFill>
              <a:latin typeface="Roboto" panose="02000000000000000000" pitchFamily="2" charset="0"/>
              <a:ea typeface="Roboto" panose="02000000000000000000" pitchFamily="2" charset="0"/>
              <a:cs typeface="Arial"/>
            </a:endParaRPr>
          </a:p>
          <a:p>
            <a:pPr marL="38100" marR="9525" indent="-20320" algn="ct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Efecto  Propiedad</a:t>
            </a:r>
            <a:endParaRPr lang="es-CL" sz="1100" dirty="0">
              <a:solidFill>
                <a:schemeClr val="tx1">
                  <a:lumMod val="75000"/>
                  <a:lumOff val="25000"/>
                </a:schemeClr>
              </a:solidFill>
              <a:latin typeface="Roboto" panose="02000000000000000000" pitchFamily="2" charset="0"/>
              <a:ea typeface="Roboto" panose="02000000000000000000" pitchFamily="2" charset="0"/>
              <a:cs typeface="Arial"/>
            </a:endParaRPr>
          </a:p>
        </p:txBody>
      </p:sp>
      <p:sp>
        <p:nvSpPr>
          <p:cNvPr id="10" name="object 7">
            <a:extLst>
              <a:ext uri="{FF2B5EF4-FFF2-40B4-BE49-F238E27FC236}">
                <a16:creationId xmlns:a16="http://schemas.microsoft.com/office/drawing/2014/main" id="{947794BB-DD52-4032-8136-6D05EE1F5B42}"/>
              </a:ext>
            </a:extLst>
          </p:cNvPr>
          <p:cNvSpPr txBox="1"/>
          <p:nvPr/>
        </p:nvSpPr>
        <p:spPr>
          <a:xfrm>
            <a:off x="319952" y="1329179"/>
            <a:ext cx="1771313" cy="582467"/>
          </a:xfrm>
          <a:prstGeom prst="rect">
            <a:avLst/>
          </a:prstGeom>
        </p:spPr>
        <p:txBody>
          <a:bodyPr vert="horz" wrap="square" lIns="0" tIns="16510" rIns="0" bIns="0" rtlCol="0">
            <a:spAutoFit/>
          </a:bodyPr>
          <a:lstStyle/>
          <a:p>
            <a:pPr marL="12700" marR="5080" algn="ctr">
              <a:lnSpc>
                <a:spcPct val="80000"/>
              </a:lnSpc>
              <a:spcBef>
                <a:spcPts val="600"/>
              </a:spcBef>
            </a:pP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Créditos</a:t>
            </a:r>
            <a:r>
              <a:rPr lang="es-CL" sz="1100" b="1" spc="-60" dirty="0">
                <a:solidFill>
                  <a:schemeClr val="tx1">
                    <a:lumMod val="75000"/>
                    <a:lumOff val="25000"/>
                  </a:schemeClr>
                </a:solidFill>
                <a:latin typeface="Roboto" panose="02000000000000000000" pitchFamily="2" charset="0"/>
                <a:ea typeface="Roboto" panose="02000000000000000000" pitchFamily="2" charset="0"/>
                <a:cs typeface="Arial"/>
              </a:rPr>
              <a:t> </a:t>
            </a: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con  </a:t>
            </a:r>
            <a:r>
              <a:rPr lang="es-CL" sz="1100" b="1" spc="-15" dirty="0">
                <a:solidFill>
                  <a:schemeClr val="tx1">
                    <a:lumMod val="75000"/>
                    <a:lumOff val="25000"/>
                  </a:schemeClr>
                </a:solidFill>
                <a:latin typeface="Roboto" panose="02000000000000000000" pitchFamily="2" charset="0"/>
                <a:ea typeface="Roboto" panose="02000000000000000000" pitchFamily="2" charset="0"/>
                <a:cs typeface="Arial"/>
              </a:rPr>
              <a:t>Aval </a:t>
            </a:r>
          </a:p>
          <a:p>
            <a:pPr marL="12700" marR="5080" algn="ctr">
              <a:lnSpc>
                <a:spcPct val="80000"/>
              </a:lnSpc>
              <a:spcBef>
                <a:spcPts val="600"/>
              </a:spcBef>
            </a:pP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de SGR  </a:t>
            </a:r>
          </a:p>
          <a:p>
            <a:pPr marL="12700" marR="5080" algn="ctr">
              <a:lnSpc>
                <a:spcPct val="80000"/>
              </a:lnSpc>
              <a:spcBef>
                <a:spcPts val="600"/>
              </a:spcBef>
            </a:pPr>
            <a:r>
              <a:rPr lang="es-CL" sz="1100" b="1" spc="-5" dirty="0">
                <a:solidFill>
                  <a:schemeClr val="tx1">
                    <a:lumMod val="75000"/>
                    <a:lumOff val="25000"/>
                  </a:schemeClr>
                </a:solidFill>
                <a:latin typeface="Roboto" panose="02000000000000000000" pitchFamily="2" charset="0"/>
                <a:ea typeface="Roboto" panose="02000000000000000000" pitchFamily="2" charset="0"/>
                <a:cs typeface="Arial"/>
              </a:rPr>
              <a:t>(Fondos CORFO)</a:t>
            </a:r>
            <a:endParaRPr lang="es-CL" sz="1100" dirty="0">
              <a:solidFill>
                <a:schemeClr val="tx1">
                  <a:lumMod val="75000"/>
                  <a:lumOff val="25000"/>
                </a:schemeClr>
              </a:solidFill>
              <a:latin typeface="Roboto" panose="02000000000000000000" pitchFamily="2" charset="0"/>
              <a:ea typeface="Roboto" panose="02000000000000000000" pitchFamily="2" charset="0"/>
              <a:cs typeface="Arial"/>
            </a:endParaRPr>
          </a:p>
        </p:txBody>
      </p:sp>
      <p:sp>
        <p:nvSpPr>
          <p:cNvPr id="11" name="object 8">
            <a:extLst>
              <a:ext uri="{FF2B5EF4-FFF2-40B4-BE49-F238E27FC236}">
                <a16:creationId xmlns:a16="http://schemas.microsoft.com/office/drawing/2014/main" id="{145FF2AC-A4BA-468D-972F-B68856470800}"/>
              </a:ext>
            </a:extLst>
          </p:cNvPr>
          <p:cNvSpPr txBox="1"/>
          <p:nvPr/>
        </p:nvSpPr>
        <p:spPr>
          <a:xfrm>
            <a:off x="667909" y="2364781"/>
            <a:ext cx="1016956" cy="182101"/>
          </a:xfrm>
          <a:prstGeom prst="rect">
            <a:avLst/>
          </a:prstGeom>
        </p:spPr>
        <p:txBody>
          <a:bodyPr vert="horz" wrap="square" lIns="0" tIns="12700" rIns="0" bIns="0" rtlCol="0">
            <a:spAutoFit/>
          </a:bodyPr>
          <a:lstStyle/>
          <a:p>
            <a:pPr marL="12700" algn="ctr">
              <a:spcBef>
                <a:spcPts val="600"/>
              </a:spcBef>
            </a:pPr>
            <a:r>
              <a:rPr lang="es-CL" sz="1100" b="1" spc="-5" dirty="0" err="1">
                <a:solidFill>
                  <a:schemeClr val="tx1">
                    <a:lumMod val="75000"/>
                    <a:lumOff val="25000"/>
                  </a:schemeClr>
                </a:solidFill>
                <a:latin typeface="Roboto" panose="02000000000000000000" pitchFamily="2" charset="0"/>
                <a:ea typeface="Roboto" panose="02000000000000000000" pitchFamily="2" charset="0"/>
                <a:cs typeface="Arial"/>
              </a:rPr>
              <a:t>Factoring</a:t>
            </a:r>
            <a:endParaRPr lang="es-CL" sz="1100" dirty="0">
              <a:solidFill>
                <a:schemeClr val="tx1">
                  <a:lumMod val="75000"/>
                  <a:lumOff val="25000"/>
                </a:schemeClr>
              </a:solidFill>
              <a:latin typeface="Roboto" panose="02000000000000000000" pitchFamily="2" charset="0"/>
              <a:ea typeface="Roboto" panose="02000000000000000000" pitchFamily="2" charset="0"/>
              <a:cs typeface="Arial"/>
            </a:endParaRPr>
          </a:p>
        </p:txBody>
      </p:sp>
      <p:sp>
        <p:nvSpPr>
          <p:cNvPr id="13" name="object 14">
            <a:extLst>
              <a:ext uri="{FF2B5EF4-FFF2-40B4-BE49-F238E27FC236}">
                <a16:creationId xmlns:a16="http://schemas.microsoft.com/office/drawing/2014/main" id="{03FAC9E2-63B1-48EF-890B-C2786EFDA4AC}"/>
              </a:ext>
            </a:extLst>
          </p:cNvPr>
          <p:cNvSpPr txBox="1"/>
          <p:nvPr/>
        </p:nvSpPr>
        <p:spPr>
          <a:xfrm>
            <a:off x="2192934" y="1310530"/>
            <a:ext cx="2454613" cy="629018"/>
          </a:xfrm>
          <a:prstGeom prst="rect">
            <a:avLst/>
          </a:prstGeom>
        </p:spPr>
        <p:txBody>
          <a:bodyPr vert="horz" wrap="square" lIns="0" tIns="13335" rIns="0" bIns="0" rtlCol="0">
            <a:spAutoFit/>
          </a:bodyPr>
          <a:lstStyle/>
          <a:p>
            <a:pPr marL="12700" marR="26034">
              <a:spcBef>
                <a:spcPts val="600"/>
              </a:spcBef>
            </a:pPr>
            <a:r>
              <a:rPr lang="es-CL" sz="1000" dirty="0">
                <a:solidFill>
                  <a:schemeClr val="tx1">
                    <a:lumMod val="75000"/>
                    <a:lumOff val="25000"/>
                  </a:schemeClr>
                </a:solidFill>
                <a:latin typeface="Roboto Thin"/>
                <a:ea typeface="Roboto" panose="02000000000000000000" pitchFamily="2" charset="0"/>
                <a:cs typeface="Roboto Thin"/>
              </a:rPr>
              <a:t>Generalmente 3 a 12 meses de muy bajo riesgo por el Aval de la SGR (Fondos CORFO).  Responden por el 100% del capital  más interés.</a:t>
            </a:r>
          </a:p>
        </p:txBody>
      </p:sp>
      <p:sp>
        <p:nvSpPr>
          <p:cNvPr id="14" name="object 15">
            <a:extLst>
              <a:ext uri="{FF2B5EF4-FFF2-40B4-BE49-F238E27FC236}">
                <a16:creationId xmlns:a16="http://schemas.microsoft.com/office/drawing/2014/main" id="{496D6ED4-E66C-4497-A509-4A5D3376C1B6}"/>
              </a:ext>
            </a:extLst>
          </p:cNvPr>
          <p:cNvSpPr txBox="1"/>
          <p:nvPr/>
        </p:nvSpPr>
        <p:spPr>
          <a:xfrm>
            <a:off x="2159719" y="3122031"/>
            <a:ext cx="2310681" cy="484748"/>
          </a:xfrm>
          <a:prstGeom prst="rect">
            <a:avLst/>
          </a:prstGeom>
        </p:spPr>
        <p:txBody>
          <a:bodyPr vert="horz" wrap="square" lIns="0" tIns="22860" rIns="0" bIns="0" rtlCol="0">
            <a:spAutoFit/>
          </a:bodyPr>
          <a:lstStyle/>
          <a:p>
            <a:pPr marL="12700" marR="5080">
              <a:spcBef>
                <a:spcPts val="600"/>
              </a:spcBef>
            </a:pPr>
            <a:r>
              <a:rPr lang="es-CL" sz="1000" dirty="0">
                <a:solidFill>
                  <a:schemeClr val="tx1">
                    <a:lumMod val="75000"/>
                    <a:lumOff val="25000"/>
                  </a:schemeClr>
                </a:solidFill>
                <a:latin typeface="Roboto Thin"/>
                <a:ea typeface="Roboto" panose="02000000000000000000" pitchFamily="2" charset="0"/>
                <a:cs typeface="Roboto Thin"/>
              </a:rPr>
              <a:t>Operaciones de 6 a 18 meses de muy bajo  riesgo porque la propiedad queda a  nombre del inversionista. </a:t>
            </a:r>
          </a:p>
        </p:txBody>
      </p:sp>
      <p:sp>
        <p:nvSpPr>
          <p:cNvPr id="15" name="object 14">
            <a:extLst>
              <a:ext uri="{FF2B5EF4-FFF2-40B4-BE49-F238E27FC236}">
                <a16:creationId xmlns:a16="http://schemas.microsoft.com/office/drawing/2014/main" id="{BDCFCE18-6933-4136-B3D2-49A6FDAD1566}"/>
              </a:ext>
            </a:extLst>
          </p:cNvPr>
          <p:cNvSpPr txBox="1"/>
          <p:nvPr/>
        </p:nvSpPr>
        <p:spPr>
          <a:xfrm>
            <a:off x="2192935" y="2110236"/>
            <a:ext cx="2277466" cy="782907"/>
          </a:xfrm>
          <a:prstGeom prst="rect">
            <a:avLst/>
          </a:prstGeom>
        </p:spPr>
        <p:txBody>
          <a:bodyPr vert="horz" wrap="square" lIns="0" tIns="13335" rIns="0" bIns="0" rtlCol="0">
            <a:spAutoFit/>
          </a:bodyPr>
          <a:lstStyle/>
          <a:p>
            <a:pPr marL="12700" marR="5080">
              <a:spcBef>
                <a:spcPts val="600"/>
              </a:spcBef>
            </a:pPr>
            <a:r>
              <a:rPr lang="es-CL" sz="1000" dirty="0">
                <a:solidFill>
                  <a:schemeClr val="tx1">
                    <a:lumMod val="75000"/>
                    <a:lumOff val="25000"/>
                  </a:schemeClr>
                </a:solidFill>
                <a:latin typeface="Roboto Thin"/>
                <a:ea typeface="Roboto" panose="02000000000000000000" pitchFamily="2" charset="0"/>
                <a:cs typeface="Roboto Thin"/>
              </a:rPr>
              <a:t>Los montos invertidos están  respaldados en un 100% a través de  facturas cedidas a los inversionistas a través de RedCapital. Los pagos son de 2 a 4 meses.</a:t>
            </a:r>
          </a:p>
        </p:txBody>
      </p:sp>
      <p:sp>
        <p:nvSpPr>
          <p:cNvPr id="16" name="object 17"/>
          <p:cNvSpPr txBox="1"/>
          <p:nvPr/>
        </p:nvSpPr>
        <p:spPr>
          <a:xfrm>
            <a:off x="6889860" y="971347"/>
            <a:ext cx="814807" cy="182101"/>
          </a:xfrm>
          <a:prstGeom prst="rect">
            <a:avLst/>
          </a:prstGeom>
        </p:spPr>
        <p:txBody>
          <a:bodyPr vert="horz" wrap="square" lIns="0" tIns="12700" rIns="0" bIns="0" rtlCol="0">
            <a:spAutoFit/>
          </a:bodyPr>
          <a:lstStyle/>
          <a:p>
            <a:pPr marL="12700">
              <a:lnSpc>
                <a:spcPct val="100000"/>
              </a:lnSpc>
              <a:spcBef>
                <a:spcPts val="100"/>
              </a:spcBef>
            </a:pPr>
            <a:r>
              <a:rPr lang="es-CL" sz="1100" b="1" dirty="0">
                <a:latin typeface="Roboto"/>
                <a:ea typeface="Roboto Black" panose="02000000000000000000" pitchFamily="2" charset="0"/>
                <a:cs typeface="Roboto"/>
              </a:rPr>
              <a:t>Riesgos</a:t>
            </a:r>
            <a:endParaRPr sz="1100" b="1" dirty="0">
              <a:latin typeface="Roboto"/>
              <a:ea typeface="Roboto Black" panose="02000000000000000000" pitchFamily="2" charset="0"/>
              <a:cs typeface="Roboto"/>
            </a:endParaRPr>
          </a:p>
        </p:txBody>
      </p:sp>
      <p:sp>
        <p:nvSpPr>
          <p:cNvPr id="17" name="object 17">
            <a:extLst>
              <a:ext uri="{FF2B5EF4-FFF2-40B4-BE49-F238E27FC236}">
                <a16:creationId xmlns:a16="http://schemas.microsoft.com/office/drawing/2014/main" id="{94A3F29B-1C09-4F42-9EFF-46F60B7E681D}"/>
              </a:ext>
            </a:extLst>
          </p:cNvPr>
          <p:cNvSpPr txBox="1"/>
          <p:nvPr/>
        </p:nvSpPr>
        <p:spPr>
          <a:xfrm>
            <a:off x="2968835" y="980818"/>
            <a:ext cx="739563" cy="182101"/>
          </a:xfrm>
          <a:prstGeom prst="rect">
            <a:avLst/>
          </a:prstGeom>
        </p:spPr>
        <p:txBody>
          <a:bodyPr vert="horz" wrap="square" lIns="0" tIns="12700" rIns="0" bIns="0" rtlCol="0">
            <a:spAutoFit/>
          </a:bodyPr>
          <a:lstStyle/>
          <a:p>
            <a:pPr marL="12700">
              <a:lnSpc>
                <a:spcPct val="100000"/>
              </a:lnSpc>
              <a:spcBef>
                <a:spcPts val="100"/>
              </a:spcBef>
            </a:pPr>
            <a:r>
              <a:rPr lang="es-CL" sz="1100" b="1" dirty="0">
                <a:latin typeface="Roboto"/>
                <a:ea typeface="Roboto Black" panose="02000000000000000000" pitchFamily="2" charset="0"/>
                <a:cs typeface="Roboto"/>
              </a:rPr>
              <a:t>Detalles</a:t>
            </a:r>
          </a:p>
        </p:txBody>
      </p:sp>
      <p:sp>
        <p:nvSpPr>
          <p:cNvPr id="18" name="object 17">
            <a:extLst>
              <a:ext uri="{FF2B5EF4-FFF2-40B4-BE49-F238E27FC236}">
                <a16:creationId xmlns:a16="http://schemas.microsoft.com/office/drawing/2014/main" id="{A566815E-6947-43E6-9DF9-DA8F1156F60E}"/>
              </a:ext>
            </a:extLst>
          </p:cNvPr>
          <p:cNvSpPr txBox="1"/>
          <p:nvPr/>
        </p:nvSpPr>
        <p:spPr>
          <a:xfrm>
            <a:off x="4754803" y="980818"/>
            <a:ext cx="1070529" cy="182101"/>
          </a:xfrm>
          <a:prstGeom prst="rect">
            <a:avLst/>
          </a:prstGeom>
        </p:spPr>
        <p:txBody>
          <a:bodyPr vert="horz" wrap="square" lIns="0" tIns="12700" rIns="0" bIns="0" rtlCol="0">
            <a:spAutoFit/>
          </a:bodyPr>
          <a:lstStyle/>
          <a:p>
            <a:pPr marL="12700">
              <a:lnSpc>
                <a:spcPct val="100000"/>
              </a:lnSpc>
              <a:spcBef>
                <a:spcPts val="100"/>
              </a:spcBef>
            </a:pPr>
            <a:r>
              <a:rPr lang="es-CL" sz="1100" b="1" dirty="0">
                <a:latin typeface="Roboto"/>
                <a:ea typeface="Roboto Black" panose="02000000000000000000" pitchFamily="2" charset="0"/>
                <a:cs typeface="Roboto"/>
              </a:rPr>
              <a:t>Rentabilidad</a:t>
            </a:r>
          </a:p>
        </p:txBody>
      </p:sp>
      <p:sp>
        <p:nvSpPr>
          <p:cNvPr id="25" name="object 16">
            <a:extLst>
              <a:ext uri="{FF2B5EF4-FFF2-40B4-BE49-F238E27FC236}">
                <a16:creationId xmlns:a16="http://schemas.microsoft.com/office/drawing/2014/main" id="{9ACF65EF-DFE3-4D82-BB8C-DBEDCC774820}"/>
              </a:ext>
            </a:extLst>
          </p:cNvPr>
          <p:cNvSpPr txBox="1"/>
          <p:nvPr/>
        </p:nvSpPr>
        <p:spPr>
          <a:xfrm>
            <a:off x="6048629" y="1188320"/>
            <a:ext cx="2539705" cy="784189"/>
          </a:xfrm>
          <a:prstGeom prst="rect">
            <a:avLst/>
          </a:prstGeom>
        </p:spPr>
        <p:txBody>
          <a:bodyPr vert="horz" wrap="square" lIns="0" tIns="14605" rIns="0" bIns="0" rtlCol="0">
            <a:spAutoFit/>
          </a:bodyPr>
          <a:lstStyle/>
          <a:p>
            <a:pPr marL="12700" marR="18415" lvl="0" indent="0" defTabSz="914400" eaLnBrk="1" fontAlgn="auto" latinLnBrk="0" hangingPunct="1">
              <a:lnSpc>
                <a:spcPct val="100000"/>
              </a:lnSpc>
              <a:spcBef>
                <a:spcPts val="600"/>
              </a:spcBef>
              <a:spcAft>
                <a:spcPts val="0"/>
              </a:spcAft>
              <a:buClrTx/>
              <a:buSzTx/>
              <a:buFontTx/>
              <a:buNone/>
              <a:tabLst/>
              <a:defRPr/>
            </a:pPr>
            <a:r>
              <a:rPr kumimoji="0" lang="es-CL" sz="1000" u="none" strike="noStrike" kern="0" cap="none" normalizeH="0" baseline="0" noProof="0" dirty="0">
                <a:ln>
                  <a:noFill/>
                </a:ln>
                <a:solidFill>
                  <a:sysClr val="windowText" lastClr="000000">
                    <a:lumMod val="75000"/>
                    <a:lumOff val="25000"/>
                  </a:sysClr>
                </a:solidFill>
                <a:effectLst/>
                <a:uLnTx/>
                <a:uFillTx/>
                <a:latin typeface="Roboto Thin"/>
                <a:ea typeface="Roboto" panose="02000000000000000000" pitchFamily="2" charset="0"/>
                <a:cs typeface="Roboto Thin"/>
              </a:rPr>
              <a:t>Que la SGR quiebre. Trabajamos con las  </a:t>
            </a:r>
            <a:r>
              <a:rPr kumimoji="0" lang="es-CL" sz="1000" u="none" strike="noStrike" kern="0" cap="none" normalizeH="0" baseline="0" noProof="0" dirty="0" err="1">
                <a:ln>
                  <a:noFill/>
                </a:ln>
                <a:solidFill>
                  <a:sysClr val="windowText" lastClr="000000">
                    <a:lumMod val="75000"/>
                    <a:lumOff val="25000"/>
                  </a:sysClr>
                </a:solidFill>
                <a:effectLst/>
                <a:uLnTx/>
                <a:uFillTx/>
                <a:latin typeface="Roboto Thin"/>
                <a:ea typeface="Roboto" panose="02000000000000000000" pitchFamily="2" charset="0"/>
                <a:cs typeface="Roboto Thin"/>
              </a:rPr>
              <a:t>SGRs</a:t>
            </a:r>
            <a:r>
              <a:rPr kumimoji="0" lang="es-CL" sz="1000" u="none" strike="noStrike" kern="0" cap="none" normalizeH="0" baseline="0" noProof="0" dirty="0">
                <a:ln>
                  <a:noFill/>
                </a:ln>
                <a:solidFill>
                  <a:sysClr val="windowText" lastClr="000000">
                    <a:lumMod val="75000"/>
                    <a:lumOff val="25000"/>
                  </a:sysClr>
                </a:solidFill>
                <a:effectLst/>
                <a:uLnTx/>
                <a:uFillTx/>
                <a:latin typeface="Roboto Thin"/>
                <a:ea typeface="Roboto" panose="02000000000000000000" pitchFamily="2" charset="0"/>
                <a:cs typeface="Roboto Thin"/>
              </a:rPr>
              <a:t> con </a:t>
            </a:r>
            <a:r>
              <a:rPr kumimoji="0" lang="es-CL" sz="1000" u="none" strike="noStrike" kern="0" cap="none" normalizeH="0" baseline="0" noProof="0" dirty="0" err="1">
                <a:ln>
                  <a:noFill/>
                </a:ln>
                <a:solidFill>
                  <a:sysClr val="windowText" lastClr="000000">
                    <a:lumMod val="75000"/>
                    <a:lumOff val="25000"/>
                  </a:sysClr>
                </a:solidFill>
                <a:effectLst/>
                <a:uLnTx/>
                <a:uFillTx/>
                <a:latin typeface="Roboto Thin"/>
                <a:ea typeface="Roboto" panose="02000000000000000000" pitchFamily="2" charset="0"/>
                <a:cs typeface="Roboto Thin"/>
              </a:rPr>
              <a:t>clasiﬁcación</a:t>
            </a:r>
            <a:r>
              <a:rPr kumimoji="0" lang="es-CL" sz="1000" u="none" strike="noStrike" kern="0" cap="none" normalizeH="0" baseline="0" noProof="0" dirty="0">
                <a:ln>
                  <a:noFill/>
                </a:ln>
                <a:solidFill>
                  <a:sysClr val="windowText" lastClr="000000">
                    <a:lumMod val="75000"/>
                    <a:lumOff val="25000"/>
                  </a:sysClr>
                </a:solidFill>
                <a:effectLst/>
                <a:uLnTx/>
                <a:uFillTx/>
                <a:latin typeface="Roboto Thin"/>
                <a:ea typeface="Roboto" panose="02000000000000000000" pitchFamily="2" charset="0"/>
                <a:cs typeface="Roboto Thin"/>
              </a:rPr>
              <a:t> de riesgo desde A-.  Están reguladas por CORFO y SBIF  (Revisamos los EERR y </a:t>
            </a:r>
            <a:r>
              <a:rPr kumimoji="0" lang="es-CL" sz="1000" u="none" strike="noStrike" kern="0" cap="none" normalizeH="0" baseline="0" noProof="0" dirty="0" err="1">
                <a:ln>
                  <a:noFill/>
                </a:ln>
                <a:solidFill>
                  <a:sysClr val="windowText" lastClr="000000">
                    <a:lumMod val="75000"/>
                    <a:lumOff val="25000"/>
                  </a:sysClr>
                </a:solidFill>
                <a:effectLst/>
                <a:uLnTx/>
                <a:uFillTx/>
                <a:latin typeface="Roboto Thin"/>
                <a:ea typeface="Roboto" panose="02000000000000000000" pitchFamily="2" charset="0"/>
                <a:cs typeface="Roboto Thin"/>
              </a:rPr>
              <a:t>clasiﬁcaciones</a:t>
            </a:r>
            <a:r>
              <a:rPr kumimoji="0" lang="es-CL" sz="1000" u="none" strike="noStrike" kern="0" cap="none" normalizeH="0" baseline="0" noProof="0" dirty="0">
                <a:ln>
                  <a:noFill/>
                </a:ln>
                <a:solidFill>
                  <a:sysClr val="windowText" lastClr="000000">
                    <a:lumMod val="75000"/>
                    <a:lumOff val="25000"/>
                  </a:sysClr>
                </a:solidFill>
                <a:effectLst/>
                <a:uLnTx/>
                <a:uFillTx/>
                <a:latin typeface="Roboto Thin"/>
                <a:ea typeface="Roboto" panose="02000000000000000000" pitchFamily="2" charset="0"/>
                <a:cs typeface="Roboto Thin"/>
              </a:rPr>
              <a:t> de  riesgo).</a:t>
            </a:r>
          </a:p>
        </p:txBody>
      </p:sp>
      <p:sp>
        <p:nvSpPr>
          <p:cNvPr id="26" name="object 17">
            <a:extLst>
              <a:ext uri="{FF2B5EF4-FFF2-40B4-BE49-F238E27FC236}">
                <a16:creationId xmlns:a16="http://schemas.microsoft.com/office/drawing/2014/main" id="{82FCEEB4-6FD0-49BD-ABC5-A5EC84B50392}"/>
              </a:ext>
            </a:extLst>
          </p:cNvPr>
          <p:cNvSpPr txBox="1"/>
          <p:nvPr/>
        </p:nvSpPr>
        <p:spPr>
          <a:xfrm>
            <a:off x="6020073" y="3030108"/>
            <a:ext cx="2539705" cy="629018"/>
          </a:xfrm>
          <a:prstGeom prst="rect">
            <a:avLst/>
          </a:prstGeom>
        </p:spPr>
        <p:txBody>
          <a:bodyPr vert="horz" wrap="square" lIns="0" tIns="13335" rIns="0" bIns="0" rtlCol="0">
            <a:spAutoFit/>
          </a:bodyPr>
          <a:lstStyle/>
          <a:p>
            <a:pPr marL="12700" marR="5080" lvl="0" indent="0" defTabSz="914400" eaLnBrk="1" fontAlgn="auto" latinLnBrk="0" hangingPunct="1">
              <a:lnSpc>
                <a:spcPct val="100000"/>
              </a:lnSpc>
              <a:spcBef>
                <a:spcPts val="600"/>
              </a:spcBef>
              <a:spcAft>
                <a:spcPts val="0"/>
              </a:spcAft>
              <a:buClrTx/>
              <a:buSzTx/>
              <a:buFontTx/>
              <a:buNone/>
              <a:tabLst/>
              <a:defRPr/>
            </a:pPr>
            <a:r>
              <a:rPr kumimoji="0" lang="es-CL" sz="1000" u="none" strike="noStrike" kern="0" cap="none" normalizeH="0" baseline="0" noProof="0" dirty="0">
                <a:ln>
                  <a:noFill/>
                </a:ln>
                <a:solidFill>
                  <a:sysClr val="windowText" lastClr="000000">
                    <a:lumMod val="75000"/>
                    <a:lumOff val="25000"/>
                  </a:sysClr>
                </a:solidFill>
                <a:effectLst/>
                <a:uLnTx/>
                <a:uFillTx/>
                <a:latin typeface="Roboto Thin"/>
                <a:ea typeface="Roboto" panose="02000000000000000000" pitchFamily="2" charset="0"/>
                <a:cs typeface="Roboto Thin"/>
              </a:rPr>
              <a:t>No pago: Implica pérdida de liquidez  (Demora alrededor de 6 a 12 meses y se  estima que en estos casos la rentabilidad  aumenta por el activo subyacente).</a:t>
            </a:r>
          </a:p>
        </p:txBody>
      </p:sp>
      <p:sp>
        <p:nvSpPr>
          <p:cNvPr id="27" name="object 16">
            <a:extLst>
              <a:ext uri="{FF2B5EF4-FFF2-40B4-BE49-F238E27FC236}">
                <a16:creationId xmlns:a16="http://schemas.microsoft.com/office/drawing/2014/main" id="{B23338CC-A592-4854-98EF-90FF031B813E}"/>
              </a:ext>
            </a:extLst>
          </p:cNvPr>
          <p:cNvSpPr txBox="1"/>
          <p:nvPr/>
        </p:nvSpPr>
        <p:spPr>
          <a:xfrm>
            <a:off x="6020073" y="2169239"/>
            <a:ext cx="2539705" cy="630301"/>
          </a:xfrm>
          <a:prstGeom prst="rect">
            <a:avLst/>
          </a:prstGeom>
        </p:spPr>
        <p:txBody>
          <a:bodyPr vert="horz" wrap="square" lIns="0" tIns="14605" rIns="0" bIns="0" rtlCol="0">
            <a:spAutoFit/>
          </a:bodyPr>
          <a:lstStyle/>
          <a:p>
            <a:pPr marL="12700" marR="0" lvl="0" indent="0" defTabSz="914400" eaLnBrk="1" fontAlgn="auto" latinLnBrk="0" hangingPunct="1">
              <a:lnSpc>
                <a:spcPct val="100000"/>
              </a:lnSpc>
              <a:spcBef>
                <a:spcPts val="600"/>
              </a:spcBef>
              <a:spcAft>
                <a:spcPts val="0"/>
              </a:spcAft>
              <a:buClrTx/>
              <a:buSzTx/>
              <a:buFontTx/>
              <a:buNone/>
              <a:tabLst/>
              <a:defRPr/>
            </a:pPr>
            <a:r>
              <a:rPr kumimoji="0" lang="es-CL" sz="1000" u="none" strike="noStrike" kern="0" cap="none" normalizeH="0" baseline="0" noProof="0" dirty="0">
                <a:ln>
                  <a:noFill/>
                </a:ln>
                <a:solidFill>
                  <a:sysClr val="windowText" lastClr="000000">
                    <a:lumMod val="75000"/>
                    <a:lumOff val="25000"/>
                  </a:sysClr>
                </a:solidFill>
                <a:effectLst/>
                <a:uLnTx/>
                <a:uFillTx/>
                <a:latin typeface="Roboto Thin"/>
                <a:ea typeface="Roboto" panose="02000000000000000000" pitchFamily="2" charset="0"/>
                <a:cs typeface="Roboto Thin"/>
              </a:rPr>
              <a:t>Depende principalmente de quien es el pagador de la factura.  Tomamos a  Pymes que le emiten facturas  a buenos  pagadores (deudores).</a:t>
            </a:r>
          </a:p>
        </p:txBody>
      </p:sp>
      <p:sp>
        <p:nvSpPr>
          <p:cNvPr id="28" name="object 7">
            <a:extLst>
              <a:ext uri="{FF2B5EF4-FFF2-40B4-BE49-F238E27FC236}">
                <a16:creationId xmlns:a16="http://schemas.microsoft.com/office/drawing/2014/main" id="{947794BB-DD52-4032-8136-6D05EE1F5B42}"/>
              </a:ext>
            </a:extLst>
          </p:cNvPr>
          <p:cNvSpPr txBox="1"/>
          <p:nvPr/>
        </p:nvSpPr>
        <p:spPr>
          <a:xfrm>
            <a:off x="319952" y="3187527"/>
            <a:ext cx="1771313" cy="619913"/>
          </a:xfrm>
          <a:prstGeom prst="rect">
            <a:avLst/>
          </a:prstGeom>
        </p:spPr>
        <p:txBody>
          <a:bodyPr vert="horz" wrap="square" lIns="0" tIns="16510" rIns="0" bIns="0" rtlCol="0">
            <a:spAutoFit/>
          </a:bodyPr>
          <a:lstStyle/>
          <a:p>
            <a:pPr marL="12700" marR="5080" algn="ctr">
              <a:lnSpc>
                <a:spcPct val="80000"/>
              </a:lnSpc>
              <a:spcBef>
                <a:spcPts val="600"/>
              </a:spcBef>
            </a:pPr>
            <a:r>
              <a:rPr lang="es-ES_tradnl" sz="1100" b="1" dirty="0">
                <a:solidFill>
                  <a:schemeClr val="tx1">
                    <a:lumMod val="75000"/>
                    <a:lumOff val="25000"/>
                  </a:schemeClr>
                </a:solidFill>
                <a:latin typeface="Roboto" panose="02000000000000000000" pitchFamily="2" charset="0"/>
                <a:ea typeface="Roboto" panose="02000000000000000000" pitchFamily="2" charset="0"/>
              </a:rPr>
              <a:t>Leasing</a:t>
            </a:r>
          </a:p>
          <a:p>
            <a:pPr marL="12700" marR="5080" algn="ctr">
              <a:lnSpc>
                <a:spcPct val="80000"/>
              </a:lnSpc>
              <a:spcBef>
                <a:spcPts val="600"/>
              </a:spcBef>
            </a:pPr>
            <a:r>
              <a:rPr lang="es-ES_tradnl" sz="1100" b="1" dirty="0">
                <a:solidFill>
                  <a:schemeClr val="tx1">
                    <a:lumMod val="75000"/>
                    <a:lumOff val="25000"/>
                  </a:schemeClr>
                </a:solidFill>
                <a:latin typeface="Roboto" panose="02000000000000000000" pitchFamily="2" charset="0"/>
                <a:ea typeface="Roboto" panose="02000000000000000000" pitchFamily="2" charset="0"/>
              </a:rPr>
              <a:t>propiedades</a:t>
            </a:r>
          </a:p>
          <a:p>
            <a:pPr marL="12700" marR="5080" algn="ctr">
              <a:spcBef>
                <a:spcPts val="600"/>
              </a:spcBef>
            </a:pPr>
            <a:endParaRPr lang="es-CL" sz="1100" b="1" dirty="0">
              <a:solidFill>
                <a:schemeClr val="tx1">
                  <a:lumMod val="75000"/>
                  <a:lumOff val="25000"/>
                </a:schemeClr>
              </a:solidFill>
              <a:latin typeface="Roboto" panose="02000000000000000000" pitchFamily="2" charset="0"/>
              <a:ea typeface="Roboto" panose="02000000000000000000" pitchFamily="2" charset="0"/>
            </a:endParaRPr>
          </a:p>
        </p:txBody>
      </p:sp>
      <p:cxnSp>
        <p:nvCxnSpPr>
          <p:cNvPr id="30" name="Conector recto 29"/>
          <p:cNvCxnSpPr/>
          <p:nvPr/>
        </p:nvCxnSpPr>
        <p:spPr>
          <a:xfrm>
            <a:off x="304800" y="2085774"/>
            <a:ext cx="8500533"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Conector recto 30"/>
          <p:cNvCxnSpPr/>
          <p:nvPr/>
        </p:nvCxnSpPr>
        <p:spPr>
          <a:xfrm>
            <a:off x="304800" y="3007686"/>
            <a:ext cx="8500533"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Conector recto 31"/>
          <p:cNvCxnSpPr/>
          <p:nvPr/>
        </p:nvCxnSpPr>
        <p:spPr>
          <a:xfrm>
            <a:off x="304800" y="3769678"/>
            <a:ext cx="8500533"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Conector recto 32"/>
          <p:cNvCxnSpPr/>
          <p:nvPr/>
        </p:nvCxnSpPr>
        <p:spPr>
          <a:xfrm>
            <a:off x="304800" y="1171386"/>
            <a:ext cx="8500533"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7" name="Rectángulo 36"/>
          <p:cNvSpPr/>
          <p:nvPr/>
        </p:nvSpPr>
        <p:spPr>
          <a:xfrm>
            <a:off x="76200" y="3891237"/>
            <a:ext cx="8957733" cy="112103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effectLst>
                <a:outerShdw blurRad="50800" dist="38100" dir="2700000" algn="tl" rotWithShape="0">
                  <a:prstClr val="black">
                    <a:alpha val="40000"/>
                  </a:prstClr>
                </a:outerShdw>
              </a:effectLst>
            </a:endParaRPr>
          </a:p>
        </p:txBody>
      </p:sp>
      <p:sp>
        <p:nvSpPr>
          <p:cNvPr id="34" name="Rectángulo 33">
            <a:extLst>
              <a:ext uri="{FF2B5EF4-FFF2-40B4-BE49-F238E27FC236}">
                <a16:creationId xmlns:a16="http://schemas.microsoft.com/office/drawing/2014/main" id="{0EEE3AB9-6E7F-4FE9-B30D-CE59B71F341D}"/>
              </a:ext>
            </a:extLst>
          </p:cNvPr>
          <p:cNvSpPr/>
          <p:nvPr/>
        </p:nvSpPr>
        <p:spPr>
          <a:xfrm>
            <a:off x="716975" y="3967440"/>
            <a:ext cx="7058121" cy="400110"/>
          </a:xfrm>
          <a:prstGeom prst="rect">
            <a:avLst/>
          </a:prstGeom>
        </p:spPr>
        <p:txBody>
          <a:bodyPr wrap="square">
            <a:spAutoFit/>
          </a:bodyPr>
          <a:lstStyle/>
          <a:p>
            <a:pPr algn="ctr"/>
            <a:r>
              <a:rPr lang="es-CL" sz="1000" b="1" dirty="0">
                <a:solidFill>
                  <a:schemeClr val="bg1">
                    <a:lumMod val="50000"/>
                  </a:schemeClr>
                </a:solidFill>
                <a:latin typeface="Roboto"/>
                <a:cs typeface="Roboto"/>
              </a:rPr>
              <a:t>Las garantías siempre quedan a nombre de los inversionistas. En caso de ser necesario</a:t>
            </a:r>
            <a:r>
              <a:rPr lang="pt-BR" sz="1000" b="1" dirty="0">
                <a:solidFill>
                  <a:schemeClr val="bg1">
                    <a:lumMod val="50000"/>
                  </a:schemeClr>
                </a:solidFill>
                <a:latin typeface="Roboto"/>
                <a:cs typeface="Roboto"/>
              </a:rPr>
              <a:t>, </a:t>
            </a:r>
            <a:r>
              <a:rPr lang="pt-BR" sz="1000" b="1" dirty="0" err="1">
                <a:solidFill>
                  <a:schemeClr val="bg1">
                    <a:lumMod val="50000"/>
                  </a:schemeClr>
                </a:solidFill>
                <a:latin typeface="Roboto"/>
                <a:cs typeface="Roboto"/>
              </a:rPr>
              <a:t>los</a:t>
            </a:r>
            <a:r>
              <a:rPr lang="pt-BR" sz="1000" b="1" dirty="0">
                <a:solidFill>
                  <a:schemeClr val="bg1">
                    <a:lumMod val="50000"/>
                  </a:schemeClr>
                </a:solidFill>
                <a:latin typeface="Roboto"/>
                <a:cs typeface="Roboto"/>
              </a:rPr>
              <a:t> </a:t>
            </a:r>
            <a:r>
              <a:rPr lang="es-CL" sz="1000" b="1" dirty="0">
                <a:solidFill>
                  <a:schemeClr val="bg1">
                    <a:lumMod val="50000"/>
                  </a:schemeClr>
                </a:solidFill>
                <a:latin typeface="Roboto"/>
                <a:cs typeface="Roboto"/>
              </a:rPr>
              <a:t>inversionistas podrían cobrar las garantías a cada Pyme.</a:t>
            </a:r>
          </a:p>
        </p:txBody>
      </p:sp>
      <p:sp>
        <p:nvSpPr>
          <p:cNvPr id="35" name="Rectángulo 34">
            <a:extLst>
              <a:ext uri="{FF2B5EF4-FFF2-40B4-BE49-F238E27FC236}">
                <a16:creationId xmlns:a16="http://schemas.microsoft.com/office/drawing/2014/main" id="{6368E3FE-FF80-4DFF-BE0A-5D94075EF07A}"/>
              </a:ext>
            </a:extLst>
          </p:cNvPr>
          <p:cNvSpPr/>
          <p:nvPr/>
        </p:nvSpPr>
        <p:spPr>
          <a:xfrm>
            <a:off x="700519" y="4360792"/>
            <a:ext cx="7025414" cy="553998"/>
          </a:xfrm>
          <a:prstGeom prst="rect">
            <a:avLst/>
          </a:prstGeom>
        </p:spPr>
        <p:txBody>
          <a:bodyPr wrap="square">
            <a:spAutoFit/>
          </a:bodyPr>
          <a:lstStyle/>
          <a:p>
            <a:pPr algn="ctr"/>
            <a:r>
              <a:rPr lang="es-CL" sz="1000" dirty="0">
                <a:solidFill>
                  <a:schemeClr val="bg1">
                    <a:lumMod val="50000"/>
                  </a:schemeClr>
                </a:solidFill>
                <a:latin typeface="Roboto"/>
                <a:ea typeface="Roboto" panose="02000000000000000000" pitchFamily="2" charset="0"/>
                <a:cs typeface="Roboto"/>
              </a:rPr>
              <a:t>Gran parte de las operaciones presentan mora en los días acordados. En estos casos, si es factible se cobra una mayor tasa lo que aumenta la rentabilidad para los inversionistas.</a:t>
            </a:r>
          </a:p>
          <a:p>
            <a:pPr algn="ctr"/>
            <a:r>
              <a:rPr lang="es-CL" sz="1000" dirty="0">
                <a:solidFill>
                  <a:schemeClr val="bg1">
                    <a:lumMod val="50000"/>
                  </a:schemeClr>
                </a:solidFill>
                <a:latin typeface="Roboto"/>
                <a:ea typeface="Roboto" panose="02000000000000000000" pitchFamily="2" charset="0"/>
                <a:cs typeface="Roboto"/>
              </a:rPr>
              <a:t> </a:t>
            </a:r>
            <a:r>
              <a:rPr lang="es-CL" sz="1000" b="1" dirty="0">
                <a:solidFill>
                  <a:schemeClr val="bg1">
                    <a:lumMod val="50000"/>
                  </a:schemeClr>
                </a:solidFill>
                <a:latin typeface="Roboto"/>
                <a:ea typeface="Roboto" panose="02000000000000000000" pitchFamily="2" charset="0"/>
                <a:cs typeface="Roboto"/>
              </a:rPr>
              <a:t>Para más información revisar anexos o escribanos a contacto@redcapital.cl</a:t>
            </a:r>
            <a:endParaRPr lang="es-CL" sz="1000" b="1" dirty="0">
              <a:solidFill>
                <a:schemeClr val="bg1">
                  <a:lumMod val="50000"/>
                </a:schemeClr>
              </a:solidFill>
              <a:latin typeface="Roboto"/>
              <a:cs typeface="Roboto"/>
            </a:endParaRPr>
          </a:p>
        </p:txBody>
      </p:sp>
      <p:pic>
        <p:nvPicPr>
          <p:cNvPr id="29" name="Shape 209"/>
          <p:cNvPicPr preferRelativeResize="0"/>
          <p:nvPr/>
        </p:nvPicPr>
        <p:blipFill>
          <a:blip r:embed="rId3">
            <a:alphaModFix/>
          </a:blip>
          <a:stretch>
            <a:fillRect/>
          </a:stretch>
        </p:blipFill>
        <p:spPr>
          <a:xfrm>
            <a:off x="7526867" y="4697447"/>
            <a:ext cx="1415274" cy="496851"/>
          </a:xfrm>
          <a:prstGeom prst="rect">
            <a:avLst/>
          </a:prstGeom>
          <a:noFill/>
          <a:ln>
            <a:noFill/>
          </a:ln>
        </p:spPr>
      </p:pic>
    </p:spTree>
    <p:extLst>
      <p:ext uri="{BB962C8B-B14F-4D97-AF65-F5344CB8AC3E}">
        <p14:creationId xmlns:p14="http://schemas.microsoft.com/office/powerpoint/2010/main" val="392719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0" y="0"/>
            <a:ext cx="9144000" cy="5143505"/>
          </a:xfrm>
          <a:prstGeom prst="rect">
            <a:avLst/>
          </a:prstGeom>
          <a:noFill/>
          <a:ln>
            <a:noFill/>
          </a:ln>
        </p:spPr>
      </p:pic>
      <p:pic>
        <p:nvPicPr>
          <p:cNvPr id="138" name="Shape 138"/>
          <p:cNvPicPr preferRelativeResize="0"/>
          <p:nvPr/>
        </p:nvPicPr>
        <p:blipFill>
          <a:blip r:embed="rId4">
            <a:alphaModFix/>
          </a:blip>
          <a:stretch>
            <a:fillRect/>
          </a:stretch>
        </p:blipFill>
        <p:spPr>
          <a:xfrm>
            <a:off x="689486" y="-89350"/>
            <a:ext cx="1867040" cy="655450"/>
          </a:xfrm>
          <a:prstGeom prst="rect">
            <a:avLst/>
          </a:prstGeom>
          <a:noFill/>
          <a:ln>
            <a:noFill/>
          </a:ln>
        </p:spPr>
      </p:pic>
      <p:pic>
        <p:nvPicPr>
          <p:cNvPr id="139" name="Shape 139"/>
          <p:cNvPicPr preferRelativeResize="0"/>
          <p:nvPr/>
        </p:nvPicPr>
        <p:blipFill>
          <a:blip r:embed="rId5">
            <a:alphaModFix/>
          </a:blip>
          <a:stretch>
            <a:fillRect/>
          </a:stretch>
        </p:blipFill>
        <p:spPr>
          <a:xfrm>
            <a:off x="1388507" y="1403898"/>
            <a:ext cx="6104225" cy="3278937"/>
          </a:xfrm>
          <a:prstGeom prst="rect">
            <a:avLst/>
          </a:prstGeom>
          <a:noFill/>
          <a:ln>
            <a:noFill/>
          </a:ln>
        </p:spPr>
      </p:pic>
      <p:sp>
        <p:nvSpPr>
          <p:cNvPr id="5" name="Rectángulo 4">
            <a:extLst>
              <a:ext uri="{FF2B5EF4-FFF2-40B4-BE49-F238E27FC236}">
                <a16:creationId xmlns:a16="http://schemas.microsoft.com/office/drawing/2014/main" id="{1D2A8DB1-D49A-4CB4-90C4-48B1243CDC4A}"/>
              </a:ext>
            </a:extLst>
          </p:cNvPr>
          <p:cNvSpPr/>
          <p:nvPr/>
        </p:nvSpPr>
        <p:spPr>
          <a:xfrm>
            <a:off x="2260575" y="713631"/>
            <a:ext cx="4165599" cy="600164"/>
          </a:xfrm>
          <a:prstGeom prst="rect">
            <a:avLst/>
          </a:prstGeom>
        </p:spPr>
        <p:txBody>
          <a:bodyPr wrap="square">
            <a:spAutoFit/>
          </a:bodyPr>
          <a:lstStyle/>
          <a:p>
            <a:pPr algn="ctr"/>
            <a:r>
              <a:rPr lang="es-CL" sz="1100" dirty="0">
                <a:solidFill>
                  <a:srgbClr val="FFFFFF"/>
                </a:solidFill>
                <a:latin typeface="Roboto"/>
                <a:cs typeface="Roboto"/>
              </a:rPr>
              <a:t>En la RedCapital.cl el </a:t>
            </a:r>
            <a:r>
              <a:rPr lang="es-CL" sz="1100" b="1" dirty="0">
                <a:solidFill>
                  <a:srgbClr val="FFFFFF"/>
                </a:solidFill>
                <a:latin typeface="Roboto"/>
                <a:cs typeface="Roboto"/>
              </a:rPr>
              <a:t>inversionista escoge en qué invertir </a:t>
            </a:r>
            <a:r>
              <a:rPr lang="es-CL" sz="1100" dirty="0">
                <a:solidFill>
                  <a:srgbClr val="FFFFFF"/>
                </a:solidFill>
                <a:latin typeface="Roboto"/>
                <a:cs typeface="Roboto"/>
              </a:rPr>
              <a:t>y diversifica sus inversiones. </a:t>
            </a:r>
            <a:r>
              <a:rPr lang="es-CL" sz="1100" b="1" dirty="0">
                <a:solidFill>
                  <a:srgbClr val="FFFFFF"/>
                </a:solidFill>
                <a:latin typeface="Roboto"/>
                <a:cs typeface="Roboto"/>
              </a:rPr>
              <a:t>RedCapital </a:t>
            </a:r>
            <a:r>
              <a:rPr lang="es-CL" sz="1100" dirty="0">
                <a:solidFill>
                  <a:srgbClr val="FFFFFF"/>
                </a:solidFill>
                <a:latin typeface="Roboto"/>
                <a:cs typeface="Roboto"/>
              </a:rPr>
              <a:t>nunca toma decisiones por el inversionista. </a:t>
            </a:r>
          </a:p>
        </p:txBody>
      </p:sp>
      <p:sp>
        <p:nvSpPr>
          <p:cNvPr id="6" name="Rectángulo 5">
            <a:extLst>
              <a:ext uri="{FF2B5EF4-FFF2-40B4-BE49-F238E27FC236}">
                <a16:creationId xmlns:a16="http://schemas.microsoft.com/office/drawing/2014/main" id="{B32F03D1-2CED-40C7-9B3D-A412628CAF6C}"/>
              </a:ext>
            </a:extLst>
          </p:cNvPr>
          <p:cNvSpPr/>
          <p:nvPr/>
        </p:nvSpPr>
        <p:spPr>
          <a:xfrm>
            <a:off x="6849266" y="2991850"/>
            <a:ext cx="1575043" cy="1061829"/>
          </a:xfrm>
          <a:prstGeom prst="rect">
            <a:avLst/>
          </a:prstGeom>
        </p:spPr>
        <p:txBody>
          <a:bodyPr wrap="square">
            <a:spAutoFit/>
          </a:bodyPr>
          <a:lstStyle/>
          <a:p>
            <a:r>
              <a:rPr lang="es-CL" sz="900" dirty="0">
                <a:solidFill>
                  <a:srgbClr val="FFFFFF"/>
                </a:solidFill>
                <a:latin typeface="Roboto"/>
                <a:cs typeface="Roboto"/>
              </a:rPr>
              <a:t>Cuando el inversionista se adjudica una opción puntual y estén las garantías ofrecidas, solicitamos el dinero para ser entregado al solicitante.</a:t>
            </a:r>
            <a:endParaRPr lang="es-CL" sz="900" dirty="0">
              <a:latin typeface="Roboto"/>
              <a:cs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Imagen 1" descr="ganado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91" y="1182946"/>
            <a:ext cx="4060656" cy="4072547"/>
          </a:xfrm>
          <a:prstGeom prst="rect">
            <a:avLst/>
          </a:prstGeom>
        </p:spPr>
      </p:pic>
      <p:pic>
        <p:nvPicPr>
          <p:cNvPr id="207" name="Shape 207"/>
          <p:cNvPicPr preferRelativeResize="0"/>
          <p:nvPr/>
        </p:nvPicPr>
        <p:blipFill>
          <a:blip r:embed="rId4">
            <a:alphaModFix/>
          </a:blip>
          <a:stretch>
            <a:fillRect/>
          </a:stretch>
        </p:blipFill>
        <p:spPr>
          <a:xfrm>
            <a:off x="304800" y="0"/>
            <a:ext cx="8839200" cy="931565"/>
          </a:xfrm>
          <a:prstGeom prst="rect">
            <a:avLst/>
          </a:prstGeom>
          <a:noFill/>
          <a:ln>
            <a:noFill/>
          </a:ln>
        </p:spPr>
      </p:pic>
      <p:sp>
        <p:nvSpPr>
          <p:cNvPr id="208" name="Shape 208"/>
          <p:cNvSpPr txBox="1"/>
          <p:nvPr/>
        </p:nvSpPr>
        <p:spPr>
          <a:xfrm>
            <a:off x="525200" y="191725"/>
            <a:ext cx="5202000" cy="383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x-none" sz="2400" dirty="0">
                <a:solidFill>
                  <a:srgbClr val="FFFFFF"/>
                </a:solidFill>
                <a:latin typeface="Roboto Light"/>
                <a:ea typeface="Roboto Light"/>
                <a:cs typeface="Roboto Light"/>
                <a:sym typeface="Roboto Light"/>
              </a:rPr>
              <a:t>Results</a:t>
            </a:r>
            <a:endParaRPr sz="2400" dirty="0">
              <a:solidFill>
                <a:srgbClr val="FFFFFF"/>
              </a:solidFill>
              <a:latin typeface="Roboto Light"/>
              <a:ea typeface="Roboto Light"/>
              <a:cs typeface="Roboto Light"/>
              <a:sym typeface="Roboto Light"/>
            </a:endParaRPr>
          </a:p>
        </p:txBody>
      </p:sp>
      <p:sp>
        <p:nvSpPr>
          <p:cNvPr id="210" name="Shape 210"/>
          <p:cNvSpPr/>
          <p:nvPr/>
        </p:nvSpPr>
        <p:spPr>
          <a:xfrm>
            <a:off x="263240" y="2081714"/>
            <a:ext cx="1608000" cy="1608000"/>
          </a:xfrm>
          <a:prstGeom prst="ellipse">
            <a:avLst/>
          </a:prstGeom>
          <a:solidFill>
            <a:srgbClr val="EC6C1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1351274" y="923098"/>
            <a:ext cx="1452300" cy="1452300"/>
          </a:xfrm>
          <a:prstGeom prst="ellipse">
            <a:avLst/>
          </a:prstGeom>
          <a:solidFill>
            <a:srgbClr val="EC6C1B"/>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2" name="Shape 212"/>
          <p:cNvSpPr/>
          <p:nvPr/>
        </p:nvSpPr>
        <p:spPr>
          <a:xfrm>
            <a:off x="2947124" y="3642650"/>
            <a:ext cx="1365900" cy="1365900"/>
          </a:xfrm>
          <a:prstGeom prst="ellipse">
            <a:avLst/>
          </a:prstGeom>
          <a:solidFill>
            <a:srgbClr val="8A1E3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a:off x="3389070" y="1251430"/>
            <a:ext cx="1945200" cy="19452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txBox="1"/>
          <p:nvPr/>
        </p:nvSpPr>
        <p:spPr>
          <a:xfrm>
            <a:off x="1207724" y="1268508"/>
            <a:ext cx="1739400" cy="808200"/>
          </a:xfrm>
          <a:prstGeom prst="rect">
            <a:avLst/>
          </a:prstGeom>
          <a:noFill/>
          <a:ln>
            <a:noFill/>
          </a:ln>
        </p:spPr>
        <p:txBody>
          <a:bodyPr spcFirstLastPara="1" wrap="square" lIns="91425" tIns="91425" rIns="91425" bIns="91425" anchor="t" anchorCtr="0">
            <a:noAutofit/>
          </a:bodyPr>
          <a:lstStyle/>
          <a:p>
            <a:pPr lvl="0" algn="ctr"/>
            <a:r>
              <a:rPr lang="es-ES_tradnl" sz="1200" dirty="0">
                <a:solidFill>
                  <a:srgbClr val="FFFFFF"/>
                </a:solidFill>
                <a:latin typeface="Roboto"/>
                <a:ea typeface="Roboto"/>
                <a:cs typeface="Roboto"/>
                <a:sym typeface="Roboto"/>
              </a:rPr>
              <a:t>Se han invertido</a:t>
            </a:r>
          </a:p>
          <a:p>
            <a:pPr lvl="0" algn="ctr"/>
            <a:r>
              <a:rPr lang="es-ES_tradnl" b="1" dirty="0">
                <a:solidFill>
                  <a:srgbClr val="FFFFFF"/>
                </a:solidFill>
                <a:latin typeface="Roboto"/>
                <a:ea typeface="Roboto"/>
                <a:cs typeface="Roboto"/>
                <a:sym typeface="Roboto"/>
              </a:rPr>
              <a:t>MM$24,570</a:t>
            </a:r>
          </a:p>
          <a:p>
            <a:pPr lvl="0" algn="ctr"/>
            <a:r>
              <a:rPr lang="es-ES_tradnl" sz="1200" dirty="0">
                <a:solidFill>
                  <a:srgbClr val="FFFFFF"/>
                </a:solidFill>
                <a:latin typeface="Roboto"/>
                <a:ea typeface="Roboto"/>
                <a:cs typeface="Roboto"/>
                <a:sym typeface="Roboto"/>
              </a:rPr>
              <a:t>por la plataforma</a:t>
            </a:r>
          </a:p>
        </p:txBody>
      </p:sp>
      <p:sp>
        <p:nvSpPr>
          <p:cNvPr id="215" name="Shape 215"/>
          <p:cNvSpPr txBox="1"/>
          <p:nvPr/>
        </p:nvSpPr>
        <p:spPr>
          <a:xfrm>
            <a:off x="197540" y="2413891"/>
            <a:ext cx="1739400" cy="931500"/>
          </a:xfrm>
          <a:prstGeom prst="rect">
            <a:avLst/>
          </a:prstGeom>
          <a:noFill/>
          <a:ln>
            <a:noFill/>
          </a:ln>
        </p:spPr>
        <p:txBody>
          <a:bodyPr spcFirstLastPara="1" wrap="square" lIns="91425" tIns="91425" rIns="91425" bIns="91425" anchor="t" anchorCtr="0">
            <a:noAutofit/>
          </a:bodyPr>
          <a:lstStyle/>
          <a:p>
            <a:pPr lvl="0" algn="ctr"/>
            <a:r>
              <a:rPr lang="es-ES_tradnl" b="1" dirty="0">
                <a:solidFill>
                  <a:srgbClr val="FFFFFF"/>
                </a:solidFill>
                <a:latin typeface="Roboto"/>
                <a:ea typeface="Roboto"/>
                <a:cs typeface="Roboto"/>
                <a:sym typeface="Roboto"/>
              </a:rPr>
              <a:t>PYMES</a:t>
            </a:r>
          </a:p>
          <a:p>
            <a:pPr lvl="0" algn="ctr"/>
            <a:r>
              <a:rPr lang="es-ES_tradnl" sz="1200" dirty="0">
                <a:solidFill>
                  <a:srgbClr val="FFFFFF"/>
                </a:solidFill>
                <a:latin typeface="Roboto"/>
                <a:ea typeface="Roboto"/>
                <a:cs typeface="Roboto"/>
                <a:sym typeface="Roboto"/>
              </a:rPr>
              <a:t>Redujeron sus costos  de financiamiento</a:t>
            </a:r>
          </a:p>
          <a:p>
            <a:pPr lvl="0" algn="ctr"/>
            <a:r>
              <a:rPr lang="es-ES_tradnl" sz="1200" dirty="0">
                <a:solidFill>
                  <a:srgbClr val="FFFFFF"/>
                </a:solidFill>
                <a:latin typeface="Roboto"/>
                <a:ea typeface="Roboto"/>
                <a:cs typeface="Roboto"/>
                <a:sym typeface="Roboto"/>
              </a:rPr>
              <a:t>en un </a:t>
            </a:r>
            <a:r>
              <a:rPr lang="es-ES_tradnl" b="1" dirty="0">
                <a:solidFill>
                  <a:srgbClr val="FFFFFF"/>
                </a:solidFill>
                <a:latin typeface="Roboto"/>
                <a:ea typeface="Roboto"/>
                <a:cs typeface="Roboto"/>
                <a:sym typeface="Roboto"/>
              </a:rPr>
              <a:t>37%</a:t>
            </a:r>
          </a:p>
          <a:p>
            <a:pPr marL="0" lvl="0" indent="0" algn="ctr" rtl="0">
              <a:spcBef>
                <a:spcPts val="0"/>
              </a:spcBef>
              <a:spcAft>
                <a:spcPts val="0"/>
              </a:spcAft>
              <a:buNone/>
            </a:pPr>
            <a:endParaRPr b="1" dirty="0">
              <a:solidFill>
                <a:srgbClr val="FFFFFF"/>
              </a:solidFill>
              <a:latin typeface="Roboto"/>
              <a:ea typeface="Roboto"/>
              <a:cs typeface="Roboto"/>
              <a:sym typeface="Roboto"/>
            </a:endParaRPr>
          </a:p>
        </p:txBody>
      </p:sp>
      <p:sp>
        <p:nvSpPr>
          <p:cNvPr id="216" name="Shape 216"/>
          <p:cNvSpPr txBox="1"/>
          <p:nvPr/>
        </p:nvSpPr>
        <p:spPr>
          <a:xfrm>
            <a:off x="3432701" y="1626330"/>
            <a:ext cx="1842300" cy="931500"/>
          </a:xfrm>
          <a:prstGeom prst="rect">
            <a:avLst/>
          </a:prstGeom>
          <a:noFill/>
          <a:ln>
            <a:noFill/>
          </a:ln>
        </p:spPr>
        <p:txBody>
          <a:bodyPr spcFirstLastPara="1" wrap="square" lIns="91425" tIns="91425" rIns="91425" bIns="91425" anchor="t" anchorCtr="0">
            <a:noAutofit/>
          </a:bodyPr>
          <a:lstStyle/>
          <a:p>
            <a:pPr lvl="0" algn="ctr"/>
            <a:r>
              <a:rPr lang="es-ES_tradnl" b="1" dirty="0">
                <a:solidFill>
                  <a:srgbClr val="FFFFFF"/>
                </a:solidFill>
                <a:latin typeface="Roboto"/>
                <a:ea typeface="Roboto"/>
                <a:cs typeface="Roboto"/>
                <a:sym typeface="Roboto"/>
              </a:rPr>
              <a:t>Grandes  Reconocimientos  Nacionales y  Internacionales</a:t>
            </a:r>
          </a:p>
          <a:p>
            <a:pPr marL="0" lvl="0" indent="0" algn="ctr" rtl="0">
              <a:spcBef>
                <a:spcPts val="0"/>
              </a:spcBef>
              <a:spcAft>
                <a:spcPts val="0"/>
              </a:spcAft>
              <a:buNone/>
            </a:pPr>
            <a:endParaRPr b="1" dirty="0">
              <a:solidFill>
                <a:srgbClr val="FFFFFF"/>
              </a:solidFill>
              <a:latin typeface="Roboto"/>
              <a:ea typeface="Roboto"/>
              <a:cs typeface="Roboto"/>
              <a:sym typeface="Roboto"/>
            </a:endParaRPr>
          </a:p>
        </p:txBody>
      </p:sp>
      <p:sp>
        <p:nvSpPr>
          <p:cNvPr id="217" name="Shape 217"/>
          <p:cNvSpPr txBox="1"/>
          <p:nvPr/>
        </p:nvSpPr>
        <p:spPr>
          <a:xfrm>
            <a:off x="3014774" y="3859849"/>
            <a:ext cx="1230600" cy="931500"/>
          </a:xfrm>
          <a:prstGeom prst="rect">
            <a:avLst/>
          </a:prstGeom>
          <a:noFill/>
          <a:ln>
            <a:noFill/>
          </a:ln>
        </p:spPr>
        <p:txBody>
          <a:bodyPr spcFirstLastPara="1" wrap="square" lIns="91425" tIns="91425" rIns="91425" bIns="91425" anchor="t" anchorCtr="0">
            <a:noAutofit/>
          </a:bodyPr>
          <a:lstStyle/>
          <a:p>
            <a:pPr lvl="0" algn="ctr"/>
            <a:r>
              <a:rPr lang="es-ES_tradnl" b="1" dirty="0">
                <a:solidFill>
                  <a:srgbClr val="FFFFFF"/>
                </a:solidFill>
                <a:latin typeface="Roboto"/>
                <a:ea typeface="Roboto Light"/>
                <a:cs typeface="Roboto"/>
                <a:sym typeface="Roboto Light"/>
              </a:rPr>
              <a:t>TIR 13.5%</a:t>
            </a:r>
          </a:p>
          <a:p>
            <a:pPr lvl="0" algn="ctr"/>
            <a:r>
              <a:rPr lang="es-ES_tradnl" sz="1200" dirty="0">
                <a:solidFill>
                  <a:srgbClr val="FFFFFF"/>
                </a:solidFill>
                <a:latin typeface="Roboto Light"/>
                <a:ea typeface="Roboto Light"/>
                <a:cs typeface="Roboto Light"/>
                <a:sym typeface="Roboto Light"/>
              </a:rPr>
              <a:t>anual para los  Inversionistas</a:t>
            </a:r>
          </a:p>
          <a:p>
            <a:pPr marL="0" lvl="0" indent="0" algn="ctr" rtl="0">
              <a:spcBef>
                <a:spcPts val="0"/>
              </a:spcBef>
              <a:spcAft>
                <a:spcPts val="0"/>
              </a:spcAft>
              <a:buNone/>
            </a:pPr>
            <a:endParaRPr sz="1200" dirty="0">
              <a:solidFill>
                <a:srgbClr val="FFFFFF"/>
              </a:solidFill>
              <a:latin typeface="Roboto Light"/>
              <a:ea typeface="Roboto Light"/>
              <a:cs typeface="Roboto Light"/>
              <a:sym typeface="Roboto Light"/>
            </a:endParaRPr>
          </a:p>
        </p:txBody>
      </p:sp>
      <p:pic>
        <p:nvPicPr>
          <p:cNvPr id="218" name="Shape 218"/>
          <p:cNvPicPr preferRelativeResize="0"/>
          <p:nvPr/>
        </p:nvPicPr>
        <p:blipFill rotWithShape="1">
          <a:blip r:embed="rId5">
            <a:alphaModFix/>
          </a:blip>
          <a:srcRect l="10999" t="37772" r="11595" b="43151"/>
          <a:stretch/>
        </p:blipFill>
        <p:spPr>
          <a:xfrm>
            <a:off x="5879456" y="3665224"/>
            <a:ext cx="2432224" cy="337151"/>
          </a:xfrm>
          <a:prstGeom prst="rect">
            <a:avLst/>
          </a:prstGeom>
          <a:noFill/>
          <a:ln>
            <a:noFill/>
          </a:ln>
        </p:spPr>
      </p:pic>
      <p:pic>
        <p:nvPicPr>
          <p:cNvPr id="219" name="Shape 219"/>
          <p:cNvPicPr preferRelativeResize="0"/>
          <p:nvPr/>
        </p:nvPicPr>
        <p:blipFill rotWithShape="1">
          <a:blip r:embed="rId6">
            <a:alphaModFix/>
          </a:blip>
          <a:srcRect b="10984"/>
          <a:stretch/>
        </p:blipFill>
        <p:spPr>
          <a:xfrm>
            <a:off x="5996156" y="1630650"/>
            <a:ext cx="2198826" cy="864401"/>
          </a:xfrm>
          <a:prstGeom prst="rect">
            <a:avLst/>
          </a:prstGeom>
          <a:noFill/>
          <a:ln>
            <a:noFill/>
          </a:ln>
        </p:spPr>
      </p:pic>
      <p:pic>
        <p:nvPicPr>
          <p:cNvPr id="220" name="Shape 220"/>
          <p:cNvPicPr preferRelativeResize="0"/>
          <p:nvPr/>
        </p:nvPicPr>
        <p:blipFill>
          <a:blip r:embed="rId7">
            <a:alphaModFix/>
          </a:blip>
          <a:stretch>
            <a:fillRect/>
          </a:stretch>
        </p:blipFill>
        <p:spPr>
          <a:xfrm>
            <a:off x="5829503" y="2520846"/>
            <a:ext cx="2796576" cy="655450"/>
          </a:xfrm>
          <a:prstGeom prst="rect">
            <a:avLst/>
          </a:prstGeom>
          <a:noFill/>
          <a:ln>
            <a:noFill/>
          </a:ln>
        </p:spPr>
      </p:pic>
      <p:pic>
        <p:nvPicPr>
          <p:cNvPr id="17" name="Shape 209"/>
          <p:cNvPicPr preferRelativeResize="0"/>
          <p:nvPr/>
        </p:nvPicPr>
        <p:blipFill>
          <a:blip r:embed="rId8">
            <a:alphaModFix/>
          </a:blip>
          <a:stretch>
            <a:fillRect/>
          </a:stretch>
        </p:blipFill>
        <p:spPr>
          <a:xfrm>
            <a:off x="7526867" y="4697447"/>
            <a:ext cx="1415274" cy="496851"/>
          </a:xfrm>
          <a:prstGeom prst="rect">
            <a:avLst/>
          </a:prstGeom>
          <a:noFill/>
          <a:ln>
            <a:noFill/>
          </a:ln>
        </p:spPr>
      </p:pic>
      <p:sp>
        <p:nvSpPr>
          <p:cNvPr id="18" name="object 66"/>
          <p:cNvSpPr/>
          <p:nvPr/>
        </p:nvSpPr>
        <p:spPr>
          <a:xfrm>
            <a:off x="4372289" y="2727654"/>
            <a:ext cx="199709" cy="230756"/>
          </a:xfrm>
          <a:custGeom>
            <a:avLst/>
            <a:gdLst/>
            <a:ahLst/>
            <a:cxnLst/>
            <a:rect l="l" t="t" r="r" b="b"/>
            <a:pathLst>
              <a:path w="302259" h="349250">
                <a:moveTo>
                  <a:pt x="0" y="0"/>
                </a:moveTo>
                <a:lnTo>
                  <a:pt x="0" y="348868"/>
                </a:lnTo>
                <a:lnTo>
                  <a:pt x="302132" y="174370"/>
                </a:lnTo>
                <a:lnTo>
                  <a:pt x="0"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324013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4"/>
          <p:cNvSpPr/>
          <p:nvPr/>
        </p:nvSpPr>
        <p:spPr>
          <a:xfrm>
            <a:off x="644194" y="1868948"/>
            <a:ext cx="1980481" cy="1190521"/>
          </a:xfrm>
          <a:prstGeom prst="rect">
            <a:avLst/>
          </a:prstGeom>
          <a:blipFill>
            <a:blip r:embed="rId2" cstate="print"/>
            <a:stretch>
              <a:fillRect/>
            </a:stretch>
          </a:blipFill>
          <a:ln>
            <a:solidFill>
              <a:schemeClr val="bg1">
                <a:lumMod val="50000"/>
              </a:schemeClr>
            </a:solidFill>
          </a:ln>
          <a:effectLst>
            <a:outerShdw blurRad="76200" dir="13500000" sy="23000" kx="1200000" algn="br" rotWithShape="0">
              <a:prstClr val="black">
                <a:alpha val="20000"/>
              </a:prstClr>
            </a:outerShdw>
          </a:effectLst>
        </p:spPr>
        <p:txBody>
          <a:bodyPr wrap="square" lIns="0" tIns="0" rIns="0" bIns="0" rtlCol="0"/>
          <a:lstStyle/>
          <a:p>
            <a:endParaRPr sz="1200"/>
          </a:p>
        </p:txBody>
      </p:sp>
      <p:sp>
        <p:nvSpPr>
          <p:cNvPr id="9" name="object 5"/>
          <p:cNvSpPr/>
          <p:nvPr/>
        </p:nvSpPr>
        <p:spPr>
          <a:xfrm>
            <a:off x="584941" y="4077122"/>
            <a:ext cx="2454603" cy="627007"/>
          </a:xfrm>
          <a:prstGeom prst="rect">
            <a:avLst/>
          </a:prstGeom>
          <a:blipFill>
            <a:blip r:embed="rId3" cstate="print"/>
            <a:stretch>
              <a:fillRect/>
            </a:stretch>
          </a:blipFill>
          <a:ln>
            <a:solidFill>
              <a:schemeClr val="bg1">
                <a:lumMod val="50000"/>
              </a:schemeClr>
            </a:solidFill>
          </a:ln>
          <a:effectLst>
            <a:outerShdw blurRad="76200" dir="13500000" sy="23000" kx="1200000" algn="br" rotWithShape="0">
              <a:prstClr val="black">
                <a:alpha val="20000"/>
              </a:prstClr>
            </a:outerShdw>
          </a:effectLst>
        </p:spPr>
        <p:txBody>
          <a:bodyPr wrap="square" lIns="0" tIns="0" rIns="0" bIns="0" rtlCol="0"/>
          <a:lstStyle/>
          <a:p>
            <a:endParaRPr sz="1200"/>
          </a:p>
        </p:txBody>
      </p:sp>
      <p:sp>
        <p:nvSpPr>
          <p:cNvPr id="10" name="object 7"/>
          <p:cNvSpPr/>
          <p:nvPr/>
        </p:nvSpPr>
        <p:spPr>
          <a:xfrm>
            <a:off x="3222936" y="1444473"/>
            <a:ext cx="2813172" cy="775284"/>
          </a:xfrm>
          <a:prstGeom prst="rect">
            <a:avLst/>
          </a:prstGeom>
          <a:blipFill>
            <a:blip r:embed="rId4" cstate="print"/>
            <a:stretch>
              <a:fillRect/>
            </a:stretch>
          </a:blipFill>
          <a:ln>
            <a:solidFill>
              <a:schemeClr val="bg1">
                <a:lumMod val="50000"/>
              </a:schemeClr>
            </a:solidFill>
          </a:ln>
          <a:effectLst>
            <a:outerShdw blurRad="76200" dir="13500000" sy="23000" kx="1200000" algn="br" rotWithShape="0">
              <a:prstClr val="black">
                <a:alpha val="20000"/>
              </a:prstClr>
            </a:outerShdw>
          </a:effectLst>
        </p:spPr>
        <p:txBody>
          <a:bodyPr wrap="square" lIns="0" tIns="0" rIns="0" bIns="0" rtlCol="0"/>
          <a:lstStyle/>
          <a:p>
            <a:endParaRPr sz="1200"/>
          </a:p>
        </p:txBody>
      </p:sp>
      <p:sp>
        <p:nvSpPr>
          <p:cNvPr id="11" name="object 9"/>
          <p:cNvSpPr/>
          <p:nvPr/>
        </p:nvSpPr>
        <p:spPr>
          <a:xfrm>
            <a:off x="3222936" y="2967497"/>
            <a:ext cx="1988814" cy="916146"/>
          </a:xfrm>
          <a:prstGeom prst="rect">
            <a:avLst/>
          </a:prstGeom>
          <a:blipFill>
            <a:blip r:embed="rId5" cstate="print"/>
            <a:stretch>
              <a:fillRect/>
            </a:stretch>
          </a:blipFill>
          <a:ln>
            <a:solidFill>
              <a:schemeClr val="bg1">
                <a:lumMod val="50000"/>
              </a:schemeClr>
            </a:solidFill>
          </a:ln>
          <a:effectLst>
            <a:outerShdw blurRad="76200" dir="13500000" sy="23000" kx="1200000" algn="br" rotWithShape="0">
              <a:prstClr val="black">
                <a:alpha val="20000"/>
              </a:prstClr>
            </a:outerShdw>
          </a:effectLst>
        </p:spPr>
        <p:txBody>
          <a:bodyPr wrap="square" lIns="0" tIns="0" rIns="0" bIns="0" rtlCol="0"/>
          <a:lstStyle/>
          <a:p>
            <a:endParaRPr sz="1200"/>
          </a:p>
        </p:txBody>
      </p:sp>
      <p:sp>
        <p:nvSpPr>
          <p:cNvPr id="12" name="object 14"/>
          <p:cNvSpPr/>
          <p:nvPr/>
        </p:nvSpPr>
        <p:spPr>
          <a:xfrm>
            <a:off x="6452802" y="1410885"/>
            <a:ext cx="2334765" cy="872466"/>
          </a:xfrm>
          <a:prstGeom prst="rect">
            <a:avLst/>
          </a:prstGeom>
          <a:blipFill>
            <a:blip r:embed="rId6" cstate="print"/>
            <a:stretch>
              <a:fillRect/>
            </a:stretch>
          </a:blipFill>
          <a:ln>
            <a:solidFill>
              <a:schemeClr val="bg1">
                <a:lumMod val="50000"/>
              </a:schemeClr>
            </a:solidFill>
          </a:ln>
          <a:effectLst>
            <a:outerShdw blurRad="76200" dir="13500000" sy="23000" kx="1200000" algn="br" rotWithShape="0">
              <a:prstClr val="black">
                <a:alpha val="20000"/>
              </a:prstClr>
            </a:outerShdw>
          </a:effectLst>
        </p:spPr>
        <p:txBody>
          <a:bodyPr wrap="square" lIns="0" tIns="0" rIns="0" bIns="0" rtlCol="0"/>
          <a:lstStyle/>
          <a:p>
            <a:endParaRPr sz="1200"/>
          </a:p>
        </p:txBody>
      </p:sp>
      <p:sp>
        <p:nvSpPr>
          <p:cNvPr id="13" name="object 16"/>
          <p:cNvSpPr/>
          <p:nvPr/>
        </p:nvSpPr>
        <p:spPr>
          <a:xfrm>
            <a:off x="6189115" y="3022079"/>
            <a:ext cx="2598452" cy="861564"/>
          </a:xfrm>
          <a:prstGeom prst="rect">
            <a:avLst/>
          </a:prstGeom>
          <a:blipFill>
            <a:blip r:embed="rId7" cstate="print"/>
            <a:stretch>
              <a:fillRect/>
            </a:stretch>
          </a:blipFill>
          <a:ln>
            <a:solidFill>
              <a:schemeClr val="bg1">
                <a:lumMod val="50000"/>
              </a:schemeClr>
            </a:solidFill>
          </a:ln>
          <a:effectLst>
            <a:outerShdw blurRad="76200" dir="13500000" sy="23000" kx="1200000" algn="br" rotWithShape="0">
              <a:prstClr val="black">
                <a:alpha val="20000"/>
              </a:prstClr>
            </a:outerShdw>
          </a:effectLst>
        </p:spPr>
        <p:txBody>
          <a:bodyPr wrap="square" lIns="0" tIns="0" rIns="0" bIns="0" rtlCol="0"/>
          <a:lstStyle/>
          <a:p>
            <a:endParaRPr sz="1200"/>
          </a:p>
        </p:txBody>
      </p:sp>
      <p:sp>
        <p:nvSpPr>
          <p:cNvPr id="14" name="object 18"/>
          <p:cNvSpPr txBox="1"/>
          <p:nvPr/>
        </p:nvSpPr>
        <p:spPr>
          <a:xfrm>
            <a:off x="567991" y="1103894"/>
            <a:ext cx="2115952" cy="1029427"/>
          </a:xfrm>
          <a:prstGeom prst="rect">
            <a:avLst/>
          </a:prstGeom>
        </p:spPr>
        <p:txBody>
          <a:bodyPr vert="horz" wrap="square" lIns="0" tIns="27093" rIns="0" bIns="0" rtlCol="0">
            <a:spAutoFit/>
          </a:bodyPr>
          <a:lstStyle/>
          <a:p>
            <a:pPr marL="72812">
              <a:spcBef>
                <a:spcPts val="1627"/>
              </a:spcBef>
            </a:pPr>
            <a:r>
              <a:rPr lang="es-ES_tradnl" sz="900" u="sng" dirty="0">
                <a:solidFill>
                  <a:srgbClr val="8E0A2A"/>
                </a:solidFill>
                <a:uFill>
                  <a:solidFill>
                    <a:srgbClr val="0433FF"/>
                  </a:solidFill>
                </a:uFill>
                <a:latin typeface="Roboto"/>
                <a:cs typeface="Roboto"/>
              </a:rPr>
              <a:t>&gt; </a:t>
            </a:r>
            <a:r>
              <a:rPr sz="900" u="sng" dirty="0">
                <a:solidFill>
                  <a:srgbClr val="8E0A2A"/>
                </a:solidFill>
                <a:uFill>
                  <a:solidFill>
                    <a:srgbClr val="0433FF"/>
                  </a:solidFill>
                </a:uFill>
                <a:latin typeface="Roboto"/>
                <a:cs typeface="Roboto"/>
              </a:rPr>
              <a:t>CNN Chile. Personas Financian</a:t>
            </a:r>
            <a:r>
              <a:rPr sz="900" u="sng" spc="-33" dirty="0">
                <a:solidFill>
                  <a:srgbClr val="8E0A2A"/>
                </a:solidFill>
                <a:uFill>
                  <a:solidFill>
                    <a:srgbClr val="0433FF"/>
                  </a:solidFill>
                </a:uFill>
                <a:latin typeface="Roboto"/>
                <a:cs typeface="Roboto"/>
              </a:rPr>
              <a:t> </a:t>
            </a:r>
            <a:r>
              <a:rPr sz="900" u="sng" dirty="0">
                <a:solidFill>
                  <a:srgbClr val="8E0A2A"/>
                </a:solidFill>
                <a:uFill>
                  <a:solidFill>
                    <a:srgbClr val="0433FF"/>
                  </a:solidFill>
                </a:uFill>
                <a:latin typeface="Roboto"/>
                <a:cs typeface="Roboto"/>
              </a:rPr>
              <a:t>Pymes</a:t>
            </a:r>
            <a:endParaRPr lang="es-CL" sz="900" u="sng" dirty="0">
              <a:solidFill>
                <a:srgbClr val="8E0A2A"/>
              </a:solidFill>
              <a:uFill>
                <a:solidFill>
                  <a:srgbClr val="0433FF"/>
                </a:solidFill>
              </a:uFill>
              <a:latin typeface="Roboto"/>
              <a:cs typeface="Roboto"/>
            </a:endParaRPr>
          </a:p>
          <a:p>
            <a:pPr marL="72812">
              <a:spcBef>
                <a:spcPts val="1627"/>
              </a:spcBef>
            </a:pPr>
            <a:r>
              <a:rPr lang="es-CL" sz="900" dirty="0">
                <a:solidFill>
                  <a:schemeClr val="tx1">
                    <a:lumMod val="65000"/>
                    <a:lumOff val="35000"/>
                  </a:schemeClr>
                </a:solidFill>
                <a:uFill>
                  <a:solidFill>
                    <a:srgbClr val="0433FF"/>
                  </a:solidFill>
                </a:uFill>
                <a:latin typeface="Roboto"/>
                <a:cs typeface="Roboto"/>
              </a:rPr>
              <a:t>RedCapital ganó el premio internacional  a la mejor Startup de Chile.</a:t>
            </a:r>
            <a:endParaRPr lang="es-CL" sz="900" u="sng" dirty="0">
              <a:solidFill>
                <a:srgbClr val="0000FF"/>
              </a:solidFill>
              <a:uFill>
                <a:solidFill>
                  <a:srgbClr val="0433FF"/>
                </a:solidFill>
              </a:uFill>
              <a:latin typeface="Roboto"/>
              <a:cs typeface="Roboto"/>
            </a:endParaRPr>
          </a:p>
          <a:p>
            <a:pPr marL="72812">
              <a:spcBef>
                <a:spcPts val="1627"/>
              </a:spcBef>
            </a:pPr>
            <a:endParaRPr sz="1100" dirty="0">
              <a:latin typeface="Roboto"/>
              <a:cs typeface="Roboto"/>
            </a:endParaRPr>
          </a:p>
        </p:txBody>
      </p:sp>
      <p:sp>
        <p:nvSpPr>
          <p:cNvPr id="15" name="object 19"/>
          <p:cNvSpPr txBox="1"/>
          <p:nvPr/>
        </p:nvSpPr>
        <p:spPr>
          <a:xfrm>
            <a:off x="3271651" y="1103894"/>
            <a:ext cx="1972182" cy="155598"/>
          </a:xfrm>
          <a:prstGeom prst="rect">
            <a:avLst/>
          </a:prstGeom>
        </p:spPr>
        <p:txBody>
          <a:bodyPr vert="horz" wrap="square" lIns="0" tIns="16933" rIns="0" bIns="0" rtlCol="0">
            <a:spAutoFit/>
          </a:bodyPr>
          <a:lstStyle/>
          <a:p>
            <a:pPr marL="16933">
              <a:spcBef>
                <a:spcPts val="133"/>
              </a:spcBef>
            </a:pPr>
            <a:r>
              <a:rPr lang="es-ES_tradnl" sz="900" u="sng" dirty="0">
                <a:solidFill>
                  <a:srgbClr val="8E0A2A"/>
                </a:solidFill>
                <a:uFill>
                  <a:solidFill>
                    <a:srgbClr val="0433FF"/>
                  </a:solidFill>
                </a:uFill>
                <a:latin typeface="Roboto"/>
                <a:cs typeface="Roboto"/>
              </a:rPr>
              <a:t>&gt; </a:t>
            </a:r>
            <a:r>
              <a:rPr sz="900" u="sng" dirty="0">
                <a:solidFill>
                  <a:srgbClr val="8E0A2A"/>
                </a:solidFill>
                <a:uFill>
                  <a:solidFill>
                    <a:srgbClr val="0433FF"/>
                  </a:solidFill>
                </a:uFill>
                <a:latin typeface="Roboto"/>
                <a:cs typeface="Roboto"/>
              </a:rPr>
              <a:t>Emol. RedCapital se adjudica premio</a:t>
            </a:r>
            <a:endParaRPr sz="900" dirty="0">
              <a:solidFill>
                <a:srgbClr val="8E0A2A"/>
              </a:solidFill>
              <a:latin typeface="Roboto"/>
              <a:cs typeface="Roboto"/>
            </a:endParaRPr>
          </a:p>
        </p:txBody>
      </p:sp>
      <p:sp>
        <p:nvSpPr>
          <p:cNvPr id="16" name="object 20"/>
          <p:cNvSpPr txBox="1"/>
          <p:nvPr/>
        </p:nvSpPr>
        <p:spPr>
          <a:xfrm>
            <a:off x="6189115" y="2713375"/>
            <a:ext cx="2375020" cy="155598"/>
          </a:xfrm>
          <a:prstGeom prst="rect">
            <a:avLst/>
          </a:prstGeom>
        </p:spPr>
        <p:txBody>
          <a:bodyPr vert="horz" wrap="square" lIns="0" tIns="16933" rIns="0" bIns="0" rtlCol="0">
            <a:spAutoFit/>
          </a:bodyPr>
          <a:lstStyle/>
          <a:p>
            <a:pPr marL="16933">
              <a:spcBef>
                <a:spcPts val="133"/>
              </a:spcBef>
            </a:pPr>
            <a:r>
              <a:rPr lang="es-ES_tradnl" sz="900" u="sng" dirty="0">
                <a:solidFill>
                  <a:srgbClr val="8E0A2A"/>
                </a:solidFill>
                <a:uFill>
                  <a:solidFill>
                    <a:srgbClr val="0433FF"/>
                  </a:solidFill>
                </a:uFill>
                <a:latin typeface="Arial"/>
                <a:cs typeface="Arial"/>
              </a:rPr>
              <a:t>&gt; </a:t>
            </a:r>
            <a:r>
              <a:rPr sz="900" u="sng" dirty="0">
                <a:solidFill>
                  <a:srgbClr val="8E0A2A"/>
                </a:solidFill>
                <a:uFill>
                  <a:solidFill>
                    <a:srgbClr val="0433FF"/>
                  </a:solidFill>
                </a:uFill>
                <a:latin typeface="Arial"/>
                <a:cs typeface="Arial"/>
              </a:rPr>
              <a:t>Revista Capital: La Red del Millón</a:t>
            </a:r>
            <a:endParaRPr sz="900" dirty="0">
              <a:solidFill>
                <a:srgbClr val="8E0A2A"/>
              </a:solidFill>
              <a:latin typeface="Arial"/>
              <a:cs typeface="Arial"/>
            </a:endParaRPr>
          </a:p>
        </p:txBody>
      </p:sp>
      <p:sp>
        <p:nvSpPr>
          <p:cNvPr id="17" name="object 21"/>
          <p:cNvSpPr txBox="1"/>
          <p:nvPr/>
        </p:nvSpPr>
        <p:spPr>
          <a:xfrm>
            <a:off x="6452801" y="1103894"/>
            <a:ext cx="2250931" cy="155598"/>
          </a:xfrm>
          <a:prstGeom prst="rect">
            <a:avLst/>
          </a:prstGeom>
        </p:spPr>
        <p:txBody>
          <a:bodyPr vert="horz" wrap="square" lIns="0" tIns="16933" rIns="0" bIns="0" rtlCol="0">
            <a:spAutoFit/>
          </a:bodyPr>
          <a:lstStyle/>
          <a:p>
            <a:pPr marL="16933">
              <a:spcBef>
                <a:spcPts val="133"/>
              </a:spcBef>
            </a:pPr>
            <a:r>
              <a:rPr lang="es-ES_tradnl" sz="900" u="sng" dirty="0">
                <a:solidFill>
                  <a:srgbClr val="8E0A2A"/>
                </a:solidFill>
                <a:uFill>
                  <a:solidFill>
                    <a:srgbClr val="0433FF"/>
                  </a:solidFill>
                </a:uFill>
                <a:latin typeface="Roboto"/>
                <a:cs typeface="Roboto"/>
              </a:rPr>
              <a:t>&gt; </a:t>
            </a:r>
            <a:r>
              <a:rPr sz="900" u="sng" dirty="0">
                <a:solidFill>
                  <a:srgbClr val="8E0A2A"/>
                </a:solidFill>
                <a:uFill>
                  <a:solidFill>
                    <a:srgbClr val="0433FF"/>
                  </a:solidFill>
                </a:uFill>
                <a:latin typeface="Roboto"/>
                <a:cs typeface="Roboto"/>
              </a:rPr>
              <a:t>El Mercurio. Economía y Negocios</a:t>
            </a:r>
            <a:endParaRPr sz="900" dirty="0">
              <a:solidFill>
                <a:srgbClr val="8E0A2A"/>
              </a:solidFill>
              <a:latin typeface="Roboto"/>
              <a:cs typeface="Roboto"/>
            </a:endParaRPr>
          </a:p>
        </p:txBody>
      </p:sp>
      <p:sp>
        <p:nvSpPr>
          <p:cNvPr id="18" name="object 21">
            <a:extLst>
              <a:ext uri="{FF2B5EF4-FFF2-40B4-BE49-F238E27FC236}">
                <a16:creationId xmlns:a16="http://schemas.microsoft.com/office/drawing/2014/main" id="{BFDCBB15-67E1-44D1-9369-D91E884EFF3C}"/>
              </a:ext>
            </a:extLst>
          </p:cNvPr>
          <p:cNvSpPr txBox="1"/>
          <p:nvPr/>
        </p:nvSpPr>
        <p:spPr>
          <a:xfrm>
            <a:off x="3221598" y="2680594"/>
            <a:ext cx="1517869" cy="155598"/>
          </a:xfrm>
          <a:prstGeom prst="rect">
            <a:avLst/>
          </a:prstGeom>
        </p:spPr>
        <p:txBody>
          <a:bodyPr vert="horz" wrap="square" lIns="0" tIns="16933" rIns="0" bIns="0" rtlCol="0">
            <a:spAutoFit/>
          </a:bodyPr>
          <a:lstStyle/>
          <a:p>
            <a:pPr marL="16933">
              <a:spcBef>
                <a:spcPts val="133"/>
              </a:spcBef>
            </a:pPr>
            <a:r>
              <a:rPr lang="es-CL" sz="900" u="sng" dirty="0">
                <a:solidFill>
                  <a:srgbClr val="8E0A2A"/>
                </a:solidFill>
                <a:uFill>
                  <a:solidFill>
                    <a:srgbClr val="0433FF"/>
                  </a:solidFill>
                </a:uFill>
                <a:latin typeface="Roboto"/>
                <a:cs typeface="Roboto"/>
              </a:rPr>
              <a:t>&gt; Diario Financiero</a:t>
            </a:r>
            <a:endParaRPr sz="900" dirty="0">
              <a:solidFill>
                <a:srgbClr val="8E0A2A"/>
              </a:solidFill>
              <a:latin typeface="Roboto"/>
              <a:cs typeface="Roboto"/>
            </a:endParaRPr>
          </a:p>
        </p:txBody>
      </p:sp>
      <p:sp>
        <p:nvSpPr>
          <p:cNvPr id="19" name="object 21">
            <a:extLst>
              <a:ext uri="{FF2B5EF4-FFF2-40B4-BE49-F238E27FC236}">
                <a16:creationId xmlns:a16="http://schemas.microsoft.com/office/drawing/2014/main" id="{AAACB934-FCC5-42B3-86B6-C709F14EBB97}"/>
              </a:ext>
            </a:extLst>
          </p:cNvPr>
          <p:cNvSpPr txBox="1"/>
          <p:nvPr/>
        </p:nvSpPr>
        <p:spPr>
          <a:xfrm>
            <a:off x="577321" y="3839525"/>
            <a:ext cx="1660298" cy="155598"/>
          </a:xfrm>
          <a:prstGeom prst="rect">
            <a:avLst/>
          </a:prstGeom>
        </p:spPr>
        <p:txBody>
          <a:bodyPr vert="horz" wrap="square" lIns="0" tIns="16933" rIns="0" bIns="0" rtlCol="0">
            <a:spAutoFit/>
          </a:bodyPr>
          <a:lstStyle/>
          <a:p>
            <a:pPr marL="16933">
              <a:spcBef>
                <a:spcPts val="133"/>
              </a:spcBef>
            </a:pPr>
            <a:r>
              <a:rPr lang="es-CL" sz="900" u="sng" dirty="0">
                <a:solidFill>
                  <a:srgbClr val="8E0A2A"/>
                </a:solidFill>
                <a:uFill>
                  <a:solidFill>
                    <a:srgbClr val="0433FF"/>
                  </a:solidFill>
                </a:uFill>
                <a:latin typeface="Roboto"/>
                <a:cs typeface="Roboto"/>
              </a:rPr>
              <a:t>&gt; Revista Forbes</a:t>
            </a:r>
            <a:endParaRPr sz="900" dirty="0">
              <a:solidFill>
                <a:srgbClr val="8E0A2A"/>
              </a:solidFill>
              <a:latin typeface="Roboto"/>
              <a:cs typeface="Roboto"/>
            </a:endParaRPr>
          </a:p>
        </p:txBody>
      </p:sp>
      <p:pic>
        <p:nvPicPr>
          <p:cNvPr id="21" name="Shape 207"/>
          <p:cNvPicPr preferRelativeResize="0"/>
          <p:nvPr/>
        </p:nvPicPr>
        <p:blipFill>
          <a:blip r:embed="rId8">
            <a:alphaModFix/>
          </a:blip>
          <a:stretch>
            <a:fillRect/>
          </a:stretch>
        </p:blipFill>
        <p:spPr>
          <a:xfrm>
            <a:off x="304800" y="0"/>
            <a:ext cx="8839200" cy="931565"/>
          </a:xfrm>
          <a:prstGeom prst="rect">
            <a:avLst/>
          </a:prstGeom>
          <a:noFill/>
          <a:ln>
            <a:noFill/>
          </a:ln>
        </p:spPr>
      </p:pic>
      <p:sp>
        <p:nvSpPr>
          <p:cNvPr id="22" name="Shape 208"/>
          <p:cNvSpPr txBox="1"/>
          <p:nvPr/>
        </p:nvSpPr>
        <p:spPr>
          <a:xfrm>
            <a:off x="482445" y="174106"/>
            <a:ext cx="5202000" cy="383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s-ES" sz="2400" dirty="0" err="1">
                <a:solidFill>
                  <a:srgbClr val="FFFFFF"/>
                </a:solidFill>
                <a:latin typeface="Roboto Light"/>
                <a:ea typeface="Roboto Light"/>
                <a:cs typeface="Roboto Light"/>
                <a:sym typeface="Roboto Light"/>
              </a:rPr>
              <a:t>RedCapital</a:t>
            </a:r>
            <a:r>
              <a:rPr lang="es-ES" sz="2400" dirty="0">
                <a:solidFill>
                  <a:srgbClr val="FFFFFF"/>
                </a:solidFill>
                <a:latin typeface="Roboto Light"/>
                <a:ea typeface="Roboto Light"/>
                <a:cs typeface="Roboto Light"/>
                <a:sym typeface="Roboto Light"/>
              </a:rPr>
              <a:t> e</a:t>
            </a:r>
            <a:r>
              <a:rPr lang="es-ES_tradnl" sz="2400" dirty="0">
                <a:solidFill>
                  <a:srgbClr val="FFFFFF"/>
                </a:solidFill>
                <a:latin typeface="Roboto Light"/>
                <a:ea typeface="Roboto Light"/>
                <a:cs typeface="Roboto Light"/>
                <a:sym typeface="Roboto Light"/>
              </a:rPr>
              <a:t>n los medios</a:t>
            </a:r>
            <a:endParaRPr sz="2400" dirty="0">
              <a:solidFill>
                <a:srgbClr val="FFFFFF"/>
              </a:solidFill>
              <a:latin typeface="Roboto Light"/>
              <a:ea typeface="Roboto Light"/>
              <a:cs typeface="Roboto Light"/>
              <a:sym typeface="Roboto Light"/>
            </a:endParaRPr>
          </a:p>
        </p:txBody>
      </p:sp>
      <p:pic>
        <p:nvPicPr>
          <p:cNvPr id="25" name="Shape 209"/>
          <p:cNvPicPr preferRelativeResize="0"/>
          <p:nvPr/>
        </p:nvPicPr>
        <p:blipFill>
          <a:blip r:embed="rId9">
            <a:alphaModFix/>
          </a:blip>
          <a:stretch>
            <a:fillRect/>
          </a:stretch>
        </p:blipFill>
        <p:spPr>
          <a:xfrm>
            <a:off x="7526867" y="4697447"/>
            <a:ext cx="1415274" cy="496851"/>
          </a:xfrm>
          <a:prstGeom prst="rect">
            <a:avLst/>
          </a:prstGeom>
          <a:noFill/>
          <a:ln>
            <a:noFill/>
          </a:ln>
        </p:spPr>
      </p:pic>
    </p:spTree>
    <p:extLst>
      <p:ext uri="{BB962C8B-B14F-4D97-AF65-F5344CB8AC3E}">
        <p14:creationId xmlns:p14="http://schemas.microsoft.com/office/powerpoint/2010/main" val="11802226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1787</Words>
  <Application>Microsoft Office PowerPoint</Application>
  <PresentationFormat>Presentación en pantalla (16:9)</PresentationFormat>
  <Paragraphs>309</Paragraphs>
  <Slides>19</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Roboto Thin</vt:lpstr>
      <vt:lpstr>Roboto Light</vt:lpstr>
      <vt:lpstr>Roboto</vt:lpstr>
      <vt:lpstr>Arial</vt:lpstr>
      <vt:lpstr>Roboto Black</vt:lpstr>
      <vt:lpstr>Roboto Medium</vt:lpstr>
      <vt:lpstr>Trebuchet MS</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Gustavo</cp:lastModifiedBy>
  <cp:revision>44</cp:revision>
  <dcterms:modified xsi:type="dcterms:W3CDTF">2018-06-14T19:53:40Z</dcterms:modified>
</cp:coreProperties>
</file>