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8" r:id="rId2"/>
    <p:sldId id="269" r:id="rId3"/>
    <p:sldId id="270" r:id="rId4"/>
    <p:sldId id="256" r:id="rId5"/>
    <p:sldId id="262" r:id="rId6"/>
    <p:sldId id="263" r:id="rId7"/>
    <p:sldId id="258" r:id="rId8"/>
    <p:sldId id="267" r:id="rId9"/>
    <p:sldId id="260" r:id="rId10"/>
    <p:sldId id="261" r:id="rId11"/>
    <p:sldId id="265" r:id="rId12"/>
    <p:sldId id="259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116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85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endParaRPr lang="en-US" sz="6614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endParaRPr lang="en-US" sz="148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26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54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endParaRPr lang="en-US" sz="6614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endParaRPr lang="en-US" sz="6614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9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12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558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7556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B6F79-4F5F-41F1-8A60-070F7A159B2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88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5231F5-F4C4-4B16-B8AC-05C0CE2A64E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6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207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939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5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40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56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1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6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s-CL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indent="0" algn="r">
              <a:buNone/>
            </a:pPr>
            <a:fld id="{2A96C7F6-3D9B-494B-87C2-56B525A557F1}" type="slidenum">
              <a:rPr lang="es-CL" sz="1400" b="0" strike="noStrike" spc="-1" smtClean="0">
                <a:solidFill>
                  <a:srgbClr val="000000"/>
                </a:solidFill>
                <a:latin typeface="Times New Roman"/>
              </a:rPr>
              <a:t>‹Nº›</a:t>
            </a:fld>
            <a:endParaRPr lang="es-C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7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onzalezcov/easytransport-frontend/tree/Feature/add-auth/Document/Hito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onzalezcov/easytransport-frontend/tree/Feature/add-auth/Document/Hito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35711CB-D543-99E5-CA9A-B70CED4163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24513" y="1599580"/>
            <a:ext cx="5444027" cy="1941807"/>
          </a:xfrm>
          <a:solidFill>
            <a:schemeClr val="accent1"/>
          </a:solidFill>
          <a:ln w="28575">
            <a:solidFill>
              <a:schemeClr val="accent2"/>
            </a:solidFill>
          </a:ln>
        </p:spPr>
        <p:txBody>
          <a:bodyPr/>
          <a:lstStyle/>
          <a:p>
            <a:r>
              <a:rPr lang="es-ES" sz="2800" dirty="0"/>
              <a:t>                 </a:t>
            </a:r>
            <a:r>
              <a:rPr lang="es-ES" sz="2800" b="1" dirty="0">
                <a:solidFill>
                  <a:schemeClr val="tx1"/>
                </a:solidFill>
              </a:rPr>
              <a:t>EasyTransport</a:t>
            </a:r>
            <a:endParaRPr lang="es-CL" sz="2800" b="1" dirty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8746397F-E9A9-0CFB-4F75-30761156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05" y="2266761"/>
            <a:ext cx="808018" cy="48239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83C061A-3D9A-52D9-6FD5-AF7901F1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221464"/>
            <a:ext cx="9071640" cy="946440"/>
          </a:xfrm>
        </p:spPr>
        <p:txBody>
          <a:bodyPr/>
          <a:lstStyle/>
          <a:p>
            <a:pPr algn="ctr"/>
            <a:r>
              <a:rPr lang="es-ES" sz="4000" b="1" i="0" u="none" strike="noStrike" baseline="0" dirty="0">
                <a:solidFill>
                  <a:srgbClr val="749E2D"/>
                </a:solidFill>
                <a:latin typeface="Roboto-Bold"/>
              </a:rPr>
              <a:t>Proyecto Final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36029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 64"/>
          <p:cNvSpPr/>
          <p:nvPr/>
        </p:nvSpPr>
        <p:spPr>
          <a:xfrm>
            <a:off x="666744" y="1435608"/>
            <a:ext cx="8747136" cy="3887784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L" sz="1800" b="0" strike="noStrike" spc="-1" dirty="0">
                <a:solidFill>
                  <a:srgbClr val="000000"/>
                </a:solidFill>
                <a:latin typeface="Arial"/>
              </a:rPr>
              <a:t>Nueva solicitud en el muro de publicaciones</a:t>
            </a: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s-CL" sz="800" b="0" strike="noStrike" spc="-1" dirty="0">
                <a:solidFill>
                  <a:srgbClr val="000000"/>
                </a:solidFill>
                <a:latin typeface="Arial"/>
              </a:rPr>
              <a:t>Mensaje de cliente de suma importancia para nuestras relaciones interpersonales</a:t>
            </a: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s-CL" sz="1300" b="0" strike="noStrike" spc="-1" dirty="0">
                <a:solidFill>
                  <a:srgbClr val="000000"/>
                </a:solidFill>
                <a:latin typeface="Arial"/>
              </a:rPr>
              <a:t>Gracias por la exclusividad de su atención, quedamos conformes con el resultado de nuestro envío y por lo tanto recomendaremos su página a nuestros colegas y redes de contacto. Saludos.</a:t>
            </a: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s-CL" sz="11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Atentamente.</a:t>
            </a:r>
            <a:endParaRPr lang="es-CL" sz="1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s-CL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es-CL" sz="11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OneTub</a:t>
            </a:r>
            <a:r>
              <a:rPr lang="es-CL" sz="11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SPA</a:t>
            </a:r>
            <a:r>
              <a:rPr lang="es-CL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endParaRPr lang="es-C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4416E5-C413-5F81-4394-E902F621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7" y="689687"/>
            <a:ext cx="9313173" cy="371017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88F96BDA-4BB2-58D5-BF46-14272F73957B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69CF2FB-1938-293D-8E61-64128FF77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D830248-4B62-E7BC-231F-55A36FCD61F3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F1B726DA-36DF-5985-D487-6788B7A2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580" y="72000"/>
            <a:ext cx="259580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Detalle de viaje</a:t>
            </a:r>
            <a:endParaRPr lang="es-CL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82FC150-8F94-588E-CCCB-5819501D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5" y="689686"/>
            <a:ext cx="9313173" cy="400118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D58A060A-5789-D82E-4380-49C36E33F861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477DF52-5CDD-34CC-FF6A-1867AE6D8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D4317C8-63CF-A52D-4E92-154B3A80C8C4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2E324603-9D40-33F3-BA31-F4DDA76B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99" y="110321"/>
            <a:ext cx="290848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Registro de Camiones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70747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B19281-4FDB-02BA-E4E8-79DD9150031B}"/>
              </a:ext>
            </a:extLst>
          </p:cNvPr>
          <p:cNvPicPr/>
          <p:nvPr/>
        </p:nvPicPr>
        <p:blipFill>
          <a:blip r:embed="rId2"/>
          <a:srcRect t="12598" b="6444"/>
          <a:stretch/>
        </p:blipFill>
        <p:spPr>
          <a:xfrm>
            <a:off x="315454" y="689686"/>
            <a:ext cx="9313173" cy="4001184"/>
          </a:xfrm>
          <a:prstGeom prst="rect">
            <a:avLst/>
          </a:prstGeom>
          <a:ln w="0"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D1AB90BA-AFA1-C3D1-07C9-AA3E70FA1A20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5769583-1F0C-8086-C7F3-996D4D0C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B954512-06B3-B70C-165D-F5A7E3E1D001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4FEBC4CD-53DD-3D14-1892-2DF785B5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99" y="110321"/>
            <a:ext cx="290848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Registro de Conductores</a:t>
            </a:r>
            <a:endParaRPr lang="es-CL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A6E5FF0-360F-FEA4-2B2C-FE1B8841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3" y="689686"/>
            <a:ext cx="9313173" cy="4001184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82D359F0-D60F-8E8C-36C4-89774C2CF5FB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3CAE4DF-A29A-7042-CFE0-48CB4B3D3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F63E551-F4B1-294E-0032-6DF6A86C8BCD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DFC4B703-76B3-1CEE-DAF9-42EE4B61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99" y="110321"/>
            <a:ext cx="290848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Menú Cliente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48852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731D-37FC-9D6A-2294-B56EB02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30" y="2362055"/>
            <a:ext cx="7443754" cy="946440"/>
          </a:xfrm>
        </p:spPr>
        <p:txBody>
          <a:bodyPr/>
          <a:lstStyle/>
          <a:p>
            <a:pPr algn="ctr"/>
            <a:r>
              <a:rPr lang="es-ES" sz="3600" b="1" i="0" u="none" strike="noStrike" baseline="0" dirty="0">
                <a:solidFill>
                  <a:srgbClr val="749E2D"/>
                </a:solidFill>
                <a:latin typeface="Roboto-Bold"/>
              </a:rPr>
              <a:t>2. Definición de la navegación entre las vistas</a:t>
            </a:r>
            <a:endParaRPr lang="es-CL" sz="36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609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2A40C7D-C6DB-7111-38B8-7A60EA5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06" y="1345925"/>
            <a:ext cx="5847012" cy="311869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3DD172-C677-9A64-E9CF-8F012577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99" y="110321"/>
            <a:ext cx="290848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Sección Publica</a:t>
            </a:r>
            <a:endParaRPr lang="es-CL" sz="20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9157400-14D4-511E-F6DA-D2B3E41050E6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B78FDEA-CAA8-7861-19D7-BA87443B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61E83E1-FDB9-B7C9-70CB-FB1C60EAE190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92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33DD172-C677-9A64-E9CF-8F012577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99" y="110321"/>
            <a:ext cx="290848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Sección Publica</a:t>
            </a:r>
            <a:endParaRPr lang="es-CL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636020-F6C1-2375-4286-883B8B71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93" y="1659076"/>
            <a:ext cx="5255926" cy="235239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7D79D2DF-9927-07D4-BD8C-F9C8CB0F20DD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CC620FC-C8CF-EA00-531D-70E11909E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3EB161B-B309-E800-DAD9-57FB3FBB6610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33DD172-C677-9A64-E9CF-8F012577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99" y="110321"/>
            <a:ext cx="290848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Sección Privada (Cliente)</a:t>
            </a:r>
            <a:endParaRPr lang="es-CL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636020-F6C1-2375-4286-883B8B71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93" y="1659076"/>
            <a:ext cx="5255926" cy="235239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5F78EB1-F214-47FC-316A-3E3D15078941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218869B-B94B-7432-6DFF-EFF967705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AC940FD-29F2-8DD9-BFB7-71786BE3C40D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74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33DD172-C677-9A64-E9CF-8F012577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00" y="110319"/>
            <a:ext cx="3750509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Sección Privada (Transportista)</a:t>
            </a:r>
            <a:endParaRPr lang="es-CL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36E628-ADD7-CA70-DDF2-443DF3D8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24" y="1507775"/>
            <a:ext cx="6228862" cy="2655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2F729072-5A6D-1373-F22C-FC5873D971D8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499324F-687C-6934-FEE8-9F1CADE88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2407379-D7CE-3F6F-CC73-50A9ECFA8A3F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88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731D-37FC-9D6A-2294-B56EB02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8" y="2362055"/>
            <a:ext cx="7498462" cy="946440"/>
          </a:xfrm>
        </p:spPr>
        <p:txBody>
          <a:bodyPr/>
          <a:lstStyle/>
          <a:p>
            <a:pPr algn="ctr"/>
            <a:r>
              <a:rPr lang="es-ES" sz="3600" b="1" i="0" u="none" strike="noStrike" baseline="0" dirty="0">
                <a:solidFill>
                  <a:srgbClr val="749E2D"/>
                </a:solidFill>
                <a:latin typeface="Roboto-Bold"/>
              </a:rPr>
              <a:t>3. Listado de dependencias a utilizar en el proyecto</a:t>
            </a:r>
            <a:endParaRPr lang="es-CL" sz="36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90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731D-37FC-9D6A-2294-B56EB02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4" y="2362055"/>
            <a:ext cx="9071640" cy="946440"/>
          </a:xfrm>
        </p:spPr>
        <p:txBody>
          <a:bodyPr/>
          <a:lstStyle/>
          <a:p>
            <a:pPr algn="ctr"/>
            <a:r>
              <a:rPr lang="es-ES" sz="3600" b="1" i="0" u="none" strike="noStrike" baseline="0" dirty="0">
                <a:solidFill>
                  <a:srgbClr val="749E2D"/>
                </a:solidFill>
                <a:latin typeface="Roboto-Bold"/>
              </a:rPr>
              <a:t>Hito 1 - Diseño y prototipo</a:t>
            </a:r>
            <a:endParaRPr lang="es-CL" sz="36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85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A7D1370-4A79-C8E6-796B-B5318E6B503C}"/>
              </a:ext>
            </a:extLst>
          </p:cNvPr>
          <p:cNvSpPr txBox="1"/>
          <p:nvPr/>
        </p:nvSpPr>
        <p:spPr>
          <a:xfrm>
            <a:off x="3601458" y="1865779"/>
            <a:ext cx="24785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Roboto-Bold"/>
                <a:ea typeface="+mj-ea"/>
                <a:cs typeface="+mj-cs"/>
              </a:rPr>
              <a:t>R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eact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Roboto-Bold"/>
                <a:ea typeface="+mj-ea"/>
                <a:cs typeface="+mj-cs"/>
              </a:rPr>
              <a:t>R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eact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-Bootstrap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react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-dom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react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-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router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-dom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react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-scripts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web-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vitals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8651EB-6B63-7F3D-27F4-AD32E47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00" y="110319"/>
            <a:ext cx="3750509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Dependencias </a:t>
            </a:r>
            <a:r>
              <a:rPr lang="es-ES" sz="2000" b="1" i="0" u="none" strike="noStrike" baseline="0" dirty="0" err="1">
                <a:solidFill>
                  <a:srgbClr val="749E2D"/>
                </a:solidFill>
                <a:latin typeface="Roboto-Bold"/>
              </a:rPr>
              <a:t>FrontEnd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4321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A7D1370-4A79-C8E6-796B-B5318E6B503C}"/>
              </a:ext>
            </a:extLst>
          </p:cNvPr>
          <p:cNvSpPr txBox="1"/>
          <p:nvPr/>
        </p:nvSpPr>
        <p:spPr>
          <a:xfrm>
            <a:off x="3562382" y="1391139"/>
            <a:ext cx="20810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express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pg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cors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nodemon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dotenv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csb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-inspector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jsonwebtoken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bcryptjs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morgan-body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jest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supertest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boto-Bold"/>
                <a:ea typeface="+mj-ea"/>
                <a:cs typeface="+mj-cs"/>
              </a:rPr>
              <a:t>pg-format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-Bold"/>
              <a:ea typeface="+mj-ea"/>
              <a:cs typeface="+mj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8651EB-6B63-7F3D-27F4-AD32E47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00" y="110319"/>
            <a:ext cx="3750509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Dependencias </a:t>
            </a:r>
            <a:r>
              <a:rPr lang="es-ES" sz="2000" b="1" dirty="0" err="1">
                <a:solidFill>
                  <a:srgbClr val="749E2D"/>
                </a:solidFill>
                <a:latin typeface="Roboto-Bold"/>
              </a:rPr>
              <a:t>Back</a:t>
            </a:r>
            <a:r>
              <a:rPr lang="es-ES" sz="2000" b="1" i="0" u="none" strike="noStrike" baseline="0" dirty="0" err="1">
                <a:solidFill>
                  <a:srgbClr val="749E2D"/>
                </a:solidFill>
                <a:latin typeface="Roboto-Bold"/>
              </a:rPr>
              <a:t>End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93778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731D-37FC-9D6A-2294-B56EB02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8" y="2362055"/>
            <a:ext cx="7498462" cy="946440"/>
          </a:xfrm>
        </p:spPr>
        <p:txBody>
          <a:bodyPr/>
          <a:lstStyle/>
          <a:p>
            <a:pPr algn="ctr"/>
            <a:r>
              <a:rPr lang="es-ES" sz="3600" b="1" i="0" u="none" strike="noStrike" baseline="0" dirty="0">
                <a:solidFill>
                  <a:srgbClr val="749E2D"/>
                </a:solidFill>
                <a:latin typeface="Roboto-Bold"/>
              </a:rPr>
              <a:t>4. Diseño de tablas de la base de datos y sus relaciones</a:t>
            </a:r>
            <a:endParaRPr lang="es-CL" sz="36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62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ECF2B249-EF7C-5728-AAE1-0BBDEAAF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86" y="583539"/>
            <a:ext cx="8893906" cy="501501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53DD1B2-1771-3476-9548-5678422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00" y="110319"/>
            <a:ext cx="3750509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Diagrama Entidad Relación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2371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953DD1B2-1771-3476-9548-5678422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153" y="221464"/>
            <a:ext cx="3494448" cy="585236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Repositorio </a:t>
            </a:r>
            <a:r>
              <a:rPr lang="es-ES" sz="2000" b="1" i="0" u="none" strike="noStrike" baseline="0" dirty="0" err="1">
                <a:solidFill>
                  <a:srgbClr val="749E2D"/>
                </a:solidFill>
                <a:latin typeface="Roboto-Bold"/>
              </a:rPr>
              <a:t>ModelSql</a:t>
            </a:r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  (Archivo SQL creación de BD)</a:t>
            </a:r>
            <a:endParaRPr lang="es-CL" sz="200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D09362-DC53-B70B-50A6-82019F3BA2A7}"/>
              </a:ext>
            </a:extLst>
          </p:cNvPr>
          <p:cNvGrpSpPr/>
          <p:nvPr/>
        </p:nvGrpSpPr>
        <p:grpSpPr>
          <a:xfrm>
            <a:off x="3802249" y="2248510"/>
            <a:ext cx="2312255" cy="2312255"/>
            <a:chOff x="3377346" y="2232879"/>
            <a:chExt cx="2312255" cy="2312255"/>
          </a:xfrm>
        </p:grpSpPr>
        <p:pic>
          <p:nvPicPr>
            <p:cNvPr id="4" name="Imagen 3">
              <a:hlinkClick r:id="rId3"/>
              <a:extLst>
                <a:ext uri="{FF2B5EF4-FFF2-40B4-BE49-F238E27FC236}">
                  <a16:creationId xmlns:a16="http://schemas.microsoft.com/office/drawing/2014/main" id="{523D7B3C-DFD9-1BD2-412D-D03AF24C8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346" y="2232879"/>
              <a:ext cx="2312255" cy="231225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56E0DB0-BDA5-EB32-C5DD-29481C950AC9}"/>
                </a:ext>
              </a:extLst>
            </p:cNvPr>
            <p:cNvSpPr txBox="1"/>
            <p:nvPr/>
          </p:nvSpPr>
          <p:spPr>
            <a:xfrm>
              <a:off x="3775894" y="3970216"/>
              <a:ext cx="1515158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accent2"/>
                  </a:solidFill>
                </a:rPr>
                <a:t>Has Clic aquí</a:t>
              </a:r>
              <a:endParaRPr lang="es-CL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15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731D-37FC-9D6A-2294-B56EB02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8" y="2362055"/>
            <a:ext cx="7498462" cy="946440"/>
          </a:xfrm>
        </p:spPr>
        <p:txBody>
          <a:bodyPr/>
          <a:lstStyle/>
          <a:p>
            <a:pPr algn="ctr"/>
            <a:r>
              <a:rPr lang="es-ES" sz="3600" b="1" i="0" u="none" strike="noStrike" baseline="0" dirty="0">
                <a:solidFill>
                  <a:srgbClr val="749E2D"/>
                </a:solidFill>
                <a:latin typeface="Roboto-Bold"/>
              </a:rPr>
              <a:t>5. Diseño de contrato de datos de la API REST</a:t>
            </a:r>
            <a:endParaRPr lang="es-CL" sz="36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433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953DD1B2-1771-3476-9548-5678422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153" y="221464"/>
            <a:ext cx="3494448" cy="585236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Repositorio </a:t>
            </a:r>
            <a:r>
              <a:rPr lang="es-ES" sz="2000" b="1" dirty="0">
                <a:solidFill>
                  <a:srgbClr val="749E2D"/>
                </a:solidFill>
                <a:latin typeface="Roboto-Bold"/>
              </a:rPr>
              <a:t>archivo de Contrato en </a:t>
            </a:r>
            <a:r>
              <a:rPr lang="es-ES" sz="2000" b="1" i="0" u="none" strike="noStrike" baseline="0" dirty="0" err="1">
                <a:solidFill>
                  <a:srgbClr val="749E2D"/>
                </a:solidFill>
                <a:latin typeface="Roboto-Bold"/>
              </a:rPr>
              <a:t>Swagger</a:t>
            </a:r>
            <a:endParaRPr lang="es-CL" sz="20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3C2F1A1-4486-FC94-05DA-8029D9FC35BD}"/>
              </a:ext>
            </a:extLst>
          </p:cNvPr>
          <p:cNvGrpSpPr/>
          <p:nvPr/>
        </p:nvGrpSpPr>
        <p:grpSpPr>
          <a:xfrm>
            <a:off x="3802249" y="2248510"/>
            <a:ext cx="2312255" cy="2312255"/>
            <a:chOff x="3377346" y="2232879"/>
            <a:chExt cx="2312255" cy="2312255"/>
          </a:xfrm>
        </p:grpSpPr>
        <p:pic>
          <p:nvPicPr>
            <p:cNvPr id="9" name="Imagen 8">
              <a:hlinkClick r:id="rId3"/>
              <a:extLst>
                <a:ext uri="{FF2B5EF4-FFF2-40B4-BE49-F238E27FC236}">
                  <a16:creationId xmlns:a16="http://schemas.microsoft.com/office/drawing/2014/main" id="{27544E84-5101-467C-454F-C206E4111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346" y="2232879"/>
              <a:ext cx="2312255" cy="2312255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E1BEA08-F1AE-21D4-8AE0-2A21829C4B56}"/>
                </a:ext>
              </a:extLst>
            </p:cNvPr>
            <p:cNvSpPr txBox="1"/>
            <p:nvPr/>
          </p:nvSpPr>
          <p:spPr>
            <a:xfrm>
              <a:off x="3775894" y="3970216"/>
              <a:ext cx="1515158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accent2"/>
                  </a:solidFill>
                </a:rPr>
                <a:t>Has Clic aquí</a:t>
              </a:r>
              <a:endParaRPr lang="es-CL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54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731D-37FC-9D6A-2294-B56EB02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4" y="2362055"/>
            <a:ext cx="9071640" cy="946440"/>
          </a:xfrm>
        </p:spPr>
        <p:txBody>
          <a:bodyPr/>
          <a:lstStyle/>
          <a:p>
            <a:pPr algn="ctr"/>
            <a:r>
              <a:rPr lang="es-ES" sz="3600" b="1" i="0" u="none" strike="noStrike" baseline="0" dirty="0">
                <a:solidFill>
                  <a:srgbClr val="749E2D"/>
                </a:solidFill>
                <a:latin typeface="Roboto-Bold"/>
              </a:rPr>
              <a:t>1. Diseño de la interfaz gráfica</a:t>
            </a:r>
            <a:endParaRPr lang="es-CL" sz="3600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CEAFF-61E5-1B08-E676-8254182DDAC4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551BE73-1603-9350-38AD-61DF4CF7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363C7A2-4454-AEBB-6FC3-C9ED49E0193C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1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/>
          <p:nvPr/>
        </p:nvPicPr>
        <p:blipFill>
          <a:blip r:embed="rId2"/>
          <a:srcRect l="2057" t="12808" r="1513" b="7822"/>
          <a:stretch/>
        </p:blipFill>
        <p:spPr>
          <a:xfrm>
            <a:off x="311521" y="689688"/>
            <a:ext cx="9317111" cy="4001184"/>
          </a:xfrm>
          <a:prstGeom prst="rect">
            <a:avLst/>
          </a:prstGeom>
          <a:ln w="0">
            <a:noFill/>
          </a:ln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D62DBC6-9C7B-CF61-DE21-C7B577B30F8A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E232B0E-DC0A-24EC-16D9-367EEB9BD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4A3BAEE-3E0B-054E-F4E3-1238143E7013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FFC8C55A-86A9-B9F2-2A62-31191E6B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11" y="12210"/>
            <a:ext cx="259580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Pagina Principal</a:t>
            </a:r>
            <a:endParaRPr lang="es-CL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B8130D-E929-D647-5976-41019FB5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9" y="689688"/>
            <a:ext cx="9313174" cy="4001184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5A8A99D7-5A57-3064-9523-D49FB1540F9E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0F586CF-7951-3A1F-02BF-536372A06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DEC9FE9-4465-9E1D-A5FF-8B04FEC4DE37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923D9440-2D34-05DE-E73E-479EF782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11" y="12210"/>
            <a:ext cx="2595802" cy="473220"/>
          </a:xfrm>
        </p:spPr>
        <p:txBody>
          <a:bodyPr/>
          <a:lstStyle/>
          <a:p>
            <a:pPr algn="ctr"/>
            <a:r>
              <a:rPr lang="es-ES" sz="2000" b="1" dirty="0">
                <a:solidFill>
                  <a:srgbClr val="749E2D"/>
                </a:solidFill>
                <a:latin typeface="Roboto-Bold"/>
              </a:rPr>
              <a:t>Registro de Usuario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8654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DCA3C53-4432-583E-7867-CD4A2968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8" y="689688"/>
            <a:ext cx="9313173" cy="400118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5BF3E928-657C-B948-0336-BFFC0DC05BCD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1BC6838-7116-628D-C824-1CE83C49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A1E06B6-83D5-C579-78F9-7FF34E46E649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C37CDF12-5635-EDCD-5705-D662FA34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11" y="12210"/>
            <a:ext cx="259580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Inicio de Sesión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7498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760921-3B40-93C0-C131-B486C5C41824}"/>
              </a:ext>
            </a:extLst>
          </p:cNvPr>
          <p:cNvPicPr/>
          <p:nvPr/>
        </p:nvPicPr>
        <p:blipFill>
          <a:blip r:embed="rId2"/>
          <a:srcRect t="12598" b="8031"/>
          <a:stretch/>
        </p:blipFill>
        <p:spPr>
          <a:xfrm>
            <a:off x="315458" y="689688"/>
            <a:ext cx="9313173" cy="4001184"/>
          </a:xfrm>
          <a:prstGeom prst="rect">
            <a:avLst/>
          </a:prstGeom>
          <a:ln w="0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C21E9F-7F9E-37BA-15FA-1E330FEF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58" y="689688"/>
            <a:ext cx="9313173" cy="400118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6246975-357E-C4E8-1951-FEA67657D462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2806B13-EB41-074C-CFCD-EE5F0E2FC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C150D8F-A855-1B3D-6C1B-5B79F8E6CAD2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15904EC1-668D-4F54-81E9-C36883BB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580" y="72000"/>
            <a:ext cx="259580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Nuevo Viaje</a:t>
            </a:r>
            <a:endParaRPr lang="es-CL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25CD3D-734E-4C78-3E41-87666B9B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8" y="689688"/>
            <a:ext cx="9313173" cy="40011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06F176-AD98-40AE-9830-B489DA63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57" y="689687"/>
            <a:ext cx="9313173" cy="3710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5F40D-D4A0-BA2A-1B7C-B1A41AC81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56" y="689686"/>
            <a:ext cx="9313173" cy="400118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878D2C0-CF34-D4B5-0D45-882767CDA8FE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DB01C95-4DE4-465B-0C87-B0DD5D022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33CE4A4-50D5-2FC1-4DED-090B8F5D846B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0546876A-ED62-447A-20DA-088F8E77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580" y="72000"/>
            <a:ext cx="2595802" cy="473220"/>
          </a:xfrm>
        </p:spPr>
        <p:txBody>
          <a:bodyPr/>
          <a:lstStyle/>
          <a:p>
            <a:pPr algn="ctr"/>
            <a:r>
              <a:rPr lang="es-ES" sz="2000" b="1" dirty="0">
                <a:solidFill>
                  <a:srgbClr val="749E2D"/>
                </a:solidFill>
                <a:latin typeface="Roboto-Bold"/>
              </a:rPr>
              <a:t>Menú Transportista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87437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/>
          <p:cNvSpPr/>
          <p:nvPr/>
        </p:nvSpPr>
        <p:spPr>
          <a:xfrm>
            <a:off x="612000" y="2160000"/>
            <a:ext cx="8021520" cy="180000"/>
          </a:xfrm>
          <a:prstGeom prst="rect">
            <a:avLst/>
          </a:prstGeom>
          <a:solidFill>
            <a:srgbClr val="DDDDDD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L" sz="11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OneTub</a:t>
            </a:r>
            <a:r>
              <a:rPr lang="es-CL" sz="11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SPA</a:t>
            </a:r>
            <a:r>
              <a:rPr lang="es-CL" sz="18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       </a:t>
            </a:r>
            <a:r>
              <a:rPr lang="es-CL" sz="10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Nueva solicitud en el muro de publicaciones, gracias por … - Mensaje de cliente de suma importancia, responder...</a:t>
            </a:r>
            <a:endParaRPr lang="es-CL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612000" y="2412000"/>
            <a:ext cx="8044560" cy="180000"/>
          </a:xfrm>
          <a:prstGeom prst="rect">
            <a:avLst/>
          </a:prstGeom>
          <a:solidFill>
            <a:srgbClr val="DDDDDD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L" sz="11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Quantilink CO</a:t>
            </a:r>
            <a:r>
              <a:rPr lang="es-CL" sz="1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      </a:t>
            </a:r>
            <a:r>
              <a:rPr lang="es-CL" sz="1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Hemos recibido tu cotización – más detalles accede al … -   Mensaje directo, pincha el siguiente link para q...           </a:t>
            </a:r>
            <a:endParaRPr lang="es-CL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12000" y="2664000"/>
            <a:ext cx="8013960" cy="180000"/>
          </a:xfrm>
          <a:prstGeom prst="rect">
            <a:avLst/>
          </a:prstGeom>
          <a:solidFill>
            <a:srgbClr val="DDDDDD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Hubus S.A.                </a:t>
            </a:r>
            <a:r>
              <a:rPr lang="es-CL" sz="1000" b="0" strike="noStrike" spc="-1">
                <a:solidFill>
                  <a:srgbClr val="000000"/>
                </a:solidFill>
                <a:latin typeface="Arial"/>
              </a:rPr>
              <a:t>Hola Steven, quedamos a la espera de la decisión al … -  Cuando veas el mensaje ten en cuenta que…</a:t>
            </a:r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                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612000" y="2916000"/>
            <a:ext cx="7990920" cy="180000"/>
          </a:xfrm>
          <a:prstGeom prst="rect">
            <a:avLst/>
          </a:prstGeom>
          <a:solidFill>
            <a:srgbClr val="DDDDDD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TestiXpace                 </a:t>
            </a:r>
            <a:r>
              <a:rPr lang="es-CL" sz="1000" b="0" strike="noStrike" spc="-1">
                <a:solidFill>
                  <a:srgbClr val="000000"/>
                </a:solidFill>
                <a:latin typeface="Arial"/>
              </a:rPr>
              <a:t>Cuando tengamos lista la carga, te confirmaremos el … - Quedamos atento al aviso de las cargas cuando...</a:t>
            </a:r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          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12000" y="3168000"/>
            <a:ext cx="7990920" cy="180000"/>
          </a:xfrm>
          <a:prstGeom prst="rect">
            <a:avLst/>
          </a:prstGeom>
          <a:solidFill>
            <a:srgbClr val="DDDDDD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DongUI                      </a:t>
            </a:r>
            <a:r>
              <a:rPr lang="es-CL" sz="1000" b="0" strike="noStrike" spc="-1">
                <a:solidFill>
                  <a:srgbClr val="000000"/>
                </a:solidFill>
                <a:latin typeface="Arial"/>
              </a:rPr>
              <a:t>Hola Vanessa, confirmanos el envío y el de… - Mensaje importante referente al precio final del trayecto y el…         </a:t>
            </a:r>
          </a:p>
        </p:txBody>
      </p:sp>
      <p:sp>
        <p:nvSpPr>
          <p:cNvPr id="56" name="Estrella: 5 puntas 55"/>
          <p:cNvSpPr/>
          <p:nvPr/>
        </p:nvSpPr>
        <p:spPr>
          <a:xfrm>
            <a:off x="1686960" y="2171160"/>
            <a:ext cx="153720" cy="132840"/>
          </a:xfrm>
          <a:prstGeom prst="star5">
            <a:avLst/>
          </a:prstGeom>
          <a:solidFill>
            <a:srgbClr val="FFFFFF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endParaRPr lang="es-C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Estrella: 5 puntas 56"/>
          <p:cNvSpPr/>
          <p:nvPr/>
        </p:nvSpPr>
        <p:spPr>
          <a:xfrm>
            <a:off x="1686960" y="2423160"/>
            <a:ext cx="153720" cy="132840"/>
          </a:xfrm>
          <a:prstGeom prst="star5">
            <a:avLst/>
          </a:prstGeom>
          <a:solidFill>
            <a:srgbClr val="FFFFFF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endParaRPr lang="es-C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Estrella: 5 puntas 57"/>
          <p:cNvSpPr/>
          <p:nvPr/>
        </p:nvSpPr>
        <p:spPr>
          <a:xfrm>
            <a:off x="1686960" y="2675160"/>
            <a:ext cx="153720" cy="132840"/>
          </a:xfrm>
          <a:prstGeom prst="star5">
            <a:avLst/>
          </a:prstGeom>
          <a:solidFill>
            <a:srgbClr val="FFFFFF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endParaRPr lang="es-C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Estrella: 5 puntas 58"/>
          <p:cNvSpPr/>
          <p:nvPr/>
        </p:nvSpPr>
        <p:spPr>
          <a:xfrm>
            <a:off x="1686960" y="3179160"/>
            <a:ext cx="153720" cy="132840"/>
          </a:xfrm>
          <a:prstGeom prst="star5">
            <a:avLst/>
          </a:prstGeom>
          <a:solidFill>
            <a:srgbClr val="FFFFFF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endParaRPr lang="es-C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12000" y="3420000"/>
            <a:ext cx="7990920" cy="180000"/>
          </a:xfrm>
          <a:prstGeom prst="rect">
            <a:avLst/>
          </a:prstGeom>
          <a:solidFill>
            <a:srgbClr val="DDDDDD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SevenJS                    </a:t>
            </a:r>
            <a:r>
              <a:rPr lang="es-CL" sz="1000" b="0" strike="noStrike" spc="-1">
                <a:solidFill>
                  <a:srgbClr val="000000"/>
                </a:solidFill>
                <a:latin typeface="Arial"/>
              </a:rPr>
              <a:t>Carga urgente para este martes… -  Favor tomar en cuenta la urgencia del cliente para este proceso…                   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612000" y="3672000"/>
            <a:ext cx="7990920" cy="180000"/>
          </a:xfrm>
          <a:prstGeom prst="rect">
            <a:avLst/>
          </a:prstGeom>
          <a:solidFill>
            <a:srgbClr val="DDDDDD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SINKI LA                    G</a:t>
            </a:r>
            <a:r>
              <a:rPr lang="es-CL" sz="1000" b="0" strike="noStrike" spc="-1">
                <a:solidFill>
                  <a:srgbClr val="000000"/>
                </a:solidFill>
                <a:latin typeface="Arial"/>
              </a:rPr>
              <a:t>racias por su atención, salió tod… -  Es importante tener en cuenta la necesidad del cliente sobre to...</a:t>
            </a:r>
            <a:r>
              <a:rPr lang="es-CL" sz="1100" b="0" strike="noStrike" spc="-1">
                <a:solidFill>
                  <a:srgbClr val="000000"/>
                </a:solidFill>
                <a:latin typeface="Arial"/>
              </a:rPr>
              <a:t>                </a:t>
            </a:r>
          </a:p>
        </p:txBody>
      </p:sp>
      <p:sp>
        <p:nvSpPr>
          <p:cNvPr id="62" name="Estrella: 5 puntas 61"/>
          <p:cNvSpPr/>
          <p:nvPr/>
        </p:nvSpPr>
        <p:spPr>
          <a:xfrm>
            <a:off x="1686960" y="3431160"/>
            <a:ext cx="153720" cy="132840"/>
          </a:xfrm>
          <a:prstGeom prst="star5">
            <a:avLst/>
          </a:prstGeom>
          <a:solidFill>
            <a:srgbClr val="FFFFFF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endParaRPr lang="es-C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Estrella: 5 puntas 62"/>
          <p:cNvSpPr/>
          <p:nvPr/>
        </p:nvSpPr>
        <p:spPr>
          <a:xfrm>
            <a:off x="1686960" y="2927160"/>
            <a:ext cx="153720" cy="132840"/>
          </a:xfrm>
          <a:prstGeom prst="star5">
            <a:avLst/>
          </a:prstGeom>
          <a:solidFill>
            <a:srgbClr val="FFFFFF"/>
          </a:solidFill>
          <a:ln w="0"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endParaRPr lang="es-CL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3488CC-EA05-4051-9723-FC1E175A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7" y="689687"/>
            <a:ext cx="9313173" cy="371017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A927FFC-D6C3-6F46-5E2B-5E25EED413A5}"/>
              </a:ext>
            </a:extLst>
          </p:cNvPr>
          <p:cNvGrpSpPr/>
          <p:nvPr/>
        </p:nvGrpSpPr>
        <p:grpSpPr>
          <a:xfrm>
            <a:off x="8853445" y="72000"/>
            <a:ext cx="1156837" cy="551930"/>
            <a:chOff x="8133702" y="35580"/>
            <a:chExt cx="1698052" cy="70346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D50BDF16-1A50-BCA8-3E69-77F9AB67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1" y="35580"/>
              <a:ext cx="638175" cy="3810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E339937-093A-9E95-2480-A5361D01A2DF}"/>
                </a:ext>
              </a:extLst>
            </p:cNvPr>
            <p:cNvSpPr txBox="1"/>
            <p:nvPr/>
          </p:nvSpPr>
          <p:spPr>
            <a:xfrm>
              <a:off x="8133702" y="385994"/>
              <a:ext cx="1698052" cy="353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/>
                <a:t>EasyTransport</a:t>
              </a:r>
              <a:endParaRPr lang="es-CL" sz="120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B54C95BB-55BC-23E5-CE36-3D88673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580" y="72000"/>
            <a:ext cx="2595802" cy="473220"/>
          </a:xfrm>
        </p:spPr>
        <p:txBody>
          <a:bodyPr/>
          <a:lstStyle/>
          <a:p>
            <a:pPr algn="ctr"/>
            <a:r>
              <a:rPr lang="es-ES" sz="2000" b="1" i="0" u="none" strike="noStrike" baseline="0" dirty="0">
                <a:solidFill>
                  <a:srgbClr val="749E2D"/>
                </a:solidFill>
                <a:latin typeface="Roboto-Bold"/>
              </a:rPr>
              <a:t>Lista de Viaje</a:t>
            </a:r>
            <a:endParaRPr lang="es-CL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</TotalTime>
  <Words>387</Words>
  <Application>Microsoft Office PowerPoint</Application>
  <PresentationFormat>Personalizado</PresentationFormat>
  <Paragraphs>92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Roboto-Bold</vt:lpstr>
      <vt:lpstr>Times New Roman</vt:lpstr>
      <vt:lpstr>Trebuchet MS</vt:lpstr>
      <vt:lpstr>Wingdings 3</vt:lpstr>
      <vt:lpstr>Faceta</vt:lpstr>
      <vt:lpstr>Proyecto Final</vt:lpstr>
      <vt:lpstr>Hito 1 - Diseño y prototipo</vt:lpstr>
      <vt:lpstr>1. Diseño de la interfaz gráfica</vt:lpstr>
      <vt:lpstr>Pagina Principal</vt:lpstr>
      <vt:lpstr>Registro de Usuario</vt:lpstr>
      <vt:lpstr>Inicio de Sesión</vt:lpstr>
      <vt:lpstr>Nuevo Viaje</vt:lpstr>
      <vt:lpstr>Menú Transportista</vt:lpstr>
      <vt:lpstr>Lista de Viaje</vt:lpstr>
      <vt:lpstr>Detalle de viaje</vt:lpstr>
      <vt:lpstr>Registro de Camiones</vt:lpstr>
      <vt:lpstr>Registro de Conductores</vt:lpstr>
      <vt:lpstr>Menú Cliente</vt:lpstr>
      <vt:lpstr>2. Definición de la navegación entre las vistas</vt:lpstr>
      <vt:lpstr>Sección Publica</vt:lpstr>
      <vt:lpstr>Sección Publica</vt:lpstr>
      <vt:lpstr>Sección Privada (Cliente)</vt:lpstr>
      <vt:lpstr>Sección Privada (Transportista)</vt:lpstr>
      <vt:lpstr>3. Listado de dependencias a utilizar en el proyecto</vt:lpstr>
      <vt:lpstr>Dependencias FrontEnd</vt:lpstr>
      <vt:lpstr>Dependencias BackEnd</vt:lpstr>
      <vt:lpstr>4. Diseño de tablas de la base de datos y sus relaciones</vt:lpstr>
      <vt:lpstr>Diagrama Entidad Relación</vt:lpstr>
      <vt:lpstr>Repositorio ModelSql  (Archivo SQL creación de BD)</vt:lpstr>
      <vt:lpstr>5. Diseño de contrato de datos de la API REST</vt:lpstr>
      <vt:lpstr>Repositorio archivo de Contrato en Swagger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jgonzalez</dc:creator>
  <dc:description/>
  <cp:lastModifiedBy>Juan Gonzalez</cp:lastModifiedBy>
  <cp:revision>10</cp:revision>
  <dcterms:created xsi:type="dcterms:W3CDTF">2023-03-02T09:58:40Z</dcterms:created>
  <dcterms:modified xsi:type="dcterms:W3CDTF">2023-03-04T00:31:39Z</dcterms:modified>
  <dc:language>es-CL</dc:language>
</cp:coreProperties>
</file>