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8"/>
  </p:notesMasterIdLst>
  <p:sldIdLst>
    <p:sldId id="256" r:id="rId3"/>
    <p:sldId id="262" r:id="rId4"/>
    <p:sldId id="263" r:id="rId5"/>
    <p:sldId id="257" r:id="rId6"/>
    <p:sldId id="264" r:id="rId7"/>
    <p:sldId id="268" r:id="rId8"/>
    <p:sldId id="265" r:id="rId9"/>
    <p:sldId id="266" r:id="rId10"/>
    <p:sldId id="267" r:id="rId11"/>
    <p:sldId id="269" r:id="rId12"/>
    <p:sldId id="270" r:id="rId13"/>
    <p:sldId id="271" r:id="rId14"/>
    <p:sldId id="272" r:id="rId15"/>
    <p:sldId id="273"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E5C08A-A268-48EB-AEFC-9FD0D8C163CD}"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s-CR"/>
        </a:p>
      </dgm:t>
    </dgm:pt>
    <dgm:pt modelId="{87E9B5EE-430D-4D6E-816D-C18FAF703633}">
      <dgm:prSet phldrT="[Texto]"/>
      <dgm:spPr/>
      <dgm:t>
        <a:bodyPr/>
        <a:lstStyle/>
        <a:p>
          <a:r>
            <a:rPr lang="es-CR" dirty="0"/>
            <a:t>Introducción</a:t>
          </a:r>
        </a:p>
      </dgm:t>
    </dgm:pt>
    <dgm:pt modelId="{72A16EC5-BFB2-4E52-9A14-F2EE508CB444}" type="parTrans" cxnId="{51F9D8DC-6151-491C-BDB4-DA976D933EAC}">
      <dgm:prSet/>
      <dgm:spPr/>
      <dgm:t>
        <a:bodyPr/>
        <a:lstStyle/>
        <a:p>
          <a:endParaRPr lang="es-CR"/>
        </a:p>
      </dgm:t>
    </dgm:pt>
    <dgm:pt modelId="{0066C6D5-4D24-4016-8297-21FBFFE2FB39}" type="sibTrans" cxnId="{51F9D8DC-6151-491C-BDB4-DA976D933EAC}">
      <dgm:prSet/>
      <dgm:spPr/>
      <dgm:t>
        <a:bodyPr/>
        <a:lstStyle/>
        <a:p>
          <a:endParaRPr lang="es-CR"/>
        </a:p>
      </dgm:t>
    </dgm:pt>
    <dgm:pt modelId="{5E9C5C42-91F8-41A5-9E6D-E4B1D7F8222E}">
      <dgm:prSet phldrT="[Texto]"/>
      <dgm:spPr/>
      <dgm:t>
        <a:bodyPr/>
        <a:lstStyle/>
        <a:p>
          <a:r>
            <a:rPr lang="es-CR" dirty="0"/>
            <a:t>Objetivo de investigación</a:t>
          </a:r>
        </a:p>
      </dgm:t>
    </dgm:pt>
    <dgm:pt modelId="{700D5C5B-E3AE-4D0A-8879-B1B8735B3533}" type="parTrans" cxnId="{929FCF07-BFAC-4A2C-9A94-0859F0A9C8A9}">
      <dgm:prSet/>
      <dgm:spPr/>
      <dgm:t>
        <a:bodyPr/>
        <a:lstStyle/>
        <a:p>
          <a:endParaRPr lang="es-CR"/>
        </a:p>
      </dgm:t>
    </dgm:pt>
    <dgm:pt modelId="{D24CFEF9-35BD-47D0-8784-AC4561D97B7E}" type="sibTrans" cxnId="{929FCF07-BFAC-4A2C-9A94-0859F0A9C8A9}">
      <dgm:prSet/>
      <dgm:spPr/>
      <dgm:t>
        <a:bodyPr/>
        <a:lstStyle/>
        <a:p>
          <a:endParaRPr lang="es-CR"/>
        </a:p>
      </dgm:t>
    </dgm:pt>
    <dgm:pt modelId="{BA3A1102-1AA0-49A8-A36A-B81BD3D90387}">
      <dgm:prSet phldrT="[Texto]"/>
      <dgm:spPr/>
      <dgm:t>
        <a:bodyPr/>
        <a:lstStyle/>
        <a:p>
          <a:r>
            <a:rPr lang="es-CR" dirty="0"/>
            <a:t>Metodología</a:t>
          </a:r>
        </a:p>
      </dgm:t>
    </dgm:pt>
    <dgm:pt modelId="{FF694D3B-7EA5-4433-9A12-5813AA293382}" type="parTrans" cxnId="{78EE5901-D34E-4601-9FA2-C69587B0434E}">
      <dgm:prSet/>
      <dgm:spPr/>
      <dgm:t>
        <a:bodyPr/>
        <a:lstStyle/>
        <a:p>
          <a:endParaRPr lang="es-CR"/>
        </a:p>
      </dgm:t>
    </dgm:pt>
    <dgm:pt modelId="{163A869E-AC04-43D1-B4DA-5DA7AAEBE8C9}" type="sibTrans" cxnId="{78EE5901-D34E-4601-9FA2-C69587B0434E}">
      <dgm:prSet/>
      <dgm:spPr/>
      <dgm:t>
        <a:bodyPr/>
        <a:lstStyle/>
        <a:p>
          <a:endParaRPr lang="es-CR"/>
        </a:p>
      </dgm:t>
    </dgm:pt>
    <dgm:pt modelId="{9194E6A7-B942-4AFF-8B95-01833280D32E}">
      <dgm:prSet phldrT="[Texto]"/>
      <dgm:spPr/>
      <dgm:t>
        <a:bodyPr/>
        <a:lstStyle/>
        <a:p>
          <a:r>
            <a:rPr lang="es-CR" dirty="0"/>
            <a:t>Resultados</a:t>
          </a:r>
        </a:p>
      </dgm:t>
    </dgm:pt>
    <dgm:pt modelId="{60A54C19-2799-49C7-AE8E-CF9514C98912}" type="parTrans" cxnId="{ECF86435-14D5-4116-94C3-D1F5525DFEC1}">
      <dgm:prSet/>
      <dgm:spPr/>
      <dgm:t>
        <a:bodyPr/>
        <a:lstStyle/>
        <a:p>
          <a:endParaRPr lang="es-CR"/>
        </a:p>
      </dgm:t>
    </dgm:pt>
    <dgm:pt modelId="{0A6793DF-D8D4-4310-AD60-D0C6120D850E}" type="sibTrans" cxnId="{ECF86435-14D5-4116-94C3-D1F5525DFEC1}">
      <dgm:prSet/>
      <dgm:spPr/>
      <dgm:t>
        <a:bodyPr/>
        <a:lstStyle/>
        <a:p>
          <a:endParaRPr lang="es-CR"/>
        </a:p>
      </dgm:t>
    </dgm:pt>
    <dgm:pt modelId="{8C0F3166-FC28-4F73-8660-C4BAF46F0CFF}">
      <dgm:prSet phldrT="[Texto]"/>
      <dgm:spPr/>
      <dgm:t>
        <a:bodyPr/>
        <a:lstStyle/>
        <a:p>
          <a:r>
            <a:rPr lang="es-CR" dirty="0"/>
            <a:t>Conclusiones</a:t>
          </a:r>
        </a:p>
      </dgm:t>
    </dgm:pt>
    <dgm:pt modelId="{92F72793-3830-4BFA-8A09-8622D0977440}" type="parTrans" cxnId="{7E7B4ECD-2254-4C98-BE60-9255934CCFB8}">
      <dgm:prSet/>
      <dgm:spPr/>
      <dgm:t>
        <a:bodyPr/>
        <a:lstStyle/>
        <a:p>
          <a:endParaRPr lang="es-CR"/>
        </a:p>
      </dgm:t>
    </dgm:pt>
    <dgm:pt modelId="{143E7792-A27A-4D77-9DB7-4E22BBCC7F08}" type="sibTrans" cxnId="{7E7B4ECD-2254-4C98-BE60-9255934CCFB8}">
      <dgm:prSet/>
      <dgm:spPr/>
      <dgm:t>
        <a:bodyPr/>
        <a:lstStyle/>
        <a:p>
          <a:endParaRPr lang="es-CR"/>
        </a:p>
      </dgm:t>
    </dgm:pt>
    <dgm:pt modelId="{E6AE013D-8231-4596-8029-FCDE15548BBE}">
      <dgm:prSet phldrT="[Texto]"/>
      <dgm:spPr/>
      <dgm:t>
        <a:bodyPr/>
        <a:lstStyle/>
        <a:p>
          <a:r>
            <a:rPr lang="es-CR" dirty="0"/>
            <a:t>Pregunta de investigación</a:t>
          </a:r>
        </a:p>
      </dgm:t>
    </dgm:pt>
    <dgm:pt modelId="{B93176A1-BE35-4267-A313-EFFFE766FFDE}" type="parTrans" cxnId="{49FD0CFA-0F1A-4E03-94A8-2BFF03DEE8AF}">
      <dgm:prSet/>
      <dgm:spPr/>
      <dgm:t>
        <a:bodyPr/>
        <a:lstStyle/>
        <a:p>
          <a:endParaRPr lang="es-CR"/>
        </a:p>
      </dgm:t>
    </dgm:pt>
    <dgm:pt modelId="{FE554E00-656F-47D9-BA7D-379E5C61C17D}" type="sibTrans" cxnId="{49FD0CFA-0F1A-4E03-94A8-2BFF03DEE8AF}">
      <dgm:prSet/>
      <dgm:spPr/>
      <dgm:t>
        <a:bodyPr/>
        <a:lstStyle/>
        <a:p>
          <a:endParaRPr lang="es-CR"/>
        </a:p>
      </dgm:t>
    </dgm:pt>
    <dgm:pt modelId="{C4C1B422-ED7C-493B-97FC-86F6D9D07EE2}" type="pres">
      <dgm:prSet presAssocID="{6EE5C08A-A268-48EB-AEFC-9FD0D8C163CD}" presName="Name0" presStyleCnt="0">
        <dgm:presLayoutVars>
          <dgm:chMax val="7"/>
          <dgm:chPref val="7"/>
          <dgm:dir/>
        </dgm:presLayoutVars>
      </dgm:prSet>
      <dgm:spPr/>
      <dgm:t>
        <a:bodyPr/>
        <a:lstStyle/>
        <a:p>
          <a:endParaRPr lang="es-ES"/>
        </a:p>
      </dgm:t>
    </dgm:pt>
    <dgm:pt modelId="{7B202815-F03A-47EA-A245-7BECB76CA638}" type="pres">
      <dgm:prSet presAssocID="{6EE5C08A-A268-48EB-AEFC-9FD0D8C163CD}" presName="Name1" presStyleCnt="0"/>
      <dgm:spPr/>
    </dgm:pt>
    <dgm:pt modelId="{73391B06-0C41-4E5F-9EFD-8EA3EDCFF210}" type="pres">
      <dgm:prSet presAssocID="{6EE5C08A-A268-48EB-AEFC-9FD0D8C163CD}" presName="cycle" presStyleCnt="0"/>
      <dgm:spPr/>
    </dgm:pt>
    <dgm:pt modelId="{5BA19F73-E6D3-47EA-AB97-C81C63072853}" type="pres">
      <dgm:prSet presAssocID="{6EE5C08A-A268-48EB-AEFC-9FD0D8C163CD}" presName="srcNode" presStyleLbl="node1" presStyleIdx="0" presStyleCnt="6"/>
      <dgm:spPr/>
    </dgm:pt>
    <dgm:pt modelId="{DF36864C-CA79-4CBA-A476-5969AC5B4698}" type="pres">
      <dgm:prSet presAssocID="{6EE5C08A-A268-48EB-AEFC-9FD0D8C163CD}" presName="conn" presStyleLbl="parChTrans1D2" presStyleIdx="0" presStyleCnt="1"/>
      <dgm:spPr/>
      <dgm:t>
        <a:bodyPr/>
        <a:lstStyle/>
        <a:p>
          <a:endParaRPr lang="es-ES"/>
        </a:p>
      </dgm:t>
    </dgm:pt>
    <dgm:pt modelId="{9D5A415D-BEDB-490C-A982-F9420C755F14}" type="pres">
      <dgm:prSet presAssocID="{6EE5C08A-A268-48EB-AEFC-9FD0D8C163CD}" presName="extraNode" presStyleLbl="node1" presStyleIdx="0" presStyleCnt="6"/>
      <dgm:spPr/>
    </dgm:pt>
    <dgm:pt modelId="{7E91D6BC-EA48-46DB-9334-EC61CAEDC1D6}" type="pres">
      <dgm:prSet presAssocID="{6EE5C08A-A268-48EB-AEFC-9FD0D8C163CD}" presName="dstNode" presStyleLbl="node1" presStyleIdx="0" presStyleCnt="6"/>
      <dgm:spPr/>
    </dgm:pt>
    <dgm:pt modelId="{9314FE98-ED22-4906-8C75-56450181AF24}" type="pres">
      <dgm:prSet presAssocID="{87E9B5EE-430D-4D6E-816D-C18FAF703633}" presName="text_1" presStyleLbl="node1" presStyleIdx="0" presStyleCnt="6">
        <dgm:presLayoutVars>
          <dgm:bulletEnabled val="1"/>
        </dgm:presLayoutVars>
      </dgm:prSet>
      <dgm:spPr/>
      <dgm:t>
        <a:bodyPr/>
        <a:lstStyle/>
        <a:p>
          <a:endParaRPr lang="es-ES"/>
        </a:p>
      </dgm:t>
    </dgm:pt>
    <dgm:pt modelId="{3C331794-2B1B-4405-87C9-1B523A7AE598}" type="pres">
      <dgm:prSet presAssocID="{87E9B5EE-430D-4D6E-816D-C18FAF703633}" presName="accent_1" presStyleCnt="0"/>
      <dgm:spPr/>
    </dgm:pt>
    <dgm:pt modelId="{26ACEB83-8502-456B-B3B2-48E268608CE6}" type="pres">
      <dgm:prSet presAssocID="{87E9B5EE-430D-4D6E-816D-C18FAF703633}" presName="accentRepeatNode" presStyleLbl="solidFgAcc1" presStyleIdx="0" presStyleCnt="6"/>
      <dgm:spPr/>
    </dgm:pt>
    <dgm:pt modelId="{3B8766F5-4600-43B2-A798-8A2AB36AF3A8}" type="pres">
      <dgm:prSet presAssocID="{E6AE013D-8231-4596-8029-FCDE15548BBE}" presName="text_2" presStyleLbl="node1" presStyleIdx="1" presStyleCnt="6">
        <dgm:presLayoutVars>
          <dgm:bulletEnabled val="1"/>
        </dgm:presLayoutVars>
      </dgm:prSet>
      <dgm:spPr/>
      <dgm:t>
        <a:bodyPr/>
        <a:lstStyle/>
        <a:p>
          <a:endParaRPr lang="es-ES"/>
        </a:p>
      </dgm:t>
    </dgm:pt>
    <dgm:pt modelId="{4AB4B48F-4F51-4393-A00D-82820E507E98}" type="pres">
      <dgm:prSet presAssocID="{E6AE013D-8231-4596-8029-FCDE15548BBE}" presName="accent_2" presStyleCnt="0"/>
      <dgm:spPr/>
    </dgm:pt>
    <dgm:pt modelId="{E6C16F27-D58C-45ED-BECF-1E66413269B8}" type="pres">
      <dgm:prSet presAssocID="{E6AE013D-8231-4596-8029-FCDE15548BBE}" presName="accentRepeatNode" presStyleLbl="solidFgAcc1" presStyleIdx="1" presStyleCnt="6"/>
      <dgm:spPr/>
    </dgm:pt>
    <dgm:pt modelId="{DB88D429-3615-4614-8D31-90FC6AF17BFC}" type="pres">
      <dgm:prSet presAssocID="{5E9C5C42-91F8-41A5-9E6D-E4B1D7F8222E}" presName="text_3" presStyleLbl="node1" presStyleIdx="2" presStyleCnt="6">
        <dgm:presLayoutVars>
          <dgm:bulletEnabled val="1"/>
        </dgm:presLayoutVars>
      </dgm:prSet>
      <dgm:spPr/>
      <dgm:t>
        <a:bodyPr/>
        <a:lstStyle/>
        <a:p>
          <a:endParaRPr lang="es-ES"/>
        </a:p>
      </dgm:t>
    </dgm:pt>
    <dgm:pt modelId="{6EB937E3-ADE0-4A92-B842-59E460A39F64}" type="pres">
      <dgm:prSet presAssocID="{5E9C5C42-91F8-41A5-9E6D-E4B1D7F8222E}" presName="accent_3" presStyleCnt="0"/>
      <dgm:spPr/>
    </dgm:pt>
    <dgm:pt modelId="{2D08F938-8A0D-4A74-B107-E7021E88A452}" type="pres">
      <dgm:prSet presAssocID="{5E9C5C42-91F8-41A5-9E6D-E4B1D7F8222E}" presName="accentRepeatNode" presStyleLbl="solidFgAcc1" presStyleIdx="2" presStyleCnt="6"/>
      <dgm:spPr/>
    </dgm:pt>
    <dgm:pt modelId="{2E66F560-B88C-4832-A2C1-FC013460485E}" type="pres">
      <dgm:prSet presAssocID="{BA3A1102-1AA0-49A8-A36A-B81BD3D90387}" presName="text_4" presStyleLbl="node1" presStyleIdx="3" presStyleCnt="6">
        <dgm:presLayoutVars>
          <dgm:bulletEnabled val="1"/>
        </dgm:presLayoutVars>
      </dgm:prSet>
      <dgm:spPr/>
      <dgm:t>
        <a:bodyPr/>
        <a:lstStyle/>
        <a:p>
          <a:endParaRPr lang="es-ES"/>
        </a:p>
      </dgm:t>
    </dgm:pt>
    <dgm:pt modelId="{9B1DF4BF-CDF6-460E-889E-E97E037D4640}" type="pres">
      <dgm:prSet presAssocID="{BA3A1102-1AA0-49A8-A36A-B81BD3D90387}" presName="accent_4" presStyleCnt="0"/>
      <dgm:spPr/>
    </dgm:pt>
    <dgm:pt modelId="{7E37B2B2-A3DB-4B8A-B278-7C55A0C34AC6}" type="pres">
      <dgm:prSet presAssocID="{BA3A1102-1AA0-49A8-A36A-B81BD3D90387}" presName="accentRepeatNode" presStyleLbl="solidFgAcc1" presStyleIdx="3" presStyleCnt="6"/>
      <dgm:spPr/>
    </dgm:pt>
    <dgm:pt modelId="{EB939021-23C1-4706-A31A-D9FE3844415F}" type="pres">
      <dgm:prSet presAssocID="{9194E6A7-B942-4AFF-8B95-01833280D32E}" presName="text_5" presStyleLbl="node1" presStyleIdx="4" presStyleCnt="6">
        <dgm:presLayoutVars>
          <dgm:bulletEnabled val="1"/>
        </dgm:presLayoutVars>
      </dgm:prSet>
      <dgm:spPr/>
      <dgm:t>
        <a:bodyPr/>
        <a:lstStyle/>
        <a:p>
          <a:endParaRPr lang="es-ES"/>
        </a:p>
      </dgm:t>
    </dgm:pt>
    <dgm:pt modelId="{76B0165C-AC6B-45E0-8DCA-AA7BF921B209}" type="pres">
      <dgm:prSet presAssocID="{9194E6A7-B942-4AFF-8B95-01833280D32E}" presName="accent_5" presStyleCnt="0"/>
      <dgm:spPr/>
    </dgm:pt>
    <dgm:pt modelId="{D382C7B8-F118-4D10-A225-8016F34C7C4F}" type="pres">
      <dgm:prSet presAssocID="{9194E6A7-B942-4AFF-8B95-01833280D32E}" presName="accentRepeatNode" presStyleLbl="solidFgAcc1" presStyleIdx="4" presStyleCnt="6"/>
      <dgm:spPr/>
    </dgm:pt>
    <dgm:pt modelId="{2BE411E4-71C4-4D3F-8E23-D48EBA767641}" type="pres">
      <dgm:prSet presAssocID="{8C0F3166-FC28-4F73-8660-C4BAF46F0CFF}" presName="text_6" presStyleLbl="node1" presStyleIdx="5" presStyleCnt="6">
        <dgm:presLayoutVars>
          <dgm:bulletEnabled val="1"/>
        </dgm:presLayoutVars>
      </dgm:prSet>
      <dgm:spPr/>
      <dgm:t>
        <a:bodyPr/>
        <a:lstStyle/>
        <a:p>
          <a:endParaRPr lang="es-ES"/>
        </a:p>
      </dgm:t>
    </dgm:pt>
    <dgm:pt modelId="{350CF6BD-1FEE-4FCD-90EC-59D3DB474D79}" type="pres">
      <dgm:prSet presAssocID="{8C0F3166-FC28-4F73-8660-C4BAF46F0CFF}" presName="accent_6" presStyleCnt="0"/>
      <dgm:spPr/>
    </dgm:pt>
    <dgm:pt modelId="{6F3E07F2-7409-42F9-9114-E7E6F3977781}" type="pres">
      <dgm:prSet presAssocID="{8C0F3166-FC28-4F73-8660-C4BAF46F0CFF}" presName="accentRepeatNode" presStyleLbl="solidFgAcc1" presStyleIdx="5" presStyleCnt="6"/>
      <dgm:spPr/>
    </dgm:pt>
  </dgm:ptLst>
  <dgm:cxnLst>
    <dgm:cxn modelId="{DB6F115F-F626-499C-852B-F1E849BA3078}" type="presOf" srcId="{9194E6A7-B942-4AFF-8B95-01833280D32E}" destId="{EB939021-23C1-4706-A31A-D9FE3844415F}" srcOrd="0" destOrd="0" presId="urn:microsoft.com/office/officeart/2008/layout/VerticalCurvedList"/>
    <dgm:cxn modelId="{93494B5B-819A-48A7-A02E-629D89362F05}" type="presOf" srcId="{8C0F3166-FC28-4F73-8660-C4BAF46F0CFF}" destId="{2BE411E4-71C4-4D3F-8E23-D48EBA767641}" srcOrd="0" destOrd="0" presId="urn:microsoft.com/office/officeart/2008/layout/VerticalCurvedList"/>
    <dgm:cxn modelId="{402BF73F-DB8B-4F18-8728-74E8FEA241EE}" type="presOf" srcId="{5E9C5C42-91F8-41A5-9E6D-E4B1D7F8222E}" destId="{DB88D429-3615-4614-8D31-90FC6AF17BFC}" srcOrd="0" destOrd="0" presId="urn:microsoft.com/office/officeart/2008/layout/VerticalCurvedList"/>
    <dgm:cxn modelId="{7E7B4ECD-2254-4C98-BE60-9255934CCFB8}" srcId="{6EE5C08A-A268-48EB-AEFC-9FD0D8C163CD}" destId="{8C0F3166-FC28-4F73-8660-C4BAF46F0CFF}" srcOrd="5" destOrd="0" parTransId="{92F72793-3830-4BFA-8A09-8622D0977440}" sibTransId="{143E7792-A27A-4D77-9DB7-4E22BBCC7F08}"/>
    <dgm:cxn modelId="{929FCF07-BFAC-4A2C-9A94-0859F0A9C8A9}" srcId="{6EE5C08A-A268-48EB-AEFC-9FD0D8C163CD}" destId="{5E9C5C42-91F8-41A5-9E6D-E4B1D7F8222E}" srcOrd="2" destOrd="0" parTransId="{700D5C5B-E3AE-4D0A-8879-B1B8735B3533}" sibTransId="{D24CFEF9-35BD-47D0-8784-AC4561D97B7E}"/>
    <dgm:cxn modelId="{51F9D8DC-6151-491C-BDB4-DA976D933EAC}" srcId="{6EE5C08A-A268-48EB-AEFC-9FD0D8C163CD}" destId="{87E9B5EE-430D-4D6E-816D-C18FAF703633}" srcOrd="0" destOrd="0" parTransId="{72A16EC5-BFB2-4E52-9A14-F2EE508CB444}" sibTransId="{0066C6D5-4D24-4016-8297-21FBFFE2FB39}"/>
    <dgm:cxn modelId="{49FD0CFA-0F1A-4E03-94A8-2BFF03DEE8AF}" srcId="{6EE5C08A-A268-48EB-AEFC-9FD0D8C163CD}" destId="{E6AE013D-8231-4596-8029-FCDE15548BBE}" srcOrd="1" destOrd="0" parTransId="{B93176A1-BE35-4267-A313-EFFFE766FFDE}" sibTransId="{FE554E00-656F-47D9-BA7D-379E5C61C17D}"/>
    <dgm:cxn modelId="{5E2417C4-BD2A-43DE-A37F-DDB0792293BF}" type="presOf" srcId="{E6AE013D-8231-4596-8029-FCDE15548BBE}" destId="{3B8766F5-4600-43B2-A798-8A2AB36AF3A8}" srcOrd="0" destOrd="0" presId="urn:microsoft.com/office/officeart/2008/layout/VerticalCurvedList"/>
    <dgm:cxn modelId="{69B3D45F-7C36-4EAA-962B-8EACBDB3CE50}" type="presOf" srcId="{BA3A1102-1AA0-49A8-A36A-B81BD3D90387}" destId="{2E66F560-B88C-4832-A2C1-FC013460485E}" srcOrd="0" destOrd="0" presId="urn:microsoft.com/office/officeart/2008/layout/VerticalCurvedList"/>
    <dgm:cxn modelId="{17E08D3F-2729-407F-83D6-9EA8FA99B95E}" type="presOf" srcId="{6EE5C08A-A268-48EB-AEFC-9FD0D8C163CD}" destId="{C4C1B422-ED7C-493B-97FC-86F6D9D07EE2}" srcOrd="0" destOrd="0" presId="urn:microsoft.com/office/officeart/2008/layout/VerticalCurvedList"/>
    <dgm:cxn modelId="{78EE5901-D34E-4601-9FA2-C69587B0434E}" srcId="{6EE5C08A-A268-48EB-AEFC-9FD0D8C163CD}" destId="{BA3A1102-1AA0-49A8-A36A-B81BD3D90387}" srcOrd="3" destOrd="0" parTransId="{FF694D3B-7EA5-4433-9A12-5813AA293382}" sibTransId="{163A869E-AC04-43D1-B4DA-5DA7AAEBE8C9}"/>
    <dgm:cxn modelId="{ECF86435-14D5-4116-94C3-D1F5525DFEC1}" srcId="{6EE5C08A-A268-48EB-AEFC-9FD0D8C163CD}" destId="{9194E6A7-B942-4AFF-8B95-01833280D32E}" srcOrd="4" destOrd="0" parTransId="{60A54C19-2799-49C7-AE8E-CF9514C98912}" sibTransId="{0A6793DF-D8D4-4310-AD60-D0C6120D850E}"/>
    <dgm:cxn modelId="{064AD2FB-3604-4D4F-B9D3-76AA30AABE48}" type="presOf" srcId="{0066C6D5-4D24-4016-8297-21FBFFE2FB39}" destId="{DF36864C-CA79-4CBA-A476-5969AC5B4698}" srcOrd="0" destOrd="0" presId="urn:microsoft.com/office/officeart/2008/layout/VerticalCurvedList"/>
    <dgm:cxn modelId="{A187A803-6377-447C-9A45-2D7ADEB88D8C}" type="presOf" srcId="{87E9B5EE-430D-4D6E-816D-C18FAF703633}" destId="{9314FE98-ED22-4906-8C75-56450181AF24}" srcOrd="0" destOrd="0" presId="urn:microsoft.com/office/officeart/2008/layout/VerticalCurvedList"/>
    <dgm:cxn modelId="{0500A9B1-E2E1-48C1-9939-401C3B163D32}" type="presParOf" srcId="{C4C1B422-ED7C-493B-97FC-86F6D9D07EE2}" destId="{7B202815-F03A-47EA-A245-7BECB76CA638}" srcOrd="0" destOrd="0" presId="urn:microsoft.com/office/officeart/2008/layout/VerticalCurvedList"/>
    <dgm:cxn modelId="{EF250AAA-4AC6-44D8-BF66-45001301FD08}" type="presParOf" srcId="{7B202815-F03A-47EA-A245-7BECB76CA638}" destId="{73391B06-0C41-4E5F-9EFD-8EA3EDCFF210}" srcOrd="0" destOrd="0" presId="urn:microsoft.com/office/officeart/2008/layout/VerticalCurvedList"/>
    <dgm:cxn modelId="{5FAD2BA9-35CA-4426-8CC0-BDBDC1873AC9}" type="presParOf" srcId="{73391B06-0C41-4E5F-9EFD-8EA3EDCFF210}" destId="{5BA19F73-E6D3-47EA-AB97-C81C63072853}" srcOrd="0" destOrd="0" presId="urn:microsoft.com/office/officeart/2008/layout/VerticalCurvedList"/>
    <dgm:cxn modelId="{26D98DBC-03E5-499E-B200-4BC182227701}" type="presParOf" srcId="{73391B06-0C41-4E5F-9EFD-8EA3EDCFF210}" destId="{DF36864C-CA79-4CBA-A476-5969AC5B4698}" srcOrd="1" destOrd="0" presId="urn:microsoft.com/office/officeart/2008/layout/VerticalCurvedList"/>
    <dgm:cxn modelId="{818E4494-4DC4-4BED-9451-D01F4CCCC1F5}" type="presParOf" srcId="{73391B06-0C41-4E5F-9EFD-8EA3EDCFF210}" destId="{9D5A415D-BEDB-490C-A982-F9420C755F14}" srcOrd="2" destOrd="0" presId="urn:microsoft.com/office/officeart/2008/layout/VerticalCurvedList"/>
    <dgm:cxn modelId="{694AFC72-2326-4BCA-964A-755B9F4CF8FD}" type="presParOf" srcId="{73391B06-0C41-4E5F-9EFD-8EA3EDCFF210}" destId="{7E91D6BC-EA48-46DB-9334-EC61CAEDC1D6}" srcOrd="3" destOrd="0" presId="urn:microsoft.com/office/officeart/2008/layout/VerticalCurvedList"/>
    <dgm:cxn modelId="{6AD23992-EB0A-4E18-864D-234C6D1116FD}" type="presParOf" srcId="{7B202815-F03A-47EA-A245-7BECB76CA638}" destId="{9314FE98-ED22-4906-8C75-56450181AF24}" srcOrd="1" destOrd="0" presId="urn:microsoft.com/office/officeart/2008/layout/VerticalCurvedList"/>
    <dgm:cxn modelId="{18DDAD7D-75EF-4CEC-BC23-90771CE9181F}" type="presParOf" srcId="{7B202815-F03A-47EA-A245-7BECB76CA638}" destId="{3C331794-2B1B-4405-87C9-1B523A7AE598}" srcOrd="2" destOrd="0" presId="urn:microsoft.com/office/officeart/2008/layout/VerticalCurvedList"/>
    <dgm:cxn modelId="{4871C2F6-2B87-4684-84B8-2669D8986800}" type="presParOf" srcId="{3C331794-2B1B-4405-87C9-1B523A7AE598}" destId="{26ACEB83-8502-456B-B3B2-48E268608CE6}" srcOrd="0" destOrd="0" presId="urn:microsoft.com/office/officeart/2008/layout/VerticalCurvedList"/>
    <dgm:cxn modelId="{FBF7CF6A-1731-4C57-B61D-15F03DB4AFBB}" type="presParOf" srcId="{7B202815-F03A-47EA-A245-7BECB76CA638}" destId="{3B8766F5-4600-43B2-A798-8A2AB36AF3A8}" srcOrd="3" destOrd="0" presId="urn:microsoft.com/office/officeart/2008/layout/VerticalCurvedList"/>
    <dgm:cxn modelId="{1D702679-49D6-4431-81E6-DFDC9CBC8536}" type="presParOf" srcId="{7B202815-F03A-47EA-A245-7BECB76CA638}" destId="{4AB4B48F-4F51-4393-A00D-82820E507E98}" srcOrd="4" destOrd="0" presId="urn:microsoft.com/office/officeart/2008/layout/VerticalCurvedList"/>
    <dgm:cxn modelId="{6CF353E5-C977-4E08-9A8B-5316C8FBA638}" type="presParOf" srcId="{4AB4B48F-4F51-4393-A00D-82820E507E98}" destId="{E6C16F27-D58C-45ED-BECF-1E66413269B8}" srcOrd="0" destOrd="0" presId="urn:microsoft.com/office/officeart/2008/layout/VerticalCurvedList"/>
    <dgm:cxn modelId="{BB19E1CC-48F4-4047-8405-65C91E1B3A17}" type="presParOf" srcId="{7B202815-F03A-47EA-A245-7BECB76CA638}" destId="{DB88D429-3615-4614-8D31-90FC6AF17BFC}" srcOrd="5" destOrd="0" presId="urn:microsoft.com/office/officeart/2008/layout/VerticalCurvedList"/>
    <dgm:cxn modelId="{35DC2FC0-9A9F-4BF2-BCD8-C0FB3747744D}" type="presParOf" srcId="{7B202815-F03A-47EA-A245-7BECB76CA638}" destId="{6EB937E3-ADE0-4A92-B842-59E460A39F64}" srcOrd="6" destOrd="0" presId="urn:microsoft.com/office/officeart/2008/layout/VerticalCurvedList"/>
    <dgm:cxn modelId="{A08C60E0-61C4-40A0-AB6F-5A45D7DB61AB}" type="presParOf" srcId="{6EB937E3-ADE0-4A92-B842-59E460A39F64}" destId="{2D08F938-8A0D-4A74-B107-E7021E88A452}" srcOrd="0" destOrd="0" presId="urn:microsoft.com/office/officeart/2008/layout/VerticalCurvedList"/>
    <dgm:cxn modelId="{CAE9639A-4950-4E8E-A507-C91F5AD26981}" type="presParOf" srcId="{7B202815-F03A-47EA-A245-7BECB76CA638}" destId="{2E66F560-B88C-4832-A2C1-FC013460485E}" srcOrd="7" destOrd="0" presId="urn:microsoft.com/office/officeart/2008/layout/VerticalCurvedList"/>
    <dgm:cxn modelId="{46AE0EB7-9038-47FC-8496-BF09E300441C}" type="presParOf" srcId="{7B202815-F03A-47EA-A245-7BECB76CA638}" destId="{9B1DF4BF-CDF6-460E-889E-E97E037D4640}" srcOrd="8" destOrd="0" presId="urn:microsoft.com/office/officeart/2008/layout/VerticalCurvedList"/>
    <dgm:cxn modelId="{D7BDC1E5-803F-4D0A-8556-2E4CB139770A}" type="presParOf" srcId="{9B1DF4BF-CDF6-460E-889E-E97E037D4640}" destId="{7E37B2B2-A3DB-4B8A-B278-7C55A0C34AC6}" srcOrd="0" destOrd="0" presId="urn:microsoft.com/office/officeart/2008/layout/VerticalCurvedList"/>
    <dgm:cxn modelId="{4DA15734-FC24-4FC2-AF2C-AA5395A4BBA3}" type="presParOf" srcId="{7B202815-F03A-47EA-A245-7BECB76CA638}" destId="{EB939021-23C1-4706-A31A-D9FE3844415F}" srcOrd="9" destOrd="0" presId="urn:microsoft.com/office/officeart/2008/layout/VerticalCurvedList"/>
    <dgm:cxn modelId="{8EA5BD06-30D2-4F26-A2D2-5AB0D4395805}" type="presParOf" srcId="{7B202815-F03A-47EA-A245-7BECB76CA638}" destId="{76B0165C-AC6B-45E0-8DCA-AA7BF921B209}" srcOrd="10" destOrd="0" presId="urn:microsoft.com/office/officeart/2008/layout/VerticalCurvedList"/>
    <dgm:cxn modelId="{E43F90E6-E6CD-45B5-97EB-3B67BD7E805B}" type="presParOf" srcId="{76B0165C-AC6B-45E0-8DCA-AA7BF921B209}" destId="{D382C7B8-F118-4D10-A225-8016F34C7C4F}" srcOrd="0" destOrd="0" presId="urn:microsoft.com/office/officeart/2008/layout/VerticalCurvedList"/>
    <dgm:cxn modelId="{0B1C114B-E08C-4FF8-B68C-1CF563FB005C}" type="presParOf" srcId="{7B202815-F03A-47EA-A245-7BECB76CA638}" destId="{2BE411E4-71C4-4D3F-8E23-D48EBA767641}" srcOrd="11" destOrd="0" presId="urn:microsoft.com/office/officeart/2008/layout/VerticalCurvedList"/>
    <dgm:cxn modelId="{719B5676-D15D-493C-8F35-301FA6A7DDA5}" type="presParOf" srcId="{7B202815-F03A-47EA-A245-7BECB76CA638}" destId="{350CF6BD-1FEE-4FCD-90EC-59D3DB474D79}" srcOrd="12" destOrd="0" presId="urn:microsoft.com/office/officeart/2008/layout/VerticalCurvedList"/>
    <dgm:cxn modelId="{5DF29588-915C-40EC-90C8-10861928F103}" type="presParOf" srcId="{350CF6BD-1FEE-4FCD-90EC-59D3DB474D79}" destId="{6F3E07F2-7409-42F9-9114-E7E6F39777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6864C-CA79-4CBA-A476-5969AC5B4698}">
      <dsp:nvSpPr>
        <dsp:cNvPr id="0" name=""/>
        <dsp:cNvSpPr/>
      </dsp:nvSpPr>
      <dsp:spPr>
        <a:xfrm>
          <a:off x="-4839903" y="-741740"/>
          <a:ext cx="5764532" cy="5764532"/>
        </a:xfrm>
        <a:prstGeom prst="blockArc">
          <a:avLst>
            <a:gd name="adj1" fmla="val 18900000"/>
            <a:gd name="adj2" fmla="val 2700000"/>
            <a:gd name="adj3" fmla="val 375"/>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4FE98-ED22-4906-8C75-56450181AF24}">
      <dsp:nvSpPr>
        <dsp:cNvPr id="0" name=""/>
        <dsp:cNvSpPr/>
      </dsp:nvSpPr>
      <dsp:spPr>
        <a:xfrm>
          <a:off x="345088" y="225440"/>
          <a:ext cx="8260611" cy="45070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Introducción</a:t>
          </a:r>
        </a:p>
      </dsp:txBody>
      <dsp:txXfrm>
        <a:off x="345088" y="225440"/>
        <a:ext cx="8260611" cy="450709"/>
      </dsp:txXfrm>
    </dsp:sp>
    <dsp:sp modelId="{26ACEB83-8502-456B-B3B2-48E268608CE6}">
      <dsp:nvSpPr>
        <dsp:cNvPr id="0" name=""/>
        <dsp:cNvSpPr/>
      </dsp:nvSpPr>
      <dsp:spPr>
        <a:xfrm>
          <a:off x="63395" y="169101"/>
          <a:ext cx="563386" cy="563386"/>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8766F5-4600-43B2-A798-8A2AB36AF3A8}">
      <dsp:nvSpPr>
        <dsp:cNvPr id="0" name=""/>
        <dsp:cNvSpPr/>
      </dsp:nvSpPr>
      <dsp:spPr>
        <a:xfrm>
          <a:off x="715827" y="901418"/>
          <a:ext cx="7889872" cy="450709"/>
        </a:xfrm>
        <a:prstGeom prst="rect">
          <a:avLst/>
        </a:prstGeom>
        <a:solidFill>
          <a:schemeClr val="accent2">
            <a:hueOff val="-266365"/>
            <a:satOff val="-11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Pregunta de investigación</a:t>
          </a:r>
        </a:p>
      </dsp:txBody>
      <dsp:txXfrm>
        <a:off x="715827" y="901418"/>
        <a:ext cx="7889872" cy="450709"/>
      </dsp:txXfrm>
    </dsp:sp>
    <dsp:sp modelId="{E6C16F27-D58C-45ED-BECF-1E66413269B8}">
      <dsp:nvSpPr>
        <dsp:cNvPr id="0" name=""/>
        <dsp:cNvSpPr/>
      </dsp:nvSpPr>
      <dsp:spPr>
        <a:xfrm>
          <a:off x="434134" y="845079"/>
          <a:ext cx="563386" cy="563386"/>
        </a:xfrm>
        <a:prstGeom prst="ellipse">
          <a:avLst/>
        </a:prstGeom>
        <a:solidFill>
          <a:schemeClr val="lt1">
            <a:hueOff val="0"/>
            <a:satOff val="0"/>
            <a:lumOff val="0"/>
            <a:alphaOff val="0"/>
          </a:schemeClr>
        </a:solidFill>
        <a:ln w="15875" cap="flat" cmpd="sng" algn="ctr">
          <a:solidFill>
            <a:schemeClr val="accent2">
              <a:hueOff val="-266365"/>
              <a:satOff val="-117"/>
              <a:lumOff val="314"/>
              <a:alphaOff val="0"/>
            </a:schemeClr>
          </a:solidFill>
          <a:prstDash val="solid"/>
        </a:ln>
        <a:effectLst/>
      </dsp:spPr>
      <dsp:style>
        <a:lnRef idx="2">
          <a:scrgbClr r="0" g="0" b="0"/>
        </a:lnRef>
        <a:fillRef idx="1">
          <a:scrgbClr r="0" g="0" b="0"/>
        </a:fillRef>
        <a:effectRef idx="0">
          <a:scrgbClr r="0" g="0" b="0"/>
        </a:effectRef>
        <a:fontRef idx="minor"/>
      </dsp:style>
    </dsp:sp>
    <dsp:sp modelId="{DB88D429-3615-4614-8D31-90FC6AF17BFC}">
      <dsp:nvSpPr>
        <dsp:cNvPr id="0" name=""/>
        <dsp:cNvSpPr/>
      </dsp:nvSpPr>
      <dsp:spPr>
        <a:xfrm>
          <a:off x="885357" y="1577396"/>
          <a:ext cx="7720343" cy="450709"/>
        </a:xfrm>
        <a:prstGeom prst="rect">
          <a:avLst/>
        </a:prstGeom>
        <a:solidFill>
          <a:schemeClr val="accent2">
            <a:hueOff val="-532730"/>
            <a:satOff val="-23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Objetivo de investigación</a:t>
          </a:r>
        </a:p>
      </dsp:txBody>
      <dsp:txXfrm>
        <a:off x="885357" y="1577396"/>
        <a:ext cx="7720343" cy="450709"/>
      </dsp:txXfrm>
    </dsp:sp>
    <dsp:sp modelId="{2D08F938-8A0D-4A74-B107-E7021E88A452}">
      <dsp:nvSpPr>
        <dsp:cNvPr id="0" name=""/>
        <dsp:cNvSpPr/>
      </dsp:nvSpPr>
      <dsp:spPr>
        <a:xfrm>
          <a:off x="603663" y="1521057"/>
          <a:ext cx="563386" cy="563386"/>
        </a:xfrm>
        <a:prstGeom prst="ellipse">
          <a:avLst/>
        </a:prstGeom>
        <a:solidFill>
          <a:schemeClr val="lt1">
            <a:hueOff val="0"/>
            <a:satOff val="0"/>
            <a:lumOff val="0"/>
            <a:alphaOff val="0"/>
          </a:schemeClr>
        </a:solidFill>
        <a:ln w="15875" cap="flat" cmpd="sng" algn="ctr">
          <a:solidFill>
            <a:schemeClr val="accent2">
              <a:hueOff val="-532730"/>
              <a:satOff val="-234"/>
              <a:lumOff val="628"/>
              <a:alphaOff val="0"/>
            </a:schemeClr>
          </a:solidFill>
          <a:prstDash val="solid"/>
        </a:ln>
        <a:effectLst/>
      </dsp:spPr>
      <dsp:style>
        <a:lnRef idx="2">
          <a:scrgbClr r="0" g="0" b="0"/>
        </a:lnRef>
        <a:fillRef idx="1">
          <a:scrgbClr r="0" g="0" b="0"/>
        </a:fillRef>
        <a:effectRef idx="0">
          <a:scrgbClr r="0" g="0" b="0"/>
        </a:effectRef>
        <a:fontRef idx="minor"/>
      </dsp:style>
    </dsp:sp>
    <dsp:sp modelId="{2E66F560-B88C-4832-A2C1-FC013460485E}">
      <dsp:nvSpPr>
        <dsp:cNvPr id="0" name=""/>
        <dsp:cNvSpPr/>
      </dsp:nvSpPr>
      <dsp:spPr>
        <a:xfrm>
          <a:off x="885357" y="2252945"/>
          <a:ext cx="7720343" cy="450709"/>
        </a:xfrm>
        <a:prstGeom prst="rect">
          <a:avLst/>
        </a:prstGeom>
        <a:solidFill>
          <a:schemeClr val="accent2">
            <a:hueOff val="-799094"/>
            <a:satOff val="-3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Metodología</a:t>
          </a:r>
        </a:p>
      </dsp:txBody>
      <dsp:txXfrm>
        <a:off x="885357" y="2252945"/>
        <a:ext cx="7720343" cy="450709"/>
      </dsp:txXfrm>
    </dsp:sp>
    <dsp:sp modelId="{7E37B2B2-A3DB-4B8A-B278-7C55A0C34AC6}">
      <dsp:nvSpPr>
        <dsp:cNvPr id="0" name=""/>
        <dsp:cNvSpPr/>
      </dsp:nvSpPr>
      <dsp:spPr>
        <a:xfrm>
          <a:off x="603663" y="2196607"/>
          <a:ext cx="563386" cy="563386"/>
        </a:xfrm>
        <a:prstGeom prst="ellipse">
          <a:avLst/>
        </a:prstGeom>
        <a:solidFill>
          <a:schemeClr val="lt1">
            <a:hueOff val="0"/>
            <a:satOff val="0"/>
            <a:lumOff val="0"/>
            <a:alphaOff val="0"/>
          </a:schemeClr>
        </a:solidFill>
        <a:ln w="15875" cap="flat" cmpd="sng" algn="ctr">
          <a:solidFill>
            <a:schemeClr val="accent2">
              <a:hueOff val="-799094"/>
              <a:satOff val="-352"/>
              <a:lumOff val="941"/>
              <a:alphaOff val="0"/>
            </a:schemeClr>
          </a:solidFill>
          <a:prstDash val="solid"/>
        </a:ln>
        <a:effectLst/>
      </dsp:spPr>
      <dsp:style>
        <a:lnRef idx="2">
          <a:scrgbClr r="0" g="0" b="0"/>
        </a:lnRef>
        <a:fillRef idx="1">
          <a:scrgbClr r="0" g="0" b="0"/>
        </a:fillRef>
        <a:effectRef idx="0">
          <a:scrgbClr r="0" g="0" b="0"/>
        </a:effectRef>
        <a:fontRef idx="minor"/>
      </dsp:style>
    </dsp:sp>
    <dsp:sp modelId="{EB939021-23C1-4706-A31A-D9FE3844415F}">
      <dsp:nvSpPr>
        <dsp:cNvPr id="0" name=""/>
        <dsp:cNvSpPr/>
      </dsp:nvSpPr>
      <dsp:spPr>
        <a:xfrm>
          <a:off x="715827" y="2928923"/>
          <a:ext cx="7889872" cy="450709"/>
        </a:xfrm>
        <a:prstGeom prst="rect">
          <a:avLst/>
        </a:prstGeom>
        <a:solidFill>
          <a:schemeClr val="accent2">
            <a:hueOff val="-1065459"/>
            <a:satOff val="-46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Resultados</a:t>
          </a:r>
        </a:p>
      </dsp:txBody>
      <dsp:txXfrm>
        <a:off x="715827" y="2928923"/>
        <a:ext cx="7889872" cy="450709"/>
      </dsp:txXfrm>
    </dsp:sp>
    <dsp:sp modelId="{D382C7B8-F118-4D10-A225-8016F34C7C4F}">
      <dsp:nvSpPr>
        <dsp:cNvPr id="0" name=""/>
        <dsp:cNvSpPr/>
      </dsp:nvSpPr>
      <dsp:spPr>
        <a:xfrm>
          <a:off x="434134" y="2872585"/>
          <a:ext cx="563386" cy="563386"/>
        </a:xfrm>
        <a:prstGeom prst="ellipse">
          <a:avLst/>
        </a:prstGeom>
        <a:solidFill>
          <a:schemeClr val="lt1">
            <a:hueOff val="0"/>
            <a:satOff val="0"/>
            <a:lumOff val="0"/>
            <a:alphaOff val="0"/>
          </a:schemeClr>
        </a:solidFill>
        <a:ln w="15875" cap="flat" cmpd="sng" algn="ctr">
          <a:solidFill>
            <a:schemeClr val="accent2">
              <a:hueOff val="-1065459"/>
              <a:satOff val="-469"/>
              <a:lumOff val="1255"/>
              <a:alphaOff val="0"/>
            </a:schemeClr>
          </a:solidFill>
          <a:prstDash val="solid"/>
        </a:ln>
        <a:effectLst/>
      </dsp:spPr>
      <dsp:style>
        <a:lnRef idx="2">
          <a:scrgbClr r="0" g="0" b="0"/>
        </a:lnRef>
        <a:fillRef idx="1">
          <a:scrgbClr r="0" g="0" b="0"/>
        </a:fillRef>
        <a:effectRef idx="0">
          <a:scrgbClr r="0" g="0" b="0"/>
        </a:effectRef>
        <a:fontRef idx="minor"/>
      </dsp:style>
    </dsp:sp>
    <dsp:sp modelId="{2BE411E4-71C4-4D3F-8E23-D48EBA767641}">
      <dsp:nvSpPr>
        <dsp:cNvPr id="0" name=""/>
        <dsp:cNvSpPr/>
      </dsp:nvSpPr>
      <dsp:spPr>
        <a:xfrm>
          <a:off x="345088" y="3604901"/>
          <a:ext cx="8260611" cy="450709"/>
        </a:xfrm>
        <a:prstGeom prst="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750" tIns="58420" rIns="58420" bIns="58420" numCol="1" spcCol="1270" anchor="ctr" anchorCtr="0">
          <a:noAutofit/>
        </a:bodyPr>
        <a:lstStyle/>
        <a:p>
          <a:pPr lvl="0" algn="l" defTabSz="1022350">
            <a:lnSpc>
              <a:spcPct val="90000"/>
            </a:lnSpc>
            <a:spcBef>
              <a:spcPct val="0"/>
            </a:spcBef>
            <a:spcAft>
              <a:spcPct val="35000"/>
            </a:spcAft>
          </a:pPr>
          <a:r>
            <a:rPr lang="es-CR" sz="2300" kern="1200" dirty="0"/>
            <a:t>Conclusiones</a:t>
          </a:r>
        </a:p>
      </dsp:txBody>
      <dsp:txXfrm>
        <a:off x="345088" y="3604901"/>
        <a:ext cx="8260611" cy="450709"/>
      </dsp:txXfrm>
    </dsp:sp>
    <dsp:sp modelId="{6F3E07F2-7409-42F9-9114-E7E6F3977781}">
      <dsp:nvSpPr>
        <dsp:cNvPr id="0" name=""/>
        <dsp:cNvSpPr/>
      </dsp:nvSpPr>
      <dsp:spPr>
        <a:xfrm>
          <a:off x="63395" y="3548563"/>
          <a:ext cx="563386" cy="563386"/>
        </a:xfrm>
        <a:prstGeom prst="ellipse">
          <a:avLst/>
        </a:prstGeom>
        <a:solidFill>
          <a:schemeClr val="lt1">
            <a:hueOff val="0"/>
            <a:satOff val="0"/>
            <a:lumOff val="0"/>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4B62C-F615-435C-8AF7-797210236BA3}" type="datetimeFigureOut">
              <a:rPr lang="es-CR" smtClean="0"/>
              <a:t>26/11/2020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CDAC-1BE6-4E8F-B53E-C59DDA1E76C3}" type="slidenum">
              <a:rPr lang="es-CR" smtClean="0"/>
              <a:t>‹Nº›</a:t>
            </a:fld>
            <a:endParaRPr lang="es-CR"/>
          </a:p>
        </p:txBody>
      </p:sp>
    </p:spTree>
    <p:extLst>
      <p:ext uri="{BB962C8B-B14F-4D97-AF65-F5344CB8AC3E}">
        <p14:creationId xmlns:p14="http://schemas.microsoft.com/office/powerpoint/2010/main" val="19703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CE649CAD-BDFE-4506-8C80-76330D57A6F2}" type="slidenum">
              <a:rPr lang="en-US" smtClean="0"/>
              <a:t>6</a:t>
            </a:fld>
            <a:endParaRPr lang="en-US"/>
          </a:p>
        </p:txBody>
      </p:sp>
    </p:spTree>
    <p:extLst>
      <p:ext uri="{BB962C8B-B14F-4D97-AF65-F5344CB8AC3E}">
        <p14:creationId xmlns:p14="http://schemas.microsoft.com/office/powerpoint/2010/main" val="30799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CE649CAD-BDFE-4506-8C80-76330D57A6F2}" type="slidenum">
              <a:rPr lang="en-US" smtClean="0"/>
              <a:t>7</a:t>
            </a:fld>
            <a:endParaRPr lang="en-US"/>
          </a:p>
        </p:txBody>
      </p:sp>
    </p:spTree>
    <p:extLst>
      <p:ext uri="{BB962C8B-B14F-4D97-AF65-F5344CB8AC3E}">
        <p14:creationId xmlns:p14="http://schemas.microsoft.com/office/powerpoint/2010/main" val="76608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CE649CAD-BDFE-4506-8C80-76330D57A6F2}" type="slidenum">
              <a:rPr lang="en-US" smtClean="0"/>
              <a:t>8</a:t>
            </a:fld>
            <a:endParaRPr lang="en-US"/>
          </a:p>
        </p:txBody>
      </p:sp>
    </p:spTree>
    <p:extLst>
      <p:ext uri="{BB962C8B-B14F-4D97-AF65-F5344CB8AC3E}">
        <p14:creationId xmlns:p14="http://schemas.microsoft.com/office/powerpoint/2010/main" val="359363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CE649CAD-BDFE-4506-8C80-76330D57A6F2}" type="slidenum">
              <a:rPr lang="en-US" smtClean="0"/>
              <a:t>9</a:t>
            </a:fld>
            <a:endParaRPr lang="en-US"/>
          </a:p>
        </p:txBody>
      </p:sp>
    </p:spTree>
    <p:extLst>
      <p:ext uri="{BB962C8B-B14F-4D97-AF65-F5344CB8AC3E}">
        <p14:creationId xmlns:p14="http://schemas.microsoft.com/office/powerpoint/2010/main" val="257375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30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7228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836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21349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99821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36556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11/26/2020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08431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11/26/2020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2304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251618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79830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1638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11/26/2020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191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2109" y="312439"/>
            <a:ext cx="10504516" cy="2284694"/>
          </a:xfrm>
        </p:spPr>
        <p:txBody>
          <a:bodyPr>
            <a:normAutofit/>
          </a:bodyPr>
          <a:lstStyle/>
          <a:p>
            <a:pPr algn="ctr"/>
            <a:r>
              <a:rPr lang="es-CR" dirty="0" smtClean="0"/>
              <a:t>Proyecto Final </a:t>
            </a:r>
            <a:r>
              <a:rPr lang="es-CR" dirty="0"/>
              <a:t>E</a:t>
            </a:r>
            <a:r>
              <a:rPr lang="es-CR" dirty="0" smtClean="0"/>
              <a:t>stadística </a:t>
            </a:r>
            <a:r>
              <a:rPr lang="es-CR" dirty="0"/>
              <a:t>E</a:t>
            </a:r>
            <a:r>
              <a:rPr lang="es-CR" dirty="0" smtClean="0"/>
              <a:t>spacial</a:t>
            </a:r>
            <a:endParaRPr lang="es-CR" dirty="0"/>
          </a:p>
        </p:txBody>
      </p:sp>
      <p:sp>
        <p:nvSpPr>
          <p:cNvPr id="3" name="Subtítulo 2"/>
          <p:cNvSpPr>
            <a:spLocks noGrp="1"/>
          </p:cNvSpPr>
          <p:nvPr>
            <p:ph type="subTitle" idx="1"/>
          </p:nvPr>
        </p:nvSpPr>
        <p:spPr>
          <a:xfrm>
            <a:off x="7135882" y="4571999"/>
            <a:ext cx="4496394" cy="1143000"/>
          </a:xfrm>
        </p:spPr>
        <p:txBody>
          <a:bodyPr/>
          <a:lstStyle/>
          <a:p>
            <a:r>
              <a:rPr lang="es-CR" dirty="0" smtClean="0"/>
              <a:t>Óscar Agüero Rodríguez</a:t>
            </a:r>
            <a:endParaRPr lang="es-CR" dirty="0"/>
          </a:p>
        </p:txBody>
      </p:sp>
      <p:sp>
        <p:nvSpPr>
          <p:cNvPr id="4" name="Título 1"/>
          <p:cNvSpPr txBox="1">
            <a:spLocks/>
          </p:cNvSpPr>
          <p:nvPr/>
        </p:nvSpPr>
        <p:spPr>
          <a:xfrm>
            <a:off x="753687" y="3241964"/>
            <a:ext cx="11324706" cy="109530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s-CR" dirty="0" smtClean="0"/>
              <a:t>Descripción de la </a:t>
            </a:r>
            <a:r>
              <a:rPr lang="es-CR" dirty="0" smtClean="0"/>
              <a:t>concentración</a:t>
            </a:r>
            <a:r>
              <a:rPr lang="es-CR" dirty="0" smtClean="0"/>
              <a:t> </a:t>
            </a:r>
            <a:r>
              <a:rPr lang="es-CR" dirty="0" smtClean="0"/>
              <a:t>de </a:t>
            </a:r>
            <a:r>
              <a:rPr lang="es-CR" dirty="0"/>
              <a:t>empleo en la ciudad </a:t>
            </a:r>
            <a:r>
              <a:rPr lang="es-CR" dirty="0" smtClean="0"/>
              <a:t>de Harare </a:t>
            </a:r>
            <a:r>
              <a:rPr lang="es-CR" dirty="0"/>
              <a:t>utilizando </a:t>
            </a:r>
            <a:r>
              <a:rPr lang="es-CR" dirty="0" smtClean="0"/>
              <a:t>modelos de regresión </a:t>
            </a:r>
            <a:r>
              <a:rPr lang="es-CR" dirty="0"/>
              <a:t>espacial</a:t>
            </a:r>
            <a:endParaRPr lang="es-CR" sz="4000" dirty="0"/>
          </a:p>
        </p:txBody>
      </p:sp>
    </p:spTree>
    <p:extLst>
      <p:ext uri="{BB962C8B-B14F-4D97-AF65-F5344CB8AC3E}">
        <p14:creationId xmlns:p14="http://schemas.microsoft.com/office/powerpoint/2010/main" val="34182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Resultados</a:t>
            </a:r>
            <a:endParaRPr lang="es-CR" dirty="0"/>
          </a:p>
        </p:txBody>
      </p:sp>
      <p:sp>
        <p:nvSpPr>
          <p:cNvPr id="3" name="Marcador de contenido 2"/>
          <p:cNvSpPr>
            <a:spLocks noGrp="1"/>
          </p:cNvSpPr>
          <p:nvPr>
            <p:ph idx="1"/>
          </p:nvPr>
        </p:nvSpPr>
        <p:spPr/>
        <p:txBody>
          <a:bodyPr/>
          <a:lstStyle/>
          <a:p>
            <a:r>
              <a:rPr lang="es-CR" dirty="0" smtClean="0"/>
              <a:t>Descriptivos</a:t>
            </a:r>
            <a:endParaRPr lang="es-CR" dirty="0"/>
          </a:p>
        </p:txBody>
      </p:sp>
      <p:graphicFrame>
        <p:nvGraphicFramePr>
          <p:cNvPr id="4" name="Tabla 3"/>
          <p:cNvGraphicFramePr>
            <a:graphicFrameLocks noGrp="1"/>
          </p:cNvGraphicFramePr>
          <p:nvPr>
            <p:extLst>
              <p:ext uri="{D42A27DB-BD31-4B8C-83A1-F6EECF244321}">
                <p14:modId xmlns:p14="http://schemas.microsoft.com/office/powerpoint/2010/main" val="4056916413"/>
              </p:ext>
            </p:extLst>
          </p:nvPr>
        </p:nvGraphicFramePr>
        <p:xfrm>
          <a:off x="1201785" y="2325180"/>
          <a:ext cx="10071464" cy="3393406"/>
        </p:xfrm>
        <a:graphic>
          <a:graphicData uri="http://schemas.openxmlformats.org/drawingml/2006/table">
            <a:tbl>
              <a:tblPr/>
              <a:tblGrid>
                <a:gridCol w="2261606">
                  <a:extLst>
                    <a:ext uri="{9D8B030D-6E8A-4147-A177-3AD203B41FA5}">
                      <a16:colId xmlns:a16="http://schemas.microsoft.com/office/drawing/2014/main" val="803945417"/>
                    </a:ext>
                  </a:extLst>
                </a:gridCol>
                <a:gridCol w="1301643">
                  <a:extLst>
                    <a:ext uri="{9D8B030D-6E8A-4147-A177-3AD203B41FA5}">
                      <a16:colId xmlns:a16="http://schemas.microsoft.com/office/drawing/2014/main" val="1525733066"/>
                    </a:ext>
                  </a:extLst>
                </a:gridCol>
                <a:gridCol w="1301643">
                  <a:extLst>
                    <a:ext uri="{9D8B030D-6E8A-4147-A177-3AD203B41FA5}">
                      <a16:colId xmlns:a16="http://schemas.microsoft.com/office/drawing/2014/main" val="3881608679"/>
                    </a:ext>
                  </a:extLst>
                </a:gridCol>
                <a:gridCol w="1301643">
                  <a:extLst>
                    <a:ext uri="{9D8B030D-6E8A-4147-A177-3AD203B41FA5}">
                      <a16:colId xmlns:a16="http://schemas.microsoft.com/office/drawing/2014/main" val="1729078234"/>
                    </a:ext>
                  </a:extLst>
                </a:gridCol>
                <a:gridCol w="1301643">
                  <a:extLst>
                    <a:ext uri="{9D8B030D-6E8A-4147-A177-3AD203B41FA5}">
                      <a16:colId xmlns:a16="http://schemas.microsoft.com/office/drawing/2014/main" val="2672524740"/>
                    </a:ext>
                  </a:extLst>
                </a:gridCol>
                <a:gridCol w="1301643">
                  <a:extLst>
                    <a:ext uri="{9D8B030D-6E8A-4147-A177-3AD203B41FA5}">
                      <a16:colId xmlns:a16="http://schemas.microsoft.com/office/drawing/2014/main" val="3250610329"/>
                    </a:ext>
                  </a:extLst>
                </a:gridCol>
                <a:gridCol w="1301643">
                  <a:extLst>
                    <a:ext uri="{9D8B030D-6E8A-4147-A177-3AD203B41FA5}">
                      <a16:colId xmlns:a16="http://schemas.microsoft.com/office/drawing/2014/main" val="3333478883"/>
                    </a:ext>
                  </a:extLst>
                </a:gridCol>
              </a:tblGrid>
              <a:tr h="487087">
                <a:tc>
                  <a:txBody>
                    <a:bodyPr/>
                    <a:lstStyle/>
                    <a:p>
                      <a:pPr algn="ctr" fontAlgn="ctr"/>
                      <a:r>
                        <a:rPr lang="es-CR" sz="1600" b="0" i="0" u="none" strike="noStrike">
                          <a:solidFill>
                            <a:srgbClr val="000000"/>
                          </a:solidFill>
                          <a:effectLst/>
                          <a:latin typeface="Calibri" panose="020F0502020204030204" pitchFamily="34" charset="0"/>
                        </a:rPr>
                        <a:t>Provincia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Total de Población</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Años de Educación</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Pob. con Primaria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Pob. con Secundaria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Pob. con Universidad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Empleo Total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110301"/>
                  </a:ext>
                </a:extLst>
              </a:tr>
              <a:tr h="263291">
                <a:tc>
                  <a:txBody>
                    <a:bodyPr/>
                    <a:lstStyle/>
                    <a:p>
                      <a:pPr algn="l" fontAlgn="b"/>
                      <a:r>
                        <a:rPr lang="es-CR" sz="1600" b="0" i="0" u="none" strike="noStrike">
                          <a:solidFill>
                            <a:srgbClr val="000000"/>
                          </a:solidFill>
                          <a:effectLst/>
                          <a:latin typeface="Calibri" panose="020F0502020204030204" pitchFamily="34" charset="0"/>
                        </a:rPr>
                        <a:t>Bulawayo</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s-CR" sz="1600" b="0" i="0" u="none" strike="noStrike">
                          <a:solidFill>
                            <a:srgbClr val="000000"/>
                          </a:solidFill>
                          <a:effectLst/>
                          <a:latin typeface="Calibri" panose="020F0502020204030204" pitchFamily="34" charset="0"/>
                        </a:rPr>
                        <a:t>        653.337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R" sz="1600" b="0" i="0" u="none" strike="noStrike">
                          <a:solidFill>
                            <a:srgbClr val="000000"/>
                          </a:solidFill>
                          <a:effectLst/>
                          <a:latin typeface="Calibri" panose="020F0502020204030204" pitchFamily="34" charset="0"/>
                        </a:rPr>
                        <a:t>9,2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R" sz="1600" b="0" i="0" u="none" strike="noStrike">
                          <a:solidFill>
                            <a:srgbClr val="000000"/>
                          </a:solidFill>
                          <a:effectLst/>
                          <a:latin typeface="Calibri" panose="020F0502020204030204" pitchFamily="34" charset="0"/>
                        </a:rPr>
                        <a:t>26%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R" sz="1600" b="0" i="0" u="none" strike="noStrike">
                          <a:solidFill>
                            <a:srgbClr val="000000"/>
                          </a:solidFill>
                          <a:effectLst/>
                          <a:latin typeface="Calibri" panose="020F0502020204030204" pitchFamily="34" charset="0"/>
                        </a:rPr>
                        <a:t>47%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R" sz="16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R" sz="1600" b="0" i="0" u="none" strike="noStrike">
                          <a:solidFill>
                            <a:srgbClr val="000000"/>
                          </a:solidFill>
                          <a:effectLst/>
                          <a:latin typeface="Calibri" panose="020F0502020204030204" pitchFamily="34" charset="0"/>
                        </a:rPr>
                        <a:t>        159.316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6283928"/>
                  </a:ext>
                </a:extLst>
              </a:tr>
              <a:tr h="263291">
                <a:tc>
                  <a:txBody>
                    <a:bodyPr/>
                    <a:lstStyle/>
                    <a:p>
                      <a:pPr algn="l" fontAlgn="b"/>
                      <a:r>
                        <a:rPr lang="es-CR" sz="1600" b="0" i="0" u="none" strike="noStrike">
                          <a:solidFill>
                            <a:srgbClr val="000000"/>
                          </a:solidFill>
                          <a:effectLst/>
                          <a:latin typeface="Calibri" panose="020F0502020204030204" pitchFamily="34" charset="0"/>
                        </a:rPr>
                        <a:t>Harare</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2.009.533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617.399 </a:t>
                      </a:r>
                    </a:p>
                  </a:txBody>
                  <a:tcPr marL="9525" marR="9525" marT="9525" marB="0" anchor="b">
                    <a:lnL>
                      <a:noFill/>
                    </a:lnL>
                    <a:lnR>
                      <a:noFill/>
                    </a:lnR>
                    <a:lnT>
                      <a:noFill/>
                    </a:lnT>
                    <a:lnB>
                      <a:noFill/>
                    </a:lnB>
                  </a:tcPr>
                </a:tc>
                <a:extLst>
                  <a:ext uri="{0D108BD9-81ED-4DB2-BD59-A6C34878D82A}">
                    <a16:rowId xmlns:a16="http://schemas.microsoft.com/office/drawing/2014/main" val="2344842561"/>
                  </a:ext>
                </a:extLst>
              </a:tr>
              <a:tr h="263291">
                <a:tc>
                  <a:txBody>
                    <a:bodyPr/>
                    <a:lstStyle/>
                    <a:p>
                      <a:pPr algn="l" fontAlgn="b"/>
                      <a:r>
                        <a:rPr lang="es-CR" sz="1600" b="0" i="0" u="none" strike="noStrike">
                          <a:solidFill>
                            <a:srgbClr val="000000"/>
                          </a:solidFill>
                          <a:effectLst/>
                          <a:latin typeface="Calibri" panose="020F0502020204030204" pitchFamily="34" charset="0"/>
                        </a:rPr>
                        <a:t>Manicaland</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1.752.602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620.133 </a:t>
                      </a:r>
                    </a:p>
                  </a:txBody>
                  <a:tcPr marL="9525" marR="9525" marT="9525" marB="0" anchor="b">
                    <a:lnL>
                      <a:noFill/>
                    </a:lnL>
                    <a:lnR>
                      <a:noFill/>
                    </a:lnR>
                    <a:lnT>
                      <a:noFill/>
                    </a:lnT>
                    <a:lnB>
                      <a:noFill/>
                    </a:lnB>
                  </a:tcPr>
                </a:tc>
                <a:extLst>
                  <a:ext uri="{0D108BD9-81ED-4DB2-BD59-A6C34878D82A}">
                    <a16:rowId xmlns:a16="http://schemas.microsoft.com/office/drawing/2014/main" val="638905030"/>
                  </a:ext>
                </a:extLst>
              </a:tr>
              <a:tr h="263291">
                <a:tc>
                  <a:txBody>
                    <a:bodyPr/>
                    <a:lstStyle/>
                    <a:p>
                      <a:pPr algn="l" fontAlgn="b"/>
                      <a:r>
                        <a:rPr lang="es-CR" sz="1600" b="0" i="0" u="none" strike="noStrike">
                          <a:solidFill>
                            <a:srgbClr val="000000"/>
                          </a:solidFill>
                          <a:effectLst/>
                          <a:latin typeface="Calibri" panose="020F0502020204030204" pitchFamily="34" charset="0"/>
                        </a:rPr>
                        <a:t>Mashonaland Central</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1.152.520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400.306 </a:t>
                      </a:r>
                    </a:p>
                  </a:txBody>
                  <a:tcPr marL="9525" marR="9525" marT="9525" marB="0" anchor="b">
                    <a:lnL>
                      <a:noFill/>
                    </a:lnL>
                    <a:lnR>
                      <a:noFill/>
                    </a:lnR>
                    <a:lnT>
                      <a:noFill/>
                    </a:lnT>
                    <a:lnB>
                      <a:noFill/>
                    </a:lnB>
                  </a:tcPr>
                </a:tc>
                <a:extLst>
                  <a:ext uri="{0D108BD9-81ED-4DB2-BD59-A6C34878D82A}">
                    <a16:rowId xmlns:a16="http://schemas.microsoft.com/office/drawing/2014/main" val="4171447285"/>
                  </a:ext>
                </a:extLst>
              </a:tr>
              <a:tr h="263291">
                <a:tc>
                  <a:txBody>
                    <a:bodyPr/>
                    <a:lstStyle/>
                    <a:p>
                      <a:pPr algn="l" fontAlgn="b"/>
                      <a:r>
                        <a:rPr lang="es-CR" sz="1600" b="0" i="0" u="none" strike="noStrike">
                          <a:solidFill>
                            <a:srgbClr val="000000"/>
                          </a:solidFill>
                          <a:effectLst/>
                          <a:latin typeface="Calibri" panose="020F0502020204030204" pitchFamily="34" charset="0"/>
                        </a:rPr>
                        <a:t>Mashonaland East</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1.344.924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506.102 </a:t>
                      </a:r>
                    </a:p>
                  </a:txBody>
                  <a:tcPr marL="9525" marR="9525" marT="9525" marB="0" anchor="b">
                    <a:lnL>
                      <a:noFill/>
                    </a:lnL>
                    <a:lnR>
                      <a:noFill/>
                    </a:lnR>
                    <a:lnT>
                      <a:noFill/>
                    </a:lnT>
                    <a:lnB>
                      <a:noFill/>
                    </a:lnB>
                  </a:tcPr>
                </a:tc>
                <a:extLst>
                  <a:ext uri="{0D108BD9-81ED-4DB2-BD59-A6C34878D82A}">
                    <a16:rowId xmlns:a16="http://schemas.microsoft.com/office/drawing/2014/main" val="1577518696"/>
                  </a:ext>
                </a:extLst>
              </a:tr>
              <a:tr h="263291">
                <a:tc>
                  <a:txBody>
                    <a:bodyPr/>
                    <a:lstStyle/>
                    <a:p>
                      <a:pPr algn="l" fontAlgn="b"/>
                      <a:r>
                        <a:rPr lang="es-CR" sz="1600" b="0" i="0" u="none" strike="noStrike">
                          <a:solidFill>
                            <a:srgbClr val="000000"/>
                          </a:solidFill>
                          <a:effectLst/>
                          <a:latin typeface="Calibri" panose="020F0502020204030204" pitchFamily="34" charset="0"/>
                        </a:rPr>
                        <a:t>Mashonaland West</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1.501.656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453.694 </a:t>
                      </a:r>
                    </a:p>
                  </a:txBody>
                  <a:tcPr marL="9525" marR="9525" marT="9525" marB="0" anchor="b">
                    <a:lnL>
                      <a:noFill/>
                    </a:lnL>
                    <a:lnR>
                      <a:noFill/>
                    </a:lnR>
                    <a:lnT>
                      <a:noFill/>
                    </a:lnT>
                    <a:lnB>
                      <a:noFill/>
                    </a:lnB>
                  </a:tcPr>
                </a:tc>
                <a:extLst>
                  <a:ext uri="{0D108BD9-81ED-4DB2-BD59-A6C34878D82A}">
                    <a16:rowId xmlns:a16="http://schemas.microsoft.com/office/drawing/2014/main" val="3486608610"/>
                  </a:ext>
                </a:extLst>
              </a:tr>
              <a:tr h="263291">
                <a:tc>
                  <a:txBody>
                    <a:bodyPr/>
                    <a:lstStyle/>
                    <a:p>
                      <a:pPr algn="l" fontAlgn="b"/>
                      <a:r>
                        <a:rPr lang="es-CR" sz="1600" b="0" i="0" u="none" strike="noStrike">
                          <a:solidFill>
                            <a:srgbClr val="000000"/>
                          </a:solidFill>
                          <a:effectLst/>
                          <a:latin typeface="Calibri" panose="020F0502020204030204" pitchFamily="34" charset="0"/>
                        </a:rPr>
                        <a:t>Masvingo</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1.485.090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552.162 </a:t>
                      </a:r>
                    </a:p>
                  </a:txBody>
                  <a:tcPr marL="9525" marR="9525" marT="9525" marB="0" anchor="b">
                    <a:lnL>
                      <a:noFill/>
                    </a:lnL>
                    <a:lnR>
                      <a:noFill/>
                    </a:lnR>
                    <a:lnT>
                      <a:noFill/>
                    </a:lnT>
                    <a:lnB>
                      <a:noFill/>
                    </a:lnB>
                  </a:tcPr>
                </a:tc>
                <a:extLst>
                  <a:ext uri="{0D108BD9-81ED-4DB2-BD59-A6C34878D82A}">
                    <a16:rowId xmlns:a16="http://schemas.microsoft.com/office/drawing/2014/main" val="653686173"/>
                  </a:ext>
                </a:extLst>
              </a:tr>
              <a:tr h="263291">
                <a:tc>
                  <a:txBody>
                    <a:bodyPr/>
                    <a:lstStyle/>
                    <a:p>
                      <a:pPr algn="l" fontAlgn="b"/>
                      <a:r>
                        <a:rPr lang="es-CR" sz="1600" b="0" i="0" u="none" strike="noStrike">
                          <a:solidFill>
                            <a:srgbClr val="000000"/>
                          </a:solidFill>
                          <a:effectLst/>
                          <a:latin typeface="Calibri" panose="020F0502020204030204" pitchFamily="34" charset="0"/>
                        </a:rPr>
                        <a:t>Matabeleland North</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748.172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6,4</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175.258 </a:t>
                      </a:r>
                    </a:p>
                  </a:txBody>
                  <a:tcPr marL="9525" marR="9525" marT="9525" marB="0" anchor="b">
                    <a:lnL>
                      <a:noFill/>
                    </a:lnL>
                    <a:lnR>
                      <a:noFill/>
                    </a:lnR>
                    <a:lnT>
                      <a:noFill/>
                    </a:lnT>
                    <a:lnB>
                      <a:noFill/>
                    </a:lnB>
                  </a:tcPr>
                </a:tc>
                <a:extLst>
                  <a:ext uri="{0D108BD9-81ED-4DB2-BD59-A6C34878D82A}">
                    <a16:rowId xmlns:a16="http://schemas.microsoft.com/office/drawing/2014/main" val="2457629919"/>
                  </a:ext>
                </a:extLst>
              </a:tr>
              <a:tr h="263291">
                <a:tc>
                  <a:txBody>
                    <a:bodyPr/>
                    <a:lstStyle/>
                    <a:p>
                      <a:pPr algn="l" fontAlgn="b"/>
                      <a:r>
                        <a:rPr lang="es-CR" sz="1600" b="0" i="0" u="none" strike="noStrike">
                          <a:solidFill>
                            <a:srgbClr val="000000"/>
                          </a:solidFill>
                          <a:effectLst/>
                          <a:latin typeface="Calibri" panose="020F0502020204030204" pitchFamily="34" charset="0"/>
                        </a:rPr>
                        <a:t>Matabeleland South</a:t>
                      </a:r>
                    </a:p>
                  </a:txBody>
                  <a:tcPr marL="9525" marR="9525" marT="9525" marB="0" anchor="b">
                    <a:lnL>
                      <a:noFill/>
                    </a:lnL>
                    <a:lnR>
                      <a:noFill/>
                    </a:lnR>
                    <a:lnT>
                      <a:noFill/>
                    </a:lnT>
                    <a:lnB>
                      <a:noFill/>
                    </a:lnB>
                  </a:tcPr>
                </a:tc>
                <a:tc>
                  <a:txBody>
                    <a:bodyPr/>
                    <a:lstStyle/>
                    <a:p>
                      <a:pPr algn="l" fontAlgn="b"/>
                      <a:r>
                        <a:rPr lang="es-CR" sz="1600" b="0" i="0" u="none" strike="noStrike">
                          <a:solidFill>
                            <a:srgbClr val="000000"/>
                          </a:solidFill>
                          <a:effectLst/>
                          <a:latin typeface="Calibri" panose="020F0502020204030204" pitchFamily="34" charset="0"/>
                        </a:rPr>
                        <a:t>        683.893 </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CR" sz="1600" b="0" i="0" u="none" strike="noStrike">
                          <a:solidFill>
                            <a:srgbClr val="000000"/>
                          </a:solidFill>
                          <a:effectLst/>
                          <a:latin typeface="Calibri" panose="020F0502020204030204" pitchFamily="34" charset="0"/>
                        </a:rPr>
                        <a:t>        225.978 </a:t>
                      </a:r>
                    </a:p>
                  </a:txBody>
                  <a:tcPr marL="9525" marR="9525" marT="9525" marB="0" anchor="b">
                    <a:lnL>
                      <a:noFill/>
                    </a:lnL>
                    <a:lnR>
                      <a:noFill/>
                    </a:lnR>
                    <a:lnT>
                      <a:noFill/>
                    </a:lnT>
                    <a:lnB>
                      <a:noFill/>
                    </a:lnB>
                  </a:tcPr>
                </a:tc>
                <a:extLst>
                  <a:ext uri="{0D108BD9-81ED-4DB2-BD59-A6C34878D82A}">
                    <a16:rowId xmlns:a16="http://schemas.microsoft.com/office/drawing/2014/main" val="1606476130"/>
                  </a:ext>
                </a:extLst>
              </a:tr>
              <a:tr h="263291">
                <a:tc>
                  <a:txBody>
                    <a:bodyPr/>
                    <a:lstStyle/>
                    <a:p>
                      <a:pPr algn="l" fontAlgn="b"/>
                      <a:r>
                        <a:rPr lang="es-CR" sz="1600" b="0" i="0" u="none" strike="noStrike">
                          <a:solidFill>
                            <a:srgbClr val="000000"/>
                          </a:solidFill>
                          <a:effectLst/>
                          <a:latin typeface="Calibri" panose="020F0502020204030204" pitchFamily="34" charset="0"/>
                        </a:rPr>
                        <a:t>Midlands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1.604.477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        493.400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419600"/>
                  </a:ext>
                </a:extLst>
              </a:tr>
              <a:tr h="263291">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12.936.204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a:solidFill>
                            <a:srgbClr val="000000"/>
                          </a:solidFill>
                          <a:effectLst/>
                          <a:latin typeface="Calibri" panose="020F0502020204030204" pitchFamily="34" charset="0"/>
                        </a:rPr>
                        <a:t>7,4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R" sz="1600" b="0" i="0" u="none" strike="noStrike" dirty="0">
                          <a:solidFill>
                            <a:srgbClr val="000000"/>
                          </a:solidFill>
                          <a:effectLst/>
                          <a:latin typeface="Calibri" panose="020F0502020204030204" pitchFamily="34" charset="0"/>
                        </a:rPr>
                        <a:t>     4.203.748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54766"/>
                  </a:ext>
                </a:extLst>
              </a:tr>
            </a:tbl>
          </a:graphicData>
        </a:graphic>
      </p:graphicFrame>
      <p:sp>
        <p:nvSpPr>
          <p:cNvPr id="5" name="Rectángulo redondeado 4"/>
          <p:cNvSpPr/>
          <p:nvPr/>
        </p:nvSpPr>
        <p:spPr>
          <a:xfrm>
            <a:off x="1156065" y="3069771"/>
            <a:ext cx="10058400" cy="2873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3970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Harare</a:t>
            </a:r>
            <a:endParaRPr lang="es-C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71" y="1848802"/>
            <a:ext cx="6282055" cy="4147049"/>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971" y="1737360"/>
            <a:ext cx="6379029" cy="4258491"/>
          </a:xfrm>
          <a:prstGeom prst="rect">
            <a:avLst/>
          </a:prstGeom>
        </p:spPr>
      </p:pic>
    </p:spTree>
    <p:extLst>
      <p:ext uri="{BB962C8B-B14F-4D97-AF65-F5344CB8AC3E}">
        <p14:creationId xmlns:p14="http://schemas.microsoft.com/office/powerpoint/2010/main" val="386573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280940"/>
          </a:xfrm>
        </p:spPr>
        <p:txBody>
          <a:bodyPr/>
          <a:lstStyle/>
          <a:p>
            <a:r>
              <a:rPr lang="es-CR" dirty="0" smtClean="0"/>
              <a:t>Resultados de los modelos</a:t>
            </a:r>
            <a:endParaRPr lang="es-CR"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025499408"/>
              </p:ext>
            </p:extLst>
          </p:nvPr>
        </p:nvGraphicFramePr>
        <p:xfrm>
          <a:off x="542107" y="1972492"/>
          <a:ext cx="11168745" cy="3862815"/>
        </p:xfrm>
        <a:graphic>
          <a:graphicData uri="http://schemas.openxmlformats.org/drawingml/2006/table">
            <a:tbl>
              <a:tblPr/>
              <a:tblGrid>
                <a:gridCol w="1695890">
                  <a:extLst>
                    <a:ext uri="{9D8B030D-6E8A-4147-A177-3AD203B41FA5}">
                      <a16:colId xmlns:a16="http://schemas.microsoft.com/office/drawing/2014/main" val="372353097"/>
                    </a:ext>
                  </a:extLst>
                </a:gridCol>
                <a:gridCol w="518266">
                  <a:extLst>
                    <a:ext uri="{9D8B030D-6E8A-4147-A177-3AD203B41FA5}">
                      <a16:colId xmlns:a16="http://schemas.microsoft.com/office/drawing/2014/main" val="649573485"/>
                    </a:ext>
                  </a:extLst>
                </a:gridCol>
                <a:gridCol w="653143">
                  <a:extLst>
                    <a:ext uri="{9D8B030D-6E8A-4147-A177-3AD203B41FA5}">
                      <a16:colId xmlns:a16="http://schemas.microsoft.com/office/drawing/2014/main" val="3375299816"/>
                    </a:ext>
                  </a:extLst>
                </a:gridCol>
                <a:gridCol w="829288">
                  <a:extLst>
                    <a:ext uri="{9D8B030D-6E8A-4147-A177-3AD203B41FA5}">
                      <a16:colId xmlns:a16="http://schemas.microsoft.com/office/drawing/2014/main" val="208793196"/>
                    </a:ext>
                  </a:extLst>
                </a:gridCol>
                <a:gridCol w="868856">
                  <a:extLst>
                    <a:ext uri="{9D8B030D-6E8A-4147-A177-3AD203B41FA5}">
                      <a16:colId xmlns:a16="http://schemas.microsoft.com/office/drawing/2014/main" val="2600888303"/>
                    </a:ext>
                  </a:extLst>
                </a:gridCol>
                <a:gridCol w="900450">
                  <a:extLst>
                    <a:ext uri="{9D8B030D-6E8A-4147-A177-3AD203B41FA5}">
                      <a16:colId xmlns:a16="http://schemas.microsoft.com/office/drawing/2014/main" val="1580495898"/>
                    </a:ext>
                  </a:extLst>
                </a:gridCol>
                <a:gridCol w="1011034">
                  <a:extLst>
                    <a:ext uri="{9D8B030D-6E8A-4147-A177-3AD203B41FA5}">
                      <a16:colId xmlns:a16="http://schemas.microsoft.com/office/drawing/2014/main" val="2274379917"/>
                    </a:ext>
                  </a:extLst>
                </a:gridCol>
                <a:gridCol w="868856">
                  <a:extLst>
                    <a:ext uri="{9D8B030D-6E8A-4147-A177-3AD203B41FA5}">
                      <a16:colId xmlns:a16="http://schemas.microsoft.com/office/drawing/2014/main" val="2652931634"/>
                    </a:ext>
                  </a:extLst>
                </a:gridCol>
                <a:gridCol w="900450">
                  <a:extLst>
                    <a:ext uri="{9D8B030D-6E8A-4147-A177-3AD203B41FA5}">
                      <a16:colId xmlns:a16="http://schemas.microsoft.com/office/drawing/2014/main" val="334509219"/>
                    </a:ext>
                  </a:extLst>
                </a:gridCol>
                <a:gridCol w="979437">
                  <a:extLst>
                    <a:ext uri="{9D8B030D-6E8A-4147-A177-3AD203B41FA5}">
                      <a16:colId xmlns:a16="http://schemas.microsoft.com/office/drawing/2014/main" val="1967341998"/>
                    </a:ext>
                  </a:extLst>
                </a:gridCol>
                <a:gridCol w="947843">
                  <a:extLst>
                    <a:ext uri="{9D8B030D-6E8A-4147-A177-3AD203B41FA5}">
                      <a16:colId xmlns:a16="http://schemas.microsoft.com/office/drawing/2014/main" val="2632013276"/>
                    </a:ext>
                  </a:extLst>
                </a:gridCol>
                <a:gridCol w="995232">
                  <a:extLst>
                    <a:ext uri="{9D8B030D-6E8A-4147-A177-3AD203B41FA5}">
                      <a16:colId xmlns:a16="http://schemas.microsoft.com/office/drawing/2014/main" val="4126713456"/>
                    </a:ext>
                  </a:extLst>
                </a:gridCol>
              </a:tblGrid>
              <a:tr h="243063">
                <a:tc>
                  <a:txBody>
                    <a:bodyPr/>
                    <a:lstStyle/>
                    <a:p>
                      <a:pPr algn="l" fontAlgn="b"/>
                      <a:endParaRPr lang="es-CR"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s-CR" sz="1600" b="0" i="0" u="none" strike="noStrike">
                          <a:solidFill>
                            <a:srgbClr val="000000"/>
                          </a:solidFill>
                          <a:effectLst/>
                          <a:latin typeface="Calibri" panose="020F0502020204030204" pitchFamily="34" charset="0"/>
                        </a:rPr>
                        <a:t>OLS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tc hMerge="1">
                  <a:txBody>
                    <a:bodyPr/>
                    <a:lstStyle/>
                    <a:p>
                      <a:endParaRPr lang="es-CR"/>
                    </a:p>
                  </a:txBody>
                  <a:tcPr/>
                </a:tc>
                <a:tc gridSpan="3">
                  <a:txBody>
                    <a:bodyPr/>
                    <a:lstStyle/>
                    <a:p>
                      <a:pPr algn="ctr" fontAlgn="b"/>
                      <a:r>
                        <a:rPr lang="es-CR" sz="1600" b="0" i="0" u="none" strike="noStrike">
                          <a:solidFill>
                            <a:srgbClr val="000000"/>
                          </a:solidFill>
                          <a:effectLst/>
                          <a:latin typeface="Calibri" panose="020F0502020204030204" pitchFamily="34" charset="0"/>
                        </a:rPr>
                        <a:t>SAR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tc hMerge="1">
                  <a:txBody>
                    <a:bodyPr/>
                    <a:lstStyle/>
                    <a:p>
                      <a:endParaRPr lang="es-CR"/>
                    </a:p>
                  </a:txBody>
                  <a:tcPr/>
                </a:tc>
                <a:tc gridSpan="3">
                  <a:txBody>
                    <a:bodyPr/>
                    <a:lstStyle/>
                    <a:p>
                      <a:pPr algn="ctr" fontAlgn="b"/>
                      <a:r>
                        <a:rPr lang="es-CR" sz="1600" b="0" i="0" u="none" strike="noStrike">
                          <a:solidFill>
                            <a:srgbClr val="000000"/>
                          </a:solidFill>
                          <a:effectLst/>
                          <a:latin typeface="Calibri" panose="020F0502020204030204" pitchFamily="34" charset="0"/>
                        </a:rPr>
                        <a:t>CAR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tc hMerge="1">
                  <a:txBody>
                    <a:bodyPr/>
                    <a:lstStyle/>
                    <a:p>
                      <a:endParaRPr lang="es-CR"/>
                    </a:p>
                  </a:txBody>
                  <a:tcPr/>
                </a:tc>
                <a:tc gridSpan="2">
                  <a:txBody>
                    <a:bodyPr/>
                    <a:lstStyle/>
                    <a:p>
                      <a:pPr algn="ctr" fontAlgn="b"/>
                      <a:r>
                        <a:rPr lang="es-CR" sz="1600" b="0" i="0" u="none" strike="noStrike">
                          <a:solidFill>
                            <a:srgbClr val="000000"/>
                          </a:solidFill>
                          <a:effectLst/>
                          <a:latin typeface="Calibri" panose="020F0502020204030204" pitchFamily="34" charset="0"/>
                        </a:rPr>
                        <a:t>GWR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extLst>
                  <a:ext uri="{0D108BD9-81ED-4DB2-BD59-A6C34878D82A}">
                    <a16:rowId xmlns:a16="http://schemas.microsoft.com/office/drawing/2014/main" val="772885768"/>
                  </a:ext>
                </a:extLst>
              </a:tr>
              <a:tr h="477969">
                <a:tc>
                  <a:txBody>
                    <a:bodyPr/>
                    <a:lstStyle/>
                    <a:p>
                      <a:pPr algn="l" fontAlgn="b"/>
                      <a:r>
                        <a:rPr lang="es-CR" sz="1600" b="0" i="0" u="none" strike="noStrike">
                          <a:solidFill>
                            <a:srgbClr val="000000"/>
                          </a:solidFill>
                          <a:effectLst/>
                          <a:latin typeface="Calibri" panose="020F0502020204030204" pitchFamily="34" charset="0"/>
                        </a:rPr>
                        <a:t>Variable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Coef</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S.E.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P(z)</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Coef</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S.E.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P(z)</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Coef</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S.E.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P(z)</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Coef</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effectLst/>
                          <a:latin typeface="Calibri" panose="020F0502020204030204" pitchFamily="34" charset="0"/>
                        </a:rPr>
                        <a:t>S.E.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087498"/>
                  </a:ext>
                </a:extLst>
              </a:tr>
              <a:tr h="712875">
                <a:tc>
                  <a:txBody>
                    <a:bodyPr/>
                    <a:lstStyle/>
                    <a:p>
                      <a:pPr algn="l" fontAlgn="b"/>
                      <a:r>
                        <a:rPr lang="es-CR" sz="1600" b="0" i="0" u="none" strike="noStrike">
                          <a:solidFill>
                            <a:srgbClr val="000000"/>
                          </a:solidFill>
                          <a:effectLst/>
                          <a:latin typeface="Calibri" panose="020F0502020204030204" pitchFamily="34" charset="0"/>
                        </a:rPr>
                        <a:t>(Intercept)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dirty="0">
                          <a:solidFill>
                            <a:srgbClr val="000000"/>
                          </a:solidFill>
                          <a:effectLst/>
                          <a:latin typeface="Calibri" panose="020F0502020204030204" pitchFamily="34" charset="0"/>
                        </a:rPr>
                        <a:t>-1,22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-1,08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1,38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-1,08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1,34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R" sz="1600" b="0" i="0" u="none" strike="noStrike">
                          <a:solidFill>
                            <a:srgbClr val="000000"/>
                          </a:solidFill>
                          <a:effectLst/>
                          <a:latin typeface="Calibri" panose="020F0502020204030204" pitchFamily="34" charset="0"/>
                        </a:rPr>
                        <a:t>1,18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34047402"/>
                  </a:ext>
                </a:extLst>
              </a:tr>
              <a:tr h="477969">
                <a:tc>
                  <a:txBody>
                    <a:bodyPr/>
                    <a:lstStyle/>
                    <a:p>
                      <a:pPr algn="l" fontAlgn="b"/>
                      <a:r>
                        <a:rPr lang="es-CR" sz="1600" b="0" i="0" u="none" strike="noStrike">
                          <a:solidFill>
                            <a:srgbClr val="000000"/>
                          </a:solidFill>
                          <a:effectLst/>
                          <a:latin typeface="Calibri" panose="020F0502020204030204" pitchFamily="34" charset="0"/>
                        </a:rPr>
                        <a:t>Población</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5,37</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4,64</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5,52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4,24</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5,50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4,27</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5,42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extLst>
                  <a:ext uri="{0D108BD9-81ED-4DB2-BD59-A6C34878D82A}">
                    <a16:rowId xmlns:a16="http://schemas.microsoft.com/office/drawing/2014/main" val="2629352789"/>
                  </a:ext>
                </a:extLst>
              </a:tr>
              <a:tr h="477969">
                <a:tc>
                  <a:txBody>
                    <a:bodyPr/>
                    <a:lstStyle/>
                    <a:p>
                      <a:pPr algn="l" fontAlgn="b"/>
                      <a:r>
                        <a:rPr lang="es-CR" sz="1600" b="0" i="0" u="none" strike="noStrike">
                          <a:solidFill>
                            <a:srgbClr val="000000"/>
                          </a:solidFill>
                          <a:effectLst/>
                          <a:latin typeface="Calibri" panose="020F0502020204030204" pitchFamily="34" charset="0"/>
                        </a:rPr>
                        <a:t>Años de Educ</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1,20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1,17</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1,17</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1,32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114,91</a:t>
                      </a:r>
                    </a:p>
                  </a:txBody>
                  <a:tcPr marL="9525" marR="9525" marT="9525" marB="0" anchor="b">
                    <a:lnL>
                      <a:noFill/>
                    </a:lnL>
                    <a:lnR>
                      <a:noFill/>
                    </a:lnR>
                    <a:lnT>
                      <a:noFill/>
                    </a:lnT>
                    <a:lnB>
                      <a:noFill/>
                    </a:lnB>
                  </a:tcPr>
                </a:tc>
                <a:extLst>
                  <a:ext uri="{0D108BD9-81ED-4DB2-BD59-A6C34878D82A}">
                    <a16:rowId xmlns:a16="http://schemas.microsoft.com/office/drawing/2014/main" val="1250083578"/>
                  </a:ext>
                </a:extLst>
              </a:tr>
              <a:tr h="477969">
                <a:tc>
                  <a:txBody>
                    <a:bodyPr/>
                    <a:lstStyle/>
                    <a:p>
                      <a:pPr algn="l" fontAlgn="b"/>
                      <a:r>
                        <a:rPr lang="es-CR" sz="1600" b="0" i="0" u="none" strike="noStrike">
                          <a:solidFill>
                            <a:srgbClr val="000000"/>
                          </a:solidFill>
                          <a:effectLst/>
                          <a:latin typeface="Calibri" panose="020F0502020204030204" pitchFamily="34" charset="0"/>
                        </a:rPr>
                        <a:t>Distance</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2,49</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9,82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0,92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-1,38</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0,92</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r" fontAlgn="b"/>
                      <a:r>
                        <a:rPr lang="es-CR" sz="16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extLst>
                  <a:ext uri="{0D108BD9-81ED-4DB2-BD59-A6C34878D82A}">
                    <a16:rowId xmlns:a16="http://schemas.microsoft.com/office/drawing/2014/main" val="4212034938"/>
                  </a:ext>
                </a:extLst>
              </a:tr>
              <a:tr h="477969">
                <a:tc>
                  <a:txBody>
                    <a:bodyPr/>
                    <a:lstStyle/>
                    <a:p>
                      <a:pPr algn="l" fontAlgn="b"/>
                      <a:r>
                        <a:rPr lang="es-CR" sz="1600" b="0" i="0" u="none" strike="noStrike">
                          <a:solidFill>
                            <a:srgbClr val="000000"/>
                          </a:solidFill>
                          <a:effectLst/>
                          <a:latin typeface="Calibri" panose="020F0502020204030204" pitchFamily="34" charset="0"/>
                        </a:rPr>
                        <a:t>ÁreaKM2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1,25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2,51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7,25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2,28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8,15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2,37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0,00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1,20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s-CR" sz="1600" b="0" i="0" u="none" strike="noStrike">
                          <a:solidFill>
                            <a:srgbClr val="000000"/>
                          </a:solidFill>
                          <a:effectLst/>
                          <a:latin typeface="Calibri" panose="020F0502020204030204" pitchFamily="34" charset="0"/>
                        </a:rPr>
                        <a:t>2,41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095492"/>
                  </a:ext>
                </a:extLst>
              </a:tr>
              <a:tr h="243063">
                <a:tc>
                  <a:txBody>
                    <a:bodyPr/>
                    <a:lstStyle/>
                    <a:p>
                      <a:pPr algn="l" fontAlgn="b"/>
                      <a:r>
                        <a:rPr lang="es-CR" sz="1600" b="0" i="0" u="none" strike="noStrike">
                          <a:solidFill>
                            <a:srgbClr val="000000"/>
                          </a:solidFill>
                          <a:effectLst/>
                          <a:latin typeface="Calibri" panose="020F0502020204030204" pitchFamily="34" charset="0"/>
                        </a:rPr>
                        <a:t>AIC</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s-CR" sz="1600" b="0" i="0" u="none" strike="noStrike">
                          <a:solidFill>
                            <a:srgbClr val="000000"/>
                          </a:solidFill>
                          <a:effectLst/>
                          <a:latin typeface="Calibri" panose="020F0502020204030204" pitchFamily="34" charset="0"/>
                        </a:rPr>
                        <a:t>1167,67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R"/>
                    </a:p>
                  </a:txBody>
                  <a:tcPr/>
                </a:tc>
                <a:tc hMerge="1">
                  <a:txBody>
                    <a:bodyPr/>
                    <a:lstStyle/>
                    <a:p>
                      <a:endParaRPr lang="es-CR"/>
                    </a:p>
                  </a:txBody>
                  <a:tcPr/>
                </a:tc>
                <a:tc gridSpan="3">
                  <a:txBody>
                    <a:bodyPr/>
                    <a:lstStyle/>
                    <a:p>
                      <a:pPr algn="ctr" fontAlgn="b"/>
                      <a:r>
                        <a:rPr lang="es-CR" sz="1600" b="0" i="0" u="none" strike="noStrike">
                          <a:solidFill>
                            <a:srgbClr val="000000"/>
                          </a:solidFill>
                          <a:effectLst/>
                          <a:latin typeface="Calibri" panose="020F0502020204030204" pitchFamily="34" charset="0"/>
                        </a:rPr>
                        <a:t>1163,1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R"/>
                    </a:p>
                  </a:txBody>
                  <a:tcPr/>
                </a:tc>
                <a:tc hMerge="1">
                  <a:txBody>
                    <a:bodyPr/>
                    <a:lstStyle/>
                    <a:p>
                      <a:endParaRPr lang="es-CR"/>
                    </a:p>
                  </a:txBody>
                  <a:tcPr/>
                </a:tc>
                <a:tc gridSpan="3">
                  <a:txBody>
                    <a:bodyPr/>
                    <a:lstStyle/>
                    <a:p>
                      <a:pPr algn="ctr" fontAlgn="b"/>
                      <a:r>
                        <a:rPr lang="es-CR" sz="1600" b="0" i="0" u="none" strike="noStrike">
                          <a:solidFill>
                            <a:srgbClr val="000000"/>
                          </a:solidFill>
                          <a:effectLst/>
                          <a:latin typeface="Calibri" panose="020F0502020204030204" pitchFamily="34" charset="0"/>
                        </a:rPr>
                        <a:t>1163,4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R"/>
                    </a:p>
                  </a:txBody>
                  <a:tcPr/>
                </a:tc>
                <a:tc hMerge="1">
                  <a:txBody>
                    <a:bodyPr/>
                    <a:lstStyle/>
                    <a:p>
                      <a:endParaRPr lang="es-CR"/>
                    </a:p>
                  </a:txBody>
                  <a:tcPr/>
                </a:tc>
                <a:tc gridSpan="2">
                  <a:txBody>
                    <a:bodyPr/>
                    <a:lstStyle/>
                    <a:p>
                      <a:pPr algn="ctr" fontAlgn="b"/>
                      <a:r>
                        <a:rPr lang="es-CR" sz="1600" b="0" i="0" u="none" strike="noStrike">
                          <a:solidFill>
                            <a:srgbClr val="000000"/>
                          </a:solidFill>
                          <a:effectLst/>
                          <a:latin typeface="Calibri" panose="020F0502020204030204" pitchFamily="34" charset="0"/>
                        </a:rPr>
                        <a:t>1154,63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R"/>
                    </a:p>
                  </a:txBody>
                  <a:tcPr/>
                </a:tc>
                <a:extLst>
                  <a:ext uri="{0D108BD9-81ED-4DB2-BD59-A6C34878D82A}">
                    <a16:rowId xmlns:a16="http://schemas.microsoft.com/office/drawing/2014/main" val="749913545"/>
                  </a:ext>
                </a:extLst>
              </a:tr>
              <a:tr h="243063">
                <a:tc>
                  <a:txBody>
                    <a:bodyPr/>
                    <a:lstStyle/>
                    <a:p>
                      <a:pPr algn="l" fontAlgn="b"/>
                      <a:r>
                        <a:rPr lang="es-CR" sz="1600" b="0" i="0" u="none" strike="noStrike">
                          <a:solidFill>
                            <a:srgbClr val="000000"/>
                          </a:solidFill>
                          <a:effectLst/>
                          <a:latin typeface="Calibri" panose="020F0502020204030204" pitchFamily="34" charset="0"/>
                        </a:rPr>
                        <a:t>R2*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3">
                  <a:txBody>
                    <a:bodyPr/>
                    <a:lstStyle/>
                    <a:p>
                      <a:pPr algn="ctr" fontAlgn="b"/>
                      <a:r>
                        <a:rPr lang="es-CR" sz="1600" b="0" i="0" u="none" strike="noStrike">
                          <a:solidFill>
                            <a:srgbClr val="000000"/>
                          </a:solidFill>
                          <a:effectLst/>
                          <a:latin typeface="Calibri" panose="020F0502020204030204" pitchFamily="34" charset="0"/>
                        </a:rPr>
                        <a:t>0,854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tc hMerge="1">
                  <a:txBody>
                    <a:bodyPr/>
                    <a:lstStyle/>
                    <a:p>
                      <a:endParaRPr lang="es-CR"/>
                    </a:p>
                  </a:txBody>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R" sz="16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s-CR" sz="1600" b="0" i="0" u="none" strike="noStrike" dirty="0">
                          <a:solidFill>
                            <a:srgbClr val="000000"/>
                          </a:solidFill>
                          <a:effectLst/>
                          <a:latin typeface="Calibri" panose="020F0502020204030204" pitchFamily="34" charset="0"/>
                        </a:rPr>
                        <a:t>0,872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R"/>
                    </a:p>
                  </a:txBody>
                  <a:tcPr/>
                </a:tc>
                <a:extLst>
                  <a:ext uri="{0D108BD9-81ED-4DB2-BD59-A6C34878D82A}">
                    <a16:rowId xmlns:a16="http://schemas.microsoft.com/office/drawing/2014/main" val="1288919305"/>
                  </a:ext>
                </a:extLst>
              </a:tr>
            </a:tbl>
          </a:graphicData>
        </a:graphic>
      </p:graphicFrame>
    </p:spTree>
    <p:extLst>
      <p:ext uri="{BB962C8B-B14F-4D97-AF65-F5344CB8AC3E}">
        <p14:creationId xmlns:p14="http://schemas.microsoft.com/office/powerpoint/2010/main" val="235830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Estimación del Empleo utilizando GWR</a:t>
            </a:r>
            <a:endParaRPr lang="es-C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61" y="1833200"/>
            <a:ext cx="6146139" cy="4450034"/>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22" y="1833200"/>
            <a:ext cx="6246904" cy="4450034"/>
          </a:xfrm>
          <a:prstGeom prst="rect">
            <a:avLst/>
          </a:prstGeom>
        </p:spPr>
      </p:pic>
    </p:spTree>
    <p:extLst>
      <p:ext uri="{BB962C8B-B14F-4D97-AF65-F5344CB8AC3E}">
        <p14:creationId xmlns:p14="http://schemas.microsoft.com/office/powerpoint/2010/main" val="283736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Conclusiones</a:t>
            </a:r>
            <a:endParaRPr lang="es-CR" dirty="0"/>
          </a:p>
        </p:txBody>
      </p:sp>
      <p:sp>
        <p:nvSpPr>
          <p:cNvPr id="3" name="Marcador de contenido 2"/>
          <p:cNvSpPr>
            <a:spLocks noGrp="1"/>
          </p:cNvSpPr>
          <p:nvPr>
            <p:ph idx="1"/>
          </p:nvPr>
        </p:nvSpPr>
        <p:spPr/>
        <p:txBody>
          <a:bodyPr/>
          <a:lstStyle/>
          <a:p>
            <a:pPr>
              <a:buFont typeface="Wingdings" panose="05000000000000000000" pitchFamily="2" charset="2"/>
              <a:buChar char="q"/>
            </a:pPr>
            <a:r>
              <a:rPr lang="es-CR" dirty="0" smtClean="0"/>
              <a:t>El modelo GWR produce valores a partir de la estimación con mejor ajuste a los datos y con un comportamiento similar a los valores reales.</a:t>
            </a:r>
          </a:p>
          <a:p>
            <a:pPr>
              <a:buFont typeface="Wingdings" panose="05000000000000000000" pitchFamily="2" charset="2"/>
              <a:buChar char="q"/>
            </a:pPr>
            <a:endParaRPr lang="es-CR" dirty="0"/>
          </a:p>
          <a:p>
            <a:pPr>
              <a:buFont typeface="Wingdings" panose="05000000000000000000" pitchFamily="2" charset="2"/>
              <a:buChar char="q"/>
            </a:pPr>
            <a:r>
              <a:rPr lang="es-CR" dirty="0" smtClean="0"/>
              <a:t>Aplicar este tipo de estudios donde se logra identificar la relación entre las variables de estudio y el empleo, permitiría plantear políticas publicas en función de incrementar el empleo en la zona.</a:t>
            </a:r>
          </a:p>
          <a:p>
            <a:pPr>
              <a:buFont typeface="Wingdings" panose="05000000000000000000" pitchFamily="2" charset="2"/>
              <a:buChar char="q"/>
            </a:pPr>
            <a:endParaRPr lang="es-CR" dirty="0"/>
          </a:p>
          <a:p>
            <a:pPr>
              <a:buFont typeface="Wingdings" panose="05000000000000000000" pitchFamily="2" charset="2"/>
              <a:buChar char="q"/>
            </a:pPr>
            <a:r>
              <a:rPr lang="es-CR" dirty="0" smtClean="0"/>
              <a:t> Incorporar otras variables predictivas a los modelos aplicados podrían dan mejor ajuste a los datos. Considerar variables de desplazamientos de fuerza laboral, acceso a transporte público por ejemplo, permitirían no solo  un mejor modelo, sino mejores interpretaciones a partir de los resultados.</a:t>
            </a:r>
            <a:endParaRPr lang="es-CR" dirty="0"/>
          </a:p>
        </p:txBody>
      </p:sp>
    </p:spTree>
    <p:extLst>
      <p:ext uri="{BB962C8B-B14F-4D97-AF65-F5344CB8AC3E}">
        <p14:creationId xmlns:p14="http://schemas.microsoft.com/office/powerpoint/2010/main" val="374258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5658" y="1801895"/>
            <a:ext cx="10058400" cy="1450757"/>
          </a:xfrm>
        </p:spPr>
        <p:txBody>
          <a:bodyPr/>
          <a:lstStyle/>
          <a:p>
            <a:r>
              <a:rPr lang="es-CR" dirty="0" smtClean="0"/>
              <a:t>Gracias</a:t>
            </a:r>
            <a:endParaRPr lang="es-CR" dirty="0"/>
          </a:p>
        </p:txBody>
      </p:sp>
    </p:spTree>
    <p:extLst>
      <p:ext uri="{BB962C8B-B14F-4D97-AF65-F5344CB8AC3E}">
        <p14:creationId xmlns:p14="http://schemas.microsoft.com/office/powerpoint/2010/main" val="268881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7025A-EDC2-499E-AFDF-E8800F85864B}"/>
              </a:ext>
            </a:extLst>
          </p:cNvPr>
          <p:cNvSpPr>
            <a:spLocks noGrp="1"/>
          </p:cNvSpPr>
          <p:nvPr>
            <p:ph type="title"/>
          </p:nvPr>
        </p:nvSpPr>
        <p:spPr/>
        <p:txBody>
          <a:bodyPr/>
          <a:lstStyle/>
          <a:p>
            <a:r>
              <a:rPr lang="es-CR" dirty="0"/>
              <a:t>Agenda</a:t>
            </a:r>
            <a:endParaRPr lang="en-US" dirty="0"/>
          </a:p>
        </p:txBody>
      </p:sp>
      <p:graphicFrame>
        <p:nvGraphicFramePr>
          <p:cNvPr id="7" name="Diagrama 6"/>
          <p:cNvGraphicFramePr/>
          <p:nvPr>
            <p:extLst/>
          </p:nvPr>
        </p:nvGraphicFramePr>
        <p:xfrm>
          <a:off x="1794322" y="1887261"/>
          <a:ext cx="8664315" cy="428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57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Introducción</a:t>
            </a:r>
            <a:endParaRPr lang="es-CR" dirty="0"/>
          </a:p>
        </p:txBody>
      </p:sp>
      <p:sp>
        <p:nvSpPr>
          <p:cNvPr id="3" name="Marcador de contenido 2"/>
          <p:cNvSpPr>
            <a:spLocks noGrp="1"/>
          </p:cNvSpPr>
          <p:nvPr>
            <p:ph idx="1"/>
          </p:nvPr>
        </p:nvSpPr>
        <p:spPr>
          <a:xfrm>
            <a:off x="1097280" y="1878985"/>
            <a:ext cx="10058400" cy="4023360"/>
          </a:xfrm>
        </p:spPr>
        <p:txBody>
          <a:bodyPr/>
          <a:lstStyle/>
          <a:p>
            <a:pPr>
              <a:buFont typeface="Wingdings" panose="05000000000000000000" pitchFamily="2" charset="2"/>
              <a:buChar char="§"/>
            </a:pPr>
            <a:r>
              <a:rPr lang="es-CR" dirty="0" smtClean="0"/>
              <a:t>El proyecto se centra en el país de Zimbabue, principalmente en la provincia de Harare.</a:t>
            </a:r>
          </a:p>
          <a:p>
            <a:pPr>
              <a:buFont typeface="Wingdings" panose="05000000000000000000" pitchFamily="2" charset="2"/>
              <a:buChar char="§"/>
            </a:pPr>
            <a:r>
              <a:rPr lang="es-CR" dirty="0" smtClean="0"/>
              <a:t>Zimbabue como país al año 2010 es el que presentó el menor Índice de Desarrollo Humano.</a:t>
            </a:r>
          </a:p>
          <a:p>
            <a:pPr>
              <a:buFont typeface="Wingdings" panose="05000000000000000000" pitchFamily="2" charset="2"/>
              <a:buChar char="§"/>
            </a:pPr>
            <a:r>
              <a:rPr lang="es-CR" dirty="0" smtClean="0"/>
              <a:t>Se decide escoger la provincia de Harare , pues concentra el 15% del total del empleo del país, además, presenta el mayor nivel educativo, en términos de los año de estudio terminados. También, esta provincia es la que concentra la mayor cantidad de población de todo del país.</a:t>
            </a:r>
          </a:p>
          <a:p>
            <a:pPr>
              <a:buFont typeface="Wingdings" panose="05000000000000000000" pitchFamily="2" charset="2"/>
              <a:buChar char="§"/>
            </a:pPr>
            <a:r>
              <a:rPr lang="es-CR" dirty="0" smtClean="0"/>
              <a:t>Se desea estudiar la relación de una serie de variables identificadas en el Censo del 2002, para Zimbabue, utilizando modelos de regresión espacial, como lo son:</a:t>
            </a:r>
          </a:p>
          <a:p>
            <a:pPr lvl="1">
              <a:buFont typeface="Wingdings" panose="05000000000000000000" pitchFamily="2" charset="2"/>
              <a:buChar char="§"/>
            </a:pPr>
            <a:r>
              <a:rPr lang="es-CR" dirty="0" smtClean="0"/>
              <a:t>Regresión ponderada geográficamente</a:t>
            </a:r>
          </a:p>
          <a:p>
            <a:pPr lvl="1">
              <a:buFont typeface="Wingdings" panose="05000000000000000000" pitchFamily="2" charset="2"/>
              <a:buChar char="§"/>
            </a:pPr>
            <a:r>
              <a:rPr lang="es-CR" dirty="0" err="1" smtClean="0"/>
              <a:t>Autoregresivo</a:t>
            </a:r>
            <a:r>
              <a:rPr lang="es-CR" dirty="0" smtClean="0"/>
              <a:t> simultáneo</a:t>
            </a:r>
          </a:p>
          <a:p>
            <a:pPr lvl="1">
              <a:buFont typeface="Wingdings" panose="05000000000000000000" pitchFamily="2" charset="2"/>
              <a:buChar char="§"/>
            </a:pPr>
            <a:r>
              <a:rPr lang="es-CR" dirty="0" err="1" smtClean="0"/>
              <a:t>Autorregresión</a:t>
            </a:r>
            <a:r>
              <a:rPr lang="es-CR" dirty="0" smtClean="0"/>
              <a:t> Condicional </a:t>
            </a:r>
            <a:endParaRPr lang="es-CR" dirty="0"/>
          </a:p>
        </p:txBody>
      </p:sp>
    </p:spTree>
    <p:extLst>
      <p:ext uri="{BB962C8B-B14F-4D97-AF65-F5344CB8AC3E}">
        <p14:creationId xmlns:p14="http://schemas.microsoft.com/office/powerpoint/2010/main" val="1748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398506"/>
          </a:xfrm>
        </p:spPr>
        <p:txBody>
          <a:bodyPr/>
          <a:lstStyle/>
          <a:p>
            <a:r>
              <a:rPr lang="es-CR" dirty="0" smtClean="0"/>
              <a:t>Pregunta de Investigación</a:t>
            </a:r>
            <a:endParaRPr lang="es-CR" dirty="0"/>
          </a:p>
        </p:txBody>
      </p:sp>
      <p:sp>
        <p:nvSpPr>
          <p:cNvPr id="3" name="Marcador de contenido 2"/>
          <p:cNvSpPr>
            <a:spLocks noGrp="1"/>
          </p:cNvSpPr>
          <p:nvPr>
            <p:ph idx="1"/>
          </p:nvPr>
        </p:nvSpPr>
        <p:spPr>
          <a:xfrm>
            <a:off x="1097280" y="1845734"/>
            <a:ext cx="10058400" cy="3823546"/>
          </a:xfrm>
        </p:spPr>
        <p:txBody>
          <a:bodyPr/>
          <a:lstStyle/>
          <a:p>
            <a:r>
              <a:rPr lang="es-CR" dirty="0" smtClean="0"/>
              <a:t>¿Es posible predecir la cantidad de empleo por distrito en función de las variables educación, población total, distancia entre los distritos con respecto al distrito de mayor generación  de empleo y el área en metros cuadrados de cada distrito?</a:t>
            </a:r>
          </a:p>
          <a:p>
            <a:endParaRPr lang="es-CR" dirty="0"/>
          </a:p>
        </p:txBody>
      </p:sp>
      <p:pic>
        <p:nvPicPr>
          <p:cNvPr id="4" name="Imagen 3">
            <a:extLst>
              <a:ext uri="{FF2B5EF4-FFF2-40B4-BE49-F238E27FC236}">
                <a16:creationId xmlns:a16="http://schemas.microsoft.com/office/drawing/2014/main" id="{D1982039-83B2-406C-A102-0FE1B0A61424}"/>
              </a:ext>
            </a:extLst>
          </p:cNvPr>
          <p:cNvPicPr>
            <a:picLocks noChangeAspect="1"/>
          </p:cNvPicPr>
          <p:nvPr/>
        </p:nvPicPr>
        <p:blipFill>
          <a:blip r:embed="rId2"/>
          <a:stretch>
            <a:fillRect/>
          </a:stretch>
        </p:blipFill>
        <p:spPr>
          <a:xfrm>
            <a:off x="10278482" y="3074402"/>
            <a:ext cx="1334398" cy="1891373"/>
          </a:xfrm>
          <a:prstGeom prst="rect">
            <a:avLst/>
          </a:prstGeom>
        </p:spPr>
      </p:pic>
    </p:spTree>
    <p:extLst>
      <p:ext uri="{BB962C8B-B14F-4D97-AF65-F5344CB8AC3E}">
        <p14:creationId xmlns:p14="http://schemas.microsoft.com/office/powerpoint/2010/main" val="17663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Objetivo de la Investigación</a:t>
            </a:r>
            <a:endParaRPr lang="es-CR" dirty="0"/>
          </a:p>
        </p:txBody>
      </p:sp>
      <p:sp>
        <p:nvSpPr>
          <p:cNvPr id="3" name="Marcador de contenido 2"/>
          <p:cNvSpPr>
            <a:spLocks noGrp="1"/>
          </p:cNvSpPr>
          <p:nvPr>
            <p:ph idx="1"/>
          </p:nvPr>
        </p:nvSpPr>
        <p:spPr/>
        <p:txBody>
          <a:bodyPr/>
          <a:lstStyle/>
          <a:p>
            <a:r>
              <a:rPr lang="es-CR" dirty="0" smtClean="0"/>
              <a:t>Evaluar la relación entre el empleo por distrito y las variables:</a:t>
            </a:r>
          </a:p>
          <a:p>
            <a:pPr>
              <a:buFont typeface="Wingdings" panose="05000000000000000000" pitchFamily="2" charset="2"/>
              <a:buChar char="§"/>
            </a:pPr>
            <a:r>
              <a:rPr lang="es-CR" dirty="0" smtClean="0"/>
              <a:t>Población total.</a:t>
            </a:r>
          </a:p>
          <a:p>
            <a:pPr>
              <a:buFont typeface="Wingdings" panose="05000000000000000000" pitchFamily="2" charset="2"/>
              <a:buChar char="§"/>
            </a:pPr>
            <a:r>
              <a:rPr lang="es-CR" dirty="0" smtClean="0"/>
              <a:t>Años de escolaridad.</a:t>
            </a:r>
          </a:p>
          <a:p>
            <a:pPr>
              <a:buFont typeface="Wingdings" panose="05000000000000000000" pitchFamily="2" charset="2"/>
              <a:buChar char="§"/>
            </a:pPr>
            <a:r>
              <a:rPr lang="es-CR" dirty="0" smtClean="0"/>
              <a:t>Distancia con respecto al distrito de mayor concentración de empleo.</a:t>
            </a:r>
          </a:p>
          <a:p>
            <a:pPr>
              <a:buFont typeface="Wingdings" panose="05000000000000000000" pitchFamily="2" charset="2"/>
              <a:buChar char="§"/>
            </a:pPr>
            <a:r>
              <a:rPr lang="es-CR" dirty="0" smtClean="0"/>
              <a:t>Área en metros cuadrados de cada distrito.</a:t>
            </a:r>
          </a:p>
          <a:p>
            <a:pPr marL="0" indent="0">
              <a:buNone/>
            </a:pPr>
            <a:r>
              <a:rPr lang="es-CR" dirty="0" smtClean="0"/>
              <a:t>Mediante el uso de modelos de regresión espacial (GWR, SAR y CAR)</a:t>
            </a:r>
            <a:endParaRPr lang="es-CR" dirty="0"/>
          </a:p>
        </p:txBody>
      </p:sp>
    </p:spTree>
    <p:extLst>
      <p:ext uri="{BB962C8B-B14F-4D97-AF65-F5344CB8AC3E}">
        <p14:creationId xmlns:p14="http://schemas.microsoft.com/office/powerpoint/2010/main" val="7340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2AEB-249F-4F6A-A308-FECCFBBE6AEB}"/>
              </a:ext>
            </a:extLst>
          </p:cNvPr>
          <p:cNvSpPr>
            <a:spLocks noGrp="1"/>
          </p:cNvSpPr>
          <p:nvPr>
            <p:ph type="title"/>
          </p:nvPr>
        </p:nvSpPr>
        <p:spPr>
          <a:xfrm>
            <a:off x="608667" y="827244"/>
            <a:ext cx="10058400" cy="878809"/>
          </a:xfrm>
        </p:spPr>
        <p:txBody>
          <a:bodyPr/>
          <a:lstStyle/>
          <a:p>
            <a:r>
              <a:rPr lang="es-CR" b="1" dirty="0"/>
              <a:t>Metodología </a:t>
            </a:r>
            <a:endParaRPr lang="es-CR" dirty="0"/>
          </a:p>
        </p:txBody>
      </p:sp>
      <p:sp>
        <p:nvSpPr>
          <p:cNvPr id="6" name="CuadroTexto 5">
            <a:extLst>
              <a:ext uri="{FF2B5EF4-FFF2-40B4-BE49-F238E27FC236}">
                <a16:creationId xmlns:a16="http://schemas.microsoft.com/office/drawing/2014/main" id="{6EBAFC04-028D-44C0-BA6B-7FF00C5066C9}"/>
              </a:ext>
            </a:extLst>
          </p:cNvPr>
          <p:cNvSpPr txBox="1"/>
          <p:nvPr/>
        </p:nvSpPr>
        <p:spPr>
          <a:xfrm>
            <a:off x="398237" y="1706053"/>
            <a:ext cx="10479260" cy="523220"/>
          </a:xfrm>
          <a:prstGeom prst="rect">
            <a:avLst/>
          </a:prstGeom>
          <a:noFill/>
        </p:spPr>
        <p:txBody>
          <a:bodyPr wrap="square" rtlCol="0">
            <a:spAutoFit/>
          </a:bodyPr>
          <a:lstStyle/>
          <a:p>
            <a:r>
              <a:rPr lang="es-CR" sz="2800" dirty="0"/>
              <a:t>Datos y software de análisis:</a:t>
            </a:r>
          </a:p>
        </p:txBody>
      </p:sp>
      <p:sp>
        <p:nvSpPr>
          <p:cNvPr id="8" name="Rectángulo 7"/>
          <p:cNvSpPr/>
          <p:nvPr/>
        </p:nvSpPr>
        <p:spPr>
          <a:xfrm>
            <a:off x="1871578" y="2317308"/>
            <a:ext cx="5481501" cy="461665"/>
          </a:xfrm>
          <a:prstGeom prst="rect">
            <a:avLst/>
          </a:prstGeom>
        </p:spPr>
        <p:txBody>
          <a:bodyPr wrap="none">
            <a:spAutoFit/>
          </a:bodyPr>
          <a:lstStyle/>
          <a:p>
            <a:r>
              <a:rPr lang="es-CR" sz="2400" dirty="0"/>
              <a:t>Datos </a:t>
            </a:r>
            <a:r>
              <a:rPr lang="es-CR" sz="2400" dirty="0" smtClean="0"/>
              <a:t>del Censo de Zimbabue al año 2002.</a:t>
            </a:r>
            <a:endParaRPr lang="es-CR" sz="2400" dirty="0"/>
          </a:p>
        </p:txBody>
      </p:sp>
      <p:sp>
        <p:nvSpPr>
          <p:cNvPr id="15" name="Rectángulo 14"/>
          <p:cNvSpPr/>
          <p:nvPr/>
        </p:nvSpPr>
        <p:spPr>
          <a:xfrm>
            <a:off x="1871578" y="2867008"/>
            <a:ext cx="6377193" cy="2862322"/>
          </a:xfrm>
          <a:prstGeom prst="rect">
            <a:avLst/>
          </a:prstGeom>
        </p:spPr>
        <p:txBody>
          <a:bodyPr wrap="square">
            <a:spAutoFit/>
          </a:bodyPr>
          <a:lstStyle/>
          <a:p>
            <a:pPr marL="457200" indent="-457200">
              <a:buFont typeface="Arial" panose="020B0604020202020204" pitchFamily="34" charset="0"/>
              <a:buChar char="•"/>
            </a:pPr>
            <a:r>
              <a:rPr lang="es-CR" sz="2400" dirty="0" smtClean="0"/>
              <a:t>Empleo total por distrito</a:t>
            </a:r>
            <a:endParaRPr lang="es-CR" sz="2400" dirty="0"/>
          </a:p>
          <a:p>
            <a:pPr marL="457200" indent="-457200">
              <a:buFont typeface="Arial" panose="020B0604020202020204" pitchFamily="34" charset="0"/>
              <a:buChar char="•"/>
            </a:pPr>
            <a:r>
              <a:rPr lang="es-CR" sz="2400" dirty="0" smtClean="0"/>
              <a:t>Años de escolaridad</a:t>
            </a:r>
            <a:endParaRPr lang="es-CR" sz="2400" dirty="0"/>
          </a:p>
          <a:p>
            <a:pPr marL="457200" indent="-457200">
              <a:buFont typeface="Arial" panose="020B0604020202020204" pitchFamily="34" charset="0"/>
              <a:buChar char="•"/>
            </a:pPr>
            <a:r>
              <a:rPr lang="es-CR" sz="2400" dirty="0" smtClean="0"/>
              <a:t>Población total por distrito</a:t>
            </a:r>
            <a:endParaRPr lang="es-CR" sz="2400" dirty="0"/>
          </a:p>
          <a:p>
            <a:pPr marL="457200" indent="-457200">
              <a:buFont typeface="Arial" panose="020B0604020202020204" pitchFamily="34" charset="0"/>
              <a:buChar char="•"/>
            </a:pPr>
            <a:r>
              <a:rPr lang="es-CR" sz="2400" dirty="0" smtClean="0"/>
              <a:t>Área en m^2</a:t>
            </a:r>
            <a:endParaRPr lang="es-CR" sz="2400" dirty="0"/>
          </a:p>
          <a:p>
            <a:pPr marL="457200" indent="-457200">
              <a:buFont typeface="Arial" panose="020B0604020202020204" pitchFamily="34" charset="0"/>
              <a:buChar char="•"/>
            </a:pPr>
            <a:r>
              <a:rPr lang="es-CR" sz="2400" dirty="0" smtClean="0"/>
              <a:t>Distancia con respecto al punto de mayor concentración de empleo.</a:t>
            </a:r>
            <a:endParaRPr lang="es-CR" dirty="0"/>
          </a:p>
          <a:p>
            <a:pPr marL="457200" indent="-457200">
              <a:buFont typeface="Arial" panose="020B0604020202020204" pitchFamily="34" charset="0"/>
              <a:buChar char="•"/>
            </a:pPr>
            <a:endParaRPr lang="es-CR" dirty="0"/>
          </a:p>
          <a:p>
            <a:pPr marL="457200" indent="-457200">
              <a:buFont typeface="Arial" panose="020B0604020202020204" pitchFamily="34" charset="0"/>
              <a:buChar char="•"/>
            </a:pPr>
            <a:endParaRPr lang="es-CR" dirty="0"/>
          </a:p>
        </p:txBody>
      </p:sp>
      <p:pic>
        <p:nvPicPr>
          <p:cNvPr id="16" name="Imagen 15"/>
          <p:cNvPicPr>
            <a:picLocks noChangeAspect="1"/>
          </p:cNvPicPr>
          <p:nvPr/>
        </p:nvPicPr>
        <p:blipFill>
          <a:blip r:embed="rId3"/>
          <a:stretch>
            <a:fillRect/>
          </a:stretch>
        </p:blipFill>
        <p:spPr>
          <a:xfrm>
            <a:off x="9000332" y="3260058"/>
            <a:ext cx="1573583" cy="1229117"/>
          </a:xfrm>
          <a:prstGeom prst="rect">
            <a:avLst/>
          </a:prstGeom>
        </p:spPr>
      </p:pic>
      <p:sp>
        <p:nvSpPr>
          <p:cNvPr id="18" name="Cerrar llave 17"/>
          <p:cNvSpPr/>
          <p:nvPr/>
        </p:nvSpPr>
        <p:spPr>
          <a:xfrm rot="10800000">
            <a:off x="7859557" y="2229273"/>
            <a:ext cx="519953" cy="3457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Tree>
    <p:extLst>
      <p:ext uri="{BB962C8B-B14F-4D97-AF65-F5344CB8AC3E}">
        <p14:creationId xmlns:p14="http://schemas.microsoft.com/office/powerpoint/2010/main" val="363110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2AEB-249F-4F6A-A308-FECCFBBE6AEB}"/>
              </a:ext>
            </a:extLst>
          </p:cNvPr>
          <p:cNvSpPr>
            <a:spLocks noGrp="1"/>
          </p:cNvSpPr>
          <p:nvPr>
            <p:ph type="title"/>
          </p:nvPr>
        </p:nvSpPr>
        <p:spPr>
          <a:xfrm>
            <a:off x="608667" y="827244"/>
            <a:ext cx="10058400" cy="878809"/>
          </a:xfrm>
        </p:spPr>
        <p:txBody>
          <a:bodyPr/>
          <a:lstStyle/>
          <a:p>
            <a:r>
              <a:rPr lang="es-CR" b="1" dirty="0"/>
              <a:t>Metodología </a:t>
            </a:r>
            <a:endParaRPr lang="es-CR" dirty="0"/>
          </a:p>
        </p:txBody>
      </p:sp>
      <p:sp>
        <p:nvSpPr>
          <p:cNvPr id="6" name="CuadroTexto 5">
            <a:extLst>
              <a:ext uri="{FF2B5EF4-FFF2-40B4-BE49-F238E27FC236}">
                <a16:creationId xmlns:a16="http://schemas.microsoft.com/office/drawing/2014/main" id="{6EBAFC04-028D-44C0-BA6B-7FF00C5066C9}"/>
              </a:ext>
            </a:extLst>
          </p:cNvPr>
          <p:cNvSpPr txBox="1"/>
          <p:nvPr/>
        </p:nvSpPr>
        <p:spPr>
          <a:xfrm>
            <a:off x="344449" y="1706053"/>
            <a:ext cx="10479260" cy="523220"/>
          </a:xfrm>
          <a:prstGeom prst="rect">
            <a:avLst/>
          </a:prstGeom>
          <a:noFill/>
        </p:spPr>
        <p:txBody>
          <a:bodyPr wrap="square" rtlCol="0">
            <a:spAutoFit/>
          </a:bodyPr>
          <a:lstStyle/>
          <a:p>
            <a:r>
              <a:rPr lang="es-CR" sz="2800" dirty="0"/>
              <a:t>Técnicas para análisis de datos:</a:t>
            </a:r>
          </a:p>
        </p:txBody>
      </p:sp>
      <p:sp>
        <p:nvSpPr>
          <p:cNvPr id="8" name="Rectángulo 7"/>
          <p:cNvSpPr/>
          <p:nvPr/>
        </p:nvSpPr>
        <p:spPr>
          <a:xfrm>
            <a:off x="149113" y="2229273"/>
            <a:ext cx="6132704" cy="461665"/>
          </a:xfrm>
          <a:prstGeom prst="rect">
            <a:avLst/>
          </a:prstGeom>
        </p:spPr>
        <p:txBody>
          <a:bodyPr wrap="none">
            <a:spAutoFit/>
          </a:bodyPr>
          <a:lstStyle/>
          <a:p>
            <a:r>
              <a:rPr lang="es-CR" sz="2400" b="1" i="1" dirty="0"/>
              <a:t>Regresión ponderada geográficamente (GWR) </a:t>
            </a:r>
            <a:endParaRPr lang="es-CR" sz="2400" dirty="0"/>
          </a:p>
        </p:txBody>
      </p:sp>
      <p:pic>
        <p:nvPicPr>
          <p:cNvPr id="11" name="Imagen 10"/>
          <p:cNvPicPr>
            <a:picLocks noChangeAspect="1"/>
          </p:cNvPicPr>
          <p:nvPr/>
        </p:nvPicPr>
        <p:blipFill>
          <a:blip r:embed="rId3"/>
          <a:stretch>
            <a:fillRect/>
          </a:stretch>
        </p:blipFill>
        <p:spPr>
          <a:xfrm>
            <a:off x="149113" y="2713529"/>
            <a:ext cx="6155449" cy="1188362"/>
          </a:xfrm>
          <a:prstGeom prst="rect">
            <a:avLst/>
          </a:prstGeom>
        </p:spPr>
      </p:pic>
      <p:pic>
        <p:nvPicPr>
          <p:cNvPr id="12" name="Imagen 11"/>
          <p:cNvPicPr>
            <a:picLocks noChangeAspect="1"/>
          </p:cNvPicPr>
          <p:nvPr/>
        </p:nvPicPr>
        <p:blipFill>
          <a:blip r:embed="rId4"/>
          <a:stretch>
            <a:fillRect/>
          </a:stretch>
        </p:blipFill>
        <p:spPr>
          <a:xfrm>
            <a:off x="149113" y="3765338"/>
            <a:ext cx="6178195" cy="826154"/>
          </a:xfrm>
          <a:prstGeom prst="rect">
            <a:avLst/>
          </a:prstGeom>
        </p:spPr>
      </p:pic>
      <p:pic>
        <p:nvPicPr>
          <p:cNvPr id="13" name="Imagen 12"/>
          <p:cNvPicPr>
            <a:picLocks noChangeAspect="1"/>
          </p:cNvPicPr>
          <p:nvPr/>
        </p:nvPicPr>
        <p:blipFill>
          <a:blip r:embed="rId5"/>
          <a:stretch>
            <a:fillRect/>
          </a:stretch>
        </p:blipFill>
        <p:spPr>
          <a:xfrm>
            <a:off x="1316690" y="4753837"/>
            <a:ext cx="2722508" cy="1014970"/>
          </a:xfrm>
          <a:prstGeom prst="rect">
            <a:avLst/>
          </a:prstGeom>
        </p:spPr>
      </p:pic>
      <p:sp>
        <p:nvSpPr>
          <p:cNvPr id="19" name="Cerrar llave 18"/>
          <p:cNvSpPr/>
          <p:nvPr/>
        </p:nvSpPr>
        <p:spPr>
          <a:xfrm>
            <a:off x="6327308" y="2690938"/>
            <a:ext cx="519953" cy="3457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4" name="Rectángulo 13"/>
          <p:cNvSpPr/>
          <p:nvPr/>
        </p:nvSpPr>
        <p:spPr>
          <a:xfrm>
            <a:off x="7054962" y="3188392"/>
            <a:ext cx="4778450" cy="2246769"/>
          </a:xfrm>
          <a:prstGeom prst="rect">
            <a:avLst/>
          </a:prstGeom>
        </p:spPr>
        <p:txBody>
          <a:bodyPr wrap="square">
            <a:spAutoFit/>
          </a:bodyPr>
          <a:lstStyle/>
          <a:p>
            <a:pPr algn="just"/>
            <a:r>
              <a:rPr lang="es-CR" sz="2800" dirty="0">
                <a:latin typeface="Times New Roman" panose="02020603050405020304" pitchFamily="18" charset="0"/>
                <a:ea typeface="Calibri" panose="020F0502020204030204" pitchFamily="34" charset="0"/>
              </a:rPr>
              <a:t>Considera explícitamente los parámetros de dependencia espacial y estima los parámetros del modelo en cada ubicación en el área de estudio.</a:t>
            </a:r>
            <a:endParaRPr lang="es-CR" sz="2800" dirty="0"/>
          </a:p>
        </p:txBody>
      </p:sp>
    </p:spTree>
    <p:extLst>
      <p:ext uri="{BB962C8B-B14F-4D97-AF65-F5344CB8AC3E}">
        <p14:creationId xmlns:p14="http://schemas.microsoft.com/office/powerpoint/2010/main" val="259987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2AEB-249F-4F6A-A308-FECCFBBE6AEB}"/>
              </a:ext>
            </a:extLst>
          </p:cNvPr>
          <p:cNvSpPr>
            <a:spLocks noGrp="1"/>
          </p:cNvSpPr>
          <p:nvPr>
            <p:ph type="title"/>
          </p:nvPr>
        </p:nvSpPr>
        <p:spPr>
          <a:xfrm>
            <a:off x="608667" y="827244"/>
            <a:ext cx="10058400" cy="878809"/>
          </a:xfrm>
        </p:spPr>
        <p:txBody>
          <a:bodyPr/>
          <a:lstStyle/>
          <a:p>
            <a:r>
              <a:rPr lang="es-CR" b="1" dirty="0"/>
              <a:t>Metodología </a:t>
            </a:r>
            <a:endParaRPr lang="es-CR" dirty="0"/>
          </a:p>
        </p:txBody>
      </p:sp>
      <p:sp>
        <p:nvSpPr>
          <p:cNvPr id="6" name="CuadroTexto 5">
            <a:extLst>
              <a:ext uri="{FF2B5EF4-FFF2-40B4-BE49-F238E27FC236}">
                <a16:creationId xmlns:a16="http://schemas.microsoft.com/office/drawing/2014/main" id="{6EBAFC04-028D-44C0-BA6B-7FF00C5066C9}"/>
              </a:ext>
            </a:extLst>
          </p:cNvPr>
          <p:cNvSpPr txBox="1"/>
          <p:nvPr/>
        </p:nvSpPr>
        <p:spPr>
          <a:xfrm>
            <a:off x="187807" y="1751594"/>
            <a:ext cx="10479260" cy="523220"/>
          </a:xfrm>
          <a:prstGeom prst="rect">
            <a:avLst/>
          </a:prstGeom>
          <a:noFill/>
        </p:spPr>
        <p:txBody>
          <a:bodyPr wrap="square" rtlCol="0">
            <a:spAutoFit/>
          </a:bodyPr>
          <a:lstStyle/>
          <a:p>
            <a:r>
              <a:rPr lang="es-CR" sz="2800" dirty="0"/>
              <a:t>Técnicas para análisis de datos:</a:t>
            </a:r>
          </a:p>
        </p:txBody>
      </p:sp>
      <p:sp>
        <p:nvSpPr>
          <p:cNvPr id="8" name="Rectángulo 7"/>
          <p:cNvSpPr/>
          <p:nvPr/>
        </p:nvSpPr>
        <p:spPr>
          <a:xfrm>
            <a:off x="149113" y="2229273"/>
            <a:ext cx="4342664" cy="461665"/>
          </a:xfrm>
          <a:prstGeom prst="rect">
            <a:avLst/>
          </a:prstGeom>
        </p:spPr>
        <p:txBody>
          <a:bodyPr wrap="none">
            <a:spAutoFit/>
          </a:bodyPr>
          <a:lstStyle/>
          <a:p>
            <a:r>
              <a:rPr lang="es-CR" sz="2400" b="1" i="1" dirty="0"/>
              <a:t>Autorregresivo simultáneo (SAR)</a:t>
            </a:r>
            <a:endParaRPr lang="es-CR" sz="2400" dirty="0"/>
          </a:p>
        </p:txBody>
      </p:sp>
      <p:sp>
        <p:nvSpPr>
          <p:cNvPr id="19" name="Cerrar llave 18"/>
          <p:cNvSpPr/>
          <p:nvPr/>
        </p:nvSpPr>
        <p:spPr>
          <a:xfrm>
            <a:off x="4895915" y="2536424"/>
            <a:ext cx="519953" cy="3457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4" name="Rectángulo 13"/>
          <p:cNvSpPr/>
          <p:nvPr/>
        </p:nvSpPr>
        <p:spPr>
          <a:xfrm>
            <a:off x="5637867" y="2690938"/>
            <a:ext cx="6013406" cy="3046988"/>
          </a:xfrm>
          <a:prstGeom prst="rect">
            <a:avLst/>
          </a:prstGeom>
        </p:spPr>
        <p:txBody>
          <a:bodyPr wrap="square">
            <a:spAutoFit/>
          </a:bodyPr>
          <a:lstStyle/>
          <a:p>
            <a:pPr algn="just"/>
            <a:r>
              <a:rPr lang="es-CR" sz="3200" dirty="0"/>
              <a:t>Asume que la respuesta en cada ubicación i es una función no solo de la variable explicativa en i, sino también de los valores de la respuesta en las ubicaciones vecinas j.</a:t>
            </a:r>
          </a:p>
        </p:txBody>
      </p:sp>
      <p:pic>
        <p:nvPicPr>
          <p:cNvPr id="3" name="Imagen 2"/>
          <p:cNvPicPr>
            <a:picLocks noChangeAspect="1"/>
          </p:cNvPicPr>
          <p:nvPr/>
        </p:nvPicPr>
        <p:blipFill>
          <a:blip r:embed="rId3"/>
          <a:stretch>
            <a:fillRect/>
          </a:stretch>
        </p:blipFill>
        <p:spPr>
          <a:xfrm>
            <a:off x="608667" y="3699752"/>
            <a:ext cx="4244199" cy="1130694"/>
          </a:xfrm>
          <a:prstGeom prst="rect">
            <a:avLst/>
          </a:prstGeom>
        </p:spPr>
      </p:pic>
    </p:spTree>
    <p:extLst>
      <p:ext uri="{BB962C8B-B14F-4D97-AF65-F5344CB8AC3E}">
        <p14:creationId xmlns:p14="http://schemas.microsoft.com/office/powerpoint/2010/main" val="428280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2AEB-249F-4F6A-A308-FECCFBBE6AEB}"/>
              </a:ext>
            </a:extLst>
          </p:cNvPr>
          <p:cNvSpPr>
            <a:spLocks noGrp="1"/>
          </p:cNvSpPr>
          <p:nvPr>
            <p:ph type="title"/>
          </p:nvPr>
        </p:nvSpPr>
        <p:spPr>
          <a:xfrm>
            <a:off x="608667" y="827244"/>
            <a:ext cx="10058400" cy="878809"/>
          </a:xfrm>
        </p:spPr>
        <p:txBody>
          <a:bodyPr/>
          <a:lstStyle/>
          <a:p>
            <a:r>
              <a:rPr lang="es-CR" b="1" dirty="0"/>
              <a:t>Metodología </a:t>
            </a:r>
            <a:endParaRPr lang="es-CR" dirty="0"/>
          </a:p>
        </p:txBody>
      </p:sp>
      <p:sp>
        <p:nvSpPr>
          <p:cNvPr id="6" name="CuadroTexto 5">
            <a:extLst>
              <a:ext uri="{FF2B5EF4-FFF2-40B4-BE49-F238E27FC236}">
                <a16:creationId xmlns:a16="http://schemas.microsoft.com/office/drawing/2014/main" id="{6EBAFC04-028D-44C0-BA6B-7FF00C5066C9}"/>
              </a:ext>
            </a:extLst>
          </p:cNvPr>
          <p:cNvSpPr txBox="1"/>
          <p:nvPr/>
        </p:nvSpPr>
        <p:spPr>
          <a:xfrm>
            <a:off x="187807" y="1751594"/>
            <a:ext cx="10479260" cy="523220"/>
          </a:xfrm>
          <a:prstGeom prst="rect">
            <a:avLst/>
          </a:prstGeom>
          <a:noFill/>
        </p:spPr>
        <p:txBody>
          <a:bodyPr wrap="square" rtlCol="0">
            <a:spAutoFit/>
          </a:bodyPr>
          <a:lstStyle/>
          <a:p>
            <a:r>
              <a:rPr lang="es-CR" sz="2800" dirty="0"/>
              <a:t>Técnicas para análisis de datos:</a:t>
            </a:r>
          </a:p>
        </p:txBody>
      </p:sp>
      <p:sp>
        <p:nvSpPr>
          <p:cNvPr id="8" name="Rectángulo 7"/>
          <p:cNvSpPr/>
          <p:nvPr/>
        </p:nvSpPr>
        <p:spPr>
          <a:xfrm>
            <a:off x="149113" y="2229273"/>
            <a:ext cx="4443717" cy="461665"/>
          </a:xfrm>
          <a:prstGeom prst="rect">
            <a:avLst/>
          </a:prstGeom>
        </p:spPr>
        <p:txBody>
          <a:bodyPr wrap="none">
            <a:spAutoFit/>
          </a:bodyPr>
          <a:lstStyle/>
          <a:p>
            <a:r>
              <a:rPr lang="es-CR" sz="2400" b="1" i="1" dirty="0"/>
              <a:t>Autorregresión Condicional (CAR)</a:t>
            </a:r>
            <a:endParaRPr lang="es-CR" sz="2400" dirty="0"/>
          </a:p>
        </p:txBody>
      </p:sp>
      <p:sp>
        <p:nvSpPr>
          <p:cNvPr id="19" name="Cerrar llave 18"/>
          <p:cNvSpPr/>
          <p:nvPr/>
        </p:nvSpPr>
        <p:spPr>
          <a:xfrm>
            <a:off x="4537042" y="2663988"/>
            <a:ext cx="519953" cy="3457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4" name="Rectángulo 13"/>
          <p:cNvSpPr/>
          <p:nvPr/>
        </p:nvSpPr>
        <p:spPr>
          <a:xfrm>
            <a:off x="5427437" y="2663988"/>
            <a:ext cx="6189975" cy="3293209"/>
          </a:xfrm>
          <a:prstGeom prst="rect">
            <a:avLst/>
          </a:prstGeom>
        </p:spPr>
        <p:txBody>
          <a:bodyPr wrap="square">
            <a:spAutoFit/>
          </a:bodyPr>
          <a:lstStyle/>
          <a:p>
            <a:pPr algn="just"/>
            <a:r>
              <a:rPr lang="es-CR" sz="3200" dirty="0"/>
              <a:t>La forma del modelo nos lleva a que el CAR es similar al SAR. </a:t>
            </a:r>
          </a:p>
          <a:p>
            <a:pPr algn="just"/>
            <a:endParaRPr lang="es-CR" sz="3200" dirty="0"/>
          </a:p>
          <a:p>
            <a:pPr marL="457200" indent="-457200" algn="just">
              <a:buFont typeface="Arial" panose="020B0604020202020204" pitchFamily="34" charset="0"/>
              <a:buChar char="•"/>
            </a:pPr>
            <a:r>
              <a:rPr lang="es-CR" sz="2800" dirty="0"/>
              <a:t>CAR solo considera los efectos de vecindad de primer orden.</a:t>
            </a:r>
          </a:p>
          <a:p>
            <a:pPr marL="457200" indent="-457200" algn="just">
              <a:buFont typeface="Arial" panose="020B0604020202020204" pitchFamily="34" charset="0"/>
              <a:buChar char="•"/>
            </a:pPr>
            <a:r>
              <a:rPr lang="es-CR" sz="2800" dirty="0"/>
              <a:t>SAR permite efectos de vecindad recursivos y de orden superior .</a:t>
            </a:r>
          </a:p>
        </p:txBody>
      </p:sp>
      <p:pic>
        <p:nvPicPr>
          <p:cNvPr id="4" name="Imagen 3"/>
          <p:cNvPicPr>
            <a:picLocks noChangeAspect="1"/>
          </p:cNvPicPr>
          <p:nvPr/>
        </p:nvPicPr>
        <p:blipFill>
          <a:blip r:embed="rId3"/>
          <a:stretch>
            <a:fillRect/>
          </a:stretch>
        </p:blipFill>
        <p:spPr>
          <a:xfrm>
            <a:off x="33928" y="3614314"/>
            <a:ext cx="4558901" cy="778349"/>
          </a:xfrm>
          <a:prstGeom prst="rect">
            <a:avLst/>
          </a:prstGeom>
        </p:spPr>
      </p:pic>
    </p:spTree>
    <p:extLst>
      <p:ext uri="{BB962C8B-B14F-4D97-AF65-F5344CB8AC3E}">
        <p14:creationId xmlns:p14="http://schemas.microsoft.com/office/powerpoint/2010/main" val="3572334552"/>
      </p:ext>
    </p:extLst>
  </p:cSld>
  <p:clrMapOvr>
    <a:masterClrMapping/>
  </p:clrMapOvr>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265</TotalTime>
  <Words>829</Words>
  <Application>Microsoft Office PowerPoint</Application>
  <PresentationFormat>Panorámica</PresentationFormat>
  <Paragraphs>240</Paragraphs>
  <Slides>15</Slides>
  <Notes>4</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Arial</vt:lpstr>
      <vt:lpstr>Calibri</vt:lpstr>
      <vt:lpstr>Calibri Light</vt:lpstr>
      <vt:lpstr>Times New Roman</vt:lpstr>
      <vt:lpstr>Wingdings</vt:lpstr>
      <vt:lpstr>Retrospección</vt:lpstr>
      <vt:lpstr>1_Retrospección</vt:lpstr>
      <vt:lpstr>Proyecto Final Estadística Espacial</vt:lpstr>
      <vt:lpstr>Agenda</vt:lpstr>
      <vt:lpstr>Introducción</vt:lpstr>
      <vt:lpstr>Pregunta de Investigación</vt:lpstr>
      <vt:lpstr>Objetivo de la Investigación</vt:lpstr>
      <vt:lpstr>Metodología </vt:lpstr>
      <vt:lpstr>Metodología </vt:lpstr>
      <vt:lpstr>Metodología </vt:lpstr>
      <vt:lpstr>Metodología </vt:lpstr>
      <vt:lpstr>Resultados</vt:lpstr>
      <vt:lpstr>Harare</vt:lpstr>
      <vt:lpstr>Resultados de los modelos</vt:lpstr>
      <vt:lpstr>Estimación del Empleo utilizando GWR</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Avance 3 Proyecto Final Estadística Espacial</dc:title>
  <dc:creator>Oscar Agüero Rodríguez</dc:creator>
  <cp:lastModifiedBy>Oscar Agüero Rodríguez</cp:lastModifiedBy>
  <cp:revision>26</cp:revision>
  <dcterms:created xsi:type="dcterms:W3CDTF">2020-11-11T01:52:29Z</dcterms:created>
  <dcterms:modified xsi:type="dcterms:W3CDTF">2020-11-26T17:13:59Z</dcterms:modified>
</cp:coreProperties>
</file>