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DD91665-6FA7-4FDD-8602-DDE7664CC6CA}">
  <a:tblStyle styleId="{3DD91665-6FA7-4FDD-8602-DDE7664CC6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2647f46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2647f46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2647f46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2647f46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2647f46b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2647f46b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2647f46b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2647f46b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2647f46b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2647f46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287de6d6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287de6d6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287de6d6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287de6d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24fb198b0_0_2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24fb198b0_0_2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24fb198b0_0_2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24fb198b0_0_2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24fb198b0_0_1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24fb198b0_0_1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24fb198b0_0_2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24fb198b0_0_2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24fb198b0_0_2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24fb198b0_0_2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24fb198b0_0_2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24fb198b0_0_2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24fb198b0_0_2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24fb198b0_0_2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24fb198b0_0_2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24fb198b0_0_2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24fb198b0_0_2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24fb198b0_0_2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2647f46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2647f46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143002"/>
            <a:ext cx="8222100" cy="147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COMPORTAMIENTO </a:t>
            </a:r>
            <a:r>
              <a:rPr lang="es-419"/>
              <a:t>DEL</a:t>
            </a:r>
            <a:r>
              <a:rPr lang="es-419"/>
              <a:t> PRECIO DE PRODUCTOS </a:t>
            </a:r>
            <a:r>
              <a:rPr lang="es-419"/>
              <a:t>AGRÍCOLAS</a:t>
            </a:r>
            <a:r>
              <a:rPr lang="es-419"/>
              <a:t>.</a:t>
            </a:r>
            <a:endParaRPr/>
          </a:p>
        </p:txBody>
      </p:sp>
      <p:sp>
        <p:nvSpPr>
          <p:cNvPr id="86" name="Google Shape;86;p13"/>
          <p:cNvSpPr txBox="1"/>
          <p:nvPr>
            <p:ph idx="1" type="subTitle"/>
          </p:nvPr>
        </p:nvSpPr>
        <p:spPr>
          <a:xfrm>
            <a:off x="598100" y="2715959"/>
            <a:ext cx="8222100" cy="1641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419" sz="1800">
                <a:solidFill>
                  <a:srgbClr val="D5D5D5"/>
                </a:solidFill>
              </a:rPr>
              <a:t>Javier David Landazabal landazabal-2151482</a:t>
            </a:r>
            <a:endParaRPr sz="1800">
              <a:solidFill>
                <a:srgbClr val="D5D5D5"/>
              </a:solidFill>
            </a:endParaRPr>
          </a:p>
          <a:p>
            <a:pPr indent="0" lvl="0" marL="0" rtl="0" algn="r">
              <a:lnSpc>
                <a:spcPct val="115000"/>
              </a:lnSpc>
              <a:spcBef>
                <a:spcPts val="600"/>
              </a:spcBef>
              <a:spcAft>
                <a:spcPts val="0"/>
              </a:spcAft>
              <a:buNone/>
            </a:pPr>
            <a:r>
              <a:rPr lang="es-419" sz="1800">
                <a:solidFill>
                  <a:srgbClr val="D5D5D5"/>
                </a:solidFill>
              </a:rPr>
              <a:t>Oscar Andrés Corzo Gómez-2160041</a:t>
            </a:r>
            <a:endParaRPr sz="1800">
              <a:solidFill>
                <a:srgbClr val="D5D5D5"/>
              </a:solidFill>
            </a:endParaRPr>
          </a:p>
          <a:p>
            <a:pPr indent="0" lvl="0" marL="0" rtl="0" algn="r">
              <a:lnSpc>
                <a:spcPct val="115000"/>
              </a:lnSpc>
              <a:spcBef>
                <a:spcPts val="600"/>
              </a:spcBef>
              <a:spcAft>
                <a:spcPts val="0"/>
              </a:spcAft>
              <a:buNone/>
            </a:pPr>
            <a:r>
              <a:rPr lang="es-419" sz="1800">
                <a:solidFill>
                  <a:srgbClr val="D5D5D5"/>
                </a:solidFill>
              </a:rPr>
              <a:t>Jose Nelson Amaris Ortiz-2160028</a:t>
            </a:r>
            <a:endParaRPr sz="1800">
              <a:solidFill>
                <a:srgbClr val="D5D5D5"/>
              </a:solidFill>
            </a:endParaRPr>
          </a:p>
          <a:p>
            <a:pPr indent="0" lvl="0" marL="0" rtl="0" algn="r">
              <a:lnSpc>
                <a:spcPct val="115000"/>
              </a:lnSpc>
              <a:spcBef>
                <a:spcPts val="600"/>
              </a:spcBef>
              <a:spcAft>
                <a:spcPts val="0"/>
              </a:spcAft>
              <a:buNone/>
            </a:pPr>
            <a:r>
              <a:rPr lang="es-419" sz="1800">
                <a:solidFill>
                  <a:srgbClr val="D5D5D5"/>
                </a:solidFill>
              </a:rPr>
              <a:t>Simulación</a:t>
            </a:r>
            <a:r>
              <a:rPr lang="es-419" sz="1800">
                <a:solidFill>
                  <a:srgbClr val="D5D5D5"/>
                </a:solidFill>
              </a:rPr>
              <a:t> Digital-D1</a:t>
            </a:r>
            <a:endParaRPr sz="1800">
              <a:solidFill>
                <a:srgbClr val="D5D5D5"/>
              </a:solidFill>
            </a:endParaRPr>
          </a:p>
          <a:p>
            <a:pPr indent="0" lvl="0" marL="0" rtl="0" algn="r">
              <a:spcBef>
                <a:spcPts val="500"/>
              </a:spcBef>
              <a:spcAft>
                <a:spcPts val="0"/>
              </a:spcAft>
              <a:buNone/>
            </a:pPr>
            <a:r>
              <a:t/>
            </a:r>
            <a:endParaRPr/>
          </a:p>
        </p:txBody>
      </p:sp>
      <p:sp>
        <p:nvSpPr>
          <p:cNvPr id="87" name="Google Shape;87;p1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Series de tiempo</a:t>
            </a:r>
            <a:endParaRPr/>
          </a:p>
        </p:txBody>
      </p:sp>
      <p:sp>
        <p:nvSpPr>
          <p:cNvPr id="153" name="Google Shape;153;p22"/>
          <p:cNvSpPr txBox="1"/>
          <p:nvPr>
            <p:ph idx="1" type="body"/>
          </p:nvPr>
        </p:nvSpPr>
        <p:spPr>
          <a:xfrm>
            <a:off x="311700" y="1507350"/>
            <a:ext cx="8520600" cy="2128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419" sz="2400"/>
              <a:t>Queremos ver el comportamiento del precio en la venta en este ejemplo de la Mora Castilla, para esto debemos saber si nuestro datos forman una serie estacionaria, para ello aplicaremos la prueba de </a:t>
            </a:r>
            <a:r>
              <a:rPr b="1" lang="es-419" sz="2400"/>
              <a:t>Dickey-Fuller</a:t>
            </a:r>
            <a:r>
              <a:rPr lang="es-419" sz="2400"/>
              <a:t>.</a:t>
            </a:r>
            <a:endParaRPr sz="2400"/>
          </a:p>
        </p:txBody>
      </p:sp>
      <p:sp>
        <p:nvSpPr>
          <p:cNvPr id="154" name="Google Shape;154;p2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Prueba de </a:t>
            </a:r>
            <a:r>
              <a:rPr lang="es-419"/>
              <a:t>Estacionariedad</a:t>
            </a:r>
            <a:endParaRPr/>
          </a:p>
        </p:txBody>
      </p:sp>
      <p:pic>
        <p:nvPicPr>
          <p:cNvPr id="160" name="Google Shape;160;p23"/>
          <p:cNvPicPr preferRelativeResize="0"/>
          <p:nvPr/>
        </p:nvPicPr>
        <p:blipFill>
          <a:blip r:embed="rId3">
            <a:alphaModFix/>
          </a:blip>
          <a:stretch>
            <a:fillRect/>
          </a:stretch>
        </p:blipFill>
        <p:spPr>
          <a:xfrm>
            <a:off x="3509950" y="1302850"/>
            <a:ext cx="5468450" cy="3165950"/>
          </a:xfrm>
          <a:prstGeom prst="rect">
            <a:avLst/>
          </a:prstGeom>
          <a:noFill/>
          <a:ln>
            <a:noFill/>
          </a:ln>
        </p:spPr>
      </p:pic>
      <p:pic>
        <p:nvPicPr>
          <p:cNvPr id="161" name="Google Shape;161;p23"/>
          <p:cNvPicPr preferRelativeResize="0"/>
          <p:nvPr/>
        </p:nvPicPr>
        <p:blipFill>
          <a:blip r:embed="rId4">
            <a:alphaModFix/>
          </a:blip>
          <a:stretch>
            <a:fillRect/>
          </a:stretch>
        </p:blipFill>
        <p:spPr>
          <a:xfrm>
            <a:off x="106663" y="1495425"/>
            <a:ext cx="3343275" cy="1543050"/>
          </a:xfrm>
          <a:prstGeom prst="rect">
            <a:avLst/>
          </a:prstGeom>
          <a:noFill/>
          <a:ln>
            <a:noFill/>
          </a:ln>
        </p:spPr>
      </p:pic>
      <p:sp>
        <p:nvSpPr>
          <p:cNvPr id="162" name="Google Shape;162;p23"/>
          <p:cNvSpPr txBox="1"/>
          <p:nvPr>
            <p:ph idx="1" type="body"/>
          </p:nvPr>
        </p:nvSpPr>
        <p:spPr>
          <a:xfrm>
            <a:off x="106675" y="3485575"/>
            <a:ext cx="3343200" cy="134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99% de seguridad de que la serie de tiempo es estacionaria.</a:t>
            </a:r>
            <a:endParaRPr/>
          </a:p>
        </p:txBody>
      </p:sp>
      <p:sp>
        <p:nvSpPr>
          <p:cNvPr id="163" name="Google Shape;163;p2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Método</a:t>
            </a:r>
            <a:r>
              <a:rPr lang="es-419"/>
              <a:t> ARIMA</a:t>
            </a:r>
            <a:endParaRPr/>
          </a:p>
        </p:txBody>
      </p:sp>
      <p:sp>
        <p:nvSpPr>
          <p:cNvPr id="169" name="Google Shape;169;p24"/>
          <p:cNvSpPr txBox="1"/>
          <p:nvPr>
            <p:ph idx="1" type="body"/>
          </p:nvPr>
        </p:nvSpPr>
        <p:spPr>
          <a:xfrm>
            <a:off x="551975" y="1907550"/>
            <a:ext cx="26580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s-419" sz="3600"/>
              <a:t>AR + I + MA</a:t>
            </a:r>
            <a:endParaRPr b="1" sz="3600"/>
          </a:p>
        </p:txBody>
      </p:sp>
      <p:sp>
        <p:nvSpPr>
          <p:cNvPr id="170" name="Google Shape;170;p24"/>
          <p:cNvSpPr txBox="1"/>
          <p:nvPr>
            <p:ph idx="1" type="body"/>
          </p:nvPr>
        </p:nvSpPr>
        <p:spPr>
          <a:xfrm>
            <a:off x="716775" y="2571750"/>
            <a:ext cx="2282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419" sz="3600"/>
              <a:t>(p, d, q)</a:t>
            </a:r>
            <a:endParaRPr sz="3600"/>
          </a:p>
        </p:txBody>
      </p:sp>
      <p:pic>
        <p:nvPicPr>
          <p:cNvPr id="171" name="Google Shape;171;p24"/>
          <p:cNvPicPr preferRelativeResize="0"/>
          <p:nvPr/>
        </p:nvPicPr>
        <p:blipFill>
          <a:blip r:embed="rId3">
            <a:alphaModFix/>
          </a:blip>
          <a:stretch>
            <a:fillRect/>
          </a:stretch>
        </p:blipFill>
        <p:spPr>
          <a:xfrm>
            <a:off x="4686450" y="410000"/>
            <a:ext cx="4226375" cy="1830075"/>
          </a:xfrm>
          <a:prstGeom prst="rect">
            <a:avLst/>
          </a:prstGeom>
          <a:noFill/>
          <a:ln>
            <a:noFill/>
          </a:ln>
        </p:spPr>
      </p:pic>
      <p:pic>
        <p:nvPicPr>
          <p:cNvPr id="172" name="Google Shape;172;p24"/>
          <p:cNvPicPr preferRelativeResize="0"/>
          <p:nvPr/>
        </p:nvPicPr>
        <p:blipFill>
          <a:blip r:embed="rId4">
            <a:alphaModFix/>
          </a:blip>
          <a:stretch>
            <a:fillRect/>
          </a:stretch>
        </p:blipFill>
        <p:spPr>
          <a:xfrm>
            <a:off x="4686450" y="2571751"/>
            <a:ext cx="4226382" cy="1830075"/>
          </a:xfrm>
          <a:prstGeom prst="rect">
            <a:avLst/>
          </a:prstGeom>
          <a:noFill/>
          <a:ln>
            <a:noFill/>
          </a:ln>
        </p:spPr>
      </p:pic>
      <p:sp>
        <p:nvSpPr>
          <p:cNvPr id="173" name="Google Shape;173;p24"/>
          <p:cNvSpPr txBox="1"/>
          <p:nvPr>
            <p:ph idx="1" type="body"/>
          </p:nvPr>
        </p:nvSpPr>
        <p:spPr>
          <a:xfrm>
            <a:off x="3592800" y="1104088"/>
            <a:ext cx="9792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419" sz="2400"/>
              <a:t>PACF</a:t>
            </a:r>
            <a:endParaRPr sz="2400"/>
          </a:p>
        </p:txBody>
      </p:sp>
      <p:sp>
        <p:nvSpPr>
          <p:cNvPr id="174" name="Google Shape;174;p24"/>
          <p:cNvSpPr txBox="1"/>
          <p:nvPr>
            <p:ph idx="1" type="body"/>
          </p:nvPr>
        </p:nvSpPr>
        <p:spPr>
          <a:xfrm>
            <a:off x="3592800" y="3265838"/>
            <a:ext cx="9792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419" sz="2400"/>
              <a:t>ACF</a:t>
            </a:r>
            <a:endParaRPr sz="2400"/>
          </a:p>
        </p:txBody>
      </p:sp>
      <p:sp>
        <p:nvSpPr>
          <p:cNvPr id="175" name="Google Shape;175;p2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Resultados de Predicción</a:t>
            </a:r>
            <a:endParaRPr/>
          </a:p>
        </p:txBody>
      </p:sp>
      <p:pic>
        <p:nvPicPr>
          <p:cNvPr id="181" name="Google Shape;181;p25"/>
          <p:cNvPicPr preferRelativeResize="0"/>
          <p:nvPr/>
        </p:nvPicPr>
        <p:blipFill>
          <a:blip r:embed="rId3">
            <a:alphaModFix/>
          </a:blip>
          <a:stretch>
            <a:fillRect/>
          </a:stretch>
        </p:blipFill>
        <p:spPr>
          <a:xfrm>
            <a:off x="1514475" y="1172788"/>
            <a:ext cx="6115050" cy="3343275"/>
          </a:xfrm>
          <a:prstGeom prst="rect">
            <a:avLst/>
          </a:prstGeom>
          <a:noFill/>
          <a:ln>
            <a:noFill/>
          </a:ln>
        </p:spPr>
      </p:pic>
      <p:sp>
        <p:nvSpPr>
          <p:cNvPr id="182" name="Google Shape;182;p2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Pronóstico</a:t>
            </a:r>
            <a:endParaRPr/>
          </a:p>
        </p:txBody>
      </p:sp>
      <p:pic>
        <p:nvPicPr>
          <p:cNvPr id="188" name="Google Shape;188;p26"/>
          <p:cNvPicPr preferRelativeResize="0"/>
          <p:nvPr/>
        </p:nvPicPr>
        <p:blipFill>
          <a:blip r:embed="rId3">
            <a:alphaModFix/>
          </a:blip>
          <a:stretch>
            <a:fillRect/>
          </a:stretch>
        </p:blipFill>
        <p:spPr>
          <a:xfrm>
            <a:off x="61975" y="2360000"/>
            <a:ext cx="3133350" cy="272029"/>
          </a:xfrm>
          <a:prstGeom prst="rect">
            <a:avLst/>
          </a:prstGeom>
          <a:noFill/>
          <a:ln>
            <a:noFill/>
          </a:ln>
        </p:spPr>
      </p:pic>
      <p:pic>
        <p:nvPicPr>
          <p:cNvPr id="189" name="Google Shape;189;p26"/>
          <p:cNvPicPr preferRelativeResize="0"/>
          <p:nvPr/>
        </p:nvPicPr>
        <p:blipFill>
          <a:blip r:embed="rId4">
            <a:alphaModFix/>
          </a:blip>
          <a:stretch>
            <a:fillRect/>
          </a:stretch>
        </p:blipFill>
        <p:spPr>
          <a:xfrm>
            <a:off x="3337675" y="831313"/>
            <a:ext cx="5620100" cy="3480875"/>
          </a:xfrm>
          <a:prstGeom prst="rect">
            <a:avLst/>
          </a:prstGeom>
          <a:noFill/>
          <a:ln>
            <a:noFill/>
          </a:ln>
        </p:spPr>
      </p:pic>
      <p:sp>
        <p:nvSpPr>
          <p:cNvPr id="190" name="Google Shape;190;p2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Métodos</a:t>
            </a:r>
            <a:r>
              <a:rPr lang="es-419"/>
              <a:t> de Suavizado</a:t>
            </a:r>
            <a:endParaRPr/>
          </a:p>
        </p:txBody>
      </p:sp>
      <p:pic>
        <p:nvPicPr>
          <p:cNvPr id="196" name="Google Shape;196;p27"/>
          <p:cNvPicPr preferRelativeResize="0"/>
          <p:nvPr/>
        </p:nvPicPr>
        <p:blipFill>
          <a:blip r:embed="rId3">
            <a:alphaModFix/>
          </a:blip>
          <a:stretch>
            <a:fillRect/>
          </a:stretch>
        </p:blipFill>
        <p:spPr>
          <a:xfrm>
            <a:off x="311700" y="1127025"/>
            <a:ext cx="7847024" cy="502575"/>
          </a:xfrm>
          <a:prstGeom prst="rect">
            <a:avLst/>
          </a:prstGeom>
          <a:noFill/>
          <a:ln>
            <a:noFill/>
          </a:ln>
        </p:spPr>
      </p:pic>
      <p:pic>
        <p:nvPicPr>
          <p:cNvPr id="197" name="Google Shape;197;p27"/>
          <p:cNvPicPr preferRelativeResize="0"/>
          <p:nvPr/>
        </p:nvPicPr>
        <p:blipFill>
          <a:blip r:embed="rId4">
            <a:alphaModFix/>
          </a:blip>
          <a:stretch>
            <a:fillRect/>
          </a:stretch>
        </p:blipFill>
        <p:spPr>
          <a:xfrm>
            <a:off x="1959575" y="1744825"/>
            <a:ext cx="7184422" cy="3398675"/>
          </a:xfrm>
          <a:prstGeom prst="rect">
            <a:avLst/>
          </a:prstGeom>
          <a:noFill/>
          <a:ln>
            <a:noFill/>
          </a:ln>
        </p:spPr>
      </p:pic>
      <p:sp>
        <p:nvSpPr>
          <p:cNvPr id="198" name="Google Shape;198;p27"/>
          <p:cNvSpPr txBox="1"/>
          <p:nvPr>
            <p:ph idx="1" type="body"/>
          </p:nvPr>
        </p:nvSpPr>
        <p:spPr>
          <a:xfrm>
            <a:off x="185900" y="2703600"/>
            <a:ext cx="16734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419" sz="2400"/>
              <a:t>train: 90%</a:t>
            </a:r>
            <a:endParaRPr sz="2400"/>
          </a:p>
        </p:txBody>
      </p:sp>
      <p:sp>
        <p:nvSpPr>
          <p:cNvPr id="199" name="Google Shape;199;p27"/>
          <p:cNvSpPr txBox="1"/>
          <p:nvPr>
            <p:ph idx="1" type="body"/>
          </p:nvPr>
        </p:nvSpPr>
        <p:spPr>
          <a:xfrm>
            <a:off x="185900" y="3145500"/>
            <a:ext cx="16734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419" sz="2400"/>
              <a:t>test: 10%</a:t>
            </a:r>
            <a:endParaRPr sz="2400"/>
          </a:p>
        </p:txBody>
      </p:sp>
      <p:sp>
        <p:nvSpPr>
          <p:cNvPr id="200" name="Google Shape;200;p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Monte Carlo</a:t>
            </a:r>
            <a:endParaRPr/>
          </a:p>
        </p:txBody>
      </p:sp>
      <p:sp>
        <p:nvSpPr>
          <p:cNvPr id="206" name="Google Shape;206;p28"/>
          <p:cNvSpPr txBox="1"/>
          <p:nvPr>
            <p:ph idx="1" type="body"/>
          </p:nvPr>
        </p:nvSpPr>
        <p:spPr>
          <a:xfrm>
            <a:off x="720563" y="1352288"/>
            <a:ext cx="2588400" cy="53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Predicción de 200 </a:t>
            </a:r>
            <a:r>
              <a:rPr lang="es-419"/>
              <a:t>días</a:t>
            </a:r>
            <a:endParaRPr/>
          </a:p>
        </p:txBody>
      </p:sp>
      <p:pic>
        <p:nvPicPr>
          <p:cNvPr id="207" name="Google Shape;207;p28"/>
          <p:cNvPicPr preferRelativeResize="0"/>
          <p:nvPr/>
        </p:nvPicPr>
        <p:blipFill>
          <a:blip r:embed="rId3">
            <a:alphaModFix/>
          </a:blip>
          <a:stretch>
            <a:fillRect/>
          </a:stretch>
        </p:blipFill>
        <p:spPr>
          <a:xfrm>
            <a:off x="4857350" y="262875"/>
            <a:ext cx="3521549" cy="2153950"/>
          </a:xfrm>
          <a:prstGeom prst="rect">
            <a:avLst/>
          </a:prstGeom>
          <a:noFill/>
          <a:ln>
            <a:noFill/>
          </a:ln>
        </p:spPr>
      </p:pic>
      <p:pic>
        <p:nvPicPr>
          <p:cNvPr id="208" name="Google Shape;208;p28"/>
          <p:cNvPicPr preferRelativeResize="0"/>
          <p:nvPr/>
        </p:nvPicPr>
        <p:blipFill>
          <a:blip r:embed="rId4">
            <a:alphaModFix/>
          </a:blip>
          <a:stretch>
            <a:fillRect/>
          </a:stretch>
        </p:blipFill>
        <p:spPr>
          <a:xfrm>
            <a:off x="4386775" y="2502720"/>
            <a:ext cx="3768450" cy="2291450"/>
          </a:xfrm>
          <a:prstGeom prst="rect">
            <a:avLst/>
          </a:prstGeom>
          <a:noFill/>
          <a:ln>
            <a:noFill/>
          </a:ln>
        </p:spPr>
      </p:pic>
      <p:pic>
        <p:nvPicPr>
          <p:cNvPr id="209" name="Google Shape;209;p28"/>
          <p:cNvPicPr preferRelativeResize="0"/>
          <p:nvPr/>
        </p:nvPicPr>
        <p:blipFill>
          <a:blip r:embed="rId5">
            <a:alphaModFix/>
          </a:blip>
          <a:stretch>
            <a:fillRect/>
          </a:stretch>
        </p:blipFill>
        <p:spPr>
          <a:xfrm>
            <a:off x="213675" y="2216875"/>
            <a:ext cx="3602175" cy="2207775"/>
          </a:xfrm>
          <a:prstGeom prst="rect">
            <a:avLst/>
          </a:prstGeom>
          <a:noFill/>
          <a:ln>
            <a:noFill/>
          </a:ln>
        </p:spPr>
      </p:pic>
      <p:sp>
        <p:nvSpPr>
          <p:cNvPr id="210" name="Google Shape;210;p2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CONCLUSIONES</a:t>
            </a:r>
            <a:endParaRPr/>
          </a:p>
        </p:txBody>
      </p:sp>
      <p:sp>
        <p:nvSpPr>
          <p:cNvPr id="216" name="Google Shape;216;p29"/>
          <p:cNvSpPr txBox="1"/>
          <p:nvPr>
            <p:ph idx="1" type="body"/>
          </p:nvPr>
        </p:nvSpPr>
        <p:spPr>
          <a:xfrm>
            <a:off x="311700" y="1312200"/>
            <a:ext cx="85206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419"/>
              <a:t>A partir</a:t>
            </a:r>
            <a:r>
              <a:rPr lang="es-419"/>
              <a:t> del </a:t>
            </a:r>
            <a:r>
              <a:rPr lang="es-419"/>
              <a:t>análisis</a:t>
            </a:r>
            <a:r>
              <a:rPr lang="es-419"/>
              <a:t> de los datos la mora </a:t>
            </a:r>
            <a:r>
              <a:rPr lang="es-419"/>
              <a:t>castilla evidenciamos que este proyecto tiene buen potencial para resolver el problema propuesto, las cadenas de Markov son buena herramienta para predecir el comportamiento del precio con el limitante de los pocos datos que tenemos. En la parte de predecir el valor aproximado que puede tener el producto en estudio, el método de Monte Carlo da mejores resultados que los de Series de Tiempo, lo cual puede cambiar al disminuir la incidencia del limitante ya mencionado. Este procedimiento puede ser extendido para mas productos asi presenten o no una gran variabilidad en sus precios.</a:t>
            </a:r>
            <a:endParaRPr/>
          </a:p>
        </p:txBody>
      </p:sp>
      <p:sp>
        <p:nvSpPr>
          <p:cNvPr id="217" name="Google Shape;217;p2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Referencias:</a:t>
            </a:r>
            <a:endParaRPr/>
          </a:p>
        </p:txBody>
      </p:sp>
      <p:sp>
        <p:nvSpPr>
          <p:cNvPr id="223" name="Google Shape;223;p30"/>
          <p:cNvSpPr txBox="1"/>
          <p:nvPr>
            <p:ph idx="1" type="body"/>
          </p:nvPr>
        </p:nvSpPr>
        <p:spPr>
          <a:xfrm>
            <a:off x="218025" y="1267350"/>
            <a:ext cx="77082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s-419">
                <a:solidFill>
                  <a:srgbClr val="434343"/>
                </a:solidFill>
              </a:rPr>
              <a:t>https://www.centroabastos.com/index.php/es/historico-de-precios?showall=1&amp;limitstart=</a:t>
            </a:r>
            <a:endParaRPr>
              <a:solidFill>
                <a:srgbClr val="434343"/>
              </a:solidFill>
            </a:endParaRPr>
          </a:p>
        </p:txBody>
      </p:sp>
      <p:sp>
        <p:nvSpPr>
          <p:cNvPr id="224" name="Google Shape;224;p3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5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PROBLEMA  </a:t>
            </a:r>
            <a:endParaRPr/>
          </a:p>
        </p:txBody>
      </p:sp>
      <p:sp>
        <p:nvSpPr>
          <p:cNvPr id="93" name="Google Shape;93;p14"/>
          <p:cNvSpPr txBox="1"/>
          <p:nvPr>
            <p:ph idx="1" type="body"/>
          </p:nvPr>
        </p:nvSpPr>
        <p:spPr>
          <a:xfrm>
            <a:off x="311700" y="1131050"/>
            <a:ext cx="8229600" cy="81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Se busco en el entorno un problema o </a:t>
            </a:r>
            <a:r>
              <a:rPr lang="es-419"/>
              <a:t>temática</a:t>
            </a:r>
            <a:r>
              <a:rPr lang="es-419"/>
              <a:t> en la cual se pueda aplicar la </a:t>
            </a:r>
            <a:r>
              <a:rPr lang="es-419"/>
              <a:t>simulación</a:t>
            </a:r>
            <a:r>
              <a:rPr lang="es-419"/>
              <a:t> digital mediante diversos </a:t>
            </a:r>
            <a:r>
              <a:rPr lang="es-419"/>
              <a:t>métodos</a:t>
            </a:r>
            <a:r>
              <a:rPr lang="es-419"/>
              <a:t>.</a:t>
            </a:r>
            <a:endParaRPr/>
          </a:p>
          <a:p>
            <a:pPr indent="0" lvl="0" marL="0" rtl="0" algn="just">
              <a:spcBef>
                <a:spcPts val="1600"/>
              </a:spcBef>
              <a:spcAft>
                <a:spcPts val="1600"/>
              </a:spcAft>
              <a:buNone/>
            </a:pPr>
            <a:r>
              <a:t/>
            </a:r>
            <a:endParaRPr/>
          </a:p>
        </p:txBody>
      </p:sp>
      <p:pic>
        <p:nvPicPr>
          <p:cNvPr id="94" name="Google Shape;94;p14"/>
          <p:cNvPicPr preferRelativeResize="0"/>
          <p:nvPr/>
        </p:nvPicPr>
        <p:blipFill>
          <a:blip r:embed="rId3">
            <a:alphaModFix/>
          </a:blip>
          <a:stretch>
            <a:fillRect/>
          </a:stretch>
        </p:blipFill>
        <p:spPr>
          <a:xfrm>
            <a:off x="5053675" y="1950050"/>
            <a:ext cx="3778626" cy="2302800"/>
          </a:xfrm>
          <a:prstGeom prst="rect">
            <a:avLst/>
          </a:prstGeom>
          <a:noFill/>
          <a:ln>
            <a:noFill/>
          </a:ln>
        </p:spPr>
      </p:pic>
      <p:sp>
        <p:nvSpPr>
          <p:cNvPr id="95" name="Google Shape;95;p14"/>
          <p:cNvSpPr txBox="1"/>
          <p:nvPr/>
        </p:nvSpPr>
        <p:spPr>
          <a:xfrm>
            <a:off x="311700" y="2124175"/>
            <a:ext cx="4332000" cy="2302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s-419" sz="1800">
                <a:solidFill>
                  <a:schemeClr val="dk2"/>
                </a:solidFill>
                <a:latin typeface="Roboto"/>
                <a:ea typeface="Roboto"/>
                <a:cs typeface="Roboto"/>
                <a:sym typeface="Roboto"/>
              </a:rPr>
              <a:t>Se determinó la venta de productos agrícolas y su comportamiento en el mercado y la variación de precios para tener una estimación de su viabilidad para compras futuras. </a:t>
            </a:r>
            <a:endParaRPr>
              <a:latin typeface="Roboto"/>
              <a:ea typeface="Roboto"/>
              <a:cs typeface="Roboto"/>
              <a:sym typeface="Roboto"/>
            </a:endParaRPr>
          </a:p>
        </p:txBody>
      </p:sp>
      <p:sp>
        <p:nvSpPr>
          <p:cNvPr id="96" name="Google Shape;96;p1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TRATAMIENTO</a:t>
            </a:r>
            <a:endParaRPr/>
          </a:p>
        </p:txBody>
      </p:sp>
      <p:sp>
        <p:nvSpPr>
          <p:cNvPr id="102" name="Google Shape;102;p15"/>
          <p:cNvSpPr txBox="1"/>
          <p:nvPr>
            <p:ph idx="1" type="body"/>
          </p:nvPr>
        </p:nvSpPr>
        <p:spPr>
          <a:xfrm>
            <a:off x="311700" y="1163825"/>
            <a:ext cx="8520600" cy="86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Se </a:t>
            </a:r>
            <a:r>
              <a:rPr lang="es-419"/>
              <a:t>elaboró</a:t>
            </a:r>
            <a:r>
              <a:rPr lang="es-419"/>
              <a:t> un dataSet en base a datos obtenidos de los </a:t>
            </a:r>
            <a:r>
              <a:rPr lang="es-419"/>
              <a:t>históricos</a:t>
            </a:r>
            <a:r>
              <a:rPr lang="es-419"/>
              <a:t> de precios de diversos productos de la central de abastos de bucaramanga CentroAbastos </a:t>
            </a:r>
            <a:endParaRPr/>
          </a:p>
        </p:txBody>
      </p:sp>
      <p:pic>
        <p:nvPicPr>
          <p:cNvPr id="103" name="Google Shape;103;p15"/>
          <p:cNvPicPr preferRelativeResize="0"/>
          <p:nvPr/>
        </p:nvPicPr>
        <p:blipFill>
          <a:blip r:embed="rId3">
            <a:alphaModFix/>
          </a:blip>
          <a:stretch>
            <a:fillRect/>
          </a:stretch>
        </p:blipFill>
        <p:spPr>
          <a:xfrm>
            <a:off x="4384275" y="1963850"/>
            <a:ext cx="4539400" cy="2850150"/>
          </a:xfrm>
          <a:prstGeom prst="rect">
            <a:avLst/>
          </a:prstGeom>
          <a:noFill/>
          <a:ln>
            <a:noFill/>
          </a:ln>
        </p:spPr>
      </p:pic>
      <p:sp>
        <p:nvSpPr>
          <p:cNvPr id="104" name="Google Shape;104;p15"/>
          <p:cNvSpPr txBox="1"/>
          <p:nvPr/>
        </p:nvSpPr>
        <p:spPr>
          <a:xfrm>
            <a:off x="311700" y="2692200"/>
            <a:ext cx="4156200" cy="10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rgbClr val="434343"/>
                </a:solidFill>
                <a:latin typeface="Roboto"/>
                <a:ea typeface="Roboto"/>
                <a:cs typeface="Roboto"/>
                <a:sym typeface="Roboto"/>
              </a:rPr>
              <a:t>Producto: Mora Castilla.</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es-419" sz="1800">
                <a:solidFill>
                  <a:srgbClr val="434343"/>
                </a:solidFill>
                <a:latin typeface="Roboto"/>
                <a:ea typeface="Roboto"/>
                <a:cs typeface="Roboto"/>
                <a:sym typeface="Roboto"/>
              </a:rPr>
              <a:t>fecha: 01/06/2018 hasta 05/03/2020.</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es-419" sz="1800">
                <a:solidFill>
                  <a:srgbClr val="434343"/>
                </a:solidFill>
                <a:latin typeface="Roboto"/>
                <a:ea typeface="Roboto"/>
                <a:cs typeface="Roboto"/>
                <a:sym typeface="Roboto"/>
              </a:rPr>
              <a:t>precio: precio venta por arroba.</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p:txBody>
      </p:sp>
      <p:sp>
        <p:nvSpPr>
          <p:cNvPr id="105" name="Google Shape;105;p1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APLICACIÓN DE </a:t>
            </a:r>
            <a:r>
              <a:rPr lang="es-419"/>
              <a:t>MÉTODOS</a:t>
            </a:r>
            <a:endParaRPr/>
          </a:p>
        </p:txBody>
      </p:sp>
      <p:sp>
        <p:nvSpPr>
          <p:cNvPr id="111" name="Google Shape;111;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 </a:t>
            </a:r>
            <a:r>
              <a:rPr lang="es-419"/>
              <a:t>continuación</a:t>
            </a:r>
            <a:r>
              <a:rPr lang="es-419"/>
              <a:t> se aplican los siguientes </a:t>
            </a:r>
            <a:r>
              <a:rPr lang="es-419"/>
              <a:t>métodos</a:t>
            </a:r>
            <a:r>
              <a:rPr lang="es-419"/>
              <a:t> para predecir u observar el comportamiento del precio de venta de la mora.</a:t>
            </a:r>
            <a:endParaRPr/>
          </a:p>
          <a:p>
            <a:pPr indent="-342900" lvl="0" marL="457200" rtl="0" algn="l">
              <a:spcBef>
                <a:spcPts val="1600"/>
              </a:spcBef>
              <a:spcAft>
                <a:spcPts val="0"/>
              </a:spcAft>
              <a:buSzPts val="1800"/>
              <a:buChar char="●"/>
            </a:pPr>
            <a:r>
              <a:rPr lang="es-419"/>
              <a:t>Cadena de Markov.</a:t>
            </a:r>
            <a:endParaRPr/>
          </a:p>
          <a:p>
            <a:pPr indent="-342900" lvl="0" marL="457200" rtl="0" algn="l">
              <a:spcBef>
                <a:spcPts val="0"/>
              </a:spcBef>
              <a:spcAft>
                <a:spcPts val="0"/>
              </a:spcAft>
              <a:buSzPts val="1800"/>
              <a:buChar char="●"/>
            </a:pPr>
            <a:r>
              <a:rPr lang="es-419"/>
              <a:t>Series de tiempo. </a:t>
            </a:r>
            <a:endParaRPr/>
          </a:p>
          <a:p>
            <a:pPr indent="-317500" lvl="1" marL="914400" rtl="0" algn="l">
              <a:spcBef>
                <a:spcPts val="0"/>
              </a:spcBef>
              <a:spcAft>
                <a:spcPts val="0"/>
              </a:spcAft>
              <a:buSzPts val="1400"/>
              <a:buChar char="○"/>
            </a:pPr>
            <a:r>
              <a:rPr lang="es-419"/>
              <a:t>ARIMA.</a:t>
            </a:r>
            <a:endParaRPr/>
          </a:p>
          <a:p>
            <a:pPr indent="-317500" lvl="1" marL="914400" rtl="0" algn="l">
              <a:spcBef>
                <a:spcPts val="0"/>
              </a:spcBef>
              <a:spcAft>
                <a:spcPts val="0"/>
              </a:spcAft>
              <a:buSzPts val="1400"/>
              <a:buChar char="○"/>
            </a:pPr>
            <a:r>
              <a:rPr lang="es-419"/>
              <a:t>Métodos de Suavizado.</a:t>
            </a:r>
            <a:endParaRPr/>
          </a:p>
          <a:p>
            <a:pPr indent="-342900" lvl="0" marL="457200" rtl="0" algn="l">
              <a:spcBef>
                <a:spcPts val="0"/>
              </a:spcBef>
              <a:spcAft>
                <a:spcPts val="0"/>
              </a:spcAft>
              <a:buSzPts val="1800"/>
              <a:buChar char="●"/>
            </a:pPr>
            <a:r>
              <a:rPr lang="es-419"/>
              <a:t>Monte Carlo.</a:t>
            </a:r>
            <a:endParaRPr/>
          </a:p>
        </p:txBody>
      </p:sp>
      <p:sp>
        <p:nvSpPr>
          <p:cNvPr id="112" name="Google Shape;112;p1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Cadena de Markov</a:t>
            </a:r>
            <a:endParaRPr/>
          </a:p>
        </p:txBody>
      </p:sp>
      <p:sp>
        <p:nvSpPr>
          <p:cNvPr id="118" name="Google Shape;118;p17"/>
          <p:cNvSpPr txBox="1"/>
          <p:nvPr>
            <p:ph idx="1" type="body"/>
          </p:nvPr>
        </p:nvSpPr>
        <p:spPr>
          <a:xfrm>
            <a:off x="311700" y="1696650"/>
            <a:ext cx="8520600" cy="17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 base a la </a:t>
            </a:r>
            <a:r>
              <a:rPr lang="es-419"/>
              <a:t>variación</a:t>
            </a:r>
            <a:r>
              <a:rPr lang="es-419"/>
              <a:t> de los precios se sacaron sus probabilidades:</a:t>
            </a:r>
            <a:endParaRPr/>
          </a:p>
          <a:p>
            <a:pPr indent="-342900" lvl="0" marL="457200" rtl="0" algn="l">
              <a:spcBef>
                <a:spcPts val="1600"/>
              </a:spcBef>
              <a:spcAft>
                <a:spcPts val="0"/>
              </a:spcAft>
              <a:buSzPts val="1800"/>
              <a:buChar char="●"/>
            </a:pPr>
            <a:r>
              <a:rPr lang="es-419"/>
              <a:t>Mantuvo su precio 53.1 %.</a:t>
            </a:r>
            <a:endParaRPr/>
          </a:p>
          <a:p>
            <a:pPr indent="-342900" lvl="0" marL="457200" rtl="0" algn="l">
              <a:spcBef>
                <a:spcPts val="0"/>
              </a:spcBef>
              <a:spcAft>
                <a:spcPts val="0"/>
              </a:spcAft>
              <a:buSzPts val="1800"/>
              <a:buChar char="●"/>
            </a:pPr>
            <a:r>
              <a:rPr lang="es-419"/>
              <a:t>Subió</a:t>
            </a:r>
            <a:r>
              <a:rPr lang="es-419"/>
              <a:t> de precio 22.98 %.</a:t>
            </a:r>
            <a:endParaRPr/>
          </a:p>
          <a:p>
            <a:pPr indent="-342900" lvl="0" marL="457200" rtl="0" algn="l">
              <a:spcBef>
                <a:spcPts val="0"/>
              </a:spcBef>
              <a:spcAft>
                <a:spcPts val="0"/>
              </a:spcAft>
              <a:buSzPts val="1800"/>
              <a:buChar char="●"/>
            </a:pPr>
            <a:r>
              <a:rPr lang="es-419"/>
              <a:t>Bajo de precio 23.91 %</a:t>
            </a:r>
            <a:endParaRPr/>
          </a:p>
          <a:p>
            <a:pPr indent="0" lvl="0" marL="0" rtl="0" algn="l">
              <a:spcBef>
                <a:spcPts val="1600"/>
              </a:spcBef>
              <a:spcAft>
                <a:spcPts val="1600"/>
              </a:spcAft>
              <a:buNone/>
            </a:pPr>
            <a:r>
              <a:t/>
            </a:r>
            <a:endParaRPr/>
          </a:p>
        </p:txBody>
      </p:sp>
      <p:sp>
        <p:nvSpPr>
          <p:cNvPr id="119" name="Google Shape;119;p1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idx="1" type="body"/>
          </p:nvPr>
        </p:nvSpPr>
        <p:spPr>
          <a:xfrm>
            <a:off x="311700" y="545950"/>
            <a:ext cx="8520600" cy="87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y en base a su histórico se elaboró el grafo para las probabilidades de transición de un estado al otro</a:t>
            </a:r>
            <a:endParaRPr/>
          </a:p>
        </p:txBody>
      </p:sp>
      <p:pic>
        <p:nvPicPr>
          <p:cNvPr id="125" name="Google Shape;125;p18"/>
          <p:cNvPicPr preferRelativeResize="0"/>
          <p:nvPr/>
        </p:nvPicPr>
        <p:blipFill>
          <a:blip r:embed="rId3">
            <a:alphaModFix/>
          </a:blip>
          <a:stretch>
            <a:fillRect/>
          </a:stretch>
        </p:blipFill>
        <p:spPr>
          <a:xfrm>
            <a:off x="1651425" y="1268175"/>
            <a:ext cx="5333393" cy="3413750"/>
          </a:xfrm>
          <a:prstGeom prst="rect">
            <a:avLst/>
          </a:prstGeom>
          <a:noFill/>
          <a:ln>
            <a:noFill/>
          </a:ln>
        </p:spPr>
      </p:pic>
      <p:sp>
        <p:nvSpPr>
          <p:cNvPr id="126" name="Google Shape;126;p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idx="1" type="body"/>
          </p:nvPr>
        </p:nvSpPr>
        <p:spPr>
          <a:xfrm>
            <a:off x="311700" y="7239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Matriz de </a:t>
            </a:r>
            <a:r>
              <a:rPr lang="es-419"/>
              <a:t>transición</a:t>
            </a:r>
            <a:r>
              <a:rPr lang="es-419"/>
              <a:t> </a:t>
            </a:r>
            <a:endParaRPr/>
          </a:p>
          <a:p>
            <a:pPr indent="0" lvl="0" marL="0" rtl="0" algn="l">
              <a:spcBef>
                <a:spcPts val="1600"/>
              </a:spcBef>
              <a:spcAft>
                <a:spcPts val="1600"/>
              </a:spcAft>
              <a:buNone/>
            </a:pPr>
            <a:r>
              <a:t/>
            </a:r>
            <a:endParaRPr/>
          </a:p>
        </p:txBody>
      </p:sp>
      <p:graphicFrame>
        <p:nvGraphicFramePr>
          <p:cNvPr id="132" name="Google Shape;132;p19"/>
          <p:cNvGraphicFramePr/>
          <p:nvPr/>
        </p:nvGraphicFramePr>
        <p:xfrm>
          <a:off x="952500" y="1566150"/>
          <a:ext cx="3000000" cy="3000000"/>
        </p:xfrm>
        <a:graphic>
          <a:graphicData uri="http://schemas.openxmlformats.org/drawingml/2006/table">
            <a:tbl>
              <a:tblPr>
                <a:noFill/>
                <a:tableStyleId>{3DD91665-6FA7-4FDD-8602-DDE7664CC6CA}</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subir</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mantener</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bajar</a:t>
                      </a:r>
                      <a:endParaRPr sz="1800">
                        <a:solidFill>
                          <a:srgbClr val="434343"/>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subir</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0.11486486, </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0.52702703, </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0.35810811</a:t>
                      </a:r>
                      <a:endParaRPr sz="1800">
                        <a:solidFill>
                          <a:srgbClr val="434343"/>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mantener </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0.23753666, </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0.5483871</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0.21407625</a:t>
                      </a:r>
                      <a:endParaRPr sz="1800">
                        <a:solidFill>
                          <a:srgbClr val="434343"/>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bajar</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0.32467532</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0.5       </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0.17532468</a:t>
                      </a:r>
                      <a:endParaRPr sz="1800">
                        <a:solidFill>
                          <a:srgbClr val="434343"/>
                        </a:solidFill>
                        <a:latin typeface="Roboto"/>
                        <a:ea typeface="Roboto"/>
                        <a:cs typeface="Roboto"/>
                        <a:sym typeface="Roboto"/>
                      </a:endParaRPr>
                    </a:p>
                  </a:txBody>
                  <a:tcPr marT="91425" marB="91425" marR="91425" marL="91425"/>
                </a:tc>
              </a:tr>
            </a:tbl>
          </a:graphicData>
        </a:graphic>
      </p:graphicFrame>
      <p:sp>
        <p:nvSpPr>
          <p:cNvPr id="133" name="Google Shape;133;p1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idx="1" type="body"/>
          </p:nvPr>
        </p:nvSpPr>
        <p:spPr>
          <a:xfrm>
            <a:off x="311700" y="844000"/>
            <a:ext cx="8520600" cy="26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Matriz estacionaria resultante:</a:t>
            </a:r>
            <a:endParaRPr/>
          </a:p>
          <a:p>
            <a:pPr indent="0" lvl="0" marL="0" rtl="0" algn="l">
              <a:spcBef>
                <a:spcPts val="1600"/>
              </a:spcBef>
              <a:spcAft>
                <a:spcPts val="1600"/>
              </a:spcAft>
              <a:buNone/>
            </a:pPr>
            <a:r>
              <a:t/>
            </a:r>
            <a:endParaRPr/>
          </a:p>
        </p:txBody>
      </p:sp>
      <p:graphicFrame>
        <p:nvGraphicFramePr>
          <p:cNvPr id="139" name="Google Shape;139;p20"/>
          <p:cNvGraphicFramePr/>
          <p:nvPr/>
        </p:nvGraphicFramePr>
        <p:xfrm>
          <a:off x="952500" y="1956525"/>
          <a:ext cx="3000000" cy="3000000"/>
        </p:xfrm>
        <a:graphic>
          <a:graphicData uri="http://schemas.openxmlformats.org/drawingml/2006/table">
            <a:tbl>
              <a:tblPr>
                <a:noFill/>
                <a:tableStyleId>{3DD91665-6FA7-4FDD-8602-DDE7664CC6CA}</a:tableStyleId>
              </a:tblPr>
              <a:tblGrid>
                <a:gridCol w="2413000"/>
                <a:gridCol w="2413000"/>
                <a:gridCol w="2413000"/>
              </a:tblGrid>
              <a:tr h="381000">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Subir</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Mantener</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Bajar</a:t>
                      </a:r>
                      <a:endParaRPr sz="1800">
                        <a:solidFill>
                          <a:srgbClr val="434343"/>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0.2300536</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0.53195755</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0.23798885</a:t>
                      </a:r>
                      <a:endParaRPr sz="1800">
                        <a:solidFill>
                          <a:srgbClr val="434343"/>
                        </a:solidFill>
                        <a:latin typeface="Roboto"/>
                        <a:ea typeface="Roboto"/>
                        <a:cs typeface="Roboto"/>
                        <a:sym typeface="Roboto"/>
                      </a:endParaRPr>
                    </a:p>
                  </a:txBody>
                  <a:tcPr marT="91425" marB="91425" marR="91425" marL="91425"/>
                </a:tc>
              </a:tr>
            </a:tbl>
          </a:graphicData>
        </a:graphic>
      </p:graphicFrame>
      <p:sp>
        <p:nvSpPr>
          <p:cNvPr id="140" name="Google Shape;140;p2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Estimaciones</a:t>
            </a:r>
            <a:endParaRPr/>
          </a:p>
        </p:txBody>
      </p:sp>
      <p:pic>
        <p:nvPicPr>
          <p:cNvPr id="146" name="Google Shape;146;p21"/>
          <p:cNvPicPr preferRelativeResize="0"/>
          <p:nvPr/>
        </p:nvPicPr>
        <p:blipFill>
          <a:blip r:embed="rId3">
            <a:alphaModFix/>
          </a:blip>
          <a:stretch>
            <a:fillRect/>
          </a:stretch>
        </p:blipFill>
        <p:spPr>
          <a:xfrm>
            <a:off x="311700" y="1554975"/>
            <a:ext cx="8436225" cy="1243375"/>
          </a:xfrm>
          <a:prstGeom prst="rect">
            <a:avLst/>
          </a:prstGeom>
          <a:noFill/>
          <a:ln>
            <a:noFill/>
          </a:ln>
        </p:spPr>
      </p:pic>
      <p:sp>
        <p:nvSpPr>
          <p:cNvPr id="147" name="Google Shape;147;p2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