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ED1D6B1-4028-432A-8811-D44DC6C5AE95}">
  <a:tblStyle styleId="{1ED1D6B1-4028-432A-8811-D44DC6C5AE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24fb198b0_0_2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24fb198b0_0_2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24fb198b0_0_2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24fb198b0_0_2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24fb198b0_0_2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24fb198b0_0_2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24fb198b0_0_2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24fb198b0_0_2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2647f46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2647f46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24fb198b0_0_2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24fb198b0_0_2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24fb198b0_0_2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24fb198b0_0_2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24fb198b0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4fb198b0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24fb198b0_0_2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4fb198b0_0_2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24fb198b0_0_2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24fb198b0_0_2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2647f46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2647f46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2647f46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647f46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2647f46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2647f46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2647f46b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647f46b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2647f46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2647f46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43002"/>
            <a:ext cx="8222100" cy="147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COMPORTAMIENTO </a:t>
            </a:r>
            <a:r>
              <a:rPr lang="es-419"/>
              <a:t>DEL</a:t>
            </a:r>
            <a:r>
              <a:rPr lang="es-419"/>
              <a:t> PRECIO DE PRODUCTOS </a:t>
            </a:r>
            <a:r>
              <a:rPr lang="es-419"/>
              <a:t>AGRÍCOLAS</a:t>
            </a:r>
            <a:r>
              <a:rPr lang="es-419"/>
              <a:t>.</a:t>
            </a:r>
            <a:endParaRPr/>
          </a:p>
        </p:txBody>
      </p:sp>
      <p:sp>
        <p:nvSpPr>
          <p:cNvPr id="86" name="Google Shape;86;p13"/>
          <p:cNvSpPr txBox="1"/>
          <p:nvPr>
            <p:ph idx="1" type="subTitle"/>
          </p:nvPr>
        </p:nvSpPr>
        <p:spPr>
          <a:xfrm>
            <a:off x="598100" y="2715959"/>
            <a:ext cx="8222100" cy="164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419" sz="1800">
                <a:solidFill>
                  <a:srgbClr val="D5D5D5"/>
                </a:solidFill>
              </a:rPr>
              <a:t>Javier David Landazabal landazabal-2151482</a:t>
            </a:r>
            <a:endParaRPr sz="1800">
              <a:solidFill>
                <a:srgbClr val="D5D5D5"/>
              </a:solidFill>
            </a:endParaRPr>
          </a:p>
          <a:p>
            <a:pPr indent="0" lvl="0" marL="0" rtl="0" algn="r">
              <a:lnSpc>
                <a:spcPct val="115000"/>
              </a:lnSpc>
              <a:spcBef>
                <a:spcPts val="600"/>
              </a:spcBef>
              <a:spcAft>
                <a:spcPts val="0"/>
              </a:spcAft>
              <a:buNone/>
            </a:pPr>
            <a:r>
              <a:rPr lang="es-419" sz="1800">
                <a:solidFill>
                  <a:srgbClr val="D5D5D5"/>
                </a:solidFill>
              </a:rPr>
              <a:t>Oscar Andrés Corzo Gómez-2160041</a:t>
            </a:r>
            <a:endParaRPr sz="1800">
              <a:solidFill>
                <a:srgbClr val="D5D5D5"/>
              </a:solidFill>
            </a:endParaRPr>
          </a:p>
          <a:p>
            <a:pPr indent="0" lvl="0" marL="0" rtl="0" algn="r">
              <a:lnSpc>
                <a:spcPct val="115000"/>
              </a:lnSpc>
              <a:spcBef>
                <a:spcPts val="600"/>
              </a:spcBef>
              <a:spcAft>
                <a:spcPts val="0"/>
              </a:spcAft>
              <a:buNone/>
            </a:pPr>
            <a:r>
              <a:rPr lang="es-419" sz="1800">
                <a:solidFill>
                  <a:srgbClr val="D5D5D5"/>
                </a:solidFill>
              </a:rPr>
              <a:t>Jose Nelson Amaris Ortiz-2160028</a:t>
            </a:r>
            <a:endParaRPr sz="1800">
              <a:solidFill>
                <a:srgbClr val="D5D5D5"/>
              </a:solidFill>
            </a:endParaRPr>
          </a:p>
          <a:p>
            <a:pPr indent="0" lvl="0" marL="0" rtl="0" algn="r">
              <a:lnSpc>
                <a:spcPct val="115000"/>
              </a:lnSpc>
              <a:spcBef>
                <a:spcPts val="600"/>
              </a:spcBef>
              <a:spcAft>
                <a:spcPts val="0"/>
              </a:spcAft>
              <a:buNone/>
            </a:pPr>
            <a:r>
              <a:rPr lang="es-419" sz="1800">
                <a:solidFill>
                  <a:srgbClr val="D5D5D5"/>
                </a:solidFill>
              </a:rPr>
              <a:t>Simulación</a:t>
            </a:r>
            <a:r>
              <a:rPr lang="es-419" sz="1800">
                <a:solidFill>
                  <a:srgbClr val="D5D5D5"/>
                </a:solidFill>
              </a:rPr>
              <a:t> Digital-D1</a:t>
            </a:r>
            <a:endParaRPr sz="1800">
              <a:solidFill>
                <a:srgbClr val="D5D5D5"/>
              </a:solidFill>
            </a:endParaRPr>
          </a:p>
          <a:p>
            <a:pPr indent="0" lvl="0" marL="0" rtl="0" algn="r">
              <a:spcBef>
                <a:spcPts val="5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Cadena de Markov</a:t>
            </a:r>
            <a:endParaRPr/>
          </a:p>
        </p:txBody>
      </p:sp>
      <p:sp>
        <p:nvSpPr>
          <p:cNvPr id="151" name="Google Shape;151;p22"/>
          <p:cNvSpPr txBox="1"/>
          <p:nvPr>
            <p:ph idx="1" type="body"/>
          </p:nvPr>
        </p:nvSpPr>
        <p:spPr>
          <a:xfrm>
            <a:off x="311700" y="1696650"/>
            <a:ext cx="8520600" cy="17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base a la </a:t>
            </a:r>
            <a:r>
              <a:rPr lang="es-419"/>
              <a:t>variación</a:t>
            </a:r>
            <a:r>
              <a:rPr lang="es-419"/>
              <a:t> de los precios se sacaron sus probabilidades:</a:t>
            </a:r>
            <a:endParaRPr/>
          </a:p>
          <a:p>
            <a:pPr indent="-342900" lvl="0" marL="457200" rtl="0" algn="l">
              <a:spcBef>
                <a:spcPts val="1600"/>
              </a:spcBef>
              <a:spcAft>
                <a:spcPts val="0"/>
              </a:spcAft>
              <a:buSzPts val="1800"/>
              <a:buChar char="●"/>
            </a:pPr>
            <a:r>
              <a:rPr lang="es-419"/>
              <a:t>Mantuvo su precio 53.1 %.</a:t>
            </a:r>
            <a:endParaRPr/>
          </a:p>
          <a:p>
            <a:pPr indent="-342900" lvl="0" marL="457200" rtl="0" algn="l">
              <a:spcBef>
                <a:spcPts val="0"/>
              </a:spcBef>
              <a:spcAft>
                <a:spcPts val="0"/>
              </a:spcAft>
              <a:buSzPts val="1800"/>
              <a:buChar char="●"/>
            </a:pPr>
            <a:r>
              <a:rPr lang="es-419"/>
              <a:t>Subió</a:t>
            </a:r>
            <a:r>
              <a:rPr lang="es-419"/>
              <a:t> de precio 22.98 %.</a:t>
            </a:r>
            <a:endParaRPr/>
          </a:p>
          <a:p>
            <a:pPr indent="-342900" lvl="0" marL="457200" rtl="0" algn="l">
              <a:spcBef>
                <a:spcPts val="0"/>
              </a:spcBef>
              <a:spcAft>
                <a:spcPts val="0"/>
              </a:spcAft>
              <a:buSzPts val="1800"/>
              <a:buChar char="●"/>
            </a:pPr>
            <a:r>
              <a:rPr lang="es-419"/>
              <a:t>Bajo de precio 23.91 %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idx="1" type="body"/>
          </p:nvPr>
        </p:nvSpPr>
        <p:spPr>
          <a:xfrm>
            <a:off x="311700" y="545950"/>
            <a:ext cx="8520600" cy="87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y en base a su histórico se elaboró el grafo para las probabilidades de transición de un estado al otro</a:t>
            </a:r>
            <a:endParaRPr/>
          </a:p>
        </p:txBody>
      </p:sp>
      <p:pic>
        <p:nvPicPr>
          <p:cNvPr id="157" name="Google Shape;157;p23"/>
          <p:cNvPicPr preferRelativeResize="0"/>
          <p:nvPr/>
        </p:nvPicPr>
        <p:blipFill>
          <a:blip r:embed="rId3">
            <a:alphaModFix/>
          </a:blip>
          <a:stretch>
            <a:fillRect/>
          </a:stretch>
        </p:blipFill>
        <p:spPr>
          <a:xfrm>
            <a:off x="1651425" y="1268175"/>
            <a:ext cx="5333393" cy="341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311700" y="7239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Matriz de </a:t>
            </a:r>
            <a:r>
              <a:rPr lang="es-419"/>
              <a:t>transición</a:t>
            </a:r>
            <a:r>
              <a:rPr lang="es-419"/>
              <a:t> </a:t>
            </a:r>
            <a:endParaRPr/>
          </a:p>
          <a:p>
            <a:pPr indent="0" lvl="0" marL="0" rtl="0" algn="l">
              <a:spcBef>
                <a:spcPts val="1600"/>
              </a:spcBef>
              <a:spcAft>
                <a:spcPts val="1600"/>
              </a:spcAft>
              <a:buNone/>
            </a:pPr>
            <a:r>
              <a:t/>
            </a:r>
            <a:endParaRPr/>
          </a:p>
        </p:txBody>
      </p:sp>
      <p:graphicFrame>
        <p:nvGraphicFramePr>
          <p:cNvPr id="163" name="Google Shape;163;p24"/>
          <p:cNvGraphicFramePr/>
          <p:nvPr/>
        </p:nvGraphicFramePr>
        <p:xfrm>
          <a:off x="952500" y="1566150"/>
          <a:ext cx="3000000" cy="3000000"/>
        </p:xfrm>
        <a:graphic>
          <a:graphicData uri="http://schemas.openxmlformats.org/drawingml/2006/table">
            <a:tbl>
              <a:tblPr>
                <a:noFill/>
                <a:tableStyleId>{1ED1D6B1-4028-432A-8811-D44DC6C5AE95}</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subir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mantener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bajar</a:t>
                      </a:r>
                      <a:endParaRPr sz="1800">
                        <a:solidFill>
                          <a:srgbClr val="434343"/>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subir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0.11486486,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0.52702703,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0.35810811</a:t>
                      </a:r>
                      <a:endParaRPr sz="1800">
                        <a:solidFill>
                          <a:srgbClr val="434343"/>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mantener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0.23753666,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0.5483871</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0.21407625</a:t>
                      </a:r>
                      <a:endParaRPr sz="1800">
                        <a:solidFill>
                          <a:srgbClr val="434343"/>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bajar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0.32467532</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0.5       </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0.17532468</a:t>
                      </a:r>
                      <a:endParaRPr sz="1800">
                        <a:solidFill>
                          <a:srgbClr val="434343"/>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idx="1" type="body"/>
          </p:nvPr>
        </p:nvSpPr>
        <p:spPr>
          <a:xfrm>
            <a:off x="311700" y="844000"/>
            <a:ext cx="8520600" cy="26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Matriz estacionaria resultante:</a:t>
            </a:r>
            <a:endParaRPr/>
          </a:p>
          <a:p>
            <a:pPr indent="0" lvl="0" marL="0" rtl="0" algn="l">
              <a:spcBef>
                <a:spcPts val="1600"/>
              </a:spcBef>
              <a:spcAft>
                <a:spcPts val="1600"/>
              </a:spcAft>
              <a:buNone/>
            </a:pPr>
            <a:r>
              <a:t/>
            </a:r>
            <a:endParaRPr/>
          </a:p>
        </p:txBody>
      </p:sp>
      <p:graphicFrame>
        <p:nvGraphicFramePr>
          <p:cNvPr id="169" name="Google Shape;169;p25"/>
          <p:cNvGraphicFramePr/>
          <p:nvPr/>
        </p:nvGraphicFramePr>
        <p:xfrm>
          <a:off x="952500" y="1956525"/>
          <a:ext cx="3000000" cy="3000000"/>
        </p:xfrm>
        <a:graphic>
          <a:graphicData uri="http://schemas.openxmlformats.org/drawingml/2006/table">
            <a:tbl>
              <a:tblPr>
                <a:noFill/>
                <a:tableStyleId>{1ED1D6B1-4028-432A-8811-D44DC6C5AE95}</a:tableStyleId>
              </a:tblPr>
              <a:tblGrid>
                <a:gridCol w="2413000"/>
                <a:gridCol w="2413000"/>
                <a:gridCol w="2413000"/>
              </a:tblGrid>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Subir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Mantener</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Bajar</a:t>
                      </a:r>
                      <a:endParaRPr sz="1800">
                        <a:solidFill>
                          <a:srgbClr val="434343"/>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0.2300536</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0.53195755</a:t>
                      </a:r>
                      <a:endParaRPr sz="1800">
                        <a:solidFill>
                          <a:srgbClr val="434343"/>
                        </a:solidFill>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419" sz="1800">
                          <a:solidFill>
                            <a:srgbClr val="434343"/>
                          </a:solidFill>
                          <a:latin typeface="Roboto"/>
                          <a:ea typeface="Roboto"/>
                          <a:cs typeface="Roboto"/>
                          <a:sym typeface="Roboto"/>
                        </a:rPr>
                        <a:t>0.23798885</a:t>
                      </a:r>
                      <a:endParaRPr sz="1800">
                        <a:solidFill>
                          <a:srgbClr val="434343"/>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Estimaciones</a:t>
            </a:r>
            <a:endParaRPr/>
          </a:p>
        </p:txBody>
      </p:sp>
      <p:sp>
        <p:nvSpPr>
          <p:cNvPr id="175" name="Google Shape;175;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26"/>
          <p:cNvPicPr preferRelativeResize="0"/>
          <p:nvPr/>
        </p:nvPicPr>
        <p:blipFill>
          <a:blip r:embed="rId3">
            <a:alphaModFix/>
          </a:blip>
          <a:stretch>
            <a:fillRect/>
          </a:stretch>
        </p:blipFill>
        <p:spPr>
          <a:xfrm>
            <a:off x="193762" y="2164863"/>
            <a:ext cx="8756475" cy="81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CONCLUSIONES</a:t>
            </a:r>
            <a:endParaRPr/>
          </a:p>
        </p:txBody>
      </p:sp>
      <p:sp>
        <p:nvSpPr>
          <p:cNvPr id="182" name="Google Shape;182;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A Partir</a:t>
            </a:r>
            <a:r>
              <a:rPr lang="es-419"/>
              <a:t> del </a:t>
            </a:r>
            <a:r>
              <a:rPr lang="es-419"/>
              <a:t>análisis</a:t>
            </a:r>
            <a:r>
              <a:rPr lang="es-419"/>
              <a:t> al </a:t>
            </a:r>
            <a:r>
              <a:rPr lang="es-419"/>
              <a:t>histórico</a:t>
            </a:r>
            <a:r>
              <a:rPr lang="es-419"/>
              <a:t> de los datos de venta de la mora </a:t>
            </a:r>
            <a:r>
              <a:rPr lang="es-419"/>
              <a:t>castilla que realizamos, evidenciamos que este proyecto tiene buen potencial para resolver el problema propuesto. Este procedimiento puede ser extendido para mas productos asi presenten o no una gran variabilidad en sus precios.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Referencias:</a:t>
            </a:r>
            <a:endParaRPr/>
          </a:p>
        </p:txBody>
      </p:sp>
      <p:sp>
        <p:nvSpPr>
          <p:cNvPr id="188" name="Google Shape;188;p28"/>
          <p:cNvSpPr txBox="1"/>
          <p:nvPr>
            <p:ph idx="1" type="body"/>
          </p:nvPr>
        </p:nvSpPr>
        <p:spPr>
          <a:xfrm>
            <a:off x="218025" y="1267350"/>
            <a:ext cx="77082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s-419">
                <a:solidFill>
                  <a:srgbClr val="434343"/>
                </a:solidFill>
              </a:rPr>
              <a:t>https://www.centroabastos.com/index.php/es/historico-de-precios?showall=1&amp;limitstart=</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57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PROBLEMA  </a:t>
            </a:r>
            <a:endParaRPr/>
          </a:p>
        </p:txBody>
      </p:sp>
      <p:sp>
        <p:nvSpPr>
          <p:cNvPr id="92" name="Google Shape;92;p14"/>
          <p:cNvSpPr txBox="1"/>
          <p:nvPr>
            <p:ph idx="1" type="body"/>
          </p:nvPr>
        </p:nvSpPr>
        <p:spPr>
          <a:xfrm>
            <a:off x="311700" y="1131050"/>
            <a:ext cx="8229600" cy="81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Se busco en el entorno un problema o </a:t>
            </a:r>
            <a:r>
              <a:rPr lang="es-419"/>
              <a:t>temática</a:t>
            </a:r>
            <a:r>
              <a:rPr lang="es-419"/>
              <a:t> en la cual se pueda aplicar la </a:t>
            </a:r>
            <a:r>
              <a:rPr lang="es-419"/>
              <a:t>simulación</a:t>
            </a:r>
            <a:r>
              <a:rPr lang="es-419"/>
              <a:t> digital mediante diversos </a:t>
            </a:r>
            <a:r>
              <a:rPr lang="es-419"/>
              <a:t>métodos</a:t>
            </a:r>
            <a:r>
              <a:rPr lang="es-419"/>
              <a:t>.</a:t>
            </a:r>
            <a:endParaRPr/>
          </a:p>
          <a:p>
            <a:pPr indent="0" lvl="0" marL="0" rtl="0" algn="just">
              <a:spcBef>
                <a:spcPts val="160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5053675" y="1950050"/>
            <a:ext cx="3778626" cy="2302800"/>
          </a:xfrm>
          <a:prstGeom prst="rect">
            <a:avLst/>
          </a:prstGeom>
          <a:noFill/>
          <a:ln>
            <a:noFill/>
          </a:ln>
        </p:spPr>
      </p:pic>
      <p:sp>
        <p:nvSpPr>
          <p:cNvPr id="94" name="Google Shape;94;p14"/>
          <p:cNvSpPr txBox="1"/>
          <p:nvPr/>
        </p:nvSpPr>
        <p:spPr>
          <a:xfrm>
            <a:off x="311700" y="2124175"/>
            <a:ext cx="4332000" cy="230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s-419" sz="1800">
                <a:solidFill>
                  <a:schemeClr val="dk2"/>
                </a:solidFill>
                <a:latin typeface="Roboto"/>
                <a:ea typeface="Roboto"/>
                <a:cs typeface="Roboto"/>
                <a:sym typeface="Roboto"/>
              </a:rPr>
              <a:t>Se determinó la venta de productos agrícolas y su comportamiento en el mercado y la variación de precios para tener una estimación de su viabilidad para compras futuras.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TRATAMIENTO</a:t>
            </a:r>
            <a:endParaRPr/>
          </a:p>
        </p:txBody>
      </p:sp>
      <p:sp>
        <p:nvSpPr>
          <p:cNvPr id="100" name="Google Shape;100;p15"/>
          <p:cNvSpPr txBox="1"/>
          <p:nvPr>
            <p:ph idx="1" type="body"/>
          </p:nvPr>
        </p:nvSpPr>
        <p:spPr>
          <a:xfrm>
            <a:off x="311700" y="1163825"/>
            <a:ext cx="8520600" cy="86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Se </a:t>
            </a:r>
            <a:r>
              <a:rPr lang="es-419"/>
              <a:t>elaboró</a:t>
            </a:r>
            <a:r>
              <a:rPr lang="es-419"/>
              <a:t> un dataSet en base a datos obtenidos de los </a:t>
            </a:r>
            <a:r>
              <a:rPr lang="es-419"/>
              <a:t>históricos</a:t>
            </a:r>
            <a:r>
              <a:rPr lang="es-419"/>
              <a:t> de precios de diversos productos de la central de abastos de bucaramanga CentroAbastos </a:t>
            </a:r>
            <a:endParaRPr/>
          </a:p>
        </p:txBody>
      </p:sp>
      <p:pic>
        <p:nvPicPr>
          <p:cNvPr id="101" name="Google Shape;101;p15"/>
          <p:cNvPicPr preferRelativeResize="0"/>
          <p:nvPr/>
        </p:nvPicPr>
        <p:blipFill>
          <a:blip r:embed="rId3">
            <a:alphaModFix/>
          </a:blip>
          <a:stretch>
            <a:fillRect/>
          </a:stretch>
        </p:blipFill>
        <p:spPr>
          <a:xfrm>
            <a:off x="4384275" y="1963850"/>
            <a:ext cx="4539400" cy="2850150"/>
          </a:xfrm>
          <a:prstGeom prst="rect">
            <a:avLst/>
          </a:prstGeom>
          <a:noFill/>
          <a:ln>
            <a:noFill/>
          </a:ln>
        </p:spPr>
      </p:pic>
      <p:sp>
        <p:nvSpPr>
          <p:cNvPr id="102" name="Google Shape;102;p15"/>
          <p:cNvSpPr txBox="1"/>
          <p:nvPr/>
        </p:nvSpPr>
        <p:spPr>
          <a:xfrm>
            <a:off x="311700" y="2692200"/>
            <a:ext cx="4156200" cy="10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434343"/>
                </a:solidFill>
                <a:latin typeface="Roboto"/>
                <a:ea typeface="Roboto"/>
                <a:cs typeface="Roboto"/>
                <a:sym typeface="Roboto"/>
              </a:rPr>
              <a:t>Producto: Mora Castilla.</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es-419" sz="1800">
                <a:solidFill>
                  <a:srgbClr val="434343"/>
                </a:solidFill>
                <a:latin typeface="Roboto"/>
                <a:ea typeface="Roboto"/>
                <a:cs typeface="Roboto"/>
                <a:sym typeface="Roboto"/>
              </a:rPr>
              <a:t>fecha: 01/06/2018 hasta 05/03/2020.</a:t>
            </a:r>
            <a:endParaRPr sz="1800">
              <a:solidFill>
                <a:srgbClr val="434343"/>
              </a:solidFill>
              <a:latin typeface="Roboto"/>
              <a:ea typeface="Roboto"/>
              <a:cs typeface="Roboto"/>
              <a:sym typeface="Roboto"/>
            </a:endParaRPr>
          </a:p>
          <a:p>
            <a:pPr indent="0" lvl="0" marL="0" rtl="0" algn="l">
              <a:spcBef>
                <a:spcPts val="0"/>
              </a:spcBef>
              <a:spcAft>
                <a:spcPts val="0"/>
              </a:spcAft>
              <a:buNone/>
            </a:pPr>
            <a:r>
              <a:rPr lang="es-419" sz="1800">
                <a:solidFill>
                  <a:srgbClr val="434343"/>
                </a:solidFill>
                <a:latin typeface="Roboto"/>
                <a:ea typeface="Roboto"/>
                <a:cs typeface="Roboto"/>
                <a:sym typeface="Roboto"/>
              </a:rPr>
              <a:t>precio: precio venta por arroba.</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sz="1800">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APLICACIÓN DE </a:t>
            </a:r>
            <a:r>
              <a:rPr lang="es-419"/>
              <a:t>MÉTODOS</a:t>
            </a:r>
            <a:endParaRPr/>
          </a:p>
        </p:txBody>
      </p:sp>
      <p:sp>
        <p:nvSpPr>
          <p:cNvPr id="108" name="Google Shape;108;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a:t>
            </a:r>
            <a:r>
              <a:rPr lang="es-419"/>
              <a:t>continuación</a:t>
            </a:r>
            <a:r>
              <a:rPr lang="es-419"/>
              <a:t> se aplican los siguientes </a:t>
            </a:r>
            <a:r>
              <a:rPr lang="es-419"/>
              <a:t>métodos</a:t>
            </a:r>
            <a:r>
              <a:rPr lang="es-419"/>
              <a:t> para predecir u observar el comportamiento del precio de venta de la mora.</a:t>
            </a:r>
            <a:endParaRPr/>
          </a:p>
          <a:p>
            <a:pPr indent="-342900" lvl="0" marL="457200" rtl="0" algn="l">
              <a:spcBef>
                <a:spcPts val="1600"/>
              </a:spcBef>
              <a:spcAft>
                <a:spcPts val="0"/>
              </a:spcAft>
              <a:buSzPts val="1800"/>
              <a:buChar char="●"/>
            </a:pPr>
            <a:r>
              <a:rPr lang="es-419"/>
              <a:t>Series de tiempo. </a:t>
            </a:r>
            <a:endParaRPr/>
          </a:p>
          <a:p>
            <a:pPr indent="-342900" lvl="0" marL="457200" rtl="0" algn="l">
              <a:spcBef>
                <a:spcPts val="0"/>
              </a:spcBef>
              <a:spcAft>
                <a:spcPts val="0"/>
              </a:spcAft>
              <a:buSzPts val="1800"/>
              <a:buChar char="●"/>
            </a:pPr>
            <a:r>
              <a:rPr lang="es-419"/>
              <a:t>Cadena de Markov.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Series de tiempo</a:t>
            </a:r>
            <a:endParaRPr/>
          </a:p>
        </p:txBody>
      </p:sp>
      <p:sp>
        <p:nvSpPr>
          <p:cNvPr id="114" name="Google Shape;114;p17"/>
          <p:cNvSpPr txBox="1"/>
          <p:nvPr>
            <p:ph idx="1" type="body"/>
          </p:nvPr>
        </p:nvSpPr>
        <p:spPr>
          <a:xfrm>
            <a:off x="311700" y="1507350"/>
            <a:ext cx="8520600" cy="2128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2400"/>
              <a:t>Queremos ver el comportamiento del precio en la venta en este ejemplo de la Mora Castilla, para esto debemos saber si nuestro datos forman una serie estacionaria, para ello aplicaremos la prueba de </a:t>
            </a:r>
            <a:r>
              <a:rPr b="1" lang="es-419" sz="2400"/>
              <a:t>Dickey-Fuller</a:t>
            </a:r>
            <a:r>
              <a:rPr lang="es-419" sz="2400"/>
              <a: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Prueba de </a:t>
            </a:r>
            <a:r>
              <a:rPr lang="es-419"/>
              <a:t>Estacionariedad</a:t>
            </a:r>
            <a:endParaRPr/>
          </a:p>
        </p:txBody>
      </p:sp>
      <p:pic>
        <p:nvPicPr>
          <p:cNvPr id="120" name="Google Shape;120;p18"/>
          <p:cNvPicPr preferRelativeResize="0"/>
          <p:nvPr/>
        </p:nvPicPr>
        <p:blipFill>
          <a:blip r:embed="rId3">
            <a:alphaModFix/>
          </a:blip>
          <a:stretch>
            <a:fillRect/>
          </a:stretch>
        </p:blipFill>
        <p:spPr>
          <a:xfrm>
            <a:off x="3509950" y="1302850"/>
            <a:ext cx="5468450" cy="3165950"/>
          </a:xfrm>
          <a:prstGeom prst="rect">
            <a:avLst/>
          </a:prstGeom>
          <a:noFill/>
          <a:ln>
            <a:noFill/>
          </a:ln>
        </p:spPr>
      </p:pic>
      <p:pic>
        <p:nvPicPr>
          <p:cNvPr id="121" name="Google Shape;121;p18"/>
          <p:cNvPicPr preferRelativeResize="0"/>
          <p:nvPr/>
        </p:nvPicPr>
        <p:blipFill>
          <a:blip r:embed="rId4">
            <a:alphaModFix/>
          </a:blip>
          <a:stretch>
            <a:fillRect/>
          </a:stretch>
        </p:blipFill>
        <p:spPr>
          <a:xfrm>
            <a:off x="106663" y="1495425"/>
            <a:ext cx="3343275" cy="1543050"/>
          </a:xfrm>
          <a:prstGeom prst="rect">
            <a:avLst/>
          </a:prstGeom>
          <a:noFill/>
          <a:ln>
            <a:noFill/>
          </a:ln>
        </p:spPr>
      </p:pic>
      <p:sp>
        <p:nvSpPr>
          <p:cNvPr id="122" name="Google Shape;122;p18"/>
          <p:cNvSpPr txBox="1"/>
          <p:nvPr>
            <p:ph idx="1" type="body"/>
          </p:nvPr>
        </p:nvSpPr>
        <p:spPr>
          <a:xfrm>
            <a:off x="106675" y="3485575"/>
            <a:ext cx="3343200" cy="134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99% de seguridad de que la serie de tiempo es estacionaria.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Método</a:t>
            </a:r>
            <a:r>
              <a:rPr lang="es-419"/>
              <a:t> ARIMA</a:t>
            </a:r>
            <a:endParaRPr/>
          </a:p>
        </p:txBody>
      </p:sp>
      <p:sp>
        <p:nvSpPr>
          <p:cNvPr id="128" name="Google Shape;128;p19"/>
          <p:cNvSpPr txBox="1"/>
          <p:nvPr>
            <p:ph idx="1" type="body"/>
          </p:nvPr>
        </p:nvSpPr>
        <p:spPr>
          <a:xfrm>
            <a:off x="1155613" y="1290800"/>
            <a:ext cx="1671300" cy="66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419" sz="3600"/>
              <a:t>ARIMA</a:t>
            </a:r>
            <a:endParaRPr b="1" sz="3600"/>
          </a:p>
        </p:txBody>
      </p:sp>
      <p:pic>
        <p:nvPicPr>
          <p:cNvPr descr="Sales Forecasting Using ARIMA models | Odoo Apps" id="129" name="Google Shape;129;p19"/>
          <p:cNvPicPr preferRelativeResize="0"/>
          <p:nvPr/>
        </p:nvPicPr>
        <p:blipFill>
          <a:blip r:embed="rId3">
            <a:alphaModFix/>
          </a:blip>
          <a:stretch>
            <a:fillRect/>
          </a:stretch>
        </p:blipFill>
        <p:spPr>
          <a:xfrm>
            <a:off x="557750" y="2029688"/>
            <a:ext cx="2867025" cy="1590675"/>
          </a:xfrm>
          <a:prstGeom prst="rect">
            <a:avLst/>
          </a:prstGeom>
          <a:noFill/>
          <a:ln>
            <a:noFill/>
          </a:ln>
        </p:spPr>
      </p:pic>
      <p:sp>
        <p:nvSpPr>
          <p:cNvPr id="130" name="Google Shape;130;p19"/>
          <p:cNvSpPr txBox="1"/>
          <p:nvPr>
            <p:ph idx="1" type="body"/>
          </p:nvPr>
        </p:nvSpPr>
        <p:spPr>
          <a:xfrm>
            <a:off x="4171050" y="3302275"/>
            <a:ext cx="26580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s-419" sz="3600"/>
              <a:t>AR + I + MA</a:t>
            </a:r>
            <a:endParaRPr b="1" sz="3600"/>
          </a:p>
        </p:txBody>
      </p:sp>
      <p:sp>
        <p:nvSpPr>
          <p:cNvPr id="131" name="Google Shape;131;p19"/>
          <p:cNvSpPr txBox="1"/>
          <p:nvPr>
            <p:ph idx="1" type="body"/>
          </p:nvPr>
        </p:nvSpPr>
        <p:spPr>
          <a:xfrm>
            <a:off x="4335850" y="3966475"/>
            <a:ext cx="2282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419" sz="3600"/>
              <a:t>(p, d, q)</a:t>
            </a:r>
            <a:endParaRPr sz="3600"/>
          </a:p>
        </p:txBody>
      </p:sp>
      <p:pic>
        <p:nvPicPr>
          <p:cNvPr id="132" name="Google Shape;132;p19"/>
          <p:cNvPicPr preferRelativeResize="0"/>
          <p:nvPr/>
        </p:nvPicPr>
        <p:blipFill>
          <a:blip r:embed="rId4">
            <a:alphaModFix/>
          </a:blip>
          <a:stretch>
            <a:fillRect/>
          </a:stretch>
        </p:blipFill>
        <p:spPr>
          <a:xfrm>
            <a:off x="4335850" y="377800"/>
            <a:ext cx="4496450" cy="270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Resultados de Predicción</a:t>
            </a:r>
            <a:endParaRPr/>
          </a:p>
        </p:txBody>
      </p:sp>
      <p:pic>
        <p:nvPicPr>
          <p:cNvPr id="138" name="Google Shape;138;p20"/>
          <p:cNvPicPr preferRelativeResize="0"/>
          <p:nvPr/>
        </p:nvPicPr>
        <p:blipFill>
          <a:blip r:embed="rId3">
            <a:alphaModFix/>
          </a:blip>
          <a:stretch>
            <a:fillRect/>
          </a:stretch>
        </p:blipFill>
        <p:spPr>
          <a:xfrm>
            <a:off x="1524000" y="1170200"/>
            <a:ext cx="6096000" cy="347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Pronóstico</a:t>
            </a:r>
            <a:endParaRPr/>
          </a:p>
        </p:txBody>
      </p:sp>
      <p:pic>
        <p:nvPicPr>
          <p:cNvPr id="144" name="Google Shape;144;p21"/>
          <p:cNvPicPr preferRelativeResize="0"/>
          <p:nvPr/>
        </p:nvPicPr>
        <p:blipFill>
          <a:blip r:embed="rId3">
            <a:alphaModFix/>
          </a:blip>
          <a:stretch>
            <a:fillRect/>
          </a:stretch>
        </p:blipFill>
        <p:spPr>
          <a:xfrm>
            <a:off x="3133350" y="1069176"/>
            <a:ext cx="5939075" cy="3553775"/>
          </a:xfrm>
          <a:prstGeom prst="rect">
            <a:avLst/>
          </a:prstGeom>
          <a:noFill/>
          <a:ln>
            <a:noFill/>
          </a:ln>
        </p:spPr>
      </p:pic>
      <p:pic>
        <p:nvPicPr>
          <p:cNvPr id="145" name="Google Shape;145;p21"/>
          <p:cNvPicPr preferRelativeResize="0"/>
          <p:nvPr/>
        </p:nvPicPr>
        <p:blipFill>
          <a:blip r:embed="rId4">
            <a:alphaModFix/>
          </a:blip>
          <a:stretch>
            <a:fillRect/>
          </a:stretch>
        </p:blipFill>
        <p:spPr>
          <a:xfrm>
            <a:off x="61975" y="2360000"/>
            <a:ext cx="3133350" cy="2720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