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282" r:id="rId42"/>
    <p:sldId id="283" r:id="rId43"/>
    <p:sldId id="284" r:id="rId44"/>
    <p:sldId id="285" r:id="rId45"/>
    <p:sldId id="286" r:id="rId46"/>
    <p:sldId id="302" r:id="rId47"/>
    <p:sldId id="303" r:id="rId48"/>
    <p:sldId id="287" r:id="rId49"/>
    <p:sldId id="3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p:scale>
          <a:sx n="75" d="100"/>
          <a:sy n="75" d="100"/>
        </p:scale>
        <p:origin x="8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10/14/2021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10/14/2021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10/14/2021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EEBDC-744F-44A0-AD3D-4E958C8E45A4}"/>
              </a:ext>
            </a:extLst>
          </p:cNvPr>
          <p:cNvSpPr>
            <a:spLocks noGrp="1"/>
          </p:cNvSpPr>
          <p:nvPr>
            <p:ph type="ctrTitle"/>
          </p:nvPr>
        </p:nvSpPr>
        <p:spPr/>
        <p:txBody>
          <a:bodyPr/>
          <a:lstStyle/>
          <a:p>
            <a:r>
              <a:rPr lang="es-CR" dirty="0"/>
              <a:t>Introducción a Verilog para lógica secuencial</a:t>
            </a:r>
          </a:p>
        </p:txBody>
      </p:sp>
      <p:sp>
        <p:nvSpPr>
          <p:cNvPr id="3" name="Subtítulo 2">
            <a:extLst>
              <a:ext uri="{FF2B5EF4-FFF2-40B4-BE49-F238E27FC236}">
                <a16:creationId xmlns:a16="http://schemas.microsoft.com/office/drawing/2014/main" id="{E5BE65BB-077C-459B-B2F7-CF4F641F8184}"/>
              </a:ext>
            </a:extLst>
          </p:cNvPr>
          <p:cNvSpPr>
            <a:spLocks noGrp="1"/>
          </p:cNvSpPr>
          <p:nvPr>
            <p:ph type="subTitle" idx="1"/>
          </p:nvPr>
        </p:nvSpPr>
        <p:spPr>
          <a:xfrm>
            <a:off x="810001" y="5220070"/>
            <a:ext cx="10572000" cy="1411549"/>
          </a:xfrm>
        </p:spPr>
        <p:txBody>
          <a:bodyPr>
            <a:normAutofit fontScale="92500" lnSpcReduction="10000"/>
          </a:bodyPr>
          <a:lstStyle/>
          <a:p>
            <a:r>
              <a:rPr lang="es-CR" dirty="0"/>
              <a:t>EL-3307: Diseño Lógico.</a:t>
            </a:r>
          </a:p>
          <a:p>
            <a:r>
              <a:rPr lang="es-CR" dirty="0"/>
              <a:t>Profesor: Pablo Mendoza Ponce.</a:t>
            </a:r>
          </a:p>
          <a:p>
            <a:r>
              <a:rPr lang="es-CR" dirty="0"/>
              <a:t>Asistente: Oscar Fernando Araya, 2018002998.</a:t>
            </a:r>
          </a:p>
          <a:p>
            <a:r>
              <a:rPr lang="es-CR" dirty="0"/>
              <a:t>Segundo Semestre, 2021.</a:t>
            </a:r>
          </a:p>
        </p:txBody>
      </p:sp>
      <p:sp>
        <p:nvSpPr>
          <p:cNvPr id="4" name="AutoShape 2">
            <a:extLst>
              <a:ext uri="{FF2B5EF4-FFF2-40B4-BE49-F238E27FC236}">
                <a16:creationId xmlns:a16="http://schemas.microsoft.com/office/drawing/2014/main" id="{38802F77-3672-4D1E-8BBE-4F6DCB66B6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spTree>
    <p:extLst>
      <p:ext uri="{BB962C8B-B14F-4D97-AF65-F5344CB8AC3E}">
        <p14:creationId xmlns:p14="http://schemas.microsoft.com/office/powerpoint/2010/main" val="177351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0CD6-01D6-4320-925A-1C7D7504F2AC}"/>
              </a:ext>
            </a:extLst>
          </p:cNvPr>
          <p:cNvSpPr>
            <a:spLocks noGrp="1"/>
          </p:cNvSpPr>
          <p:nvPr>
            <p:ph type="title"/>
          </p:nvPr>
        </p:nvSpPr>
        <p:spPr/>
        <p:txBody>
          <a:bodyPr/>
          <a:lstStyle/>
          <a:p>
            <a:r>
              <a:rPr lang="es-CR" dirty="0"/>
              <a:t>Solución de la tarea II (IX):</a:t>
            </a:r>
          </a:p>
        </p:txBody>
      </p:sp>
      <p:pic>
        <p:nvPicPr>
          <p:cNvPr id="5" name="Imagen 4">
            <a:extLst>
              <a:ext uri="{FF2B5EF4-FFF2-40B4-BE49-F238E27FC236}">
                <a16:creationId xmlns:a16="http://schemas.microsoft.com/office/drawing/2014/main" id="{58854798-0E99-4683-BE72-6137316590F5}"/>
              </a:ext>
            </a:extLst>
          </p:cNvPr>
          <p:cNvPicPr>
            <a:picLocks noChangeAspect="1"/>
          </p:cNvPicPr>
          <p:nvPr/>
        </p:nvPicPr>
        <p:blipFill>
          <a:blip r:embed="rId2"/>
          <a:stretch>
            <a:fillRect/>
          </a:stretch>
        </p:blipFill>
        <p:spPr>
          <a:xfrm>
            <a:off x="1229169" y="2808581"/>
            <a:ext cx="9733662" cy="3275428"/>
          </a:xfrm>
          <a:prstGeom prst="rect">
            <a:avLst/>
          </a:prstGeom>
        </p:spPr>
      </p:pic>
    </p:spTree>
    <p:extLst>
      <p:ext uri="{BB962C8B-B14F-4D97-AF65-F5344CB8AC3E}">
        <p14:creationId xmlns:p14="http://schemas.microsoft.com/office/powerpoint/2010/main" val="120745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BC0DF-50B3-40E9-8AB6-8E61918EBC1D}"/>
              </a:ext>
            </a:extLst>
          </p:cNvPr>
          <p:cNvSpPr>
            <a:spLocks noGrp="1"/>
          </p:cNvSpPr>
          <p:nvPr>
            <p:ph type="title"/>
          </p:nvPr>
        </p:nvSpPr>
        <p:spPr/>
        <p:txBody>
          <a:bodyPr/>
          <a:lstStyle/>
          <a:p>
            <a:r>
              <a:rPr lang="es-CR" dirty="0"/>
              <a:t>Solución de la tarea II (X):</a:t>
            </a:r>
          </a:p>
        </p:txBody>
      </p:sp>
      <p:pic>
        <p:nvPicPr>
          <p:cNvPr id="5" name="Imagen 4">
            <a:extLst>
              <a:ext uri="{FF2B5EF4-FFF2-40B4-BE49-F238E27FC236}">
                <a16:creationId xmlns:a16="http://schemas.microsoft.com/office/drawing/2014/main" id="{93E245DE-AAF0-4B71-972E-0F6FEE47A0D4}"/>
              </a:ext>
            </a:extLst>
          </p:cNvPr>
          <p:cNvPicPr>
            <a:picLocks noChangeAspect="1"/>
          </p:cNvPicPr>
          <p:nvPr/>
        </p:nvPicPr>
        <p:blipFill>
          <a:blip r:embed="rId2"/>
          <a:stretch>
            <a:fillRect/>
          </a:stretch>
        </p:blipFill>
        <p:spPr>
          <a:xfrm>
            <a:off x="1117399" y="2995996"/>
            <a:ext cx="9957201" cy="3113256"/>
          </a:xfrm>
          <a:prstGeom prst="rect">
            <a:avLst/>
          </a:prstGeom>
        </p:spPr>
      </p:pic>
    </p:spTree>
    <p:extLst>
      <p:ext uri="{BB962C8B-B14F-4D97-AF65-F5344CB8AC3E}">
        <p14:creationId xmlns:p14="http://schemas.microsoft.com/office/powerpoint/2010/main" val="30150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CEF14-695E-4EBE-B90F-76AD24AE575B}"/>
              </a:ext>
            </a:extLst>
          </p:cNvPr>
          <p:cNvSpPr>
            <a:spLocks noGrp="1"/>
          </p:cNvSpPr>
          <p:nvPr>
            <p:ph type="title"/>
          </p:nvPr>
        </p:nvSpPr>
        <p:spPr/>
        <p:txBody>
          <a:bodyPr/>
          <a:lstStyle/>
          <a:p>
            <a:r>
              <a:rPr lang="es-CR" dirty="0"/>
              <a:t>Solución de la tarea II (XI):</a:t>
            </a:r>
          </a:p>
        </p:txBody>
      </p:sp>
      <p:pic>
        <p:nvPicPr>
          <p:cNvPr id="5" name="Imagen 4">
            <a:extLst>
              <a:ext uri="{FF2B5EF4-FFF2-40B4-BE49-F238E27FC236}">
                <a16:creationId xmlns:a16="http://schemas.microsoft.com/office/drawing/2014/main" id="{22AD2E6A-C9B5-41EE-926D-DA405A47F8EC}"/>
              </a:ext>
            </a:extLst>
          </p:cNvPr>
          <p:cNvPicPr>
            <a:picLocks noChangeAspect="1"/>
          </p:cNvPicPr>
          <p:nvPr/>
        </p:nvPicPr>
        <p:blipFill>
          <a:blip r:embed="rId2"/>
          <a:stretch>
            <a:fillRect/>
          </a:stretch>
        </p:blipFill>
        <p:spPr>
          <a:xfrm>
            <a:off x="837609" y="2734786"/>
            <a:ext cx="10516780" cy="3451991"/>
          </a:xfrm>
          <a:prstGeom prst="rect">
            <a:avLst/>
          </a:prstGeom>
        </p:spPr>
      </p:pic>
    </p:spTree>
    <p:extLst>
      <p:ext uri="{BB962C8B-B14F-4D97-AF65-F5344CB8AC3E}">
        <p14:creationId xmlns:p14="http://schemas.microsoft.com/office/powerpoint/2010/main" val="328882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50EB4-2877-4F5E-B0B3-27287EA40F5F}"/>
              </a:ext>
            </a:extLst>
          </p:cNvPr>
          <p:cNvSpPr>
            <a:spLocks noGrp="1"/>
          </p:cNvSpPr>
          <p:nvPr>
            <p:ph type="title"/>
          </p:nvPr>
        </p:nvSpPr>
        <p:spPr/>
        <p:txBody>
          <a:bodyPr/>
          <a:lstStyle/>
          <a:p>
            <a:r>
              <a:rPr lang="es-CR" dirty="0"/>
              <a:t>Solución de la tarea II (XII):</a:t>
            </a:r>
          </a:p>
        </p:txBody>
      </p:sp>
      <p:pic>
        <p:nvPicPr>
          <p:cNvPr id="5" name="Imagen 4">
            <a:extLst>
              <a:ext uri="{FF2B5EF4-FFF2-40B4-BE49-F238E27FC236}">
                <a16:creationId xmlns:a16="http://schemas.microsoft.com/office/drawing/2014/main" id="{B6A6D945-0C3E-4432-8B7B-61F4F62D81F7}"/>
              </a:ext>
            </a:extLst>
          </p:cNvPr>
          <p:cNvPicPr>
            <a:picLocks noChangeAspect="1"/>
          </p:cNvPicPr>
          <p:nvPr/>
        </p:nvPicPr>
        <p:blipFill>
          <a:blip r:embed="rId2"/>
          <a:stretch>
            <a:fillRect/>
          </a:stretch>
        </p:blipFill>
        <p:spPr>
          <a:xfrm>
            <a:off x="2246304" y="2541272"/>
            <a:ext cx="7699391" cy="3995477"/>
          </a:xfrm>
          <a:prstGeom prst="rect">
            <a:avLst/>
          </a:prstGeom>
        </p:spPr>
      </p:pic>
    </p:spTree>
    <p:extLst>
      <p:ext uri="{BB962C8B-B14F-4D97-AF65-F5344CB8AC3E}">
        <p14:creationId xmlns:p14="http://schemas.microsoft.com/office/powerpoint/2010/main" val="119493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5FD99-6A76-4055-B60C-0E464FFA86D7}"/>
              </a:ext>
            </a:extLst>
          </p:cNvPr>
          <p:cNvSpPr>
            <a:spLocks noGrp="1"/>
          </p:cNvSpPr>
          <p:nvPr>
            <p:ph type="title"/>
          </p:nvPr>
        </p:nvSpPr>
        <p:spPr/>
        <p:txBody>
          <a:bodyPr/>
          <a:lstStyle/>
          <a:p>
            <a:r>
              <a:rPr lang="es-CR" dirty="0"/>
              <a:t>Solución de la tarea II (XIII):</a:t>
            </a:r>
          </a:p>
        </p:txBody>
      </p:sp>
      <p:pic>
        <p:nvPicPr>
          <p:cNvPr id="5" name="Imagen 4">
            <a:extLst>
              <a:ext uri="{FF2B5EF4-FFF2-40B4-BE49-F238E27FC236}">
                <a16:creationId xmlns:a16="http://schemas.microsoft.com/office/drawing/2014/main" id="{C247CF2F-A961-4303-B886-F08E1AA57B0A}"/>
              </a:ext>
            </a:extLst>
          </p:cNvPr>
          <p:cNvPicPr>
            <a:picLocks noChangeAspect="1"/>
          </p:cNvPicPr>
          <p:nvPr/>
        </p:nvPicPr>
        <p:blipFill>
          <a:blip r:embed="rId2"/>
          <a:stretch>
            <a:fillRect/>
          </a:stretch>
        </p:blipFill>
        <p:spPr>
          <a:xfrm>
            <a:off x="2126770" y="2514847"/>
            <a:ext cx="7938459" cy="3895965"/>
          </a:xfrm>
          <a:prstGeom prst="rect">
            <a:avLst/>
          </a:prstGeom>
        </p:spPr>
      </p:pic>
    </p:spTree>
    <p:extLst>
      <p:ext uri="{BB962C8B-B14F-4D97-AF65-F5344CB8AC3E}">
        <p14:creationId xmlns:p14="http://schemas.microsoft.com/office/powerpoint/2010/main" val="72437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E6549-96B1-4159-8A6E-DC3649BB69F4}"/>
              </a:ext>
            </a:extLst>
          </p:cNvPr>
          <p:cNvSpPr>
            <a:spLocks noGrp="1"/>
          </p:cNvSpPr>
          <p:nvPr>
            <p:ph type="title"/>
          </p:nvPr>
        </p:nvSpPr>
        <p:spPr/>
        <p:txBody>
          <a:bodyPr/>
          <a:lstStyle/>
          <a:p>
            <a:r>
              <a:rPr lang="es-CR" dirty="0"/>
              <a:t>Solución de la tarea II (XIV):</a:t>
            </a:r>
          </a:p>
        </p:txBody>
      </p:sp>
      <p:pic>
        <p:nvPicPr>
          <p:cNvPr id="5" name="Imagen 4">
            <a:extLst>
              <a:ext uri="{FF2B5EF4-FFF2-40B4-BE49-F238E27FC236}">
                <a16:creationId xmlns:a16="http://schemas.microsoft.com/office/drawing/2014/main" id="{F428FC24-0097-48F1-94DB-4C755E54097D}"/>
              </a:ext>
            </a:extLst>
          </p:cNvPr>
          <p:cNvPicPr>
            <a:picLocks noChangeAspect="1"/>
          </p:cNvPicPr>
          <p:nvPr/>
        </p:nvPicPr>
        <p:blipFill>
          <a:blip r:embed="rId2"/>
          <a:stretch>
            <a:fillRect/>
          </a:stretch>
        </p:blipFill>
        <p:spPr>
          <a:xfrm>
            <a:off x="810000" y="2736771"/>
            <a:ext cx="10571999" cy="3581276"/>
          </a:xfrm>
          <a:prstGeom prst="rect">
            <a:avLst/>
          </a:prstGeom>
        </p:spPr>
      </p:pic>
    </p:spTree>
    <p:extLst>
      <p:ext uri="{BB962C8B-B14F-4D97-AF65-F5344CB8AC3E}">
        <p14:creationId xmlns:p14="http://schemas.microsoft.com/office/powerpoint/2010/main" val="107930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643AE-C4B2-4E6B-97DC-E17618736D88}"/>
              </a:ext>
            </a:extLst>
          </p:cNvPr>
          <p:cNvSpPr>
            <a:spLocks noGrp="1"/>
          </p:cNvSpPr>
          <p:nvPr>
            <p:ph type="title"/>
          </p:nvPr>
        </p:nvSpPr>
        <p:spPr/>
        <p:txBody>
          <a:bodyPr/>
          <a:lstStyle/>
          <a:p>
            <a:r>
              <a:rPr lang="es-CR" dirty="0"/>
              <a:t>Solución de la tarea II (XV):</a:t>
            </a:r>
          </a:p>
        </p:txBody>
      </p:sp>
      <p:pic>
        <p:nvPicPr>
          <p:cNvPr id="5" name="Imagen 4">
            <a:extLst>
              <a:ext uri="{FF2B5EF4-FFF2-40B4-BE49-F238E27FC236}">
                <a16:creationId xmlns:a16="http://schemas.microsoft.com/office/drawing/2014/main" id="{315D6A75-F62E-4EB4-901D-AADAACE368BF}"/>
              </a:ext>
            </a:extLst>
          </p:cNvPr>
          <p:cNvPicPr>
            <a:picLocks noChangeAspect="1"/>
          </p:cNvPicPr>
          <p:nvPr/>
        </p:nvPicPr>
        <p:blipFill>
          <a:blip r:embed="rId2"/>
          <a:stretch>
            <a:fillRect/>
          </a:stretch>
        </p:blipFill>
        <p:spPr>
          <a:xfrm>
            <a:off x="704535" y="2422911"/>
            <a:ext cx="10782927" cy="3987901"/>
          </a:xfrm>
          <a:prstGeom prst="rect">
            <a:avLst/>
          </a:prstGeom>
        </p:spPr>
      </p:pic>
    </p:spTree>
    <p:extLst>
      <p:ext uri="{BB962C8B-B14F-4D97-AF65-F5344CB8AC3E}">
        <p14:creationId xmlns:p14="http://schemas.microsoft.com/office/powerpoint/2010/main" val="318504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F3AB59-68C1-4CF1-A514-787FC45D13A4}"/>
              </a:ext>
            </a:extLst>
          </p:cNvPr>
          <p:cNvSpPr>
            <a:spLocks noGrp="1"/>
          </p:cNvSpPr>
          <p:nvPr>
            <p:ph type="title"/>
          </p:nvPr>
        </p:nvSpPr>
        <p:spPr/>
        <p:txBody>
          <a:bodyPr/>
          <a:lstStyle/>
          <a:p>
            <a:r>
              <a:rPr lang="es-CR" dirty="0"/>
              <a:t>Solución de la tarea II (XVI):</a:t>
            </a:r>
          </a:p>
        </p:txBody>
      </p:sp>
      <p:pic>
        <p:nvPicPr>
          <p:cNvPr id="5" name="Imagen 4">
            <a:extLst>
              <a:ext uri="{FF2B5EF4-FFF2-40B4-BE49-F238E27FC236}">
                <a16:creationId xmlns:a16="http://schemas.microsoft.com/office/drawing/2014/main" id="{C8473C84-8E70-4122-AD96-1A0CAD875046}"/>
              </a:ext>
            </a:extLst>
          </p:cNvPr>
          <p:cNvPicPr>
            <a:picLocks noChangeAspect="1"/>
          </p:cNvPicPr>
          <p:nvPr/>
        </p:nvPicPr>
        <p:blipFill>
          <a:blip r:embed="rId2"/>
          <a:stretch>
            <a:fillRect/>
          </a:stretch>
        </p:blipFill>
        <p:spPr>
          <a:xfrm>
            <a:off x="1388230" y="2504662"/>
            <a:ext cx="9415540" cy="3998916"/>
          </a:xfrm>
          <a:prstGeom prst="rect">
            <a:avLst/>
          </a:prstGeom>
        </p:spPr>
      </p:pic>
    </p:spTree>
    <p:extLst>
      <p:ext uri="{BB962C8B-B14F-4D97-AF65-F5344CB8AC3E}">
        <p14:creationId xmlns:p14="http://schemas.microsoft.com/office/powerpoint/2010/main" val="2905206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F31231-D254-43F1-B847-100D60D167F8}"/>
              </a:ext>
            </a:extLst>
          </p:cNvPr>
          <p:cNvSpPr>
            <a:spLocks noGrp="1"/>
          </p:cNvSpPr>
          <p:nvPr>
            <p:ph type="title"/>
          </p:nvPr>
        </p:nvSpPr>
        <p:spPr/>
        <p:txBody>
          <a:bodyPr/>
          <a:lstStyle/>
          <a:p>
            <a:r>
              <a:rPr lang="es-CR" dirty="0"/>
              <a:t>Solución de la tarea II (XVII):</a:t>
            </a:r>
          </a:p>
        </p:txBody>
      </p:sp>
      <p:pic>
        <p:nvPicPr>
          <p:cNvPr id="5" name="Imagen 4">
            <a:extLst>
              <a:ext uri="{FF2B5EF4-FFF2-40B4-BE49-F238E27FC236}">
                <a16:creationId xmlns:a16="http://schemas.microsoft.com/office/drawing/2014/main" id="{1CBA76AD-BF78-4746-9807-803AAF484219}"/>
              </a:ext>
            </a:extLst>
          </p:cNvPr>
          <p:cNvPicPr>
            <a:picLocks noChangeAspect="1"/>
          </p:cNvPicPr>
          <p:nvPr/>
        </p:nvPicPr>
        <p:blipFill>
          <a:blip r:embed="rId2"/>
          <a:stretch>
            <a:fillRect/>
          </a:stretch>
        </p:blipFill>
        <p:spPr>
          <a:xfrm>
            <a:off x="981886" y="2514344"/>
            <a:ext cx="10228227" cy="3896468"/>
          </a:xfrm>
          <a:prstGeom prst="rect">
            <a:avLst/>
          </a:prstGeom>
        </p:spPr>
      </p:pic>
    </p:spTree>
    <p:extLst>
      <p:ext uri="{BB962C8B-B14F-4D97-AF65-F5344CB8AC3E}">
        <p14:creationId xmlns:p14="http://schemas.microsoft.com/office/powerpoint/2010/main" val="3037050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3653C3-AD67-440B-BBD8-6ABAA364CB9D}"/>
              </a:ext>
            </a:extLst>
          </p:cNvPr>
          <p:cNvSpPr>
            <a:spLocks noGrp="1"/>
          </p:cNvSpPr>
          <p:nvPr>
            <p:ph type="title"/>
          </p:nvPr>
        </p:nvSpPr>
        <p:spPr/>
        <p:txBody>
          <a:bodyPr/>
          <a:lstStyle/>
          <a:p>
            <a:r>
              <a:rPr lang="es-CR" dirty="0"/>
              <a:t>Solución de la tarea II (XVIII):</a:t>
            </a:r>
          </a:p>
        </p:txBody>
      </p:sp>
      <p:pic>
        <p:nvPicPr>
          <p:cNvPr id="5" name="Imagen 4">
            <a:extLst>
              <a:ext uri="{FF2B5EF4-FFF2-40B4-BE49-F238E27FC236}">
                <a16:creationId xmlns:a16="http://schemas.microsoft.com/office/drawing/2014/main" id="{D0C96D77-C0F8-4511-BCEE-CB8849AAA2D3}"/>
              </a:ext>
            </a:extLst>
          </p:cNvPr>
          <p:cNvPicPr>
            <a:picLocks noChangeAspect="1"/>
          </p:cNvPicPr>
          <p:nvPr/>
        </p:nvPicPr>
        <p:blipFill>
          <a:blip r:embed="rId2"/>
          <a:stretch>
            <a:fillRect/>
          </a:stretch>
        </p:blipFill>
        <p:spPr>
          <a:xfrm>
            <a:off x="1495831" y="2339335"/>
            <a:ext cx="9200337" cy="4267800"/>
          </a:xfrm>
          <a:prstGeom prst="rect">
            <a:avLst/>
          </a:prstGeom>
        </p:spPr>
      </p:pic>
    </p:spTree>
    <p:extLst>
      <p:ext uri="{BB962C8B-B14F-4D97-AF65-F5344CB8AC3E}">
        <p14:creationId xmlns:p14="http://schemas.microsoft.com/office/powerpoint/2010/main" val="160554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5C30E-C105-480B-A83E-9C509E9DAD46}"/>
              </a:ext>
            </a:extLst>
          </p:cNvPr>
          <p:cNvSpPr>
            <a:spLocks noGrp="1"/>
          </p:cNvSpPr>
          <p:nvPr>
            <p:ph type="title"/>
          </p:nvPr>
        </p:nvSpPr>
        <p:spPr/>
        <p:txBody>
          <a:bodyPr/>
          <a:lstStyle/>
          <a:p>
            <a:r>
              <a:rPr lang="es-CR" dirty="0"/>
              <a:t>Solución de la tarea II (I):</a:t>
            </a:r>
          </a:p>
        </p:txBody>
      </p:sp>
      <p:pic>
        <p:nvPicPr>
          <p:cNvPr id="9" name="Imagen 8">
            <a:extLst>
              <a:ext uri="{FF2B5EF4-FFF2-40B4-BE49-F238E27FC236}">
                <a16:creationId xmlns:a16="http://schemas.microsoft.com/office/drawing/2014/main" id="{FD66FC8E-C5EF-4B3C-92BC-BE6CD4341993}"/>
              </a:ext>
            </a:extLst>
          </p:cNvPr>
          <p:cNvPicPr>
            <a:picLocks noChangeAspect="1"/>
          </p:cNvPicPr>
          <p:nvPr/>
        </p:nvPicPr>
        <p:blipFill>
          <a:blip r:embed="rId2"/>
          <a:stretch>
            <a:fillRect/>
          </a:stretch>
        </p:blipFill>
        <p:spPr>
          <a:xfrm>
            <a:off x="1614060" y="2528012"/>
            <a:ext cx="8963879" cy="3629709"/>
          </a:xfrm>
          <a:prstGeom prst="rect">
            <a:avLst/>
          </a:prstGeom>
        </p:spPr>
      </p:pic>
    </p:spTree>
    <p:extLst>
      <p:ext uri="{BB962C8B-B14F-4D97-AF65-F5344CB8AC3E}">
        <p14:creationId xmlns:p14="http://schemas.microsoft.com/office/powerpoint/2010/main" val="418851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5F8EB-B758-4911-9CC7-C52410F978AB}"/>
              </a:ext>
            </a:extLst>
          </p:cNvPr>
          <p:cNvSpPr>
            <a:spLocks noGrp="1"/>
          </p:cNvSpPr>
          <p:nvPr>
            <p:ph type="title"/>
          </p:nvPr>
        </p:nvSpPr>
        <p:spPr/>
        <p:txBody>
          <a:bodyPr/>
          <a:lstStyle/>
          <a:p>
            <a:r>
              <a:rPr lang="es-CR" dirty="0"/>
              <a:t>Solución de la tarea II (XVIV):</a:t>
            </a:r>
          </a:p>
        </p:txBody>
      </p:sp>
      <p:pic>
        <p:nvPicPr>
          <p:cNvPr id="5" name="Imagen 4">
            <a:extLst>
              <a:ext uri="{FF2B5EF4-FFF2-40B4-BE49-F238E27FC236}">
                <a16:creationId xmlns:a16="http://schemas.microsoft.com/office/drawing/2014/main" id="{3573F88C-4121-486D-9FF1-08DC8A4FA592}"/>
              </a:ext>
            </a:extLst>
          </p:cNvPr>
          <p:cNvPicPr>
            <a:picLocks noChangeAspect="1"/>
          </p:cNvPicPr>
          <p:nvPr/>
        </p:nvPicPr>
        <p:blipFill>
          <a:blip r:embed="rId2"/>
          <a:stretch>
            <a:fillRect/>
          </a:stretch>
        </p:blipFill>
        <p:spPr>
          <a:xfrm>
            <a:off x="1666256" y="2457385"/>
            <a:ext cx="8859486" cy="3953427"/>
          </a:xfrm>
          <a:prstGeom prst="rect">
            <a:avLst/>
          </a:prstGeom>
        </p:spPr>
      </p:pic>
    </p:spTree>
    <p:extLst>
      <p:ext uri="{BB962C8B-B14F-4D97-AF65-F5344CB8AC3E}">
        <p14:creationId xmlns:p14="http://schemas.microsoft.com/office/powerpoint/2010/main" val="155552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5447D-C44B-4AE9-91FC-B5241762BA04}"/>
              </a:ext>
            </a:extLst>
          </p:cNvPr>
          <p:cNvSpPr>
            <a:spLocks noGrp="1"/>
          </p:cNvSpPr>
          <p:nvPr>
            <p:ph type="title"/>
          </p:nvPr>
        </p:nvSpPr>
        <p:spPr/>
        <p:txBody>
          <a:bodyPr/>
          <a:lstStyle/>
          <a:p>
            <a:r>
              <a:rPr lang="es-CR" dirty="0"/>
              <a:t>Solución de la tarea II (XX):</a:t>
            </a:r>
          </a:p>
        </p:txBody>
      </p:sp>
      <p:pic>
        <p:nvPicPr>
          <p:cNvPr id="5" name="Imagen 4">
            <a:extLst>
              <a:ext uri="{FF2B5EF4-FFF2-40B4-BE49-F238E27FC236}">
                <a16:creationId xmlns:a16="http://schemas.microsoft.com/office/drawing/2014/main" id="{3EBB548B-AE1D-4BFB-8D76-8DA1B6B1C0B1}"/>
              </a:ext>
            </a:extLst>
          </p:cNvPr>
          <p:cNvPicPr>
            <a:picLocks noChangeAspect="1"/>
          </p:cNvPicPr>
          <p:nvPr/>
        </p:nvPicPr>
        <p:blipFill>
          <a:blip r:embed="rId2"/>
          <a:stretch>
            <a:fillRect/>
          </a:stretch>
        </p:blipFill>
        <p:spPr>
          <a:xfrm>
            <a:off x="1270913" y="2321934"/>
            <a:ext cx="9650172" cy="4334480"/>
          </a:xfrm>
          <a:prstGeom prst="rect">
            <a:avLst/>
          </a:prstGeom>
        </p:spPr>
      </p:pic>
    </p:spTree>
    <p:extLst>
      <p:ext uri="{BB962C8B-B14F-4D97-AF65-F5344CB8AC3E}">
        <p14:creationId xmlns:p14="http://schemas.microsoft.com/office/powerpoint/2010/main" val="56462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08CFD-E0C8-4BAE-898C-9977C5FBA465}"/>
              </a:ext>
            </a:extLst>
          </p:cNvPr>
          <p:cNvSpPr>
            <a:spLocks noGrp="1"/>
          </p:cNvSpPr>
          <p:nvPr>
            <p:ph type="title"/>
          </p:nvPr>
        </p:nvSpPr>
        <p:spPr/>
        <p:txBody>
          <a:bodyPr/>
          <a:lstStyle/>
          <a:p>
            <a:r>
              <a:rPr lang="es-CR" dirty="0"/>
              <a:t>Solución de la tarea II (XXI):</a:t>
            </a:r>
          </a:p>
        </p:txBody>
      </p:sp>
      <p:pic>
        <p:nvPicPr>
          <p:cNvPr id="5" name="Imagen 4">
            <a:extLst>
              <a:ext uri="{FF2B5EF4-FFF2-40B4-BE49-F238E27FC236}">
                <a16:creationId xmlns:a16="http://schemas.microsoft.com/office/drawing/2014/main" id="{FD645941-05D0-4AD2-A0C2-40C5FD8991F6}"/>
              </a:ext>
            </a:extLst>
          </p:cNvPr>
          <p:cNvPicPr>
            <a:picLocks noChangeAspect="1"/>
          </p:cNvPicPr>
          <p:nvPr/>
        </p:nvPicPr>
        <p:blipFill>
          <a:blip r:embed="rId2"/>
          <a:stretch>
            <a:fillRect/>
          </a:stretch>
        </p:blipFill>
        <p:spPr>
          <a:xfrm>
            <a:off x="2605538" y="2431590"/>
            <a:ext cx="6980924" cy="4221937"/>
          </a:xfrm>
          <a:prstGeom prst="rect">
            <a:avLst/>
          </a:prstGeom>
        </p:spPr>
      </p:pic>
    </p:spTree>
    <p:extLst>
      <p:ext uri="{BB962C8B-B14F-4D97-AF65-F5344CB8AC3E}">
        <p14:creationId xmlns:p14="http://schemas.microsoft.com/office/powerpoint/2010/main" val="142218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3E39E-A0D7-436D-A32C-093DB54F6242}"/>
              </a:ext>
            </a:extLst>
          </p:cNvPr>
          <p:cNvSpPr>
            <a:spLocks noGrp="1"/>
          </p:cNvSpPr>
          <p:nvPr>
            <p:ph type="title"/>
          </p:nvPr>
        </p:nvSpPr>
        <p:spPr/>
        <p:txBody>
          <a:bodyPr/>
          <a:lstStyle/>
          <a:p>
            <a:r>
              <a:rPr lang="es-CR" dirty="0"/>
              <a:t>Solución de la tarea II (XXII):</a:t>
            </a:r>
          </a:p>
        </p:txBody>
      </p:sp>
      <p:pic>
        <p:nvPicPr>
          <p:cNvPr id="5" name="Imagen 4">
            <a:extLst>
              <a:ext uri="{FF2B5EF4-FFF2-40B4-BE49-F238E27FC236}">
                <a16:creationId xmlns:a16="http://schemas.microsoft.com/office/drawing/2014/main" id="{39F13089-C4B6-46BC-9A5A-8CDD0574E082}"/>
              </a:ext>
            </a:extLst>
          </p:cNvPr>
          <p:cNvPicPr>
            <a:picLocks noChangeAspect="1"/>
          </p:cNvPicPr>
          <p:nvPr/>
        </p:nvPicPr>
        <p:blipFill>
          <a:blip r:embed="rId2"/>
          <a:stretch>
            <a:fillRect/>
          </a:stretch>
        </p:blipFill>
        <p:spPr>
          <a:xfrm>
            <a:off x="1131133" y="2388850"/>
            <a:ext cx="9929734" cy="4184227"/>
          </a:xfrm>
          <a:prstGeom prst="rect">
            <a:avLst/>
          </a:prstGeom>
        </p:spPr>
      </p:pic>
    </p:spTree>
    <p:extLst>
      <p:ext uri="{BB962C8B-B14F-4D97-AF65-F5344CB8AC3E}">
        <p14:creationId xmlns:p14="http://schemas.microsoft.com/office/powerpoint/2010/main" val="1107126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4E1D5-4172-4805-AC12-EF8973CBF67D}"/>
              </a:ext>
            </a:extLst>
          </p:cNvPr>
          <p:cNvSpPr>
            <a:spLocks noGrp="1"/>
          </p:cNvSpPr>
          <p:nvPr>
            <p:ph type="title"/>
          </p:nvPr>
        </p:nvSpPr>
        <p:spPr/>
        <p:txBody>
          <a:bodyPr/>
          <a:lstStyle/>
          <a:p>
            <a:r>
              <a:rPr lang="es-CR" dirty="0"/>
              <a:t>Solución de la tarea II (XXIII):</a:t>
            </a:r>
          </a:p>
        </p:txBody>
      </p:sp>
      <p:pic>
        <p:nvPicPr>
          <p:cNvPr id="4" name="Imagen 3">
            <a:extLst>
              <a:ext uri="{FF2B5EF4-FFF2-40B4-BE49-F238E27FC236}">
                <a16:creationId xmlns:a16="http://schemas.microsoft.com/office/drawing/2014/main" id="{BD245567-4B1D-4538-8C82-451EAE93A637}"/>
              </a:ext>
            </a:extLst>
          </p:cNvPr>
          <p:cNvPicPr>
            <a:picLocks noChangeAspect="1"/>
          </p:cNvPicPr>
          <p:nvPr/>
        </p:nvPicPr>
        <p:blipFill>
          <a:blip r:embed="rId2"/>
          <a:stretch>
            <a:fillRect/>
          </a:stretch>
        </p:blipFill>
        <p:spPr>
          <a:xfrm>
            <a:off x="956544" y="3066025"/>
            <a:ext cx="10278909" cy="2819794"/>
          </a:xfrm>
          <a:prstGeom prst="rect">
            <a:avLst/>
          </a:prstGeom>
        </p:spPr>
      </p:pic>
    </p:spTree>
    <p:extLst>
      <p:ext uri="{BB962C8B-B14F-4D97-AF65-F5344CB8AC3E}">
        <p14:creationId xmlns:p14="http://schemas.microsoft.com/office/powerpoint/2010/main" val="595461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AB5FF-4A17-4B8F-AEF7-8C78DB6083A9}"/>
              </a:ext>
            </a:extLst>
          </p:cNvPr>
          <p:cNvSpPr>
            <a:spLocks noGrp="1"/>
          </p:cNvSpPr>
          <p:nvPr>
            <p:ph type="title"/>
          </p:nvPr>
        </p:nvSpPr>
        <p:spPr/>
        <p:txBody>
          <a:bodyPr/>
          <a:lstStyle/>
          <a:p>
            <a:r>
              <a:rPr lang="es-CR" dirty="0"/>
              <a:t>Solución de la tarea II (XXIV):</a:t>
            </a:r>
          </a:p>
        </p:txBody>
      </p:sp>
      <p:pic>
        <p:nvPicPr>
          <p:cNvPr id="4" name="Imagen 3">
            <a:extLst>
              <a:ext uri="{FF2B5EF4-FFF2-40B4-BE49-F238E27FC236}">
                <a16:creationId xmlns:a16="http://schemas.microsoft.com/office/drawing/2014/main" id="{B692820E-544C-4983-B27C-7094B253E0F4}"/>
              </a:ext>
            </a:extLst>
          </p:cNvPr>
          <p:cNvPicPr>
            <a:picLocks noChangeAspect="1"/>
          </p:cNvPicPr>
          <p:nvPr/>
        </p:nvPicPr>
        <p:blipFill>
          <a:blip r:embed="rId2"/>
          <a:stretch>
            <a:fillRect/>
          </a:stretch>
        </p:blipFill>
        <p:spPr>
          <a:xfrm>
            <a:off x="954558" y="2906998"/>
            <a:ext cx="10282884" cy="2963714"/>
          </a:xfrm>
          <a:prstGeom prst="rect">
            <a:avLst/>
          </a:prstGeom>
        </p:spPr>
      </p:pic>
    </p:spTree>
    <p:extLst>
      <p:ext uri="{BB962C8B-B14F-4D97-AF65-F5344CB8AC3E}">
        <p14:creationId xmlns:p14="http://schemas.microsoft.com/office/powerpoint/2010/main" val="4247766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32065-5750-4E20-8BF6-2A9AB3C392CD}"/>
              </a:ext>
            </a:extLst>
          </p:cNvPr>
          <p:cNvSpPr>
            <a:spLocks noGrp="1"/>
          </p:cNvSpPr>
          <p:nvPr>
            <p:ph type="title"/>
          </p:nvPr>
        </p:nvSpPr>
        <p:spPr/>
        <p:txBody>
          <a:bodyPr/>
          <a:lstStyle/>
          <a:p>
            <a:r>
              <a:rPr lang="es-CR" dirty="0"/>
              <a:t>Solución de la tarea II (XXV):</a:t>
            </a:r>
          </a:p>
        </p:txBody>
      </p:sp>
      <p:pic>
        <p:nvPicPr>
          <p:cNvPr id="4" name="Imagen 3">
            <a:extLst>
              <a:ext uri="{FF2B5EF4-FFF2-40B4-BE49-F238E27FC236}">
                <a16:creationId xmlns:a16="http://schemas.microsoft.com/office/drawing/2014/main" id="{AEF0D9F9-98A1-440D-B1EC-4DF15AED01A6}"/>
              </a:ext>
            </a:extLst>
          </p:cNvPr>
          <p:cNvPicPr>
            <a:picLocks noChangeAspect="1"/>
          </p:cNvPicPr>
          <p:nvPr/>
        </p:nvPicPr>
        <p:blipFill>
          <a:blip r:embed="rId2"/>
          <a:stretch>
            <a:fillRect/>
          </a:stretch>
        </p:blipFill>
        <p:spPr>
          <a:xfrm>
            <a:off x="2125743" y="2597425"/>
            <a:ext cx="7940513" cy="3906152"/>
          </a:xfrm>
          <a:prstGeom prst="rect">
            <a:avLst/>
          </a:prstGeom>
        </p:spPr>
      </p:pic>
    </p:spTree>
    <p:extLst>
      <p:ext uri="{BB962C8B-B14F-4D97-AF65-F5344CB8AC3E}">
        <p14:creationId xmlns:p14="http://schemas.microsoft.com/office/powerpoint/2010/main" val="3996236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640F40-AC89-4342-A16E-92166A923653}"/>
              </a:ext>
            </a:extLst>
          </p:cNvPr>
          <p:cNvSpPr>
            <a:spLocks noGrp="1"/>
          </p:cNvSpPr>
          <p:nvPr>
            <p:ph type="title"/>
          </p:nvPr>
        </p:nvSpPr>
        <p:spPr/>
        <p:txBody>
          <a:bodyPr/>
          <a:lstStyle/>
          <a:p>
            <a:r>
              <a:rPr lang="es-CR" dirty="0"/>
              <a:t>Solución de la tarea II (XXVI):</a:t>
            </a:r>
          </a:p>
        </p:txBody>
      </p:sp>
      <p:pic>
        <p:nvPicPr>
          <p:cNvPr id="5" name="Imagen 4">
            <a:extLst>
              <a:ext uri="{FF2B5EF4-FFF2-40B4-BE49-F238E27FC236}">
                <a16:creationId xmlns:a16="http://schemas.microsoft.com/office/drawing/2014/main" id="{78984851-20B3-493E-89F3-DE8A3336029F}"/>
              </a:ext>
            </a:extLst>
          </p:cNvPr>
          <p:cNvPicPr>
            <a:picLocks noChangeAspect="1"/>
          </p:cNvPicPr>
          <p:nvPr/>
        </p:nvPicPr>
        <p:blipFill>
          <a:blip r:embed="rId2"/>
          <a:stretch>
            <a:fillRect/>
          </a:stretch>
        </p:blipFill>
        <p:spPr>
          <a:xfrm>
            <a:off x="1889026" y="2499131"/>
            <a:ext cx="8413948" cy="3911681"/>
          </a:xfrm>
          <a:prstGeom prst="rect">
            <a:avLst/>
          </a:prstGeom>
        </p:spPr>
      </p:pic>
    </p:spTree>
    <p:extLst>
      <p:ext uri="{BB962C8B-B14F-4D97-AF65-F5344CB8AC3E}">
        <p14:creationId xmlns:p14="http://schemas.microsoft.com/office/powerpoint/2010/main" val="2703878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204E6-CB58-4280-8229-B8389139EA04}"/>
              </a:ext>
            </a:extLst>
          </p:cNvPr>
          <p:cNvSpPr>
            <a:spLocks noGrp="1"/>
          </p:cNvSpPr>
          <p:nvPr>
            <p:ph type="title"/>
          </p:nvPr>
        </p:nvSpPr>
        <p:spPr/>
        <p:txBody>
          <a:bodyPr/>
          <a:lstStyle/>
          <a:p>
            <a:r>
              <a:rPr lang="es-CR" dirty="0"/>
              <a:t>Solución de la tarea II (XXVII):</a:t>
            </a:r>
          </a:p>
        </p:txBody>
      </p:sp>
      <p:pic>
        <p:nvPicPr>
          <p:cNvPr id="5" name="Imagen 4">
            <a:extLst>
              <a:ext uri="{FF2B5EF4-FFF2-40B4-BE49-F238E27FC236}">
                <a16:creationId xmlns:a16="http://schemas.microsoft.com/office/drawing/2014/main" id="{772CA7D8-3707-46DD-96D7-C05B68CB1937}"/>
              </a:ext>
            </a:extLst>
          </p:cNvPr>
          <p:cNvPicPr>
            <a:picLocks noChangeAspect="1"/>
          </p:cNvPicPr>
          <p:nvPr/>
        </p:nvPicPr>
        <p:blipFill>
          <a:blip r:embed="rId2"/>
          <a:stretch>
            <a:fillRect/>
          </a:stretch>
        </p:blipFill>
        <p:spPr>
          <a:xfrm>
            <a:off x="866451" y="3190461"/>
            <a:ext cx="10459096" cy="2398592"/>
          </a:xfrm>
          <a:prstGeom prst="rect">
            <a:avLst/>
          </a:prstGeom>
        </p:spPr>
      </p:pic>
    </p:spTree>
    <p:extLst>
      <p:ext uri="{BB962C8B-B14F-4D97-AF65-F5344CB8AC3E}">
        <p14:creationId xmlns:p14="http://schemas.microsoft.com/office/powerpoint/2010/main" val="3773880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32659-9004-40AB-B06C-8F024752DC1F}"/>
              </a:ext>
            </a:extLst>
          </p:cNvPr>
          <p:cNvSpPr>
            <a:spLocks noGrp="1"/>
          </p:cNvSpPr>
          <p:nvPr>
            <p:ph type="title"/>
          </p:nvPr>
        </p:nvSpPr>
        <p:spPr/>
        <p:txBody>
          <a:bodyPr/>
          <a:lstStyle/>
          <a:p>
            <a:r>
              <a:rPr lang="es-CR" dirty="0"/>
              <a:t>Solución de la tarea II (XXVIII):</a:t>
            </a:r>
          </a:p>
        </p:txBody>
      </p:sp>
      <p:pic>
        <p:nvPicPr>
          <p:cNvPr id="5" name="Imagen 4">
            <a:extLst>
              <a:ext uri="{FF2B5EF4-FFF2-40B4-BE49-F238E27FC236}">
                <a16:creationId xmlns:a16="http://schemas.microsoft.com/office/drawing/2014/main" id="{04A3DAB0-5701-488D-B8A2-AA22A746DEE4}"/>
              </a:ext>
            </a:extLst>
          </p:cNvPr>
          <p:cNvPicPr>
            <a:picLocks noChangeAspect="1"/>
          </p:cNvPicPr>
          <p:nvPr/>
        </p:nvPicPr>
        <p:blipFill>
          <a:blip r:embed="rId2"/>
          <a:stretch>
            <a:fillRect/>
          </a:stretch>
        </p:blipFill>
        <p:spPr>
          <a:xfrm>
            <a:off x="2671121" y="2722929"/>
            <a:ext cx="6849757" cy="3545607"/>
          </a:xfrm>
          <a:prstGeom prst="rect">
            <a:avLst/>
          </a:prstGeom>
        </p:spPr>
      </p:pic>
    </p:spTree>
    <p:extLst>
      <p:ext uri="{BB962C8B-B14F-4D97-AF65-F5344CB8AC3E}">
        <p14:creationId xmlns:p14="http://schemas.microsoft.com/office/powerpoint/2010/main" val="219502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EFDBE-F7A6-48F3-A4A0-24CF22C254A7}"/>
              </a:ext>
            </a:extLst>
          </p:cNvPr>
          <p:cNvSpPr>
            <a:spLocks noGrp="1"/>
          </p:cNvSpPr>
          <p:nvPr>
            <p:ph type="title"/>
          </p:nvPr>
        </p:nvSpPr>
        <p:spPr/>
        <p:txBody>
          <a:bodyPr/>
          <a:lstStyle/>
          <a:p>
            <a:r>
              <a:rPr lang="es-CR" dirty="0"/>
              <a:t>Solución de la tarea II (II):</a:t>
            </a:r>
          </a:p>
        </p:txBody>
      </p:sp>
      <p:pic>
        <p:nvPicPr>
          <p:cNvPr id="5" name="Imagen 4">
            <a:extLst>
              <a:ext uri="{FF2B5EF4-FFF2-40B4-BE49-F238E27FC236}">
                <a16:creationId xmlns:a16="http://schemas.microsoft.com/office/drawing/2014/main" id="{1896F6AA-ABE1-4954-BE79-8A6BD4933E6F}"/>
              </a:ext>
            </a:extLst>
          </p:cNvPr>
          <p:cNvPicPr>
            <a:picLocks noChangeAspect="1"/>
          </p:cNvPicPr>
          <p:nvPr/>
        </p:nvPicPr>
        <p:blipFill>
          <a:blip r:embed="rId2"/>
          <a:stretch>
            <a:fillRect/>
          </a:stretch>
        </p:blipFill>
        <p:spPr>
          <a:xfrm>
            <a:off x="1443601" y="2891223"/>
            <a:ext cx="9304796" cy="1075554"/>
          </a:xfrm>
          <a:prstGeom prst="rect">
            <a:avLst/>
          </a:prstGeom>
        </p:spPr>
      </p:pic>
      <p:pic>
        <p:nvPicPr>
          <p:cNvPr id="7" name="Imagen 6">
            <a:extLst>
              <a:ext uri="{FF2B5EF4-FFF2-40B4-BE49-F238E27FC236}">
                <a16:creationId xmlns:a16="http://schemas.microsoft.com/office/drawing/2014/main" id="{C74D6755-73CE-462C-8672-4C26F8571CD2}"/>
              </a:ext>
            </a:extLst>
          </p:cNvPr>
          <p:cNvPicPr>
            <a:picLocks noChangeAspect="1"/>
          </p:cNvPicPr>
          <p:nvPr/>
        </p:nvPicPr>
        <p:blipFill>
          <a:blip r:embed="rId3"/>
          <a:stretch>
            <a:fillRect/>
          </a:stretch>
        </p:blipFill>
        <p:spPr>
          <a:xfrm>
            <a:off x="492514" y="4831306"/>
            <a:ext cx="11206971" cy="1100145"/>
          </a:xfrm>
          <a:prstGeom prst="rect">
            <a:avLst/>
          </a:prstGeom>
        </p:spPr>
      </p:pic>
    </p:spTree>
    <p:extLst>
      <p:ext uri="{BB962C8B-B14F-4D97-AF65-F5344CB8AC3E}">
        <p14:creationId xmlns:p14="http://schemas.microsoft.com/office/powerpoint/2010/main" val="3035380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0A752-B7FF-4F08-B054-7611ED6F733C}"/>
              </a:ext>
            </a:extLst>
          </p:cNvPr>
          <p:cNvSpPr>
            <a:spLocks noGrp="1"/>
          </p:cNvSpPr>
          <p:nvPr>
            <p:ph type="title"/>
          </p:nvPr>
        </p:nvSpPr>
        <p:spPr/>
        <p:txBody>
          <a:bodyPr/>
          <a:lstStyle/>
          <a:p>
            <a:r>
              <a:rPr lang="es-CR" dirty="0"/>
              <a:t>Solución de la tarea II (XXIV):</a:t>
            </a:r>
          </a:p>
        </p:txBody>
      </p:sp>
      <p:pic>
        <p:nvPicPr>
          <p:cNvPr id="5" name="Imagen 4">
            <a:extLst>
              <a:ext uri="{FF2B5EF4-FFF2-40B4-BE49-F238E27FC236}">
                <a16:creationId xmlns:a16="http://schemas.microsoft.com/office/drawing/2014/main" id="{E462175B-AB3C-4933-B2DD-99139A01815D}"/>
              </a:ext>
            </a:extLst>
          </p:cNvPr>
          <p:cNvPicPr>
            <a:picLocks noChangeAspect="1"/>
          </p:cNvPicPr>
          <p:nvPr/>
        </p:nvPicPr>
        <p:blipFill>
          <a:blip r:embed="rId2"/>
          <a:stretch>
            <a:fillRect/>
          </a:stretch>
        </p:blipFill>
        <p:spPr>
          <a:xfrm>
            <a:off x="1616928" y="2793614"/>
            <a:ext cx="8958144" cy="3400777"/>
          </a:xfrm>
          <a:prstGeom prst="rect">
            <a:avLst/>
          </a:prstGeom>
        </p:spPr>
      </p:pic>
    </p:spTree>
    <p:extLst>
      <p:ext uri="{BB962C8B-B14F-4D97-AF65-F5344CB8AC3E}">
        <p14:creationId xmlns:p14="http://schemas.microsoft.com/office/powerpoint/2010/main" val="2685616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A98D1-8D7A-4991-969F-FEF74FF9DF6C}"/>
              </a:ext>
            </a:extLst>
          </p:cNvPr>
          <p:cNvSpPr>
            <a:spLocks noGrp="1"/>
          </p:cNvSpPr>
          <p:nvPr>
            <p:ph type="title"/>
          </p:nvPr>
        </p:nvSpPr>
        <p:spPr/>
        <p:txBody>
          <a:bodyPr/>
          <a:lstStyle/>
          <a:p>
            <a:r>
              <a:rPr lang="es-CR" dirty="0"/>
              <a:t>Solución de la tarea II (XXX):</a:t>
            </a:r>
          </a:p>
        </p:txBody>
      </p:sp>
      <p:pic>
        <p:nvPicPr>
          <p:cNvPr id="5" name="Imagen 4">
            <a:extLst>
              <a:ext uri="{FF2B5EF4-FFF2-40B4-BE49-F238E27FC236}">
                <a16:creationId xmlns:a16="http://schemas.microsoft.com/office/drawing/2014/main" id="{8FD6A2E5-ED87-41F9-BE1B-A8FC144B725A}"/>
              </a:ext>
            </a:extLst>
          </p:cNvPr>
          <p:cNvPicPr>
            <a:picLocks noChangeAspect="1"/>
          </p:cNvPicPr>
          <p:nvPr/>
        </p:nvPicPr>
        <p:blipFill>
          <a:blip r:embed="rId2"/>
          <a:stretch>
            <a:fillRect/>
          </a:stretch>
        </p:blipFill>
        <p:spPr>
          <a:xfrm>
            <a:off x="1975102" y="3027579"/>
            <a:ext cx="8241796" cy="2873287"/>
          </a:xfrm>
          <a:prstGeom prst="rect">
            <a:avLst/>
          </a:prstGeom>
        </p:spPr>
      </p:pic>
    </p:spTree>
    <p:extLst>
      <p:ext uri="{BB962C8B-B14F-4D97-AF65-F5344CB8AC3E}">
        <p14:creationId xmlns:p14="http://schemas.microsoft.com/office/powerpoint/2010/main" val="288756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5406F-6A46-4DC1-9632-18579BED0BBC}"/>
              </a:ext>
            </a:extLst>
          </p:cNvPr>
          <p:cNvSpPr>
            <a:spLocks noGrp="1"/>
          </p:cNvSpPr>
          <p:nvPr>
            <p:ph type="title"/>
          </p:nvPr>
        </p:nvSpPr>
        <p:spPr/>
        <p:txBody>
          <a:bodyPr/>
          <a:lstStyle/>
          <a:p>
            <a:r>
              <a:rPr lang="es-CR" dirty="0"/>
              <a:t>Solución de la tarea II (XXXI):</a:t>
            </a:r>
          </a:p>
        </p:txBody>
      </p:sp>
      <p:pic>
        <p:nvPicPr>
          <p:cNvPr id="5" name="Imagen 4">
            <a:extLst>
              <a:ext uri="{FF2B5EF4-FFF2-40B4-BE49-F238E27FC236}">
                <a16:creationId xmlns:a16="http://schemas.microsoft.com/office/drawing/2014/main" id="{A8DE9676-42BE-484C-98E2-C9C702DF7BB8}"/>
              </a:ext>
            </a:extLst>
          </p:cNvPr>
          <p:cNvPicPr>
            <a:picLocks noChangeAspect="1"/>
          </p:cNvPicPr>
          <p:nvPr/>
        </p:nvPicPr>
        <p:blipFill>
          <a:blip r:embed="rId2"/>
          <a:stretch>
            <a:fillRect/>
          </a:stretch>
        </p:blipFill>
        <p:spPr>
          <a:xfrm>
            <a:off x="3023586" y="2279374"/>
            <a:ext cx="6144827" cy="4261272"/>
          </a:xfrm>
          <a:prstGeom prst="rect">
            <a:avLst/>
          </a:prstGeom>
        </p:spPr>
      </p:pic>
    </p:spTree>
    <p:extLst>
      <p:ext uri="{BB962C8B-B14F-4D97-AF65-F5344CB8AC3E}">
        <p14:creationId xmlns:p14="http://schemas.microsoft.com/office/powerpoint/2010/main" val="1564361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B6865-23F8-4139-BC33-16376CA5F465}"/>
              </a:ext>
            </a:extLst>
          </p:cNvPr>
          <p:cNvSpPr>
            <a:spLocks noGrp="1"/>
          </p:cNvSpPr>
          <p:nvPr>
            <p:ph type="title"/>
          </p:nvPr>
        </p:nvSpPr>
        <p:spPr/>
        <p:txBody>
          <a:bodyPr/>
          <a:lstStyle/>
          <a:p>
            <a:r>
              <a:rPr lang="es-CR"/>
              <a:t>Solución de la tarea II (XXXII):</a:t>
            </a:r>
            <a:endParaRPr lang="es-CR" dirty="0"/>
          </a:p>
        </p:txBody>
      </p:sp>
      <p:pic>
        <p:nvPicPr>
          <p:cNvPr id="4" name="Imagen 3">
            <a:extLst>
              <a:ext uri="{FF2B5EF4-FFF2-40B4-BE49-F238E27FC236}">
                <a16:creationId xmlns:a16="http://schemas.microsoft.com/office/drawing/2014/main" id="{ED8EB8A4-E3F8-47FB-BB1B-C22647D7EDA9}"/>
              </a:ext>
            </a:extLst>
          </p:cNvPr>
          <p:cNvPicPr>
            <a:picLocks noChangeAspect="1"/>
          </p:cNvPicPr>
          <p:nvPr/>
        </p:nvPicPr>
        <p:blipFill>
          <a:blip r:embed="rId2"/>
          <a:stretch>
            <a:fillRect/>
          </a:stretch>
        </p:blipFill>
        <p:spPr>
          <a:xfrm>
            <a:off x="979119" y="2899052"/>
            <a:ext cx="10233761" cy="3316497"/>
          </a:xfrm>
          <a:prstGeom prst="rect">
            <a:avLst/>
          </a:prstGeom>
        </p:spPr>
      </p:pic>
    </p:spTree>
    <p:extLst>
      <p:ext uri="{BB962C8B-B14F-4D97-AF65-F5344CB8AC3E}">
        <p14:creationId xmlns:p14="http://schemas.microsoft.com/office/powerpoint/2010/main" val="599685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634612-375C-4083-BE96-4154E6D39CC4}"/>
              </a:ext>
            </a:extLst>
          </p:cNvPr>
          <p:cNvSpPr>
            <a:spLocks noGrp="1"/>
          </p:cNvSpPr>
          <p:nvPr>
            <p:ph type="title"/>
          </p:nvPr>
        </p:nvSpPr>
        <p:spPr/>
        <p:txBody>
          <a:bodyPr/>
          <a:lstStyle/>
          <a:p>
            <a:r>
              <a:rPr lang="es-CR" dirty="0"/>
              <a:t>Solución de la tarea II (XXXIII):</a:t>
            </a:r>
          </a:p>
        </p:txBody>
      </p:sp>
      <p:sp>
        <p:nvSpPr>
          <p:cNvPr id="3" name="Marcador de contenido 2">
            <a:extLst>
              <a:ext uri="{FF2B5EF4-FFF2-40B4-BE49-F238E27FC236}">
                <a16:creationId xmlns:a16="http://schemas.microsoft.com/office/drawing/2014/main" id="{E34E20B1-15E2-48B2-B0C1-0E6A50AB6062}"/>
              </a:ext>
            </a:extLst>
          </p:cNvPr>
          <p:cNvSpPr>
            <a:spLocks noGrp="1"/>
          </p:cNvSpPr>
          <p:nvPr>
            <p:ph idx="1"/>
          </p:nvPr>
        </p:nvSpPr>
        <p:spPr>
          <a:xfrm>
            <a:off x="827424" y="2368061"/>
            <a:ext cx="10554574" cy="3636511"/>
          </a:xfrm>
        </p:spPr>
        <p:txBody>
          <a:bodyPr>
            <a:normAutofit/>
          </a:bodyPr>
          <a:lstStyle/>
          <a:p>
            <a:pPr marL="0" indent="0" algn="just">
              <a:buNone/>
            </a:pPr>
            <a:r>
              <a:rPr lang="es-MX" sz="2400" b="0" i="0" dirty="0">
                <a:effectLst/>
                <a:latin typeface="Calibri" panose="020F0502020204030204" pitchFamily="34" charset="0"/>
                <a:cs typeface="Calibri" panose="020F0502020204030204" pitchFamily="34" charset="0"/>
              </a:rPr>
              <a:t>Elementos de memoria no deseados son generados cuando se deja un bloque “</a:t>
            </a:r>
            <a:r>
              <a:rPr lang="es-MX" sz="2400" b="0" i="0" dirty="0" err="1">
                <a:effectLst/>
                <a:latin typeface="Calibri" panose="020F0502020204030204" pitchFamily="34" charset="0"/>
                <a:cs typeface="Calibri" panose="020F0502020204030204" pitchFamily="34" charset="0"/>
              </a:rPr>
              <a:t>case”incompleto</a:t>
            </a:r>
            <a:r>
              <a:rPr lang="es-MX" sz="2400" b="0" i="0" dirty="0">
                <a:effectLst/>
                <a:latin typeface="Calibri" panose="020F0502020204030204" pitchFamily="34" charset="0"/>
                <a:cs typeface="Calibri" panose="020F0502020204030204" pitchFamily="34" charset="0"/>
              </a:rPr>
              <a:t>, es decir cuando no se usan todas las combinaciones posibles(y no se usa un default o no se inicializan las variables antes del case). Esto también sucede en bloques “if/</a:t>
            </a:r>
            <a:r>
              <a:rPr lang="es-MX" sz="2400" b="0" i="0" dirty="0" err="1">
                <a:effectLst/>
                <a:latin typeface="Calibri" panose="020F0502020204030204" pitchFamily="34" charset="0"/>
                <a:cs typeface="Calibri" panose="020F0502020204030204" pitchFamily="34" charset="0"/>
              </a:rPr>
              <a:t>else</a:t>
            </a:r>
            <a:r>
              <a:rPr lang="es-MX" sz="2400" b="0" i="0" dirty="0">
                <a:effectLst/>
                <a:latin typeface="Calibri" panose="020F0502020204030204" pitchFamily="34" charset="0"/>
                <a:cs typeface="Calibri" panose="020F0502020204030204" pitchFamily="34" charset="0"/>
              </a:rPr>
              <a:t> if/</a:t>
            </a:r>
            <a:r>
              <a:rPr lang="es-MX" sz="2400" b="0" i="0" dirty="0" err="1">
                <a:effectLst/>
                <a:latin typeface="Calibri" panose="020F0502020204030204" pitchFamily="34" charset="0"/>
                <a:cs typeface="Calibri" panose="020F0502020204030204" pitchFamily="34" charset="0"/>
              </a:rPr>
              <a:t>else</a:t>
            </a:r>
            <a:r>
              <a:rPr lang="es-MX" sz="2400" b="0" i="0" dirty="0">
                <a:effectLst/>
                <a:latin typeface="Calibri" panose="020F0502020204030204" pitchFamily="34" charset="0"/>
                <a:cs typeface="Calibri" panose="020F0502020204030204" pitchFamily="34" charset="0"/>
              </a:rPr>
              <a:t>” cuando se deja sin “</a:t>
            </a:r>
            <a:r>
              <a:rPr lang="es-MX" sz="2400" b="0" i="0" dirty="0" err="1">
                <a:effectLst/>
                <a:latin typeface="Calibri" panose="020F0502020204030204" pitchFamily="34" charset="0"/>
                <a:cs typeface="Calibri" panose="020F0502020204030204" pitchFamily="34" charset="0"/>
              </a:rPr>
              <a:t>else</a:t>
            </a:r>
            <a:r>
              <a:rPr lang="es-MX" sz="2400" b="0" i="0" dirty="0">
                <a:effectLst/>
                <a:latin typeface="Calibri" panose="020F0502020204030204" pitchFamily="34" charset="0"/>
                <a:cs typeface="Calibri" panose="020F0502020204030204" pitchFamily="34" charset="0"/>
              </a:rPr>
              <a:t>”. En ambos casos el sintetizador asume que la falta de un caso (o un </a:t>
            </a:r>
            <a:r>
              <a:rPr lang="es-MX" sz="2400" b="0" i="0" dirty="0" err="1">
                <a:effectLst/>
                <a:latin typeface="Calibri" panose="020F0502020204030204" pitchFamily="34" charset="0"/>
                <a:cs typeface="Calibri" panose="020F0502020204030204" pitchFamily="34" charset="0"/>
              </a:rPr>
              <a:t>else</a:t>
            </a:r>
            <a:r>
              <a:rPr lang="es-MX" sz="2400" b="0" i="0" dirty="0">
                <a:effectLst/>
                <a:latin typeface="Calibri" panose="020F0502020204030204" pitchFamily="34" charset="0"/>
                <a:cs typeface="Calibri" panose="020F0502020204030204" pitchFamily="34" charset="0"/>
              </a:rPr>
              <a:t>) significa que la variable no debe cambiar bajo dicha condición (el caso olvidado) y por lo tanto debe existir un elemento de memoria ( siempre va a agregar un latch). </a:t>
            </a:r>
            <a:endParaRPr lang="es-C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420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C0F35-28FE-461B-B81E-3BBA960E3E2B}"/>
              </a:ext>
            </a:extLst>
          </p:cNvPr>
          <p:cNvSpPr>
            <a:spLocks noGrp="1"/>
          </p:cNvSpPr>
          <p:nvPr>
            <p:ph type="title"/>
          </p:nvPr>
        </p:nvSpPr>
        <p:spPr/>
        <p:txBody>
          <a:bodyPr/>
          <a:lstStyle/>
          <a:p>
            <a:r>
              <a:rPr lang="es-CR" dirty="0"/>
              <a:t>Solución de la tarea II (XXXIV):</a:t>
            </a:r>
          </a:p>
        </p:txBody>
      </p:sp>
      <p:sp>
        <p:nvSpPr>
          <p:cNvPr id="3" name="Marcador de contenido 2">
            <a:extLst>
              <a:ext uri="{FF2B5EF4-FFF2-40B4-BE49-F238E27FC236}">
                <a16:creationId xmlns:a16="http://schemas.microsoft.com/office/drawing/2014/main" id="{4FE569D5-82A9-44E1-ADD0-D68558E623BF}"/>
              </a:ext>
            </a:extLst>
          </p:cNvPr>
          <p:cNvSpPr>
            <a:spLocks noGrp="1"/>
          </p:cNvSpPr>
          <p:nvPr>
            <p:ph idx="1"/>
          </p:nvPr>
        </p:nvSpPr>
        <p:spPr/>
        <p:txBody>
          <a:bodyPr>
            <a:normAutofit/>
          </a:bodyPr>
          <a:lstStyle/>
          <a:p>
            <a:pPr marL="0" indent="0" algn="just">
              <a:buNone/>
            </a:pPr>
            <a:r>
              <a:rPr lang="es-MX" sz="2400" b="0" i="0" dirty="0">
                <a:effectLst/>
                <a:latin typeface="Calibri" panose="020F0502020204030204" pitchFamily="34" charset="0"/>
                <a:cs typeface="Calibri" panose="020F0502020204030204" pitchFamily="34" charset="0"/>
              </a:rPr>
              <a:t>Define que variables son las que “disparan” la ejecución de un bloque </a:t>
            </a:r>
            <a:r>
              <a:rPr lang="es-MX" sz="2400" b="0" i="0" dirty="0" err="1">
                <a:effectLst/>
                <a:latin typeface="Calibri" panose="020F0502020204030204" pitchFamily="34" charset="0"/>
                <a:cs typeface="Calibri" panose="020F0502020204030204" pitchFamily="34" charset="0"/>
              </a:rPr>
              <a:t>always</a:t>
            </a:r>
            <a:r>
              <a:rPr lang="es-MX" sz="2400" b="0" i="0" dirty="0">
                <a:effectLst/>
                <a:latin typeface="Calibri" panose="020F0502020204030204" pitchFamily="34" charset="0"/>
                <a:cs typeface="Calibri" panose="020F0502020204030204" pitchFamily="34" charset="0"/>
              </a:rPr>
              <a:t>. En sistemas combinacionales esta lista debe contener todas las variables “entrada del bloque”, es decir las variables que se usan para calcular una salida (e incluso las usadas como condición en if/</a:t>
            </a:r>
            <a:r>
              <a:rPr lang="es-MX" sz="2400" b="0" i="0" dirty="0" err="1">
                <a:effectLst/>
                <a:latin typeface="Calibri" panose="020F0502020204030204" pitchFamily="34" charset="0"/>
                <a:cs typeface="Calibri" panose="020F0502020204030204" pitchFamily="34" charset="0"/>
              </a:rPr>
              <a:t>else</a:t>
            </a:r>
            <a:r>
              <a:rPr lang="es-MX" sz="2400" b="0" i="0" dirty="0">
                <a:effectLst/>
                <a:latin typeface="Calibri" panose="020F0502020204030204" pitchFamily="34" charset="0"/>
                <a:cs typeface="Calibri" panose="020F0502020204030204" pitchFamily="34" charset="0"/>
              </a:rPr>
              <a:t> o case).</a:t>
            </a:r>
            <a:endParaRPr lang="es-C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0303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1BB71-1153-4A48-B252-B3ABB45C5551}"/>
              </a:ext>
            </a:extLst>
          </p:cNvPr>
          <p:cNvSpPr>
            <a:spLocks noGrp="1"/>
          </p:cNvSpPr>
          <p:nvPr>
            <p:ph type="title"/>
          </p:nvPr>
        </p:nvSpPr>
        <p:spPr/>
        <p:txBody>
          <a:bodyPr/>
          <a:lstStyle/>
          <a:p>
            <a:r>
              <a:rPr lang="es-CR" dirty="0"/>
              <a:t>Solución de la tarea II (XXXV):</a:t>
            </a:r>
          </a:p>
        </p:txBody>
      </p:sp>
      <p:pic>
        <p:nvPicPr>
          <p:cNvPr id="5" name="Imagen 4">
            <a:extLst>
              <a:ext uri="{FF2B5EF4-FFF2-40B4-BE49-F238E27FC236}">
                <a16:creationId xmlns:a16="http://schemas.microsoft.com/office/drawing/2014/main" id="{180AC1F9-7F7F-4F11-9819-56853672392A}"/>
              </a:ext>
            </a:extLst>
          </p:cNvPr>
          <p:cNvPicPr>
            <a:picLocks noChangeAspect="1"/>
          </p:cNvPicPr>
          <p:nvPr/>
        </p:nvPicPr>
        <p:blipFill>
          <a:blip r:embed="rId2"/>
          <a:stretch>
            <a:fillRect/>
          </a:stretch>
        </p:blipFill>
        <p:spPr>
          <a:xfrm>
            <a:off x="2634972" y="2575770"/>
            <a:ext cx="6922056" cy="1696002"/>
          </a:xfrm>
          <a:prstGeom prst="rect">
            <a:avLst/>
          </a:prstGeom>
        </p:spPr>
      </p:pic>
      <p:pic>
        <p:nvPicPr>
          <p:cNvPr id="9" name="Imagen 8">
            <a:extLst>
              <a:ext uri="{FF2B5EF4-FFF2-40B4-BE49-F238E27FC236}">
                <a16:creationId xmlns:a16="http://schemas.microsoft.com/office/drawing/2014/main" id="{9A1DB829-E434-4B43-AC6B-C64C93C3C2BA}"/>
              </a:ext>
            </a:extLst>
          </p:cNvPr>
          <p:cNvPicPr>
            <a:picLocks noChangeAspect="1"/>
          </p:cNvPicPr>
          <p:nvPr/>
        </p:nvPicPr>
        <p:blipFill>
          <a:blip r:embed="rId3"/>
          <a:stretch>
            <a:fillRect/>
          </a:stretch>
        </p:blipFill>
        <p:spPr>
          <a:xfrm>
            <a:off x="2172367" y="4553570"/>
            <a:ext cx="7847263" cy="1857242"/>
          </a:xfrm>
          <a:prstGeom prst="rect">
            <a:avLst/>
          </a:prstGeom>
        </p:spPr>
      </p:pic>
    </p:spTree>
    <p:extLst>
      <p:ext uri="{BB962C8B-B14F-4D97-AF65-F5344CB8AC3E}">
        <p14:creationId xmlns:p14="http://schemas.microsoft.com/office/powerpoint/2010/main" val="3973880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95A67-8ECC-4D54-8BE3-35CA8F157F69}"/>
              </a:ext>
            </a:extLst>
          </p:cNvPr>
          <p:cNvSpPr>
            <a:spLocks noGrp="1"/>
          </p:cNvSpPr>
          <p:nvPr>
            <p:ph type="title"/>
          </p:nvPr>
        </p:nvSpPr>
        <p:spPr/>
        <p:txBody>
          <a:bodyPr/>
          <a:lstStyle/>
          <a:p>
            <a:r>
              <a:rPr lang="es-CR" dirty="0"/>
              <a:t>Solución de la tarea II (XXXVI):</a:t>
            </a:r>
          </a:p>
        </p:txBody>
      </p:sp>
      <p:pic>
        <p:nvPicPr>
          <p:cNvPr id="5" name="Imagen 4">
            <a:extLst>
              <a:ext uri="{FF2B5EF4-FFF2-40B4-BE49-F238E27FC236}">
                <a16:creationId xmlns:a16="http://schemas.microsoft.com/office/drawing/2014/main" id="{2B26EEB0-4475-4DA5-B1B1-01D7F435F496}"/>
              </a:ext>
            </a:extLst>
          </p:cNvPr>
          <p:cNvPicPr>
            <a:picLocks noChangeAspect="1"/>
          </p:cNvPicPr>
          <p:nvPr/>
        </p:nvPicPr>
        <p:blipFill>
          <a:blip r:embed="rId2"/>
          <a:stretch>
            <a:fillRect/>
          </a:stretch>
        </p:blipFill>
        <p:spPr>
          <a:xfrm>
            <a:off x="1614940" y="3041418"/>
            <a:ext cx="8962118" cy="1120264"/>
          </a:xfrm>
          <a:prstGeom prst="rect">
            <a:avLst/>
          </a:prstGeom>
        </p:spPr>
      </p:pic>
      <p:pic>
        <p:nvPicPr>
          <p:cNvPr id="7" name="Imagen 6">
            <a:extLst>
              <a:ext uri="{FF2B5EF4-FFF2-40B4-BE49-F238E27FC236}">
                <a16:creationId xmlns:a16="http://schemas.microsoft.com/office/drawing/2014/main" id="{2E6ADDC5-058D-4C5F-9623-F98AFE16C938}"/>
              </a:ext>
            </a:extLst>
          </p:cNvPr>
          <p:cNvPicPr>
            <a:picLocks noChangeAspect="1"/>
          </p:cNvPicPr>
          <p:nvPr/>
        </p:nvPicPr>
        <p:blipFill>
          <a:blip r:embed="rId3"/>
          <a:stretch>
            <a:fillRect/>
          </a:stretch>
        </p:blipFill>
        <p:spPr>
          <a:xfrm>
            <a:off x="1428238" y="4905748"/>
            <a:ext cx="9335522" cy="1120263"/>
          </a:xfrm>
          <a:prstGeom prst="rect">
            <a:avLst/>
          </a:prstGeom>
        </p:spPr>
      </p:pic>
    </p:spTree>
    <p:extLst>
      <p:ext uri="{BB962C8B-B14F-4D97-AF65-F5344CB8AC3E}">
        <p14:creationId xmlns:p14="http://schemas.microsoft.com/office/powerpoint/2010/main" val="543436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B9A2A-EDC5-4B23-A7B9-C87006B9D01A}"/>
              </a:ext>
            </a:extLst>
          </p:cNvPr>
          <p:cNvSpPr>
            <a:spLocks noGrp="1"/>
          </p:cNvSpPr>
          <p:nvPr>
            <p:ph type="title"/>
          </p:nvPr>
        </p:nvSpPr>
        <p:spPr/>
        <p:txBody>
          <a:bodyPr/>
          <a:lstStyle/>
          <a:p>
            <a:r>
              <a:rPr lang="es-CR" dirty="0"/>
              <a:t>Solución de la tarea II (XXXVII):</a:t>
            </a:r>
          </a:p>
        </p:txBody>
      </p:sp>
      <p:sp>
        <p:nvSpPr>
          <p:cNvPr id="4" name="Marcador de contenido 2">
            <a:extLst>
              <a:ext uri="{FF2B5EF4-FFF2-40B4-BE49-F238E27FC236}">
                <a16:creationId xmlns:a16="http://schemas.microsoft.com/office/drawing/2014/main" id="{28A5DC80-85DC-4308-AD6A-632A07110896}"/>
              </a:ext>
            </a:extLst>
          </p:cNvPr>
          <p:cNvSpPr>
            <a:spLocks noGrp="1"/>
          </p:cNvSpPr>
          <p:nvPr>
            <p:ph idx="1"/>
          </p:nvPr>
        </p:nvSpPr>
        <p:spPr>
          <a:xfrm>
            <a:off x="818712" y="2394565"/>
            <a:ext cx="10554574" cy="3636511"/>
          </a:xfrm>
        </p:spPr>
        <p:txBody>
          <a:bodyPr>
            <a:normAutofit/>
          </a:bodyPr>
          <a:lstStyle/>
          <a:p>
            <a:pPr marL="0" indent="0" algn="just">
              <a:buNone/>
            </a:pPr>
            <a:r>
              <a:rPr lang="es-CR" sz="2400" b="0" i="0" dirty="0">
                <a:effectLst/>
                <a:latin typeface="Arial" panose="020B0604020202020204" pitchFamily="34" charset="0"/>
              </a:rPr>
              <a:t>Para conectar bloques, o para bloques combinacionales implementados con asignaciones continuas.</a:t>
            </a:r>
            <a:endParaRPr lang="es-C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2000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368CB-F726-43A0-9708-34C172BBFA41}"/>
              </a:ext>
            </a:extLst>
          </p:cNvPr>
          <p:cNvSpPr>
            <a:spLocks noGrp="1"/>
          </p:cNvSpPr>
          <p:nvPr>
            <p:ph type="title"/>
          </p:nvPr>
        </p:nvSpPr>
        <p:spPr/>
        <p:txBody>
          <a:bodyPr/>
          <a:lstStyle/>
          <a:p>
            <a:r>
              <a:rPr lang="es-CR" dirty="0"/>
              <a:t>Solución de la tarea II (XXXVIII):</a:t>
            </a:r>
          </a:p>
        </p:txBody>
      </p:sp>
      <p:sp>
        <p:nvSpPr>
          <p:cNvPr id="4" name="Marcador de contenido 2">
            <a:extLst>
              <a:ext uri="{FF2B5EF4-FFF2-40B4-BE49-F238E27FC236}">
                <a16:creationId xmlns:a16="http://schemas.microsoft.com/office/drawing/2014/main" id="{3360CAB5-63A2-43B5-A296-6CA87019E7E6}"/>
              </a:ext>
            </a:extLst>
          </p:cNvPr>
          <p:cNvSpPr>
            <a:spLocks noGrp="1"/>
          </p:cNvSpPr>
          <p:nvPr>
            <p:ph idx="1"/>
          </p:nvPr>
        </p:nvSpPr>
        <p:spPr>
          <a:xfrm>
            <a:off x="818712" y="2315052"/>
            <a:ext cx="10554574" cy="3636511"/>
          </a:xfrm>
        </p:spPr>
        <p:txBody>
          <a:bodyPr>
            <a:normAutofit/>
          </a:bodyPr>
          <a:lstStyle/>
          <a:p>
            <a:pPr marL="0" indent="0" algn="just">
              <a:buNone/>
            </a:pPr>
            <a:r>
              <a:rPr lang="es-MX" sz="2400" b="0" i="0" dirty="0">
                <a:effectLst/>
                <a:latin typeface="Arial" panose="020B0604020202020204" pitchFamily="34" charset="0"/>
              </a:rPr>
              <a:t>Se usan cuando implementamos lógica que </a:t>
            </a:r>
            <a:r>
              <a:rPr lang="es-MX" sz="2400" dirty="0">
                <a:latin typeface="Arial" panose="020B0604020202020204" pitchFamily="34" charset="0"/>
              </a:rPr>
              <a:t>de </a:t>
            </a:r>
            <a:r>
              <a:rPr lang="es-MX" sz="2400" b="0" i="0" dirty="0">
                <a:effectLst/>
                <a:latin typeface="Arial" panose="020B0604020202020204" pitchFamily="34" charset="0"/>
              </a:rPr>
              <a:t>descripción “procedural” o asignación secuencial, es decir, usando bloques </a:t>
            </a:r>
            <a:r>
              <a:rPr lang="es-MX" sz="2400" b="0" i="0" dirty="0" err="1">
                <a:effectLst/>
                <a:latin typeface="Arial" panose="020B0604020202020204" pitchFamily="34" charset="0"/>
              </a:rPr>
              <a:t>always</a:t>
            </a:r>
            <a:r>
              <a:rPr lang="es-MX" sz="2400" b="0" i="0" dirty="0">
                <a:effectLst/>
                <a:latin typeface="Arial" panose="020B0604020202020204" pitchFamily="34" charset="0"/>
              </a:rPr>
              <a:t>.</a:t>
            </a:r>
            <a:endParaRPr lang="es-C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529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D5674-1AC6-4398-BD29-12602DC3AC89}"/>
              </a:ext>
            </a:extLst>
          </p:cNvPr>
          <p:cNvSpPr>
            <a:spLocks noGrp="1"/>
          </p:cNvSpPr>
          <p:nvPr>
            <p:ph type="title"/>
          </p:nvPr>
        </p:nvSpPr>
        <p:spPr/>
        <p:txBody>
          <a:bodyPr/>
          <a:lstStyle/>
          <a:p>
            <a:r>
              <a:rPr lang="es-CR" dirty="0"/>
              <a:t>Solución de la tarea II (III):</a:t>
            </a:r>
          </a:p>
        </p:txBody>
      </p:sp>
      <p:pic>
        <p:nvPicPr>
          <p:cNvPr id="7" name="Imagen 6">
            <a:extLst>
              <a:ext uri="{FF2B5EF4-FFF2-40B4-BE49-F238E27FC236}">
                <a16:creationId xmlns:a16="http://schemas.microsoft.com/office/drawing/2014/main" id="{8532AB05-1110-442C-8F18-BCB2ABCCE6F4}"/>
              </a:ext>
            </a:extLst>
          </p:cNvPr>
          <p:cNvPicPr>
            <a:picLocks noChangeAspect="1"/>
          </p:cNvPicPr>
          <p:nvPr/>
        </p:nvPicPr>
        <p:blipFill>
          <a:blip r:embed="rId2"/>
          <a:stretch>
            <a:fillRect/>
          </a:stretch>
        </p:blipFill>
        <p:spPr>
          <a:xfrm>
            <a:off x="1150983" y="3678439"/>
            <a:ext cx="9890032" cy="1330881"/>
          </a:xfrm>
          <a:prstGeom prst="rect">
            <a:avLst/>
          </a:prstGeom>
        </p:spPr>
      </p:pic>
    </p:spTree>
    <p:extLst>
      <p:ext uri="{BB962C8B-B14F-4D97-AF65-F5344CB8AC3E}">
        <p14:creationId xmlns:p14="http://schemas.microsoft.com/office/powerpoint/2010/main" val="1950590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F0D8E-89CC-481A-A4C5-955FCECAD511}"/>
              </a:ext>
            </a:extLst>
          </p:cNvPr>
          <p:cNvSpPr>
            <a:spLocks noGrp="1"/>
          </p:cNvSpPr>
          <p:nvPr>
            <p:ph type="title"/>
          </p:nvPr>
        </p:nvSpPr>
        <p:spPr/>
        <p:txBody>
          <a:bodyPr/>
          <a:lstStyle/>
          <a:p>
            <a:r>
              <a:rPr lang="es-CR" dirty="0"/>
              <a:t>Solución de la tarea II (XXXVIV):</a:t>
            </a:r>
          </a:p>
        </p:txBody>
      </p:sp>
      <p:pic>
        <p:nvPicPr>
          <p:cNvPr id="5" name="Imagen 4">
            <a:extLst>
              <a:ext uri="{FF2B5EF4-FFF2-40B4-BE49-F238E27FC236}">
                <a16:creationId xmlns:a16="http://schemas.microsoft.com/office/drawing/2014/main" id="{0BE26E0B-DBA4-4E97-AB91-028096125D42}"/>
              </a:ext>
            </a:extLst>
          </p:cNvPr>
          <p:cNvPicPr>
            <a:picLocks noChangeAspect="1"/>
          </p:cNvPicPr>
          <p:nvPr/>
        </p:nvPicPr>
        <p:blipFill>
          <a:blip r:embed="rId2"/>
          <a:stretch>
            <a:fillRect/>
          </a:stretch>
        </p:blipFill>
        <p:spPr>
          <a:xfrm>
            <a:off x="1735153" y="2608719"/>
            <a:ext cx="8721691" cy="3645363"/>
          </a:xfrm>
          <a:prstGeom prst="rect">
            <a:avLst/>
          </a:prstGeom>
        </p:spPr>
      </p:pic>
    </p:spTree>
    <p:extLst>
      <p:ext uri="{BB962C8B-B14F-4D97-AF65-F5344CB8AC3E}">
        <p14:creationId xmlns:p14="http://schemas.microsoft.com/office/powerpoint/2010/main" val="102748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F0D9E-F913-4240-A30D-1FADFC6DC422}"/>
              </a:ext>
            </a:extLst>
          </p:cNvPr>
          <p:cNvSpPr>
            <a:spLocks noGrp="1"/>
          </p:cNvSpPr>
          <p:nvPr>
            <p:ph type="title"/>
          </p:nvPr>
        </p:nvSpPr>
        <p:spPr/>
        <p:txBody>
          <a:bodyPr/>
          <a:lstStyle/>
          <a:p>
            <a:r>
              <a:rPr lang="es-CR" dirty="0"/>
              <a:t>Lógica secuencial (I):</a:t>
            </a:r>
          </a:p>
        </p:txBody>
      </p:sp>
      <p:sp>
        <p:nvSpPr>
          <p:cNvPr id="3" name="Marcador de contenido 2">
            <a:extLst>
              <a:ext uri="{FF2B5EF4-FFF2-40B4-BE49-F238E27FC236}">
                <a16:creationId xmlns:a16="http://schemas.microsoft.com/office/drawing/2014/main" id="{17B6B25B-508B-4D7F-A7B4-8C712897AC2D}"/>
              </a:ext>
            </a:extLst>
          </p:cNvPr>
          <p:cNvSpPr>
            <a:spLocks noGrp="1"/>
          </p:cNvSpPr>
          <p:nvPr>
            <p:ph idx="1"/>
          </p:nvPr>
        </p:nvSpPr>
        <p:spPr>
          <a:xfrm>
            <a:off x="818712" y="2580096"/>
            <a:ext cx="10554574" cy="3636511"/>
          </a:xfrm>
        </p:spPr>
        <p:txBody>
          <a:bodyPr>
            <a:normAutofit/>
          </a:bodyPr>
          <a:lstStyle/>
          <a:p>
            <a:pPr algn="just"/>
            <a:r>
              <a:rPr lang="es-CR" sz="2400" dirty="0"/>
              <a:t>La lógica secuencial engloba los circuitos digitales en los que la salida no solo depende de la entrada, sino que también, </a:t>
            </a:r>
            <a:r>
              <a:rPr lang="es-CR" sz="2400" b="1" dirty="0"/>
              <a:t>depende de estados previos (lo que ha ocurrido en el pasado).</a:t>
            </a:r>
          </a:p>
          <a:p>
            <a:pPr algn="just"/>
            <a:endParaRPr lang="es-CR" sz="2400" b="1" dirty="0"/>
          </a:p>
          <a:p>
            <a:pPr algn="just"/>
            <a:r>
              <a:rPr lang="es-CR" sz="2400" dirty="0"/>
              <a:t>La principal diferencia respecto a los circuitos combinacionales, es que estos </a:t>
            </a:r>
            <a:r>
              <a:rPr lang="es-CR" sz="2400" b="1" dirty="0"/>
              <a:t>si poseen memoria.</a:t>
            </a:r>
          </a:p>
        </p:txBody>
      </p:sp>
    </p:spTree>
    <p:extLst>
      <p:ext uri="{BB962C8B-B14F-4D97-AF65-F5344CB8AC3E}">
        <p14:creationId xmlns:p14="http://schemas.microsoft.com/office/powerpoint/2010/main" val="1024218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64DB6C-DA2E-4718-ADB4-004B1D2822B9}"/>
              </a:ext>
            </a:extLst>
          </p:cNvPr>
          <p:cNvSpPr>
            <a:spLocks noGrp="1"/>
          </p:cNvSpPr>
          <p:nvPr>
            <p:ph type="title"/>
          </p:nvPr>
        </p:nvSpPr>
        <p:spPr/>
        <p:txBody>
          <a:bodyPr/>
          <a:lstStyle/>
          <a:p>
            <a:r>
              <a:rPr lang="es-CR" dirty="0"/>
              <a:t>¿Circuitos con memoria? (I):</a:t>
            </a:r>
          </a:p>
        </p:txBody>
      </p:sp>
      <p:pic>
        <p:nvPicPr>
          <p:cNvPr id="5" name="Imagen 4">
            <a:extLst>
              <a:ext uri="{FF2B5EF4-FFF2-40B4-BE49-F238E27FC236}">
                <a16:creationId xmlns:a16="http://schemas.microsoft.com/office/drawing/2014/main" id="{C17F95FA-27C9-47ED-A9C5-F61BF8AD4688}"/>
              </a:ext>
            </a:extLst>
          </p:cNvPr>
          <p:cNvPicPr>
            <a:picLocks noChangeAspect="1"/>
          </p:cNvPicPr>
          <p:nvPr/>
        </p:nvPicPr>
        <p:blipFill>
          <a:blip r:embed="rId2"/>
          <a:stretch>
            <a:fillRect/>
          </a:stretch>
        </p:blipFill>
        <p:spPr>
          <a:xfrm>
            <a:off x="2346917" y="2903899"/>
            <a:ext cx="7498161" cy="1925387"/>
          </a:xfrm>
          <a:prstGeom prst="rect">
            <a:avLst/>
          </a:prstGeom>
        </p:spPr>
      </p:pic>
      <p:sp>
        <p:nvSpPr>
          <p:cNvPr id="6" name="Marcador de contenido 2">
            <a:extLst>
              <a:ext uri="{FF2B5EF4-FFF2-40B4-BE49-F238E27FC236}">
                <a16:creationId xmlns:a16="http://schemas.microsoft.com/office/drawing/2014/main" id="{C395861C-3C15-4E4A-9121-296200CFD47F}"/>
              </a:ext>
            </a:extLst>
          </p:cNvPr>
          <p:cNvSpPr>
            <a:spLocks noGrp="1"/>
          </p:cNvSpPr>
          <p:nvPr>
            <p:ph idx="1"/>
          </p:nvPr>
        </p:nvSpPr>
        <p:spPr>
          <a:xfrm>
            <a:off x="3384467" y="5137767"/>
            <a:ext cx="5423062" cy="1077504"/>
          </a:xfrm>
        </p:spPr>
        <p:txBody>
          <a:bodyPr>
            <a:normAutofit/>
          </a:bodyPr>
          <a:lstStyle/>
          <a:p>
            <a:pPr marL="0" indent="0" algn="ctr">
              <a:buNone/>
            </a:pPr>
            <a:r>
              <a:rPr lang="es-CR" sz="2400" dirty="0"/>
              <a:t>La clave está en la </a:t>
            </a:r>
            <a:r>
              <a:rPr lang="es-CR" sz="2400" b="1" dirty="0"/>
              <a:t>realimentación.</a:t>
            </a:r>
          </a:p>
        </p:txBody>
      </p:sp>
    </p:spTree>
    <p:extLst>
      <p:ext uri="{BB962C8B-B14F-4D97-AF65-F5344CB8AC3E}">
        <p14:creationId xmlns:p14="http://schemas.microsoft.com/office/powerpoint/2010/main" val="3615850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CF63D-D872-4DB2-A5E8-586E33C000D3}"/>
              </a:ext>
            </a:extLst>
          </p:cNvPr>
          <p:cNvSpPr>
            <a:spLocks noGrp="1"/>
          </p:cNvSpPr>
          <p:nvPr>
            <p:ph type="title"/>
          </p:nvPr>
        </p:nvSpPr>
        <p:spPr/>
        <p:txBody>
          <a:bodyPr/>
          <a:lstStyle/>
          <a:p>
            <a:r>
              <a:rPr lang="es-CR" dirty="0"/>
              <a:t>¿Circuitos con memoria? (II):</a:t>
            </a:r>
          </a:p>
        </p:txBody>
      </p:sp>
      <p:sp>
        <p:nvSpPr>
          <p:cNvPr id="4" name="Marcador de contenido 2">
            <a:extLst>
              <a:ext uri="{FF2B5EF4-FFF2-40B4-BE49-F238E27FC236}">
                <a16:creationId xmlns:a16="http://schemas.microsoft.com/office/drawing/2014/main" id="{9331B722-B119-475B-A905-26E5CB438439}"/>
              </a:ext>
            </a:extLst>
          </p:cNvPr>
          <p:cNvSpPr>
            <a:spLocks noGrp="1"/>
          </p:cNvSpPr>
          <p:nvPr>
            <p:ph idx="1"/>
          </p:nvPr>
        </p:nvSpPr>
        <p:spPr>
          <a:xfrm>
            <a:off x="3037328" y="2092416"/>
            <a:ext cx="6117341" cy="1077504"/>
          </a:xfrm>
        </p:spPr>
        <p:txBody>
          <a:bodyPr>
            <a:normAutofit/>
          </a:bodyPr>
          <a:lstStyle/>
          <a:p>
            <a:pPr marL="0" indent="0" algn="ctr">
              <a:buNone/>
            </a:pPr>
            <a:r>
              <a:rPr lang="es-CR" sz="2400" dirty="0"/>
              <a:t>Es hora de añadir más complejidad…</a:t>
            </a:r>
            <a:endParaRPr lang="es-CR" sz="2400" b="1" dirty="0"/>
          </a:p>
        </p:txBody>
      </p:sp>
      <p:pic>
        <p:nvPicPr>
          <p:cNvPr id="1026" name="Picture 2" descr="Texto alternativo generado por el equipo:&#10;(R,S) = (O, O)» Hola the previous state as = (Q, Q) &#10;(R.S) - (1.0)» Rosetas - (0.1) &#10;(R,S) = (0 Set as (1,0) &#10;(R. S) = (1 , Not albwed as z (0, 0) that is not logical ">
            <a:extLst>
              <a:ext uri="{FF2B5EF4-FFF2-40B4-BE49-F238E27FC236}">
                <a16:creationId xmlns:a16="http://schemas.microsoft.com/office/drawing/2014/main" id="{F90F3C9E-E4C4-47E9-BC14-FD6A1D750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257" y="3219670"/>
            <a:ext cx="9645485" cy="319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837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044F7-5748-41DE-8B0E-24C1954CBBE9}"/>
              </a:ext>
            </a:extLst>
          </p:cNvPr>
          <p:cNvSpPr>
            <a:spLocks noGrp="1"/>
          </p:cNvSpPr>
          <p:nvPr>
            <p:ph type="title"/>
          </p:nvPr>
        </p:nvSpPr>
        <p:spPr/>
        <p:txBody>
          <a:bodyPr/>
          <a:lstStyle/>
          <a:p>
            <a:r>
              <a:rPr lang="es-CR" dirty="0"/>
              <a:t>¿Circuitos con memoria? (III):</a:t>
            </a:r>
          </a:p>
        </p:txBody>
      </p:sp>
      <p:sp>
        <p:nvSpPr>
          <p:cNvPr id="3" name="Marcador de contenido 2">
            <a:extLst>
              <a:ext uri="{FF2B5EF4-FFF2-40B4-BE49-F238E27FC236}">
                <a16:creationId xmlns:a16="http://schemas.microsoft.com/office/drawing/2014/main" id="{49F54226-CA48-44F0-9F83-343321A47EA2}"/>
              </a:ext>
            </a:extLst>
          </p:cNvPr>
          <p:cNvSpPr>
            <a:spLocks noGrp="1"/>
          </p:cNvSpPr>
          <p:nvPr>
            <p:ph idx="1"/>
          </p:nvPr>
        </p:nvSpPr>
        <p:spPr>
          <a:xfrm>
            <a:off x="818712" y="2394566"/>
            <a:ext cx="10554574" cy="3636511"/>
          </a:xfrm>
        </p:spPr>
        <p:txBody>
          <a:bodyPr>
            <a:normAutofit/>
          </a:bodyPr>
          <a:lstStyle/>
          <a:p>
            <a:pPr algn="just"/>
            <a:r>
              <a:rPr lang="es-CR" sz="2400" dirty="0"/>
              <a:t>La idea de almacenar los estados pasados de nuestro sistema </a:t>
            </a:r>
            <a:r>
              <a:rPr lang="es-CR" sz="2400" b="1" dirty="0"/>
              <a:t>nos permite modelar situaciones más variadas que con la lógica combinacional</a:t>
            </a:r>
            <a:r>
              <a:rPr lang="es-CR" sz="2400" dirty="0"/>
              <a:t>.</a:t>
            </a:r>
          </a:p>
          <a:p>
            <a:pPr marL="0" indent="0" algn="just">
              <a:buNone/>
            </a:pPr>
            <a:endParaRPr lang="es-CR" sz="2400" dirty="0"/>
          </a:p>
          <a:p>
            <a:pPr algn="just"/>
            <a:r>
              <a:rPr lang="es-CR" sz="2400" dirty="0"/>
              <a:t>Eso si, al diseñar sistemas secuenciales </a:t>
            </a:r>
            <a:r>
              <a:rPr lang="es-CR" sz="2400" b="1" dirty="0"/>
              <a:t>es necesario realizar un análisis adicional, que considere el uso de la memoria</a:t>
            </a:r>
            <a:r>
              <a:rPr lang="es-CR" sz="2400" dirty="0"/>
              <a:t>.</a:t>
            </a:r>
          </a:p>
        </p:txBody>
      </p:sp>
    </p:spTree>
    <p:extLst>
      <p:ext uri="{BB962C8B-B14F-4D97-AF65-F5344CB8AC3E}">
        <p14:creationId xmlns:p14="http://schemas.microsoft.com/office/powerpoint/2010/main" val="1481312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738BF-84C4-4C0C-B0E6-F50C849CC58F}"/>
              </a:ext>
            </a:extLst>
          </p:cNvPr>
          <p:cNvSpPr>
            <a:spLocks noGrp="1"/>
          </p:cNvSpPr>
          <p:nvPr>
            <p:ph type="title"/>
          </p:nvPr>
        </p:nvSpPr>
        <p:spPr/>
        <p:txBody>
          <a:bodyPr/>
          <a:lstStyle/>
          <a:p>
            <a:r>
              <a:rPr lang="en-US" dirty="0"/>
              <a:t>Flip flop D en Verilog (I):</a:t>
            </a:r>
            <a:endParaRPr lang="es-CR" dirty="0"/>
          </a:p>
        </p:txBody>
      </p:sp>
      <p:pic>
        <p:nvPicPr>
          <p:cNvPr id="4" name="Imagen 3">
            <a:extLst>
              <a:ext uri="{FF2B5EF4-FFF2-40B4-BE49-F238E27FC236}">
                <a16:creationId xmlns:a16="http://schemas.microsoft.com/office/drawing/2014/main" id="{EA822588-7181-4FCF-9154-BEED7FF2ED39}"/>
              </a:ext>
            </a:extLst>
          </p:cNvPr>
          <p:cNvPicPr>
            <a:picLocks noChangeAspect="1"/>
          </p:cNvPicPr>
          <p:nvPr/>
        </p:nvPicPr>
        <p:blipFill>
          <a:blip r:embed="rId2"/>
          <a:stretch>
            <a:fillRect/>
          </a:stretch>
        </p:blipFill>
        <p:spPr>
          <a:xfrm>
            <a:off x="942522" y="3207312"/>
            <a:ext cx="5964152" cy="2451368"/>
          </a:xfrm>
          <a:prstGeom prst="rect">
            <a:avLst/>
          </a:prstGeom>
        </p:spPr>
      </p:pic>
      <p:pic>
        <p:nvPicPr>
          <p:cNvPr id="8" name="Imagen 7">
            <a:extLst>
              <a:ext uri="{FF2B5EF4-FFF2-40B4-BE49-F238E27FC236}">
                <a16:creationId xmlns:a16="http://schemas.microsoft.com/office/drawing/2014/main" id="{2116BF78-541C-4827-9D2E-814181514DC6}"/>
              </a:ext>
            </a:extLst>
          </p:cNvPr>
          <p:cNvPicPr>
            <a:picLocks noChangeAspect="1"/>
          </p:cNvPicPr>
          <p:nvPr/>
        </p:nvPicPr>
        <p:blipFill>
          <a:blip r:embed="rId3"/>
          <a:stretch>
            <a:fillRect/>
          </a:stretch>
        </p:blipFill>
        <p:spPr>
          <a:xfrm>
            <a:off x="7446515" y="2819580"/>
            <a:ext cx="4157958" cy="3226832"/>
          </a:xfrm>
          <a:prstGeom prst="rect">
            <a:avLst/>
          </a:prstGeom>
        </p:spPr>
      </p:pic>
    </p:spTree>
    <p:extLst>
      <p:ext uri="{BB962C8B-B14F-4D97-AF65-F5344CB8AC3E}">
        <p14:creationId xmlns:p14="http://schemas.microsoft.com/office/powerpoint/2010/main" val="3314669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5E37F-3AC2-403F-AF46-AA95B1EBA034}"/>
              </a:ext>
            </a:extLst>
          </p:cNvPr>
          <p:cNvSpPr>
            <a:spLocks noGrp="1"/>
          </p:cNvSpPr>
          <p:nvPr>
            <p:ph type="title"/>
          </p:nvPr>
        </p:nvSpPr>
        <p:spPr/>
        <p:txBody>
          <a:bodyPr/>
          <a:lstStyle/>
          <a:p>
            <a:r>
              <a:rPr lang="es-CR" dirty="0"/>
              <a:t>¿&lt;=? (I)</a:t>
            </a:r>
          </a:p>
        </p:txBody>
      </p:sp>
      <p:pic>
        <p:nvPicPr>
          <p:cNvPr id="5" name="Imagen 4">
            <a:extLst>
              <a:ext uri="{FF2B5EF4-FFF2-40B4-BE49-F238E27FC236}">
                <a16:creationId xmlns:a16="http://schemas.microsoft.com/office/drawing/2014/main" id="{962E30D9-8C79-48B4-ABBE-A26F25DE6779}"/>
              </a:ext>
            </a:extLst>
          </p:cNvPr>
          <p:cNvPicPr>
            <a:picLocks noChangeAspect="1"/>
          </p:cNvPicPr>
          <p:nvPr/>
        </p:nvPicPr>
        <p:blipFill>
          <a:blip r:embed="rId2"/>
          <a:stretch>
            <a:fillRect/>
          </a:stretch>
        </p:blipFill>
        <p:spPr>
          <a:xfrm>
            <a:off x="1088296" y="2605806"/>
            <a:ext cx="3720072" cy="3805006"/>
          </a:xfrm>
          <a:prstGeom prst="rect">
            <a:avLst/>
          </a:prstGeom>
        </p:spPr>
      </p:pic>
      <p:pic>
        <p:nvPicPr>
          <p:cNvPr id="2050" name="Picture 2">
            <a:extLst>
              <a:ext uri="{FF2B5EF4-FFF2-40B4-BE49-F238E27FC236}">
                <a16:creationId xmlns:a16="http://schemas.microsoft.com/office/drawing/2014/main" id="{AA624B43-00AF-4D47-9E7D-8A07471F6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354361"/>
            <a:ext cx="4636397" cy="230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848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C5AA3-BE2D-4A3E-B4A2-455CDC413CD6}"/>
              </a:ext>
            </a:extLst>
          </p:cNvPr>
          <p:cNvSpPr>
            <a:spLocks noGrp="1"/>
          </p:cNvSpPr>
          <p:nvPr>
            <p:ph type="title"/>
          </p:nvPr>
        </p:nvSpPr>
        <p:spPr/>
        <p:txBody>
          <a:bodyPr/>
          <a:lstStyle/>
          <a:p>
            <a:r>
              <a:rPr lang="es-CR" dirty="0"/>
              <a:t>¿&lt;=? (II)</a:t>
            </a:r>
          </a:p>
        </p:txBody>
      </p:sp>
      <p:pic>
        <p:nvPicPr>
          <p:cNvPr id="5" name="Imagen 4">
            <a:extLst>
              <a:ext uri="{FF2B5EF4-FFF2-40B4-BE49-F238E27FC236}">
                <a16:creationId xmlns:a16="http://schemas.microsoft.com/office/drawing/2014/main" id="{F0FA2F24-CFF8-4F4B-AA74-B80F6A2BBFB2}"/>
              </a:ext>
            </a:extLst>
          </p:cNvPr>
          <p:cNvPicPr>
            <a:picLocks noChangeAspect="1"/>
          </p:cNvPicPr>
          <p:nvPr/>
        </p:nvPicPr>
        <p:blipFill>
          <a:blip r:embed="rId2"/>
          <a:stretch>
            <a:fillRect/>
          </a:stretch>
        </p:blipFill>
        <p:spPr>
          <a:xfrm>
            <a:off x="830851" y="2690223"/>
            <a:ext cx="3934606" cy="3720589"/>
          </a:xfrm>
          <a:prstGeom prst="rect">
            <a:avLst/>
          </a:prstGeom>
        </p:spPr>
      </p:pic>
      <p:pic>
        <p:nvPicPr>
          <p:cNvPr id="3074" name="Picture 2">
            <a:extLst>
              <a:ext uri="{FF2B5EF4-FFF2-40B4-BE49-F238E27FC236}">
                <a16:creationId xmlns:a16="http://schemas.microsoft.com/office/drawing/2014/main" id="{5D59522D-A003-4424-9960-902D4C1CE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860" y="3549821"/>
            <a:ext cx="5184705" cy="200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540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0D1A4-EAB2-48F2-9EB6-68F5FBD7EB60}"/>
              </a:ext>
            </a:extLst>
          </p:cNvPr>
          <p:cNvSpPr>
            <a:spLocks noGrp="1"/>
          </p:cNvSpPr>
          <p:nvPr>
            <p:ph type="title"/>
          </p:nvPr>
        </p:nvSpPr>
        <p:spPr/>
        <p:txBody>
          <a:bodyPr/>
          <a:lstStyle/>
          <a:p>
            <a:r>
              <a:rPr lang="es-CR" dirty="0"/>
              <a:t>Ejercicio I (I):</a:t>
            </a:r>
          </a:p>
        </p:txBody>
      </p:sp>
      <p:pic>
        <p:nvPicPr>
          <p:cNvPr id="4" name="Imagen 3">
            <a:extLst>
              <a:ext uri="{FF2B5EF4-FFF2-40B4-BE49-F238E27FC236}">
                <a16:creationId xmlns:a16="http://schemas.microsoft.com/office/drawing/2014/main" id="{8C9D7874-A18C-47C3-9ACF-C2F352A3A503}"/>
              </a:ext>
            </a:extLst>
          </p:cNvPr>
          <p:cNvPicPr>
            <a:picLocks noChangeAspect="1"/>
          </p:cNvPicPr>
          <p:nvPr/>
        </p:nvPicPr>
        <p:blipFill>
          <a:blip r:embed="rId2"/>
          <a:stretch>
            <a:fillRect/>
          </a:stretch>
        </p:blipFill>
        <p:spPr>
          <a:xfrm>
            <a:off x="2996548" y="2554085"/>
            <a:ext cx="6198902" cy="3856727"/>
          </a:xfrm>
          <a:prstGeom prst="rect">
            <a:avLst/>
          </a:prstGeom>
        </p:spPr>
      </p:pic>
    </p:spTree>
    <p:extLst>
      <p:ext uri="{BB962C8B-B14F-4D97-AF65-F5344CB8AC3E}">
        <p14:creationId xmlns:p14="http://schemas.microsoft.com/office/powerpoint/2010/main" val="665632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059F1DC-297B-42D1-99E3-5E47AE392375}"/>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a:t>Ejercicio I (II):</a:t>
            </a:r>
          </a:p>
        </p:txBody>
      </p:sp>
      <p:sp>
        <p:nvSpPr>
          <p:cNvPr id="12" name="Freeform: Shape 11">
            <a:extLst>
              <a:ext uri="{FF2B5EF4-FFF2-40B4-BE49-F238E27FC236}">
                <a16:creationId xmlns:a16="http://schemas.microsoft.com/office/drawing/2014/main" id="{B8C5E8AB-9755-4F92-B14D-88791F4FC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54F2E435-6009-43BC-8A4B-89A894831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ounded Rectangle 14">
            <a:extLst>
              <a:ext uri="{FF2B5EF4-FFF2-40B4-BE49-F238E27FC236}">
                <a16:creationId xmlns:a16="http://schemas.microsoft.com/office/drawing/2014/main" id="{4B9EE88D-53BD-40A5-BC4F-3ACBEFC1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exto&#10;&#10;Descripción generada automáticamente con confianza media">
            <a:extLst>
              <a:ext uri="{FF2B5EF4-FFF2-40B4-BE49-F238E27FC236}">
                <a16:creationId xmlns:a16="http://schemas.microsoft.com/office/drawing/2014/main" id="{DF5FF364-6A98-4E2B-8AC4-A8BE5E133C28}"/>
              </a:ext>
            </a:extLst>
          </p:cNvPr>
          <p:cNvPicPr>
            <a:picLocks noChangeAspect="1"/>
          </p:cNvPicPr>
          <p:nvPr/>
        </p:nvPicPr>
        <p:blipFill>
          <a:blip r:embed="rId2"/>
          <a:stretch>
            <a:fillRect/>
          </a:stretch>
        </p:blipFill>
        <p:spPr>
          <a:xfrm>
            <a:off x="7871791" y="1251276"/>
            <a:ext cx="2544081" cy="4365413"/>
          </a:xfrm>
          <a:prstGeom prst="rect">
            <a:avLst/>
          </a:prstGeom>
        </p:spPr>
      </p:pic>
    </p:spTree>
    <p:extLst>
      <p:ext uri="{BB962C8B-B14F-4D97-AF65-F5344CB8AC3E}">
        <p14:creationId xmlns:p14="http://schemas.microsoft.com/office/powerpoint/2010/main" val="261194966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249DF-E9F5-4F37-8448-9B471B5934D7}"/>
              </a:ext>
            </a:extLst>
          </p:cNvPr>
          <p:cNvSpPr>
            <a:spLocks noGrp="1"/>
          </p:cNvSpPr>
          <p:nvPr>
            <p:ph type="title"/>
          </p:nvPr>
        </p:nvSpPr>
        <p:spPr/>
        <p:txBody>
          <a:bodyPr/>
          <a:lstStyle/>
          <a:p>
            <a:r>
              <a:rPr lang="es-CR" dirty="0"/>
              <a:t>Solución de la tarea II (IV):</a:t>
            </a:r>
          </a:p>
        </p:txBody>
      </p:sp>
      <p:pic>
        <p:nvPicPr>
          <p:cNvPr id="5" name="Imagen 4">
            <a:extLst>
              <a:ext uri="{FF2B5EF4-FFF2-40B4-BE49-F238E27FC236}">
                <a16:creationId xmlns:a16="http://schemas.microsoft.com/office/drawing/2014/main" id="{89058D3C-FBB8-4C46-9B06-B6DE863FA520}"/>
              </a:ext>
            </a:extLst>
          </p:cNvPr>
          <p:cNvPicPr>
            <a:picLocks noChangeAspect="1"/>
          </p:cNvPicPr>
          <p:nvPr/>
        </p:nvPicPr>
        <p:blipFill>
          <a:blip r:embed="rId2"/>
          <a:stretch>
            <a:fillRect/>
          </a:stretch>
        </p:blipFill>
        <p:spPr>
          <a:xfrm>
            <a:off x="2318584" y="2374296"/>
            <a:ext cx="7554831" cy="4036516"/>
          </a:xfrm>
          <a:prstGeom prst="rect">
            <a:avLst/>
          </a:prstGeom>
        </p:spPr>
      </p:pic>
    </p:spTree>
    <p:extLst>
      <p:ext uri="{BB962C8B-B14F-4D97-AF65-F5344CB8AC3E}">
        <p14:creationId xmlns:p14="http://schemas.microsoft.com/office/powerpoint/2010/main" val="30280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591F2-CE59-4B35-9EC6-98F3BC1259A9}"/>
              </a:ext>
            </a:extLst>
          </p:cNvPr>
          <p:cNvSpPr>
            <a:spLocks noGrp="1"/>
          </p:cNvSpPr>
          <p:nvPr>
            <p:ph type="title"/>
          </p:nvPr>
        </p:nvSpPr>
        <p:spPr/>
        <p:txBody>
          <a:bodyPr/>
          <a:lstStyle/>
          <a:p>
            <a:r>
              <a:rPr lang="es-CR" dirty="0"/>
              <a:t>Solución de la tarea II (V):</a:t>
            </a:r>
          </a:p>
        </p:txBody>
      </p:sp>
      <p:pic>
        <p:nvPicPr>
          <p:cNvPr id="5" name="Imagen 4">
            <a:extLst>
              <a:ext uri="{FF2B5EF4-FFF2-40B4-BE49-F238E27FC236}">
                <a16:creationId xmlns:a16="http://schemas.microsoft.com/office/drawing/2014/main" id="{9C709060-1B27-4185-A549-0D77742DF341}"/>
              </a:ext>
            </a:extLst>
          </p:cNvPr>
          <p:cNvPicPr>
            <a:picLocks noChangeAspect="1"/>
          </p:cNvPicPr>
          <p:nvPr/>
        </p:nvPicPr>
        <p:blipFill>
          <a:blip r:embed="rId2"/>
          <a:stretch>
            <a:fillRect/>
          </a:stretch>
        </p:blipFill>
        <p:spPr>
          <a:xfrm>
            <a:off x="1580519" y="2781209"/>
            <a:ext cx="9030960" cy="1295581"/>
          </a:xfrm>
          <a:prstGeom prst="rect">
            <a:avLst/>
          </a:prstGeom>
        </p:spPr>
      </p:pic>
      <p:pic>
        <p:nvPicPr>
          <p:cNvPr id="7" name="Imagen 6">
            <a:extLst>
              <a:ext uri="{FF2B5EF4-FFF2-40B4-BE49-F238E27FC236}">
                <a16:creationId xmlns:a16="http://schemas.microsoft.com/office/drawing/2014/main" id="{F710824C-7D49-4D37-885C-6E9BB85F73B5}"/>
              </a:ext>
            </a:extLst>
          </p:cNvPr>
          <p:cNvPicPr>
            <a:picLocks noChangeAspect="1"/>
          </p:cNvPicPr>
          <p:nvPr/>
        </p:nvPicPr>
        <p:blipFill>
          <a:blip r:embed="rId3"/>
          <a:stretch>
            <a:fillRect/>
          </a:stretch>
        </p:blipFill>
        <p:spPr>
          <a:xfrm>
            <a:off x="2014877" y="4648729"/>
            <a:ext cx="8162245" cy="1478990"/>
          </a:xfrm>
          <a:prstGeom prst="rect">
            <a:avLst/>
          </a:prstGeom>
        </p:spPr>
      </p:pic>
    </p:spTree>
    <p:extLst>
      <p:ext uri="{BB962C8B-B14F-4D97-AF65-F5344CB8AC3E}">
        <p14:creationId xmlns:p14="http://schemas.microsoft.com/office/powerpoint/2010/main" val="30169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DF2B0-71B3-4034-B02B-11D2259499BA}"/>
              </a:ext>
            </a:extLst>
          </p:cNvPr>
          <p:cNvSpPr>
            <a:spLocks noGrp="1"/>
          </p:cNvSpPr>
          <p:nvPr>
            <p:ph type="title"/>
          </p:nvPr>
        </p:nvSpPr>
        <p:spPr/>
        <p:txBody>
          <a:bodyPr/>
          <a:lstStyle/>
          <a:p>
            <a:r>
              <a:rPr lang="es-CR" dirty="0"/>
              <a:t>Solución de la tarea II (VI):</a:t>
            </a:r>
          </a:p>
        </p:txBody>
      </p:sp>
      <p:pic>
        <p:nvPicPr>
          <p:cNvPr id="5" name="Imagen 4">
            <a:extLst>
              <a:ext uri="{FF2B5EF4-FFF2-40B4-BE49-F238E27FC236}">
                <a16:creationId xmlns:a16="http://schemas.microsoft.com/office/drawing/2014/main" id="{A84F0762-0CAB-4959-AFE9-AA1EA9D5E1DC}"/>
              </a:ext>
            </a:extLst>
          </p:cNvPr>
          <p:cNvPicPr>
            <a:picLocks noChangeAspect="1"/>
          </p:cNvPicPr>
          <p:nvPr/>
        </p:nvPicPr>
        <p:blipFill>
          <a:blip r:embed="rId2"/>
          <a:stretch>
            <a:fillRect/>
          </a:stretch>
        </p:blipFill>
        <p:spPr>
          <a:xfrm>
            <a:off x="1715058" y="2619225"/>
            <a:ext cx="8761881" cy="1619550"/>
          </a:xfrm>
          <a:prstGeom prst="rect">
            <a:avLst/>
          </a:prstGeom>
        </p:spPr>
      </p:pic>
      <p:pic>
        <p:nvPicPr>
          <p:cNvPr id="7" name="Imagen 6">
            <a:extLst>
              <a:ext uri="{FF2B5EF4-FFF2-40B4-BE49-F238E27FC236}">
                <a16:creationId xmlns:a16="http://schemas.microsoft.com/office/drawing/2014/main" id="{24962249-00EA-424A-BE86-1A302980986B}"/>
              </a:ext>
            </a:extLst>
          </p:cNvPr>
          <p:cNvPicPr>
            <a:picLocks noChangeAspect="1"/>
          </p:cNvPicPr>
          <p:nvPr/>
        </p:nvPicPr>
        <p:blipFill>
          <a:blip r:embed="rId3"/>
          <a:stretch>
            <a:fillRect/>
          </a:stretch>
        </p:blipFill>
        <p:spPr>
          <a:xfrm>
            <a:off x="1871083" y="4630587"/>
            <a:ext cx="8449829" cy="1619550"/>
          </a:xfrm>
          <a:prstGeom prst="rect">
            <a:avLst/>
          </a:prstGeom>
        </p:spPr>
      </p:pic>
    </p:spTree>
    <p:extLst>
      <p:ext uri="{BB962C8B-B14F-4D97-AF65-F5344CB8AC3E}">
        <p14:creationId xmlns:p14="http://schemas.microsoft.com/office/powerpoint/2010/main" val="19300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A5040-84D0-45C5-86A5-E1C5CF314E51}"/>
              </a:ext>
            </a:extLst>
          </p:cNvPr>
          <p:cNvSpPr>
            <a:spLocks noGrp="1"/>
          </p:cNvSpPr>
          <p:nvPr>
            <p:ph type="title"/>
          </p:nvPr>
        </p:nvSpPr>
        <p:spPr/>
        <p:txBody>
          <a:bodyPr/>
          <a:lstStyle/>
          <a:p>
            <a:r>
              <a:rPr lang="es-CR" dirty="0"/>
              <a:t>Solución de la tarea II (VII):</a:t>
            </a:r>
          </a:p>
        </p:txBody>
      </p:sp>
      <p:pic>
        <p:nvPicPr>
          <p:cNvPr id="5" name="Imagen 4">
            <a:extLst>
              <a:ext uri="{FF2B5EF4-FFF2-40B4-BE49-F238E27FC236}">
                <a16:creationId xmlns:a16="http://schemas.microsoft.com/office/drawing/2014/main" id="{F03219F3-0E51-4D08-A3B8-0FF7EF66034D}"/>
              </a:ext>
            </a:extLst>
          </p:cNvPr>
          <p:cNvPicPr>
            <a:picLocks noChangeAspect="1"/>
          </p:cNvPicPr>
          <p:nvPr/>
        </p:nvPicPr>
        <p:blipFill>
          <a:blip r:embed="rId2"/>
          <a:stretch>
            <a:fillRect/>
          </a:stretch>
        </p:blipFill>
        <p:spPr>
          <a:xfrm>
            <a:off x="1825499" y="2633514"/>
            <a:ext cx="8541001" cy="1590971"/>
          </a:xfrm>
          <a:prstGeom prst="rect">
            <a:avLst/>
          </a:prstGeom>
        </p:spPr>
      </p:pic>
      <p:pic>
        <p:nvPicPr>
          <p:cNvPr id="7" name="Imagen 6">
            <a:extLst>
              <a:ext uri="{FF2B5EF4-FFF2-40B4-BE49-F238E27FC236}">
                <a16:creationId xmlns:a16="http://schemas.microsoft.com/office/drawing/2014/main" id="{ED6F60C3-71B3-433E-85F9-301EEB469CB7}"/>
              </a:ext>
            </a:extLst>
          </p:cNvPr>
          <p:cNvPicPr>
            <a:picLocks noChangeAspect="1"/>
          </p:cNvPicPr>
          <p:nvPr/>
        </p:nvPicPr>
        <p:blipFill>
          <a:blip r:embed="rId3"/>
          <a:stretch>
            <a:fillRect/>
          </a:stretch>
        </p:blipFill>
        <p:spPr>
          <a:xfrm>
            <a:off x="2412684" y="4735394"/>
            <a:ext cx="7366630" cy="1409933"/>
          </a:xfrm>
          <a:prstGeom prst="rect">
            <a:avLst/>
          </a:prstGeom>
        </p:spPr>
      </p:pic>
    </p:spTree>
    <p:extLst>
      <p:ext uri="{BB962C8B-B14F-4D97-AF65-F5344CB8AC3E}">
        <p14:creationId xmlns:p14="http://schemas.microsoft.com/office/powerpoint/2010/main" val="415290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78C2C-F09E-4C5B-AF93-406DAFDF5BD5}"/>
              </a:ext>
            </a:extLst>
          </p:cNvPr>
          <p:cNvSpPr>
            <a:spLocks noGrp="1"/>
          </p:cNvSpPr>
          <p:nvPr>
            <p:ph type="title"/>
          </p:nvPr>
        </p:nvSpPr>
        <p:spPr/>
        <p:txBody>
          <a:bodyPr/>
          <a:lstStyle/>
          <a:p>
            <a:r>
              <a:rPr lang="es-CR" dirty="0"/>
              <a:t>Solución de la tarea II (VIII):</a:t>
            </a:r>
          </a:p>
        </p:txBody>
      </p:sp>
      <p:pic>
        <p:nvPicPr>
          <p:cNvPr id="5" name="Imagen 4">
            <a:extLst>
              <a:ext uri="{FF2B5EF4-FFF2-40B4-BE49-F238E27FC236}">
                <a16:creationId xmlns:a16="http://schemas.microsoft.com/office/drawing/2014/main" id="{0698D381-F930-45B2-BF46-C37E16662514}"/>
              </a:ext>
            </a:extLst>
          </p:cNvPr>
          <p:cNvPicPr>
            <a:picLocks noChangeAspect="1"/>
          </p:cNvPicPr>
          <p:nvPr/>
        </p:nvPicPr>
        <p:blipFill>
          <a:blip r:embed="rId2"/>
          <a:stretch>
            <a:fillRect/>
          </a:stretch>
        </p:blipFill>
        <p:spPr>
          <a:xfrm>
            <a:off x="1663421" y="2746047"/>
            <a:ext cx="8865158" cy="3313840"/>
          </a:xfrm>
          <a:prstGeom prst="rect">
            <a:avLst/>
          </a:prstGeom>
        </p:spPr>
      </p:pic>
    </p:spTree>
    <p:extLst>
      <p:ext uri="{BB962C8B-B14F-4D97-AF65-F5344CB8AC3E}">
        <p14:creationId xmlns:p14="http://schemas.microsoft.com/office/powerpoint/2010/main" val="3939964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2354</TotalTime>
  <Words>712</Words>
  <Application>Microsoft Office PowerPoint</Application>
  <PresentationFormat>Panorámica</PresentationFormat>
  <Paragraphs>65</Paragraphs>
  <Slides>49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49</vt:i4>
      </vt:variant>
    </vt:vector>
  </HeadingPairs>
  <TitlesOfParts>
    <vt:vector size="54" baseType="lpstr">
      <vt:lpstr>Arial</vt:lpstr>
      <vt:lpstr>Calibri</vt:lpstr>
      <vt:lpstr>Century Gothic</vt:lpstr>
      <vt:lpstr>Wingdings 2</vt:lpstr>
      <vt:lpstr>Citable</vt:lpstr>
      <vt:lpstr>Introducción a Verilog para lógica secuencial</vt:lpstr>
      <vt:lpstr>Solución de la tarea II (I):</vt:lpstr>
      <vt:lpstr>Solución de la tarea II (II):</vt:lpstr>
      <vt:lpstr>Solución de la tarea II (III):</vt:lpstr>
      <vt:lpstr>Solución de la tarea II (IV):</vt:lpstr>
      <vt:lpstr>Solución de la tarea II (V):</vt:lpstr>
      <vt:lpstr>Solución de la tarea II (VI):</vt:lpstr>
      <vt:lpstr>Solución de la tarea II (VII):</vt:lpstr>
      <vt:lpstr>Solución de la tarea II (VIII):</vt:lpstr>
      <vt:lpstr>Solución de la tarea II (IX):</vt:lpstr>
      <vt:lpstr>Solución de la tarea II (X):</vt:lpstr>
      <vt:lpstr>Solución de la tarea II (XI):</vt:lpstr>
      <vt:lpstr>Solución de la tarea II (XII):</vt:lpstr>
      <vt:lpstr>Solución de la tarea II (XIII):</vt:lpstr>
      <vt:lpstr>Solución de la tarea II (XIV):</vt:lpstr>
      <vt:lpstr>Solución de la tarea II (XV):</vt:lpstr>
      <vt:lpstr>Solución de la tarea II (XVI):</vt:lpstr>
      <vt:lpstr>Solución de la tarea II (XVII):</vt:lpstr>
      <vt:lpstr>Solución de la tarea II (XVIII):</vt:lpstr>
      <vt:lpstr>Solución de la tarea II (XVIV):</vt:lpstr>
      <vt:lpstr>Solución de la tarea II (XX):</vt:lpstr>
      <vt:lpstr>Solución de la tarea II (XXI):</vt:lpstr>
      <vt:lpstr>Solución de la tarea II (XXII):</vt:lpstr>
      <vt:lpstr>Solución de la tarea II (XXIII):</vt:lpstr>
      <vt:lpstr>Solución de la tarea II (XXIV):</vt:lpstr>
      <vt:lpstr>Solución de la tarea II (XXV):</vt:lpstr>
      <vt:lpstr>Solución de la tarea II (XXVI):</vt:lpstr>
      <vt:lpstr>Solución de la tarea II (XXVII):</vt:lpstr>
      <vt:lpstr>Solución de la tarea II (XXVIII):</vt:lpstr>
      <vt:lpstr>Solución de la tarea II (XXIV):</vt:lpstr>
      <vt:lpstr>Solución de la tarea II (XXX):</vt:lpstr>
      <vt:lpstr>Solución de la tarea II (XXXI):</vt:lpstr>
      <vt:lpstr>Solución de la tarea II (XXXII):</vt:lpstr>
      <vt:lpstr>Solución de la tarea II (XXXIII):</vt:lpstr>
      <vt:lpstr>Solución de la tarea II (XXXIV):</vt:lpstr>
      <vt:lpstr>Solución de la tarea II (XXXV):</vt:lpstr>
      <vt:lpstr>Solución de la tarea II (XXXVI):</vt:lpstr>
      <vt:lpstr>Solución de la tarea II (XXXVII):</vt:lpstr>
      <vt:lpstr>Solución de la tarea II (XXXVIII):</vt:lpstr>
      <vt:lpstr>Solución de la tarea II (XXXVIV):</vt:lpstr>
      <vt:lpstr>Lógica secuencial (I):</vt:lpstr>
      <vt:lpstr>¿Circuitos con memoria? (I):</vt:lpstr>
      <vt:lpstr>¿Circuitos con memoria? (II):</vt:lpstr>
      <vt:lpstr>¿Circuitos con memoria? (III):</vt:lpstr>
      <vt:lpstr>Flip flop D en Verilog (I):</vt:lpstr>
      <vt:lpstr>¿&lt;=? (I)</vt:lpstr>
      <vt:lpstr>¿&lt;=? (II)</vt:lpstr>
      <vt:lpstr>Ejercicio I (I):</vt:lpstr>
      <vt:lpstr>Ejercicio I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Verilog para lógica combinacional</dc:title>
  <dc:creator>ARAYA GARBANZO OSCAR FERNANDO</dc:creator>
  <cp:lastModifiedBy>ARAYA GARBANZO OSCAR FERNANDO</cp:lastModifiedBy>
  <cp:revision>8</cp:revision>
  <dcterms:created xsi:type="dcterms:W3CDTF">2021-09-15T13:52:47Z</dcterms:created>
  <dcterms:modified xsi:type="dcterms:W3CDTF">2021-10-15T06:36:59Z</dcterms:modified>
</cp:coreProperties>
</file>