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63" r:id="rId2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1414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ACE40-44E2-448A-8408-4406B1927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0EE516-36ED-44C8-9D6E-8554DBB9C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9E03B4-1626-4A82-A127-0B36AD79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A20-F13D-498B-9F33-549BA2220987}" type="datetimeFigureOut">
              <a:rPr lang="es-CL" smtClean="0"/>
              <a:t>09-03-2022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6D8FAC-6F1B-4588-B719-2B2EFF4B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E1AE95-E3FD-4C7D-BC13-5DDDA428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608E-10EF-411F-AB4D-2FB4D64600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33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E18BB-2A23-435D-A208-20BB8FEF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E677CE-EE73-4BE7-89D3-4E40D9D03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B3C64A-E0F9-4BD3-8E75-73D46331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A20-F13D-498B-9F33-549BA2220987}" type="datetimeFigureOut">
              <a:rPr lang="es-CL" smtClean="0"/>
              <a:t>09-03-2022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BEE563-2490-481A-A5F7-2125AF12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D72BF8-F73C-405C-A50D-49733826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608E-10EF-411F-AB4D-2FB4D64600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818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D7F849-0047-4151-94E8-E9675D606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E0B07A-8CD8-40A9-BDC7-66738D0BB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F51A6E-C9EF-4728-87F6-36252308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A20-F13D-498B-9F33-549BA2220987}" type="datetimeFigureOut">
              <a:rPr lang="es-CL" smtClean="0"/>
              <a:t>09-03-2022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6A2FFF-9CA8-4639-AD03-DC661938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E83FA2-0BE3-4D00-91DF-87EE1EF8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608E-10EF-411F-AB4D-2FB4D64600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535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0B853-C2AF-4BB7-A8AC-6837AF12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0CC48-C1C6-4325-BFE1-80B5AADFA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4B4291-3D8F-4A79-99AC-89CABC33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A20-F13D-498B-9F33-549BA2220987}" type="datetimeFigureOut">
              <a:rPr lang="es-CL" smtClean="0"/>
              <a:t>09-03-2022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80965C-AF86-4BD3-A472-DE0E0A32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B70510-49EA-41CD-B728-C5B015C3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608E-10EF-411F-AB4D-2FB4D64600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391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6F9E3-44D3-4E22-A739-B1D5F976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179F6B-F5DD-4D70-80C6-107B059B5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3BEBC1-7AD9-4002-A9DF-B5A21A9D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A20-F13D-498B-9F33-549BA2220987}" type="datetimeFigureOut">
              <a:rPr lang="es-CL" smtClean="0"/>
              <a:t>09-03-2022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2C9906-4DBF-43DF-A6CD-E3B7608F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35B89A-45C9-4E13-9D1F-6312AAF4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608E-10EF-411F-AB4D-2FB4D64600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782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2EFD8-D035-4F3A-B3E7-C6490356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5B909-5C28-4C2A-98DB-E9F986164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A1A266-0E9A-4DB4-9494-D0F288251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466FDD-9227-439A-8FAE-A1148B2B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A20-F13D-498B-9F33-549BA2220987}" type="datetimeFigureOut">
              <a:rPr lang="es-CL" smtClean="0"/>
              <a:t>09-03-2022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CFD5A7-F71D-483A-909F-5F48034E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0DC81A-6D6F-4CD3-B275-A49216CC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608E-10EF-411F-AB4D-2FB4D64600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268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EE0C9-D906-45C2-8E59-9F1E36AD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6E0888-FCA8-45B5-B860-35A2D0206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6EF319-C41F-4F8F-B890-ADB454D75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E2F288-8A3B-4C16-8986-9EC9C08D4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B637693-3C57-4239-B9BC-7B527B058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7B4436-8804-44C0-9A08-CC4BDD06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A20-F13D-498B-9F33-549BA2220987}" type="datetimeFigureOut">
              <a:rPr lang="es-CL" smtClean="0"/>
              <a:t>09-03-2022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54B1FE-125E-4B5C-B3A3-A000539B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A4F01C-60C3-4262-AD40-DF029BAF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608E-10EF-411F-AB4D-2FB4D64600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000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BD4B8-EE5B-43B4-9764-B5B540A3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8B5291-4B85-4AE7-A52E-7AC9646A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A20-F13D-498B-9F33-549BA2220987}" type="datetimeFigureOut">
              <a:rPr lang="es-CL" smtClean="0"/>
              <a:t>09-03-2022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291E05-427A-454E-A9A3-45604614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CEA244-6902-4FB2-8A88-14408651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608E-10EF-411F-AB4D-2FB4D64600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773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991CA35-6C03-4EEA-B9A3-31BFA4A8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A20-F13D-498B-9F33-549BA2220987}" type="datetimeFigureOut">
              <a:rPr lang="es-CL" smtClean="0"/>
              <a:t>09-03-2022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5AE367-98A2-49F8-AA72-44E6EF25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2A8605-41DD-46A0-A468-FED4BEB7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608E-10EF-411F-AB4D-2FB4D64600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1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0E45D-5238-443F-8F96-F288FA68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909041-68F2-4074-9173-37332A73E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55D767-A48D-47DD-BF49-67BA42121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003602-38B3-4A80-8FF4-98EB2A63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A20-F13D-498B-9F33-549BA2220987}" type="datetimeFigureOut">
              <a:rPr lang="es-CL" smtClean="0"/>
              <a:t>09-03-2022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4D752F-A71C-4431-8A23-BCA0BA0D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FCEC88-1CB2-46DE-8C34-B64ABAAC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608E-10EF-411F-AB4D-2FB4D64600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274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0F9E1-7207-4727-AA7D-179913B6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3BC7A1-F326-492B-81B3-C05098756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9CFCA5-5DE6-4D69-BA08-9DCC863A5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25AD2C-C7CF-4C85-915D-F44A5EBF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A20-F13D-498B-9F33-549BA2220987}" type="datetimeFigureOut">
              <a:rPr lang="es-CL" smtClean="0"/>
              <a:t>09-03-2022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A5526A-4BB4-4BC6-B1ED-C7689906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1181E3-3582-4852-91B4-21CB57D1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608E-10EF-411F-AB4D-2FB4D64600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290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7107E8-B1F2-404B-858B-19D4BD68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97DD7C-B312-4644-83AE-A1EFA4888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F2CB6-8479-4791-809E-83A228617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D3A20-F13D-498B-9F33-549BA2220987}" type="datetimeFigureOut">
              <a:rPr lang="es-CL" smtClean="0"/>
              <a:t>09-03-2022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4F5B0C-4B06-4B44-8B55-D4DCA97C1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566944-EB0D-4C85-B665-CF25086B7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A608E-10EF-411F-AB4D-2FB4D64600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141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2DE82-8596-4CE6-A4A4-0D46BAD35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24" y="1122363"/>
            <a:ext cx="11768328" cy="2387600"/>
          </a:xfrm>
        </p:spPr>
        <p:txBody>
          <a:bodyPr/>
          <a:lstStyle/>
          <a:p>
            <a:r>
              <a:rPr lang="es-CL" dirty="0">
                <a:latin typeface="Abadi" panose="020B0604020202020204" pitchFamily="34" charset="0"/>
              </a:rPr>
              <a:t>Modelamiento de Base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CE11A7-974E-4D80-9BB5-B0B730383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sz="3600" dirty="0">
                <a:latin typeface="Abadi" panose="020B0604020104020204" pitchFamily="34" charset="0"/>
              </a:rPr>
              <a:t>MDY1131</a:t>
            </a:r>
          </a:p>
        </p:txBody>
      </p:sp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AEB7CA39-FC0D-4B81-BC93-3D206515D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90" y="5864413"/>
            <a:ext cx="4041710" cy="99358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8883A2C-04E9-44C6-BF1A-319B1296E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8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B8B6-657F-4F8D-BE7A-ADF2864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>
                <a:solidFill>
                  <a:srgbClr val="B21414"/>
                </a:solidFill>
                <a:latin typeface="Abadi" panose="020B0604020104020204" pitchFamily="34" charset="0"/>
              </a:rPr>
              <a:t>Tipos de bases de datos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2381348-D9F0-4E36-BC45-36FB688F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-16254"/>
            <a:ext cx="1905000" cy="4683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1014B9-981D-4317-8FCF-5BA812A1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2875"/>
            <a:ext cx="12192000" cy="365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160824-6670-449E-B1F8-1344E8510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96" y="0"/>
            <a:ext cx="2350008" cy="14630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BB0C6D0-1EBB-4C5F-AE84-92F928409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757" y="1589294"/>
            <a:ext cx="8678486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0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B8B6-657F-4F8D-BE7A-ADF2864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>
                <a:solidFill>
                  <a:srgbClr val="B21414"/>
                </a:solidFill>
                <a:latin typeface="Abadi" panose="020B0604020104020204" pitchFamily="34" charset="0"/>
              </a:rPr>
              <a:t>Sistemas Administradores y Gestores de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6C6C1-D234-47DE-8786-3B07A71F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>
                <a:latin typeface="Abadi" panose="020B0604020104020204" pitchFamily="34" charset="0"/>
              </a:rPr>
              <a:t>Los SGBD son conjuntos de herramientas y programas que permiten crear y administrar las bases de datos, velando por la integridad, confidencialidad y seguridad de los datos.</a:t>
            </a:r>
          </a:p>
          <a:p>
            <a:pPr algn="just"/>
            <a:r>
              <a:rPr lang="es-ES" dirty="0">
                <a:latin typeface="Abadi" panose="020B0604020104020204" pitchFamily="34" charset="0"/>
              </a:rPr>
              <a:t>Para realizar estas tareas, los SGBD (0 DBMS) proporcionan 4 tipos de lenguaje</a:t>
            </a:r>
            <a:endParaRPr lang="es-CL" dirty="0">
              <a:latin typeface="Abadi" panose="020B0604020104020204" pitchFamily="34" charset="0"/>
            </a:endParaRP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2381348-D9F0-4E36-BC45-36FB688F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-16254"/>
            <a:ext cx="1905000" cy="4683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1014B9-981D-4317-8FCF-5BA812A1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2875"/>
            <a:ext cx="12192000" cy="365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160824-6670-449E-B1F8-1344E8510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96" y="0"/>
            <a:ext cx="2350008" cy="1463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6D4FCF2-9B7C-4D22-A229-E6AAC5BF3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773" y="3719998"/>
            <a:ext cx="4942115" cy="25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3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B8B6-657F-4F8D-BE7A-ADF2864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>
                <a:solidFill>
                  <a:srgbClr val="B21414"/>
                </a:solidFill>
                <a:latin typeface="Abadi" panose="020B0604020104020204" pitchFamily="34" charset="0"/>
              </a:rPr>
              <a:t>Sistemas Administradores y Gestores de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6C6C1-D234-47DE-8786-3B07A71F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b="1" dirty="0">
                <a:solidFill>
                  <a:srgbClr val="B21414"/>
                </a:solidFill>
                <a:latin typeface="Abadi" panose="020B0604020104020204" pitchFamily="34" charset="0"/>
              </a:rPr>
              <a:t>DDL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(Lenguaje de Definición de Datos): Permite definir la estructura de la base de datos.</a:t>
            </a:r>
          </a:p>
          <a:p>
            <a:pPr algn="just"/>
            <a:r>
              <a:rPr lang="es-ES" b="1" dirty="0">
                <a:solidFill>
                  <a:srgbClr val="B21414"/>
                </a:solidFill>
                <a:latin typeface="Abadi" panose="020B0604020104020204" pitchFamily="34" charset="0"/>
              </a:rPr>
              <a:t>DML</a:t>
            </a:r>
            <a:r>
              <a:rPr lang="es-ES" dirty="0">
                <a:latin typeface="Abadi" panose="020B0604020104020204" pitchFamily="34" charset="0"/>
              </a:rPr>
              <a:t> (Lenguaje de Manipulación de Datos): Permite acceder a los datos almacenados.</a:t>
            </a:r>
          </a:p>
          <a:p>
            <a:pPr algn="just"/>
            <a:r>
              <a:rPr lang="es-ES" b="1" dirty="0">
                <a:solidFill>
                  <a:srgbClr val="C00000"/>
                </a:solidFill>
                <a:latin typeface="Abadi" panose="020B0604020104020204" pitchFamily="34" charset="0"/>
              </a:rPr>
              <a:t>DCL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(Lenguaje de Control de Datos): Permite definir controles de seguridad sobre los objetos de la base de datos.</a:t>
            </a:r>
          </a:p>
          <a:p>
            <a:pPr algn="just"/>
            <a:r>
              <a:rPr lang="es-ES" b="1" dirty="0">
                <a:solidFill>
                  <a:srgbClr val="C00000"/>
                </a:solidFill>
                <a:latin typeface="Abadi" panose="020B0604020104020204" pitchFamily="34" charset="0"/>
              </a:rPr>
              <a:t>TCL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(Lenguaje de Control de Transacciones): Permite confirmar o deshacer cambios realizados por sentencias DML.</a:t>
            </a:r>
            <a:endParaRPr lang="es-CL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2381348-D9F0-4E36-BC45-36FB688F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-16254"/>
            <a:ext cx="1905000" cy="4683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1014B9-981D-4317-8FCF-5BA812A1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2875"/>
            <a:ext cx="12192000" cy="365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160824-6670-449E-B1F8-1344E8510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96" y="0"/>
            <a:ext cx="2350008" cy="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1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B8B6-657F-4F8D-BE7A-ADF2864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B21414"/>
                </a:solidFill>
                <a:latin typeface="Abadi" panose="020B0604020104020204" pitchFamily="34" charset="0"/>
              </a:rPr>
              <a:t>V</a:t>
            </a:r>
            <a:r>
              <a:rPr lang="es-CL" b="1" dirty="0">
                <a:solidFill>
                  <a:srgbClr val="B21414"/>
                </a:solidFill>
                <a:latin typeface="Abadi" panose="020B0604020104020204" pitchFamily="34" charset="0"/>
              </a:rPr>
              <a:t>entajas de utilizar una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6C6C1-D234-47DE-8786-3B07A71F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b="1" dirty="0">
                <a:solidFill>
                  <a:srgbClr val="B21414"/>
                </a:solidFill>
                <a:latin typeface="Abadi" panose="020B0604020104020204" pitchFamily="34" charset="0"/>
              </a:rPr>
              <a:t>Optimización del espacio</a:t>
            </a:r>
            <a:r>
              <a:rPr lang="es-ES" dirty="0">
                <a:latin typeface="Abadi" panose="020B0604020104020204" pitchFamily="34" charset="0"/>
              </a:rPr>
              <a:t>: no hay necesidad de almacenar grandes volúmenes de papel.</a:t>
            </a:r>
          </a:p>
          <a:p>
            <a:pPr algn="just"/>
            <a:r>
              <a:rPr lang="es-ES" b="1" dirty="0">
                <a:solidFill>
                  <a:srgbClr val="B21414"/>
                </a:solidFill>
                <a:latin typeface="Abadi" panose="020B0604020104020204" pitchFamily="34" charset="0"/>
              </a:rPr>
              <a:t>Velocidad</a:t>
            </a:r>
            <a:r>
              <a:rPr lang="es-ES" dirty="0">
                <a:latin typeface="Abadi" panose="020B0604020104020204" pitchFamily="34" charset="0"/>
              </a:rPr>
              <a:t>: un computador puede recuperar y actualizar datos más rápido que un humano.</a:t>
            </a:r>
          </a:p>
          <a:p>
            <a:pPr algn="just"/>
            <a:r>
              <a:rPr lang="es-ES" b="1" dirty="0">
                <a:solidFill>
                  <a:srgbClr val="B21414"/>
                </a:solidFill>
                <a:latin typeface="Abadi" panose="020B0604020104020204" pitchFamily="34" charset="0"/>
              </a:rPr>
              <a:t>Menos trabajo manual</a:t>
            </a:r>
            <a:r>
              <a:rPr lang="es-ES" dirty="0">
                <a:latin typeface="Abadi" panose="020B0604020104020204" pitchFamily="34" charset="0"/>
              </a:rPr>
              <a:t>: los computadores realizan de manera más eficiente que los humanos el trabajo manual.</a:t>
            </a:r>
          </a:p>
          <a:p>
            <a:pPr algn="just"/>
            <a:r>
              <a:rPr lang="es-ES" b="1" dirty="0">
                <a:solidFill>
                  <a:srgbClr val="B21414"/>
                </a:solidFill>
                <a:latin typeface="Abadi" panose="020B0604020104020204" pitchFamily="34" charset="0"/>
              </a:rPr>
              <a:t>Precisión de la información</a:t>
            </a:r>
            <a:r>
              <a:rPr lang="es-ES" dirty="0">
                <a:latin typeface="Abadi" panose="020B0604020104020204" pitchFamily="34" charset="0"/>
              </a:rPr>
              <a:t>: en el momento en que se necesita, se obtendrá la información precisa y actualizada.</a:t>
            </a:r>
            <a:endParaRPr lang="es-CL" dirty="0">
              <a:latin typeface="Abadi" panose="020B0604020104020204" pitchFamily="34" charset="0"/>
            </a:endParaRP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2381348-D9F0-4E36-BC45-36FB688F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-16254"/>
            <a:ext cx="1905000" cy="4683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1014B9-981D-4317-8FCF-5BA812A1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2875"/>
            <a:ext cx="12192000" cy="365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160824-6670-449E-B1F8-1344E8510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96" y="0"/>
            <a:ext cx="2350008" cy="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32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B8B6-657F-4F8D-BE7A-ADF2864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B21414"/>
                </a:solidFill>
                <a:latin typeface="Abadi" panose="020B0604020104020204" pitchFamily="34" charset="0"/>
              </a:rPr>
              <a:t>V</a:t>
            </a:r>
            <a:r>
              <a:rPr lang="es-CL" b="1" dirty="0">
                <a:solidFill>
                  <a:srgbClr val="B21414"/>
                </a:solidFill>
                <a:latin typeface="Abadi" panose="020B0604020104020204" pitchFamily="34" charset="0"/>
              </a:rPr>
              <a:t>entajas de utilizar una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6C6C1-D234-47DE-8786-3B07A71F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>
                <a:latin typeface="Abadi" panose="020B0604020104020204" pitchFamily="34" charset="0"/>
              </a:rPr>
              <a:t>Los datos pueden ser </a:t>
            </a:r>
            <a:r>
              <a:rPr lang="es-ES" b="1" dirty="0">
                <a:solidFill>
                  <a:srgbClr val="C00000"/>
                </a:solidFill>
                <a:latin typeface="Abadi" panose="020B0604020104020204" pitchFamily="34" charset="0"/>
              </a:rPr>
              <a:t>compartidos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  <a:p>
            <a:pPr algn="just"/>
            <a:r>
              <a:rPr lang="es-ES" dirty="0">
                <a:latin typeface="Abadi" panose="020B0604020104020204" pitchFamily="34" charset="0"/>
              </a:rPr>
              <a:t>Es posible reducir la </a:t>
            </a:r>
            <a:r>
              <a:rPr lang="es-ES" b="1" dirty="0">
                <a:solidFill>
                  <a:srgbClr val="C00000"/>
                </a:solidFill>
                <a:latin typeface="Abadi" panose="020B0604020104020204" pitchFamily="34" charset="0"/>
              </a:rPr>
              <a:t>redundancia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  <a:p>
            <a:pPr algn="just"/>
            <a:r>
              <a:rPr lang="es-ES" dirty="0">
                <a:latin typeface="Abadi" panose="020B0604020104020204" pitchFamily="34" charset="0"/>
              </a:rPr>
              <a:t>Es posible evitar la </a:t>
            </a:r>
            <a:r>
              <a:rPr lang="es-ES" b="1" dirty="0">
                <a:solidFill>
                  <a:srgbClr val="C00000"/>
                </a:solidFill>
                <a:latin typeface="Abadi" panose="020B0604020104020204" pitchFamily="34" charset="0"/>
              </a:rPr>
              <a:t>inconsistencia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  <a:p>
            <a:pPr algn="just"/>
            <a:r>
              <a:rPr lang="es-ES" dirty="0">
                <a:latin typeface="Abadi" panose="020B0604020104020204" pitchFamily="34" charset="0"/>
              </a:rPr>
              <a:t>Otorga un manejo de </a:t>
            </a:r>
            <a:r>
              <a:rPr lang="es-ES" b="1" dirty="0">
                <a:solidFill>
                  <a:srgbClr val="C00000"/>
                </a:solidFill>
                <a:latin typeface="Abadi" panose="020B0604020104020204" pitchFamily="34" charset="0"/>
              </a:rPr>
              <a:t>transacciones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  <a:p>
            <a:pPr algn="just"/>
            <a:r>
              <a:rPr lang="es-ES" dirty="0">
                <a:latin typeface="Abadi" panose="020B0604020104020204" pitchFamily="34" charset="0"/>
              </a:rPr>
              <a:t>Permite mantener la </a:t>
            </a:r>
            <a:r>
              <a:rPr lang="es-ES" b="1" dirty="0">
                <a:solidFill>
                  <a:srgbClr val="C00000"/>
                </a:solidFill>
                <a:latin typeface="Abadi" panose="020B0604020104020204" pitchFamily="34" charset="0"/>
              </a:rPr>
              <a:t>integridad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  <a:p>
            <a:pPr algn="just"/>
            <a:r>
              <a:rPr lang="es-ES" dirty="0">
                <a:latin typeface="Abadi" panose="020B0604020104020204" pitchFamily="34" charset="0"/>
              </a:rPr>
              <a:t>Permite cumplir con la </a:t>
            </a:r>
            <a:r>
              <a:rPr lang="es-ES" b="1" dirty="0">
                <a:solidFill>
                  <a:srgbClr val="C00000"/>
                </a:solidFill>
                <a:latin typeface="Abadi" panose="020B0604020104020204" pitchFamily="34" charset="0"/>
              </a:rPr>
              <a:t>seguridad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  <a:p>
            <a:pPr algn="just"/>
            <a:r>
              <a:rPr lang="es-ES" dirty="0">
                <a:latin typeface="Abadi" panose="020B0604020104020204" pitchFamily="34" charset="0"/>
              </a:rPr>
              <a:t>Permite equilibrar los requerimientos en </a:t>
            </a:r>
            <a:r>
              <a:rPr lang="es-ES" b="1" dirty="0">
                <a:solidFill>
                  <a:srgbClr val="C00000"/>
                </a:solidFill>
                <a:latin typeface="Abadi" panose="020B0604020104020204" pitchFamily="34" charset="0"/>
              </a:rPr>
              <a:t>conflicto</a:t>
            </a:r>
            <a:r>
              <a:rPr lang="es-ES" dirty="0">
                <a:latin typeface="Abadi" panose="020B0604020104020204" pitchFamily="34" charset="0"/>
              </a:rPr>
              <a:t> (ejemplo de libros en biblioteca).</a:t>
            </a:r>
          </a:p>
          <a:p>
            <a:pPr algn="just"/>
            <a:r>
              <a:rPr lang="es-ES" dirty="0">
                <a:latin typeface="Abadi" panose="020B0604020104020204" pitchFamily="34" charset="0"/>
              </a:rPr>
              <a:t>Permite cumplir los </a:t>
            </a:r>
            <a:r>
              <a:rPr lang="es-ES" b="1" dirty="0">
                <a:solidFill>
                  <a:srgbClr val="C00000"/>
                </a:solidFill>
                <a:latin typeface="Abadi" panose="020B0604020104020204" pitchFamily="34" charset="0"/>
              </a:rPr>
              <a:t>estándares</a:t>
            </a:r>
            <a:r>
              <a:rPr lang="es-ES" dirty="0">
                <a:latin typeface="Abadi" panose="020B0604020104020204" pitchFamily="34" charset="0"/>
              </a:rPr>
              <a:t>.</a:t>
            </a:r>
            <a:endParaRPr lang="es-CL" dirty="0">
              <a:latin typeface="Abadi" panose="020B0604020104020204" pitchFamily="34" charset="0"/>
            </a:endParaRP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2381348-D9F0-4E36-BC45-36FB688F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-16254"/>
            <a:ext cx="1905000" cy="4683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1014B9-981D-4317-8FCF-5BA812A1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2875"/>
            <a:ext cx="12192000" cy="365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160824-6670-449E-B1F8-1344E8510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96" y="0"/>
            <a:ext cx="2350008" cy="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96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B8B6-657F-4F8D-BE7A-ADF2864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B21414"/>
                </a:solidFill>
                <a:latin typeface="Abadi" panose="020B0604020104020204" pitchFamily="34" charset="0"/>
              </a:rPr>
              <a:t>Desventajas</a:t>
            </a:r>
            <a:r>
              <a:rPr lang="es-CL" b="1" dirty="0">
                <a:solidFill>
                  <a:srgbClr val="B21414"/>
                </a:solidFill>
                <a:latin typeface="Abadi" panose="020B0604020104020204" pitchFamily="34" charset="0"/>
              </a:rPr>
              <a:t> de utilizar una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6C6C1-D234-47DE-8786-3B07A71F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>
                <a:latin typeface="Abadi" panose="020B0604020104020204" pitchFamily="34" charset="0"/>
              </a:rPr>
              <a:t>Costo de </a:t>
            </a:r>
            <a:r>
              <a:rPr lang="es-ES" b="1" dirty="0">
                <a:solidFill>
                  <a:srgbClr val="C00000"/>
                </a:solidFill>
                <a:latin typeface="Abadi" panose="020B0604020104020204" pitchFamily="34" charset="0"/>
              </a:rPr>
              <a:t>Hardware</a:t>
            </a:r>
            <a:r>
              <a:rPr lang="es-ES" dirty="0">
                <a:latin typeface="Abadi" panose="020B0604020104020204" pitchFamily="34" charset="0"/>
              </a:rPr>
              <a:t> y </a:t>
            </a:r>
            <a:r>
              <a:rPr lang="es-ES" b="1" dirty="0">
                <a:solidFill>
                  <a:srgbClr val="C00000"/>
                </a:solidFill>
                <a:latin typeface="Abadi" panose="020B0604020104020204" pitchFamily="34" charset="0"/>
              </a:rPr>
              <a:t>Software</a:t>
            </a:r>
            <a:r>
              <a:rPr lang="es-ES" dirty="0">
                <a:latin typeface="Abadi" panose="020B0604020104020204" pitchFamily="34" charset="0"/>
              </a:rPr>
              <a:t> asociado a la instalación de los requerimientos del </a:t>
            </a:r>
            <a:r>
              <a:rPr lang="es-ES" b="1" dirty="0">
                <a:solidFill>
                  <a:srgbClr val="C00000"/>
                </a:solidFill>
                <a:latin typeface="Abadi" panose="020B0604020104020204" pitchFamily="34" charset="0"/>
              </a:rPr>
              <a:t>motor de base de datos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  <a:p>
            <a:pPr algn="just"/>
            <a:r>
              <a:rPr lang="es-ES" dirty="0">
                <a:latin typeface="Abadi" panose="020B0604020104020204" pitchFamily="34" charset="0"/>
              </a:rPr>
              <a:t>Contratación de </a:t>
            </a:r>
            <a:r>
              <a:rPr lang="es-ES" b="1" dirty="0">
                <a:solidFill>
                  <a:srgbClr val="C00000"/>
                </a:solidFill>
                <a:latin typeface="Abadi" panose="020B0604020104020204" pitchFamily="34" charset="0"/>
              </a:rPr>
              <a:t>personal</a:t>
            </a:r>
            <a:r>
              <a:rPr lang="es-ES" dirty="0">
                <a:latin typeface="Abadi" panose="020B0604020104020204" pitchFamily="34" charset="0"/>
              </a:rPr>
              <a:t> o </a:t>
            </a:r>
            <a:r>
              <a:rPr lang="es-ES" b="1" dirty="0">
                <a:solidFill>
                  <a:srgbClr val="C00000"/>
                </a:solidFill>
                <a:latin typeface="Abadi" panose="020B0604020104020204" pitchFamily="34" charset="0"/>
              </a:rPr>
              <a:t>servicio</a:t>
            </a:r>
            <a:r>
              <a:rPr lang="es-ES" dirty="0">
                <a:latin typeface="Abadi" panose="020B0604020104020204" pitchFamily="34" charset="0"/>
              </a:rPr>
              <a:t> especializado para la mantención de la base de datos.</a:t>
            </a:r>
          </a:p>
          <a:p>
            <a:pPr algn="just"/>
            <a:r>
              <a:rPr lang="es-ES" dirty="0">
                <a:latin typeface="Abadi" panose="020B0604020104020204" pitchFamily="34" charset="0"/>
              </a:rPr>
              <a:t>Contratación de </a:t>
            </a:r>
            <a:r>
              <a:rPr lang="es-ES" b="1" dirty="0">
                <a:solidFill>
                  <a:srgbClr val="C00000"/>
                </a:solidFill>
                <a:latin typeface="Abadi" panose="020B0604020104020204" pitchFamily="34" charset="0"/>
              </a:rPr>
              <a:t>servicios de respaldo</a:t>
            </a:r>
            <a:r>
              <a:rPr lang="es-ES" dirty="0">
                <a:latin typeface="Abadi" panose="020B0604020104020204" pitchFamily="34" charset="0"/>
              </a:rPr>
              <a:t> en caso de requerir una recuperación.</a:t>
            </a:r>
          </a:p>
          <a:p>
            <a:pPr algn="just"/>
            <a:r>
              <a:rPr lang="es-ES" dirty="0">
                <a:latin typeface="Abadi" panose="020B0604020104020204" pitchFamily="34" charset="0"/>
              </a:rPr>
              <a:t>Contratación de </a:t>
            </a:r>
            <a:r>
              <a:rPr lang="es-ES" b="1" dirty="0">
                <a:solidFill>
                  <a:srgbClr val="C00000"/>
                </a:solidFill>
                <a:latin typeface="Abadi" panose="020B0604020104020204" pitchFamily="34" charset="0"/>
              </a:rPr>
              <a:t>personal especializado</a:t>
            </a:r>
            <a:r>
              <a:rPr lang="es-ES" dirty="0">
                <a:latin typeface="Abadi" panose="020B0604020104020204" pitchFamily="34" charset="0"/>
              </a:rPr>
              <a:t> para la implementación de soluciones (programadores/as, analistas, arquitectos de software, </a:t>
            </a:r>
            <a:r>
              <a:rPr lang="es-ES" dirty="0" err="1">
                <a:latin typeface="Abadi" panose="020B0604020104020204" pitchFamily="34" charset="0"/>
              </a:rPr>
              <a:t>etc</a:t>
            </a:r>
            <a:r>
              <a:rPr lang="es-ES" dirty="0">
                <a:latin typeface="Abadi" panose="020B0604020104020204" pitchFamily="34" charset="0"/>
              </a:rPr>
              <a:t>).</a:t>
            </a:r>
            <a:endParaRPr lang="es-CL" dirty="0">
              <a:latin typeface="Abadi" panose="020B0604020104020204" pitchFamily="34" charset="0"/>
            </a:endParaRP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2381348-D9F0-4E36-BC45-36FB688F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-16254"/>
            <a:ext cx="1905000" cy="4683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1014B9-981D-4317-8FCF-5BA812A1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2875"/>
            <a:ext cx="12192000" cy="365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160824-6670-449E-B1F8-1344E8510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96" y="0"/>
            <a:ext cx="2350008" cy="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63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B8B6-657F-4F8D-BE7A-ADF2864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B21414"/>
                </a:solidFill>
                <a:latin typeface="Abadi" panose="020B0604020104020204" pitchFamily="34" charset="0"/>
              </a:rPr>
              <a:t>¡Break!</a:t>
            </a:r>
            <a:endParaRPr lang="es-CL" b="1" dirty="0">
              <a:solidFill>
                <a:srgbClr val="B21414"/>
              </a:solidFill>
              <a:latin typeface="Abadi" panose="020B0604020104020204" pitchFamily="34" charset="0"/>
            </a:endParaRP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2381348-D9F0-4E36-BC45-36FB688F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-16254"/>
            <a:ext cx="1905000" cy="4683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1014B9-981D-4317-8FCF-5BA812A1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2875"/>
            <a:ext cx="12192000" cy="365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160824-6670-449E-B1F8-1344E8510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96" y="0"/>
            <a:ext cx="2350008" cy="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87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B8B6-657F-4F8D-BE7A-ADF2864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>
                <a:solidFill>
                  <a:srgbClr val="B21414"/>
                </a:solidFill>
                <a:latin typeface="Abadi" panose="020B0604020104020204" pitchFamily="34" charset="0"/>
              </a:rPr>
              <a:t>SGBD (o DBMS)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6C6C1-D234-47DE-8786-3B07A71F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>
                <a:latin typeface="Abadi" panose="020B0604020104020204" pitchFamily="34" charset="0"/>
              </a:rPr>
              <a:t>Conjunto de programas que permiten el almacenamiento, modificación y extracción de la información en una base de datos.</a:t>
            </a:r>
          </a:p>
          <a:p>
            <a:pPr algn="just"/>
            <a:r>
              <a:rPr lang="es-ES" dirty="0">
                <a:latin typeface="Abadi" panose="020B0604020104020204" pitchFamily="34" charset="0"/>
              </a:rPr>
              <a:t>Una de sus principales funciones es que los usuarios puedan acceder a la información utilizando herramientas específicas de consulta y creación de reportes.</a:t>
            </a:r>
          </a:p>
          <a:p>
            <a:pPr algn="just"/>
            <a:r>
              <a:rPr lang="es-ES" dirty="0">
                <a:latin typeface="Abadi" panose="020B0604020104020204" pitchFamily="34" charset="0"/>
              </a:rPr>
              <a:t>Otra labor muy importante es la de mantener los permisos de accesos de los usuarios para recuperar información.</a:t>
            </a:r>
          </a:p>
          <a:p>
            <a:pPr algn="just"/>
            <a:r>
              <a:rPr lang="es-ES" dirty="0">
                <a:latin typeface="Abadi" panose="020B0604020104020204" pitchFamily="34" charset="0"/>
              </a:rPr>
              <a:t>Una última función a destacar es la de recuperar la información en caso que el sistema se corrompa.</a:t>
            </a:r>
            <a:endParaRPr lang="es-CL" dirty="0">
              <a:latin typeface="Abadi" panose="020B0604020104020204" pitchFamily="34" charset="0"/>
            </a:endParaRP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2381348-D9F0-4E36-BC45-36FB688F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-16254"/>
            <a:ext cx="1905000" cy="4683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1014B9-981D-4317-8FCF-5BA812A1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2875"/>
            <a:ext cx="12192000" cy="365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160824-6670-449E-B1F8-1344E8510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96" y="0"/>
            <a:ext cx="2350008" cy="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19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B8B6-657F-4F8D-BE7A-ADF2864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>
                <a:solidFill>
                  <a:srgbClr val="B21414"/>
                </a:solidFill>
                <a:latin typeface="Abadi" panose="020B0604020104020204" pitchFamily="34" charset="0"/>
              </a:rPr>
              <a:t>Abstracción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6C6C1-D234-47DE-8786-3B07A71F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>
                <a:latin typeface="Abadi" panose="020B0604020104020204" pitchFamily="34" charset="0"/>
              </a:rPr>
              <a:t>Los SGBD tienen la capacidad de ofrecer a los usuarios una </a:t>
            </a:r>
            <a:r>
              <a:rPr lang="es-ES" b="1" dirty="0">
                <a:solidFill>
                  <a:srgbClr val="C00000"/>
                </a:solidFill>
                <a:latin typeface="Abadi" panose="020B0604020104020204" pitchFamily="34" charset="0"/>
              </a:rPr>
              <a:t>visión abstracta</a:t>
            </a:r>
            <a:r>
              <a:rPr lang="es-ES" dirty="0">
                <a:latin typeface="Abadi" panose="020B0604020104020204" pitchFamily="34" charset="0"/>
              </a:rPr>
              <a:t> de los datos, es decir, el sistema oculta los detalles de como los datos están almacenados y cómo estos son mantenidos.</a:t>
            </a:r>
            <a:endParaRPr lang="es-CL" dirty="0">
              <a:latin typeface="Abadi" panose="020B0604020104020204" pitchFamily="34" charset="0"/>
            </a:endParaRP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2381348-D9F0-4E36-BC45-36FB688F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-16254"/>
            <a:ext cx="1905000" cy="4683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1014B9-981D-4317-8FCF-5BA812A1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2875"/>
            <a:ext cx="12192000" cy="365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160824-6670-449E-B1F8-1344E8510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96" y="0"/>
            <a:ext cx="2350008" cy="1463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E4E9FAF-393A-4660-B0F7-A6575ED31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114" y="3165947"/>
            <a:ext cx="4379772" cy="302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16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B8B6-657F-4F8D-BE7A-ADF2864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>
                <a:solidFill>
                  <a:srgbClr val="B21414"/>
                </a:solidFill>
                <a:latin typeface="Abadi" panose="020B0604020104020204" pitchFamily="34" charset="0"/>
              </a:rPr>
              <a:t>Primer nivel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6C6C1-D234-47DE-8786-3B07A71F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>
                <a:latin typeface="Abadi" panose="020B0604020104020204" pitchFamily="34" charset="0"/>
              </a:rPr>
              <a:t>Es el nivel más externo, y permite describir vistas de usuario. Las vistas de usuario corresponden a los datos que el sistema necesita recoger para cumplir su objetivo.</a:t>
            </a:r>
            <a:endParaRPr lang="es-CL" dirty="0">
              <a:latin typeface="Abadi" panose="020B0604020104020204" pitchFamily="34" charset="0"/>
            </a:endParaRP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2381348-D9F0-4E36-BC45-36FB688F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-16254"/>
            <a:ext cx="1905000" cy="4683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1014B9-981D-4317-8FCF-5BA812A1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2875"/>
            <a:ext cx="12192000" cy="365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160824-6670-449E-B1F8-1344E8510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96" y="0"/>
            <a:ext cx="2350008" cy="1463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621C710-86C6-40B5-ACC5-FF870FFAE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891" y="3224383"/>
            <a:ext cx="4782217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1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B8B6-657F-4F8D-BE7A-ADF2864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>
                <a:solidFill>
                  <a:srgbClr val="B21414"/>
                </a:solidFill>
                <a:latin typeface="Abadi" panose="020B0604020104020204" pitchFamily="34" charset="0"/>
              </a:rPr>
              <a:t>Objetivos de la clase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6C6C1-D234-47DE-8786-3B07A71F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Abadi" panose="020B0604020104020204" pitchFamily="34" charset="0"/>
              </a:rPr>
              <a:t>¿Qué es una base de datos?</a:t>
            </a:r>
          </a:p>
          <a:p>
            <a:r>
              <a:rPr lang="es-CL" dirty="0">
                <a:latin typeface="Abadi" panose="020B0604020104020204" pitchFamily="34" charset="0"/>
              </a:rPr>
              <a:t>¿Qué es un dato?</a:t>
            </a:r>
          </a:p>
          <a:p>
            <a:r>
              <a:rPr lang="es-CL" dirty="0">
                <a:latin typeface="Abadi" panose="020B0604020104020204" pitchFamily="34" charset="0"/>
              </a:rPr>
              <a:t>¿Qué es información?</a:t>
            </a:r>
          </a:p>
          <a:p>
            <a:r>
              <a:rPr lang="es-CL" dirty="0">
                <a:latin typeface="Abadi" panose="020B0604020104020204" pitchFamily="34" charset="0"/>
              </a:rPr>
              <a:t>¿Dónde se utilizan las bases de datos?</a:t>
            </a:r>
          </a:p>
          <a:p>
            <a:r>
              <a:rPr lang="es-CL" dirty="0">
                <a:latin typeface="Abadi" panose="020B0604020104020204" pitchFamily="34" charset="0"/>
              </a:rPr>
              <a:t>Qué son los sistemas gestores y administradores de base de datos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2381348-D9F0-4E36-BC45-36FB688F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-16254"/>
            <a:ext cx="1905000" cy="4683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1014B9-981D-4317-8FCF-5BA812A1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2875"/>
            <a:ext cx="12192000" cy="365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160824-6670-449E-B1F8-1344E8510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96" y="0"/>
            <a:ext cx="2350008" cy="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38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B8B6-657F-4F8D-BE7A-ADF2864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>
                <a:solidFill>
                  <a:srgbClr val="B21414"/>
                </a:solidFill>
                <a:latin typeface="Abadi" panose="020B0604020104020204" pitchFamily="34" charset="0"/>
              </a:rPr>
              <a:t>Segundo nivel (conceptual)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6C6C1-D234-47DE-8786-3B07A71F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>
                <a:latin typeface="Abadi" panose="020B0604020104020204" pitchFamily="34" charset="0"/>
              </a:rPr>
              <a:t>Describe a través de modelos cuales son los datos que se requieren almacenar, la relación que hay entre ellos y sus restricciones. En este nivel, la tecnología a utilizar no es importante, ya que al ser un modelo conceptual, es aplicable a cualquier motor de base de datos.</a:t>
            </a:r>
            <a:endParaRPr lang="es-CL" dirty="0">
              <a:latin typeface="Abadi" panose="020B0604020104020204" pitchFamily="34" charset="0"/>
            </a:endParaRP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2381348-D9F0-4E36-BC45-36FB688F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-16254"/>
            <a:ext cx="1905000" cy="4683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1014B9-981D-4317-8FCF-5BA812A1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2875"/>
            <a:ext cx="12192000" cy="365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160824-6670-449E-B1F8-1344E8510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96" y="0"/>
            <a:ext cx="2350008" cy="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76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B8B6-657F-4F8D-BE7A-ADF2864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>
                <a:solidFill>
                  <a:srgbClr val="B21414"/>
                </a:solidFill>
                <a:latin typeface="Abadi" panose="020B0604020104020204" pitchFamily="34" charset="0"/>
              </a:rPr>
              <a:t>Tercer nivel (físico)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6C6C1-D234-47DE-8786-3B07A71F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>
                <a:latin typeface="Abadi" panose="020B0604020104020204" pitchFamily="34" charset="0"/>
              </a:rPr>
              <a:t>Corresponde al nivel más bajo de abstracción, y describe como realmente son almacenados los datos.</a:t>
            </a:r>
            <a:endParaRPr lang="es-CL" dirty="0">
              <a:latin typeface="Abadi" panose="020B0604020104020204" pitchFamily="34" charset="0"/>
            </a:endParaRP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2381348-D9F0-4E36-BC45-36FB688F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-16254"/>
            <a:ext cx="1905000" cy="4683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1014B9-981D-4317-8FCF-5BA812A1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2875"/>
            <a:ext cx="12192000" cy="365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160824-6670-449E-B1F8-1344E8510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96" y="0"/>
            <a:ext cx="2350008" cy="1463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ECD28EE-9FAA-4A01-87D7-07B89D449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628" y="2972718"/>
            <a:ext cx="4248743" cy="2600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0089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B8B6-657F-4F8D-BE7A-ADF2864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>
                <a:solidFill>
                  <a:srgbClr val="B21414"/>
                </a:solidFill>
                <a:latin typeface="Abadi" panose="020B0604020104020204" pitchFamily="34" charset="0"/>
              </a:rPr>
              <a:t>Conclusiones…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2381348-D9F0-4E36-BC45-36FB688F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-16254"/>
            <a:ext cx="1905000" cy="4683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1014B9-981D-4317-8FCF-5BA812A1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2875"/>
            <a:ext cx="12192000" cy="365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160824-6670-449E-B1F8-1344E8510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96" y="0"/>
            <a:ext cx="2350008" cy="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32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2DE82-8596-4CE6-A4A4-0D46BAD35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24" y="1122363"/>
            <a:ext cx="11768328" cy="2387600"/>
          </a:xfrm>
        </p:spPr>
        <p:txBody>
          <a:bodyPr/>
          <a:lstStyle/>
          <a:p>
            <a:r>
              <a:rPr lang="es-CL" dirty="0">
                <a:latin typeface="Abadi" panose="020B0604020202020204" pitchFamily="34" charset="0"/>
              </a:rPr>
              <a:t>¡Muchas Gracias!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CE11A7-974E-4D80-9BB5-B0B730383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sz="3600" dirty="0">
                <a:latin typeface="Abadi" panose="020B0604020104020204" pitchFamily="34" charset="0"/>
              </a:rPr>
              <a:t>Profesor: Fernando Sepúlveda</a:t>
            </a:r>
          </a:p>
          <a:p>
            <a:r>
              <a:rPr lang="es-CL" sz="3600" dirty="0">
                <a:latin typeface="Abadi" panose="020B0604020104020204" pitchFamily="34" charset="0"/>
              </a:rPr>
              <a:t>fer.sepulvedar@profesor.duoc.cl</a:t>
            </a:r>
          </a:p>
        </p:txBody>
      </p:sp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AEB7CA39-FC0D-4B81-BC93-3D206515D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90" y="5864413"/>
            <a:ext cx="4041710" cy="9935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EE0D911-3BDD-4FD8-889D-3D01EAEFB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3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B8B6-657F-4F8D-BE7A-ADF2864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>
                <a:solidFill>
                  <a:srgbClr val="B21414"/>
                </a:solidFill>
                <a:latin typeface="Abadi" panose="020B0604020104020204" pitchFamily="34" charset="0"/>
              </a:rPr>
              <a:t>Qué es una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6C6C1-D234-47DE-8786-3B07A71F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>
                <a:latin typeface="Abadi" panose="020B0604020104020204" pitchFamily="34" charset="0"/>
              </a:rPr>
              <a:t>Conjunto de </a:t>
            </a:r>
            <a:r>
              <a:rPr lang="es-CL" b="1" dirty="0">
                <a:solidFill>
                  <a:srgbClr val="B21414"/>
                </a:solidFill>
                <a:latin typeface="Abadi" panose="020B0604020104020204" pitchFamily="34" charset="0"/>
              </a:rPr>
              <a:t>datos</a:t>
            </a:r>
            <a:r>
              <a:rPr lang="es-CL" dirty="0">
                <a:latin typeface="Abadi" panose="020B0604020104020204" pitchFamily="34" charset="0"/>
              </a:rPr>
              <a:t> que pertenecen a un </a:t>
            </a:r>
            <a:r>
              <a:rPr lang="es-CL" u="sng" dirty="0">
                <a:latin typeface="Abadi" panose="020B0604020104020204" pitchFamily="34" charset="0"/>
              </a:rPr>
              <a:t>mismo contexto</a:t>
            </a:r>
            <a:r>
              <a:rPr lang="es-CL" dirty="0">
                <a:latin typeface="Abadi" panose="020B0604020104020204" pitchFamily="34" charset="0"/>
              </a:rPr>
              <a:t> y que son almacenados de forma </a:t>
            </a:r>
            <a:r>
              <a:rPr lang="es-CL" u="sng" dirty="0">
                <a:latin typeface="Abadi" panose="020B0604020104020204" pitchFamily="34" charset="0"/>
              </a:rPr>
              <a:t>organizada y estructurada</a:t>
            </a:r>
            <a:r>
              <a:rPr lang="es-CL" dirty="0">
                <a:latin typeface="Abadi" panose="020B0604020104020204" pitchFamily="34" charset="0"/>
              </a:rPr>
              <a:t> para su posterior uso. 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2381348-D9F0-4E36-BC45-36FB688F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-16254"/>
            <a:ext cx="1905000" cy="4683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1014B9-981D-4317-8FCF-5BA812A1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2875"/>
            <a:ext cx="12192000" cy="365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160824-6670-449E-B1F8-1344E8510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96" y="0"/>
            <a:ext cx="2350008" cy="14630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D69360C-1D25-4BF4-AEE6-B63A4EA56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24" y="3196271"/>
            <a:ext cx="4572000" cy="299085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91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B8B6-657F-4F8D-BE7A-ADF2864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>
                <a:solidFill>
                  <a:srgbClr val="B21414"/>
                </a:solidFill>
                <a:latin typeface="Abadi" panose="020B0604020104020204" pitchFamily="34" charset="0"/>
              </a:rPr>
              <a:t>Qué es un dato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6C6C1-D234-47DE-8786-3B07A71F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>
                <a:latin typeface="Abadi" panose="020B0604020104020204" pitchFamily="34" charset="0"/>
              </a:rPr>
              <a:t>Es una representación simbólica, que a simple vista puede ser identificada como números, letras, etc.</a:t>
            </a:r>
          </a:p>
          <a:p>
            <a:pPr algn="just"/>
            <a:r>
              <a:rPr lang="es-CL" dirty="0">
                <a:latin typeface="Abadi" panose="020B0604020104020204" pitchFamily="34" charset="0"/>
              </a:rPr>
              <a:t>El dato por si solo, no dice mucho. Los datos procesados son finalmente lo que se convierte en información.</a:t>
            </a:r>
          </a:p>
          <a:p>
            <a:pPr algn="just"/>
            <a:r>
              <a:rPr lang="es-CL" dirty="0">
                <a:latin typeface="Abadi" panose="020B0604020104020204" pitchFamily="34" charset="0"/>
              </a:rPr>
              <a:t>Por ejemplo:</a:t>
            </a:r>
          </a:p>
          <a:p>
            <a:pPr lvl="1" algn="just"/>
            <a:r>
              <a:rPr lang="es-CL" dirty="0">
                <a:latin typeface="Abadi" panose="020B0604020104020204" pitchFamily="34" charset="0"/>
              </a:rPr>
              <a:t>87 </a:t>
            </a:r>
            <a:r>
              <a:rPr lang="es-CL" dirty="0">
                <a:latin typeface="Abadi" panose="020B0604020104020204" pitchFamily="34" charset="0"/>
                <a:sym typeface="Wingdings" panose="05000000000000000000" pitchFamily="2" charset="2"/>
              </a:rPr>
              <a:t> Esto corresponde a un </a:t>
            </a:r>
            <a:r>
              <a:rPr lang="es-CL" b="1" dirty="0">
                <a:solidFill>
                  <a:srgbClr val="B21414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dato</a:t>
            </a:r>
            <a:r>
              <a:rPr lang="es-CL" dirty="0">
                <a:latin typeface="Abadi" panose="020B0604020104020204" pitchFamily="34" charset="0"/>
                <a:sym typeface="Wingdings" panose="05000000000000000000" pitchFamily="2" charset="2"/>
              </a:rPr>
              <a:t>.</a:t>
            </a:r>
          </a:p>
          <a:p>
            <a:pPr lvl="1" algn="just"/>
            <a:r>
              <a:rPr lang="es-CL" dirty="0">
                <a:latin typeface="Abadi" panose="020B0604020104020204" pitchFamily="34" charset="0"/>
                <a:sym typeface="Wingdings" panose="05000000000000000000" pitchFamily="2" charset="2"/>
              </a:rPr>
              <a:t>El 87% de </a:t>
            </a:r>
            <a:r>
              <a:rPr lang="es-CL" dirty="0" err="1">
                <a:latin typeface="Abadi" panose="020B0604020104020204" pitchFamily="34" charset="0"/>
                <a:sym typeface="Wingdings" panose="05000000000000000000" pitchFamily="2" charset="2"/>
              </a:rPr>
              <a:t>l@s</a:t>
            </a:r>
            <a:r>
              <a:rPr lang="es-CL" dirty="0">
                <a:latin typeface="Abadi" panose="020B0604020104020204" pitchFamily="34" charset="0"/>
                <a:sym typeface="Wingdings" panose="05000000000000000000" pitchFamily="2" charset="2"/>
              </a:rPr>
              <a:t> </a:t>
            </a:r>
            <a:r>
              <a:rPr lang="es-CL" dirty="0" err="1">
                <a:latin typeface="Abadi" panose="020B0604020104020204" pitchFamily="34" charset="0"/>
                <a:sym typeface="Wingdings" panose="05000000000000000000" pitchFamily="2" charset="2"/>
              </a:rPr>
              <a:t>alumn@s</a:t>
            </a:r>
            <a:r>
              <a:rPr lang="es-CL" dirty="0">
                <a:latin typeface="Abadi" panose="020B0604020104020204" pitchFamily="34" charset="0"/>
                <a:sym typeface="Wingdings" panose="05000000000000000000" pitchFamily="2" charset="2"/>
              </a:rPr>
              <a:t> aprobó modelamiento de base de datos  Esto corresponde a </a:t>
            </a:r>
            <a:r>
              <a:rPr lang="es-CL" b="1" dirty="0">
                <a:solidFill>
                  <a:srgbClr val="B21414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información</a:t>
            </a:r>
            <a:r>
              <a:rPr lang="es-CL" dirty="0">
                <a:latin typeface="Abadi" panose="020B0604020104020204" pitchFamily="34" charset="0"/>
                <a:sym typeface="Wingdings" panose="05000000000000000000" pitchFamily="2" charset="2"/>
              </a:rPr>
              <a:t>.</a:t>
            </a:r>
            <a:endParaRPr lang="es-CL" dirty="0">
              <a:latin typeface="Abadi" panose="020B0604020104020204" pitchFamily="34" charset="0"/>
            </a:endParaRP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2381348-D9F0-4E36-BC45-36FB688F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-16254"/>
            <a:ext cx="1905000" cy="4683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1014B9-981D-4317-8FCF-5BA812A1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2875"/>
            <a:ext cx="12192000" cy="365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160824-6670-449E-B1F8-1344E8510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96" y="0"/>
            <a:ext cx="2350008" cy="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9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B8B6-657F-4F8D-BE7A-ADF2864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>
                <a:solidFill>
                  <a:srgbClr val="B21414"/>
                </a:solidFill>
                <a:latin typeface="Abadi" panose="020B0604020104020204" pitchFamily="34" charset="0"/>
              </a:rPr>
              <a:t>Qué es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6C6C1-D234-47DE-8786-3B07A71F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>
                <a:latin typeface="Abadi" panose="020B0604020104020204" pitchFamily="34" charset="0"/>
              </a:rPr>
              <a:t>Conjunto de datos que están adecuadamente procesados y que entregan un mensaje al receptor.</a:t>
            </a:r>
          </a:p>
          <a:p>
            <a:pPr algn="just"/>
            <a:r>
              <a:rPr lang="es-CL" dirty="0">
                <a:latin typeface="Abadi" panose="020B0604020104020204" pitchFamily="34" charset="0"/>
              </a:rPr>
              <a:t>Los datos al interpretarse se convierten en información.</a:t>
            </a:r>
          </a:p>
          <a:p>
            <a:pPr algn="just"/>
            <a:r>
              <a:rPr lang="es-CL" dirty="0">
                <a:latin typeface="Abadi" panose="020B0604020104020204" pitchFamily="34" charset="0"/>
              </a:rPr>
              <a:t>Esta información puede ser utilizada frente a determinadas situaciones o problemas que se presentan en la vida real.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2381348-D9F0-4E36-BC45-36FB688F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-16254"/>
            <a:ext cx="1905000" cy="4683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1014B9-981D-4317-8FCF-5BA812A1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2875"/>
            <a:ext cx="12192000" cy="365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160824-6670-449E-B1F8-1344E8510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96" y="0"/>
            <a:ext cx="2350008" cy="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3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B8B6-657F-4F8D-BE7A-ADF2864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>
                <a:solidFill>
                  <a:srgbClr val="B21414"/>
                </a:solidFill>
                <a:latin typeface="Abadi" panose="020B0604020104020204" pitchFamily="34" charset="0"/>
              </a:rPr>
              <a:t>Características de la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6C6C1-D234-47DE-8786-3B07A71F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>
                <a:latin typeface="Abadi" panose="020B0604020104020204" pitchFamily="34" charset="0"/>
              </a:rPr>
              <a:t>Exacta</a:t>
            </a:r>
          </a:p>
          <a:p>
            <a:pPr algn="just"/>
            <a:r>
              <a:rPr lang="es-CL" dirty="0">
                <a:latin typeface="Abadi" panose="020B0604020104020204" pitchFamily="34" charset="0"/>
              </a:rPr>
              <a:t>Relevante</a:t>
            </a:r>
          </a:p>
          <a:p>
            <a:pPr algn="just"/>
            <a:r>
              <a:rPr lang="es-CL" dirty="0">
                <a:latin typeface="Abadi" panose="020B0604020104020204" pitchFamily="34" charset="0"/>
              </a:rPr>
              <a:t>Confiable</a:t>
            </a:r>
          </a:p>
          <a:p>
            <a:pPr algn="just"/>
            <a:r>
              <a:rPr lang="es-CL" dirty="0">
                <a:latin typeface="Abadi" panose="020B0604020104020204" pitchFamily="34" charset="0"/>
              </a:rPr>
              <a:t>Completa</a:t>
            </a:r>
          </a:p>
          <a:p>
            <a:pPr algn="just"/>
            <a:r>
              <a:rPr lang="es-CL" dirty="0">
                <a:latin typeface="Abadi" panose="020B0604020104020204" pitchFamily="34" charset="0"/>
              </a:rPr>
              <a:t>Puntual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2381348-D9F0-4E36-BC45-36FB688F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-16254"/>
            <a:ext cx="1905000" cy="4683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1014B9-981D-4317-8FCF-5BA812A1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2875"/>
            <a:ext cx="12192000" cy="365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160824-6670-449E-B1F8-1344E8510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96" y="0"/>
            <a:ext cx="2350008" cy="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8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B8B6-657F-4F8D-BE7A-ADF2864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>
                <a:solidFill>
                  <a:srgbClr val="B21414"/>
                </a:solidFill>
                <a:latin typeface="Abadi" panose="020B0604020104020204" pitchFamily="34" charset="0"/>
              </a:rPr>
              <a:t>Datos v/s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6C6C1-D234-47DE-8786-3B07A71F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>
                <a:latin typeface="Abadi" panose="020B0604020104020204" pitchFamily="34" charset="0"/>
              </a:rPr>
              <a:t>Los datos están desorganizados y son inútiles por si solos.</a:t>
            </a:r>
          </a:p>
          <a:p>
            <a:pPr algn="just"/>
            <a:r>
              <a:rPr lang="es-CL" dirty="0">
                <a:latin typeface="Abadi" panose="020B0604020104020204" pitchFamily="34" charset="0"/>
              </a:rPr>
              <a:t>Cuando los </a:t>
            </a:r>
            <a:r>
              <a:rPr lang="es-CL" b="1" dirty="0">
                <a:solidFill>
                  <a:srgbClr val="B21414"/>
                </a:solidFill>
                <a:latin typeface="Abadi" panose="020B0604020104020204" pitchFamily="34" charset="0"/>
              </a:rPr>
              <a:t>datos</a:t>
            </a:r>
            <a:r>
              <a:rPr lang="es-CL" dirty="0">
                <a:latin typeface="Abadi" panose="020B0604020104020204" pitchFamily="34" charset="0"/>
              </a:rPr>
              <a:t> se procesan y organizan se convierten en </a:t>
            </a:r>
            <a:r>
              <a:rPr lang="es-CL" b="1" dirty="0">
                <a:solidFill>
                  <a:srgbClr val="B21414"/>
                </a:solidFill>
                <a:latin typeface="Abadi" panose="020B0604020104020204" pitchFamily="34" charset="0"/>
              </a:rPr>
              <a:t>información</a:t>
            </a:r>
            <a:r>
              <a:rPr lang="es-CL" dirty="0">
                <a:latin typeface="Abadi" panose="020B0604020104020204" pitchFamily="34" charset="0"/>
              </a:rPr>
              <a:t>.</a:t>
            </a:r>
          </a:p>
          <a:p>
            <a:pPr algn="just"/>
            <a:endParaRPr lang="es-CL" dirty="0">
              <a:latin typeface="Abadi" panose="020B0604020104020204" pitchFamily="34" charset="0"/>
            </a:endParaRP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2381348-D9F0-4E36-BC45-36FB688F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-16254"/>
            <a:ext cx="1905000" cy="4683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1014B9-981D-4317-8FCF-5BA812A1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2875"/>
            <a:ext cx="12192000" cy="365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160824-6670-449E-B1F8-1344E8510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96" y="0"/>
            <a:ext cx="2350008" cy="1463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2696505-0D26-4F63-B13E-05DDEF880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786" y="3649195"/>
            <a:ext cx="9218428" cy="20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0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B8B6-657F-4F8D-BE7A-ADF2864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>
                <a:solidFill>
                  <a:srgbClr val="B21414"/>
                </a:solidFill>
                <a:latin typeface="Abadi" panose="020B0604020104020204" pitchFamily="34" charset="0"/>
              </a:rPr>
              <a:t>Dónde se utilizan las bases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6C6C1-D234-47DE-8786-3B07A71F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>
                <a:latin typeface="Abadi" panose="020B0604020104020204" pitchFamily="34" charset="0"/>
              </a:rPr>
              <a:t>Se utilizan en la mayoría de los sistemas que requieren guardar información relevante para el negocio y utilizarla de forma posterior para entregar algún resultado, como por ejemplo hospitales, supermercados, universidades, peluquerías, etc.</a:t>
            </a:r>
          </a:p>
          <a:p>
            <a:pPr algn="just"/>
            <a:endParaRPr lang="es-CL" dirty="0">
              <a:latin typeface="Abadi" panose="020B0604020104020204" pitchFamily="34" charset="0"/>
            </a:endParaRP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2381348-D9F0-4E36-BC45-36FB688F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-16254"/>
            <a:ext cx="1905000" cy="4683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1014B9-981D-4317-8FCF-5BA812A1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2875"/>
            <a:ext cx="12192000" cy="365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160824-6670-449E-B1F8-1344E8510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96" y="0"/>
            <a:ext cx="2350008" cy="1463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C067DC1-922F-4477-ADF6-70CCB12AC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812" y="3753157"/>
            <a:ext cx="3480376" cy="27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0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B8B6-657F-4F8D-BE7A-ADF2864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>
                <a:solidFill>
                  <a:srgbClr val="B21414"/>
                </a:solidFill>
                <a:latin typeface="Abadi" panose="020B0604020104020204" pitchFamily="34" charset="0"/>
              </a:rPr>
              <a:t>Tipos de bases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6C6C1-D234-47DE-8786-3B07A71F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Base de datos jerárquica</a:t>
            </a:r>
          </a:p>
          <a:p>
            <a:pPr algn="just"/>
            <a:r>
              <a:rPr lang="es-CL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Base de datos de red</a:t>
            </a:r>
          </a:p>
          <a:p>
            <a:pPr algn="just"/>
            <a:r>
              <a:rPr lang="es-CL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Base de datos transaccional</a:t>
            </a:r>
          </a:p>
          <a:p>
            <a:pPr algn="just"/>
            <a:r>
              <a:rPr lang="es-CL" sz="3600" dirty="0">
                <a:latin typeface="Abadi" panose="020B0604020104020204" pitchFamily="34" charset="0"/>
              </a:rPr>
              <a:t>Base de datos relacional</a:t>
            </a:r>
          </a:p>
          <a:p>
            <a:pPr algn="just"/>
            <a:r>
              <a:rPr lang="es-CL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Base de datos multidimensional</a:t>
            </a:r>
          </a:p>
          <a:p>
            <a:pPr algn="just"/>
            <a:r>
              <a:rPr lang="es-CL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Base de datos orientada a objetos</a:t>
            </a:r>
          </a:p>
          <a:p>
            <a:pPr algn="just"/>
            <a:r>
              <a:rPr lang="es-CL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Base de datos documental</a:t>
            </a:r>
          </a:p>
          <a:p>
            <a:pPr algn="just"/>
            <a:r>
              <a:rPr lang="es-CL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Base de datos deductiva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2381348-D9F0-4E36-BC45-36FB688F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-16254"/>
            <a:ext cx="1905000" cy="4683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1014B9-981D-4317-8FCF-5BA812A1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2875"/>
            <a:ext cx="12192000" cy="365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160824-6670-449E-B1F8-1344E8510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96" y="0"/>
            <a:ext cx="2350008" cy="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748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940</Words>
  <Application>Microsoft Office PowerPoint</Application>
  <PresentationFormat>Panorámica</PresentationFormat>
  <Paragraphs>86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Abadi</vt:lpstr>
      <vt:lpstr>Arial</vt:lpstr>
      <vt:lpstr>Calibri</vt:lpstr>
      <vt:lpstr>Calibri Light</vt:lpstr>
      <vt:lpstr>Tema de Office</vt:lpstr>
      <vt:lpstr>Modelamiento de Base de Datos</vt:lpstr>
      <vt:lpstr>Objetivos de la clase</vt:lpstr>
      <vt:lpstr>Qué es una base de datos</vt:lpstr>
      <vt:lpstr>Qué es un dato</vt:lpstr>
      <vt:lpstr>Qué es información</vt:lpstr>
      <vt:lpstr>Características de la información</vt:lpstr>
      <vt:lpstr>Datos v/s Información</vt:lpstr>
      <vt:lpstr>Dónde se utilizan las bases de datos</vt:lpstr>
      <vt:lpstr>Tipos de bases de datos</vt:lpstr>
      <vt:lpstr>Tipos de bases de datos</vt:lpstr>
      <vt:lpstr>Sistemas Administradores y Gestores de Base de Datos</vt:lpstr>
      <vt:lpstr>Sistemas Administradores y Gestores de Base de Datos</vt:lpstr>
      <vt:lpstr>Ventajas de utilizar una base de datos</vt:lpstr>
      <vt:lpstr>Ventajas de utilizar una base de datos</vt:lpstr>
      <vt:lpstr>Desventajas de utilizar una base de datos</vt:lpstr>
      <vt:lpstr>¡Break!</vt:lpstr>
      <vt:lpstr>SGBD (o DBMS)</vt:lpstr>
      <vt:lpstr>Abstracción de datos</vt:lpstr>
      <vt:lpstr>Primer nivel</vt:lpstr>
      <vt:lpstr>Segundo nivel (conceptual)</vt:lpstr>
      <vt:lpstr>Tercer nivel (físico)</vt:lpstr>
      <vt:lpstr>Conclusiones…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Modelamiento de Base de Datos</dc:title>
  <dc:creator>Fernando Sepúlveda Ramírez</dc:creator>
  <cp:lastModifiedBy>Fernando Sepúlveda Ramírez</cp:lastModifiedBy>
  <cp:revision>9</cp:revision>
  <dcterms:created xsi:type="dcterms:W3CDTF">2022-03-07T02:32:53Z</dcterms:created>
  <dcterms:modified xsi:type="dcterms:W3CDTF">2022-03-09T19:58:54Z</dcterms:modified>
</cp:coreProperties>
</file>