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157EDB-8A19-4F7B-9591-D077DE6D3656}">
  <a:tblStyle styleId="{F9157EDB-8A19-4F7B-9591-D077DE6D36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cc123644b_0_4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cc123644b_0_4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cc123644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cc123644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cc123644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cc123644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cc123644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cc123644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cc123644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cc123644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cc123644b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cc123644b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cc123644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cc123644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cc123644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cc123644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cc123644b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cc123644b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cc123644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cc123644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cc123644b_0_4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cc123644b_0_4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cc123644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cc123644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cc123644b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cc123644b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cc123644b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cc123644b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cc123644b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cc123644b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cc123644b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cc123644b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cc123644b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cc123644b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cc123644b_0_4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cc123644b_0_4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cc123644b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cc123644b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cc123644b_0_4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cc123644b_0_4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c123644b_0_4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cc123644b_0_4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cc123644b_0_4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cc123644b_0_4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cc123644b_0_4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cc123644b_0_4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cc123644b_0_4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cc123644b_0_4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5500"/>
              <a:t>Esmaix Egara</a:t>
            </a:r>
            <a:endParaRPr sz="5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a" sz="1560"/>
              <a:t>Oscar Bellerino</a:t>
            </a:r>
            <a:endParaRPr sz="15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a" sz="1560"/>
              <a:t>Marc Cristóbal</a:t>
            </a:r>
            <a:endParaRPr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Ketchup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Maionesa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Mostassa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Salsa Esmaix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Ceba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Ceba a la planxa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Ceba cruixent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Enciam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Tomàquet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Bacon cruixent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Cogombre encurtit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Jalapeny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Dos pattys, pa, salsa i toppings!</a:t>
            </a:r>
            <a:endParaRPr sz="36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73750"/>
            <a:ext cx="3791749" cy="37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151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5200"/>
              <a:t>Escandall de costos</a:t>
            </a:r>
            <a:endParaRPr sz="5200"/>
          </a:p>
        </p:txBody>
      </p:sp>
      <p:sp>
        <p:nvSpPr>
          <p:cNvPr id="193" name="Google Shape;193;p23"/>
          <p:cNvSpPr txBox="1"/>
          <p:nvPr/>
        </p:nvSpPr>
        <p:spPr>
          <a:xfrm>
            <a:off x="2906850" y="2733775"/>
            <a:ext cx="3330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700">
                <a:latin typeface="Calibri"/>
                <a:ea typeface="Calibri"/>
                <a:cs typeface="Calibri"/>
                <a:sym typeface="Calibri"/>
              </a:rPr>
              <a:t>Marge +100%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5100"/>
              <a:t>El local</a:t>
            </a:r>
            <a:endParaRPr sz="5100"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Cuina i mostrador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Secció de venda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Taules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Magatzem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Lavabo</a:t>
            </a:r>
            <a:endParaRPr sz="18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600" y="1046513"/>
            <a:ext cx="4299300" cy="32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400"/>
              <a:t>Quant costen els nostres productes?</a:t>
            </a:r>
            <a:endParaRPr sz="3400"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138180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{F9157EDB-8A19-4F7B-9591-D077DE6D3656}</a:tableStyleId>
              </a:tblPr>
              <a:tblGrid>
                <a:gridCol w="2126800"/>
                <a:gridCol w="2126800"/>
                <a:gridCol w="2126800"/>
              </a:tblGrid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solidFill>
                            <a:srgbClr val="213741"/>
                          </a:solidFill>
                        </a:rPr>
                        <a:t>Producte</a:t>
                      </a:r>
                      <a:endParaRPr b="1" sz="1200">
                        <a:solidFill>
                          <a:srgbClr val="21374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C4A15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solidFill>
                            <a:srgbClr val="213741"/>
                          </a:solidFill>
                        </a:rPr>
                        <a:t>Preu de cost</a:t>
                      </a:r>
                      <a:endParaRPr b="1" sz="1200">
                        <a:solidFill>
                          <a:srgbClr val="21374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C4A15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solidFill>
                            <a:srgbClr val="213741"/>
                          </a:solidFill>
                        </a:rPr>
                        <a:t>Preu de venda</a:t>
                      </a:r>
                      <a:endParaRPr b="1" sz="1200">
                        <a:solidFill>
                          <a:srgbClr val="21374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C4A15A"/>
                    </a:solidFill>
                  </a:tcPr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Smash Burger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6,42€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13,50€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Patates fregides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0,21€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2,00€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Coca-Cola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0,55€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2,00€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Fanta Llimona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0,48€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2,00€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Fanta Taronja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0,48€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2,00€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Aigua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0,28€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1,50€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El mercat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4,48 M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800"/>
              <a:t>Subscriptors a Youtube de l’influencer Esttik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Principals competidors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819150" y="1990725"/>
            <a:ext cx="36861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Cadenes de restaurants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Hamburgueseries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Frankfurts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Bars i restaurants locals</a:t>
            </a:r>
            <a:endParaRPr sz="1800"/>
          </a:p>
        </p:txBody>
      </p:sp>
      <p:sp>
        <p:nvSpPr>
          <p:cNvPr id="224" name="Google Shape;224;p28"/>
          <p:cNvSpPr txBox="1"/>
          <p:nvPr>
            <p:ph idx="2" type="body"/>
          </p:nvPr>
        </p:nvSpPr>
        <p:spPr>
          <a:xfrm>
            <a:off x="4638675" y="1990725"/>
            <a:ext cx="3686100" cy="1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McDonalds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Viena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Zurito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/>
              <a:t>Organització</a:t>
            </a:r>
            <a:endParaRPr sz="4000"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00" y="2148350"/>
            <a:ext cx="7940175" cy="2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Pla financer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800"/>
              <a:t>Inversió inicial</a:t>
            </a:r>
            <a:endParaRPr sz="3800"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2445200" y="21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{F9157EDB-8A19-4F7B-9591-D077DE6D3656}</a:tableStyleId>
              </a:tblPr>
              <a:tblGrid>
                <a:gridCol w="2126800"/>
                <a:gridCol w="2126800"/>
              </a:tblGrid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Reforma del local</a:t>
                      </a:r>
                      <a:endParaRPr b="1" sz="1200">
                        <a:solidFill>
                          <a:srgbClr val="21374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19497€</a:t>
                      </a:r>
                      <a:endParaRPr b="1" sz="1200">
                        <a:solidFill>
                          <a:srgbClr val="21374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Mobiliari i maquinària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28040,61</a:t>
                      </a:r>
                      <a:r>
                        <a:rPr lang="ca" sz="1200"/>
                        <a:t>€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Stock de productes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3335,57€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Despeses de constitució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297€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solidFill>
                            <a:srgbClr val="213741"/>
                          </a:solidFill>
                        </a:rPr>
                        <a:t>Total</a:t>
                      </a:r>
                      <a:endParaRPr b="1" sz="1200">
                        <a:solidFill>
                          <a:srgbClr val="21374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A15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solidFill>
                            <a:srgbClr val="213741"/>
                          </a:solidFill>
                        </a:rPr>
                        <a:t>51170,18€</a:t>
                      </a:r>
                      <a:endParaRPr b="1" sz="1200">
                        <a:solidFill>
                          <a:srgbClr val="21374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A15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L’emprenedor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286325" y="1880250"/>
            <a:ext cx="3709200" cy="13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Despeses mensuals de 28153,52€</a:t>
            </a:r>
            <a:endParaRPr/>
          </a:p>
        </p:txBody>
      </p:sp>
      <p:cxnSp>
        <p:nvCxnSpPr>
          <p:cNvPr id="247" name="Google Shape;247;p32"/>
          <p:cNvCxnSpPr>
            <a:stCxn id="246" idx="3"/>
            <a:endCxn id="248" idx="1"/>
          </p:cNvCxnSpPr>
          <p:nvPr/>
        </p:nvCxnSpPr>
        <p:spPr>
          <a:xfrm>
            <a:off x="3995525" y="2571750"/>
            <a:ext cx="1715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2"/>
          <p:cNvSpPr txBox="1"/>
          <p:nvPr>
            <p:ph type="title"/>
          </p:nvPr>
        </p:nvSpPr>
        <p:spPr>
          <a:xfrm>
            <a:off x="5711275" y="2150550"/>
            <a:ext cx="37092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40000€ per soci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200</a:t>
            </a:r>
            <a:r>
              <a:rPr lang="ca"/>
              <a:t> u/dia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800"/>
              <a:t>Punt mort = 28153,52 / (13,50 - 6,42) = 3977 u/mes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800"/>
              <a:t>Fons de maniobra</a:t>
            </a:r>
            <a:endParaRPr sz="3800"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 Smash Burgers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 Racions de patates fregides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Llaunes de Coca-Cola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Llaunes de Fanta de llimona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Llaunes de Fanta de taronja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ampolles d’aigua</a:t>
            </a:r>
            <a:endParaRPr sz="1700"/>
          </a:p>
        </p:txBody>
      </p:sp>
      <p:sp>
        <p:nvSpPr>
          <p:cNvPr id="261" name="Google Shape;261;p3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Smash Burgers: 2025€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Patates fregides: 300€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Coca-Cola: 200€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Fanta de llimona: 100€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Fanta de taronja: 100€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Aigua: 150€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800"/>
              <a:t>Fons de maniobra</a:t>
            </a:r>
            <a:endParaRPr sz="3800"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Aportació inicial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Inversió inicial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Ingresos mensuals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Despeses mensuals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80000€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51170,18€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57500€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ca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28153,52€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+380K €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/>
              <a:t>Estimació 12 mesos</a:t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819150" y="345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100"/>
              <a:t>Clients a l’assabentar-se de l’obertura del nou local</a:t>
            </a:r>
            <a:endParaRPr sz="3100"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00" y="1452400"/>
            <a:ext cx="3688350" cy="325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686563"/>
            <a:ext cx="4197350" cy="27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Oscar Bellerino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Marc Cristóbal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Punts forts // Punts dèbils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Coneixement del producte a comercialitzar.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motivació pel projecte.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Joves i entusiastes.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Coneixement del gust de target objectiu per coetanietat amb aquests.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Coneixements informàtics i tecnològics aplicables al negoci.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Experiència prèvia al sector turístic i restauració.</a:t>
            </a:r>
            <a:endParaRPr/>
          </a:p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econòmics limitats.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haver tingut mai un negoci propi.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Sense experiència treballant en cuina a nivell professional.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926475" y="2200950"/>
            <a:ext cx="1783500" cy="1761600"/>
          </a:xfrm>
          <a:prstGeom prst="ellipse">
            <a:avLst/>
          </a:prstGeom>
          <a:solidFill>
            <a:srgbClr val="007265"/>
          </a:solidFill>
          <a:ln cap="flat" cmpd="sng" w="9525">
            <a:solidFill>
              <a:srgbClr val="0072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Motivació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680250" y="1081025"/>
            <a:ext cx="1783500" cy="1761600"/>
          </a:xfrm>
          <a:prstGeom prst="ellipse">
            <a:avLst/>
          </a:prstGeom>
          <a:solidFill>
            <a:srgbClr val="0072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Equip directiu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6434025" y="2200950"/>
            <a:ext cx="1783500" cy="1761600"/>
          </a:xfrm>
          <a:prstGeom prst="ellipse">
            <a:avLst/>
          </a:prstGeom>
          <a:solidFill>
            <a:srgbClr val="0072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Forma jurídica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El producte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Smash Burgers i més!</a:t>
            </a:r>
            <a:endParaRPr sz="3600"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Smash Burgers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Patates fregides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Refrescos</a:t>
            </a:r>
            <a:endParaRPr sz="1800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9200"/>
            <a:ext cx="3802626" cy="3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850275" y="429550"/>
            <a:ext cx="1783500" cy="17616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7265"/>
                </a:solidFill>
              </a:rPr>
              <a:t>Qué?</a:t>
            </a:r>
            <a:endParaRPr>
              <a:solidFill>
                <a:srgbClr val="007265"/>
              </a:solidFill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604050" y="1571300"/>
            <a:ext cx="1783500" cy="17616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7265"/>
                </a:solidFill>
              </a:rPr>
              <a:t>Qui?</a:t>
            </a:r>
            <a:endParaRPr>
              <a:solidFill>
                <a:srgbClr val="007265"/>
              </a:solidFill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510225" y="429550"/>
            <a:ext cx="1783500" cy="17616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7265"/>
                </a:solidFill>
              </a:rPr>
              <a:t>Com?</a:t>
            </a:r>
            <a:endParaRPr>
              <a:solidFill>
                <a:srgbClr val="007265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850275" y="3962575"/>
            <a:ext cx="1631100" cy="532800"/>
          </a:xfrm>
          <a:prstGeom prst="roundRect">
            <a:avLst>
              <a:gd fmla="val 16667" name="adj"/>
            </a:avLst>
          </a:prstGeom>
          <a:solidFill>
            <a:srgbClr val="213741"/>
          </a:solidFill>
          <a:ln cap="flat" cmpd="sng" w="9525">
            <a:solidFill>
              <a:srgbClr val="2137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Flexibilitat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510213" y="3919075"/>
            <a:ext cx="1631100" cy="532800"/>
          </a:xfrm>
          <a:prstGeom prst="roundRect">
            <a:avLst>
              <a:gd fmla="val 16667" name="adj"/>
            </a:avLst>
          </a:prstGeom>
          <a:solidFill>
            <a:srgbClr val="213741"/>
          </a:solidFill>
          <a:ln cap="flat" cmpd="sng" w="9525">
            <a:solidFill>
              <a:srgbClr val="2137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Qualitat - Preu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756450" y="3919075"/>
            <a:ext cx="1631100" cy="532800"/>
          </a:xfrm>
          <a:prstGeom prst="roundRect">
            <a:avLst>
              <a:gd fmla="val 16667" name="adj"/>
            </a:avLst>
          </a:prstGeom>
          <a:solidFill>
            <a:srgbClr val="213741"/>
          </a:solidFill>
          <a:ln cap="flat" cmpd="sng" w="9525">
            <a:solidFill>
              <a:srgbClr val="2137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Especialització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