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317" r:id="rId2"/>
  </p:sldIdLst>
  <p:sldSz cx="10691813"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7C80"/>
    <a:srgbClr val="84D7E2"/>
    <a:srgbClr val="73E4F3"/>
    <a:srgbClr val="33CCFF"/>
    <a:srgbClr val="00C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0" autoAdjust="0"/>
  </p:normalViewPr>
  <p:slideViewPr>
    <p:cSldViewPr snapToGrid="0">
      <p:cViewPr>
        <p:scale>
          <a:sx n="160" d="100"/>
          <a:sy n="160" d="100"/>
        </p:scale>
        <p:origin x="-3365"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C5C003-9D29-4B44-B2C7-A544AC328E5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TW" altLang="en-US"/>
        </a:p>
      </dgm:t>
    </dgm:pt>
    <dgm:pt modelId="{FCCF21AD-B6B0-4E2A-9FAD-8CC0C5BF7F07}">
      <dgm:prSet phldrT="[文字]" custT="1"/>
      <dgm:spPr>
        <a:solidFill>
          <a:srgbClr val="FF9999"/>
        </a:solidFill>
      </dgm:spPr>
      <dgm:t>
        <a:bodyPr/>
        <a:lstStyle/>
        <a:p>
          <a:r>
            <a:rPr lang="zh-TW" altLang="en-US" sz="1800" dirty="0">
              <a:solidFill>
                <a:schemeClr val="tx1"/>
              </a:solidFill>
            </a:rPr>
            <a:t>多元線性迴歸</a:t>
          </a:r>
        </a:p>
      </dgm:t>
    </dgm:pt>
    <dgm:pt modelId="{A7ACFADC-CDCC-4A33-BB29-CF71682516EA}" type="parTrans" cxnId="{D9E21666-D5D9-4921-8E9D-00CC373B7B1B}">
      <dgm:prSet/>
      <dgm:spPr/>
      <dgm:t>
        <a:bodyPr/>
        <a:lstStyle/>
        <a:p>
          <a:endParaRPr lang="zh-TW" altLang="en-US"/>
        </a:p>
      </dgm:t>
    </dgm:pt>
    <dgm:pt modelId="{3F12BA32-6730-445A-A676-03BF837180EB}" type="sibTrans" cxnId="{D9E21666-D5D9-4921-8E9D-00CC373B7B1B}">
      <dgm:prSet/>
      <dgm:spPr/>
      <dgm:t>
        <a:bodyPr/>
        <a:lstStyle/>
        <a:p>
          <a:endParaRPr lang="zh-TW" altLang="en-US"/>
        </a:p>
      </dgm:t>
    </dgm:pt>
    <dgm:pt modelId="{B2188810-D51D-4CC7-9E2C-79A3017C2231}">
      <dgm:prSet phldrT="[文字]" custT="1"/>
      <dgm:spPr>
        <a:solidFill>
          <a:srgbClr val="FF9999">
            <a:alpha val="94902"/>
          </a:srgbClr>
        </a:solidFill>
      </dgm:spPr>
      <dgm:t>
        <a:bodyPr/>
        <a:lstStyle/>
        <a:p>
          <a:r>
            <a:rPr lang="zh-TW" altLang="en-US" sz="1800" dirty="0">
              <a:solidFill>
                <a:schemeClr val="tx1"/>
              </a:solidFill>
            </a:rPr>
            <a:t>主成分迴歸</a:t>
          </a:r>
          <a:endParaRPr lang="zh-TW" altLang="en-US" dirty="0">
            <a:solidFill>
              <a:schemeClr val="tx1"/>
            </a:solidFill>
          </a:endParaRPr>
        </a:p>
      </dgm:t>
    </dgm:pt>
    <dgm:pt modelId="{7F52FEE5-E88A-4228-9D20-CAF7260F8B36}" type="parTrans" cxnId="{12CB7147-A37E-4E90-A11F-0793CEF4DBA1}">
      <dgm:prSet/>
      <dgm:spPr/>
      <dgm:t>
        <a:bodyPr/>
        <a:lstStyle/>
        <a:p>
          <a:endParaRPr lang="zh-TW" altLang="en-US"/>
        </a:p>
      </dgm:t>
    </dgm:pt>
    <dgm:pt modelId="{93CEDAD2-7C28-47FA-AE2C-40C23BE202BD}" type="sibTrans" cxnId="{12CB7147-A37E-4E90-A11F-0793CEF4DBA1}">
      <dgm:prSet/>
      <dgm:spPr/>
      <dgm:t>
        <a:bodyPr/>
        <a:lstStyle/>
        <a:p>
          <a:endParaRPr lang="zh-TW" altLang="en-US"/>
        </a:p>
      </dgm:t>
    </dgm:pt>
    <dgm:pt modelId="{828ACDC9-F972-4289-AD61-57E62A3AC3BB}" type="pres">
      <dgm:prSet presAssocID="{83C5C003-9D29-4B44-B2C7-A544AC328E5B}" presName="diagram" presStyleCnt="0">
        <dgm:presLayoutVars>
          <dgm:chPref val="1"/>
          <dgm:dir/>
          <dgm:animOne val="branch"/>
          <dgm:animLvl val="lvl"/>
          <dgm:resizeHandles/>
        </dgm:presLayoutVars>
      </dgm:prSet>
      <dgm:spPr/>
      <dgm:t>
        <a:bodyPr/>
        <a:lstStyle/>
        <a:p>
          <a:endParaRPr lang="zh-TW" altLang="en-US"/>
        </a:p>
      </dgm:t>
    </dgm:pt>
    <dgm:pt modelId="{730172F1-B315-4DE9-B267-82CEA46DF654}" type="pres">
      <dgm:prSet presAssocID="{FCCF21AD-B6B0-4E2A-9FAD-8CC0C5BF7F07}" presName="root" presStyleCnt="0"/>
      <dgm:spPr/>
    </dgm:pt>
    <dgm:pt modelId="{69F7B05A-1AC4-4D55-ABCF-6398DB11812A}" type="pres">
      <dgm:prSet presAssocID="{FCCF21AD-B6B0-4E2A-9FAD-8CC0C5BF7F07}" presName="rootComposite" presStyleCnt="0"/>
      <dgm:spPr/>
    </dgm:pt>
    <dgm:pt modelId="{D9685AA9-BF17-403E-90A0-6AB5C8AC2D43}" type="pres">
      <dgm:prSet presAssocID="{FCCF21AD-B6B0-4E2A-9FAD-8CC0C5BF7F07}" presName="rootText" presStyleLbl="node1" presStyleIdx="0" presStyleCnt="2" custScaleX="95740" custScaleY="64505" custLinFactNeighborX="9436" custLinFactNeighborY="-59789"/>
      <dgm:spPr/>
      <dgm:t>
        <a:bodyPr/>
        <a:lstStyle/>
        <a:p>
          <a:endParaRPr lang="zh-TW" altLang="en-US"/>
        </a:p>
      </dgm:t>
    </dgm:pt>
    <dgm:pt modelId="{BA848D86-07DF-4663-A10D-B9C8EF4B4EF6}" type="pres">
      <dgm:prSet presAssocID="{FCCF21AD-B6B0-4E2A-9FAD-8CC0C5BF7F07}" presName="rootConnector" presStyleLbl="node1" presStyleIdx="0" presStyleCnt="2"/>
      <dgm:spPr/>
      <dgm:t>
        <a:bodyPr/>
        <a:lstStyle/>
        <a:p>
          <a:endParaRPr lang="zh-TW" altLang="en-US"/>
        </a:p>
      </dgm:t>
    </dgm:pt>
    <dgm:pt modelId="{6F54FCDA-4C20-41C5-A1C4-3CFF73B313F1}" type="pres">
      <dgm:prSet presAssocID="{FCCF21AD-B6B0-4E2A-9FAD-8CC0C5BF7F07}" presName="childShape" presStyleCnt="0"/>
      <dgm:spPr/>
    </dgm:pt>
    <dgm:pt modelId="{802A73B3-F921-4D92-87F1-15D07B00C718}" type="pres">
      <dgm:prSet presAssocID="{B2188810-D51D-4CC7-9E2C-79A3017C2231}" presName="root" presStyleCnt="0"/>
      <dgm:spPr/>
    </dgm:pt>
    <dgm:pt modelId="{387604C2-4E14-458C-923A-631F5A701812}" type="pres">
      <dgm:prSet presAssocID="{B2188810-D51D-4CC7-9E2C-79A3017C2231}" presName="rootComposite" presStyleCnt="0"/>
      <dgm:spPr/>
    </dgm:pt>
    <dgm:pt modelId="{71471086-06A4-4E29-9932-790155AF60A4}" type="pres">
      <dgm:prSet presAssocID="{B2188810-D51D-4CC7-9E2C-79A3017C2231}" presName="rootText" presStyleLbl="node1" presStyleIdx="1" presStyleCnt="2" custScaleX="100423" custScaleY="62554" custLinFactNeighborX="-4472" custLinFactNeighborY="-59789"/>
      <dgm:spPr/>
      <dgm:t>
        <a:bodyPr/>
        <a:lstStyle/>
        <a:p>
          <a:endParaRPr lang="zh-TW" altLang="en-US"/>
        </a:p>
      </dgm:t>
    </dgm:pt>
    <dgm:pt modelId="{C1B3A8B5-009C-4A69-A468-44147E069D44}" type="pres">
      <dgm:prSet presAssocID="{B2188810-D51D-4CC7-9E2C-79A3017C2231}" presName="rootConnector" presStyleLbl="node1" presStyleIdx="1" presStyleCnt="2"/>
      <dgm:spPr/>
      <dgm:t>
        <a:bodyPr/>
        <a:lstStyle/>
        <a:p>
          <a:endParaRPr lang="zh-TW" altLang="en-US"/>
        </a:p>
      </dgm:t>
    </dgm:pt>
    <dgm:pt modelId="{AE095960-4FB3-47FB-8A5C-1CBCE8A883A0}" type="pres">
      <dgm:prSet presAssocID="{B2188810-D51D-4CC7-9E2C-79A3017C2231}" presName="childShape" presStyleCnt="0"/>
      <dgm:spPr/>
    </dgm:pt>
  </dgm:ptLst>
  <dgm:cxnLst>
    <dgm:cxn modelId="{00151898-B4FB-4490-8926-193A6A3EC015}" type="presOf" srcId="{FCCF21AD-B6B0-4E2A-9FAD-8CC0C5BF7F07}" destId="{BA848D86-07DF-4663-A10D-B9C8EF4B4EF6}" srcOrd="1" destOrd="0" presId="urn:microsoft.com/office/officeart/2005/8/layout/hierarchy3"/>
    <dgm:cxn modelId="{D9E21666-D5D9-4921-8E9D-00CC373B7B1B}" srcId="{83C5C003-9D29-4B44-B2C7-A544AC328E5B}" destId="{FCCF21AD-B6B0-4E2A-9FAD-8CC0C5BF7F07}" srcOrd="0" destOrd="0" parTransId="{A7ACFADC-CDCC-4A33-BB29-CF71682516EA}" sibTransId="{3F12BA32-6730-445A-A676-03BF837180EB}"/>
    <dgm:cxn modelId="{BF26DA7D-C126-47E3-956A-04C7044DC8BB}" type="presOf" srcId="{83C5C003-9D29-4B44-B2C7-A544AC328E5B}" destId="{828ACDC9-F972-4289-AD61-57E62A3AC3BB}" srcOrd="0" destOrd="0" presId="urn:microsoft.com/office/officeart/2005/8/layout/hierarchy3"/>
    <dgm:cxn modelId="{12CB7147-A37E-4E90-A11F-0793CEF4DBA1}" srcId="{83C5C003-9D29-4B44-B2C7-A544AC328E5B}" destId="{B2188810-D51D-4CC7-9E2C-79A3017C2231}" srcOrd="1" destOrd="0" parTransId="{7F52FEE5-E88A-4228-9D20-CAF7260F8B36}" sibTransId="{93CEDAD2-7C28-47FA-AE2C-40C23BE202BD}"/>
    <dgm:cxn modelId="{F91AD1F0-2DE1-4080-9687-83E99BACE72F}" type="presOf" srcId="{B2188810-D51D-4CC7-9E2C-79A3017C2231}" destId="{71471086-06A4-4E29-9932-790155AF60A4}" srcOrd="0" destOrd="0" presId="urn:microsoft.com/office/officeart/2005/8/layout/hierarchy3"/>
    <dgm:cxn modelId="{FF7EE087-5768-457A-A251-E7F9F216B4B7}" type="presOf" srcId="{B2188810-D51D-4CC7-9E2C-79A3017C2231}" destId="{C1B3A8B5-009C-4A69-A468-44147E069D44}" srcOrd="1" destOrd="0" presId="urn:microsoft.com/office/officeart/2005/8/layout/hierarchy3"/>
    <dgm:cxn modelId="{4CD21164-4061-4419-AD7C-30A471419D77}" type="presOf" srcId="{FCCF21AD-B6B0-4E2A-9FAD-8CC0C5BF7F07}" destId="{D9685AA9-BF17-403E-90A0-6AB5C8AC2D43}" srcOrd="0" destOrd="0" presId="urn:microsoft.com/office/officeart/2005/8/layout/hierarchy3"/>
    <dgm:cxn modelId="{44A72512-71B5-4A52-8FB1-EEF36945D60B}" type="presParOf" srcId="{828ACDC9-F972-4289-AD61-57E62A3AC3BB}" destId="{730172F1-B315-4DE9-B267-82CEA46DF654}" srcOrd="0" destOrd="0" presId="urn:microsoft.com/office/officeart/2005/8/layout/hierarchy3"/>
    <dgm:cxn modelId="{3DD8C613-F6B8-4792-AE4D-BC8C7E2B6CDC}" type="presParOf" srcId="{730172F1-B315-4DE9-B267-82CEA46DF654}" destId="{69F7B05A-1AC4-4D55-ABCF-6398DB11812A}" srcOrd="0" destOrd="0" presId="urn:microsoft.com/office/officeart/2005/8/layout/hierarchy3"/>
    <dgm:cxn modelId="{0B2A4D77-1CC3-4D46-AE5E-6B624DB4C068}" type="presParOf" srcId="{69F7B05A-1AC4-4D55-ABCF-6398DB11812A}" destId="{D9685AA9-BF17-403E-90A0-6AB5C8AC2D43}" srcOrd="0" destOrd="0" presId="urn:microsoft.com/office/officeart/2005/8/layout/hierarchy3"/>
    <dgm:cxn modelId="{3FD13CBE-515D-4BB7-94F2-E60ED99255C5}" type="presParOf" srcId="{69F7B05A-1AC4-4D55-ABCF-6398DB11812A}" destId="{BA848D86-07DF-4663-A10D-B9C8EF4B4EF6}" srcOrd="1" destOrd="0" presId="urn:microsoft.com/office/officeart/2005/8/layout/hierarchy3"/>
    <dgm:cxn modelId="{A0D2D984-E84D-4959-B37D-FCE8982F1CDD}" type="presParOf" srcId="{730172F1-B315-4DE9-B267-82CEA46DF654}" destId="{6F54FCDA-4C20-41C5-A1C4-3CFF73B313F1}" srcOrd="1" destOrd="0" presId="urn:microsoft.com/office/officeart/2005/8/layout/hierarchy3"/>
    <dgm:cxn modelId="{8E1532F2-B369-4AD5-847E-6365FB9EAE26}" type="presParOf" srcId="{828ACDC9-F972-4289-AD61-57E62A3AC3BB}" destId="{802A73B3-F921-4D92-87F1-15D07B00C718}" srcOrd="1" destOrd="0" presId="urn:microsoft.com/office/officeart/2005/8/layout/hierarchy3"/>
    <dgm:cxn modelId="{9F806962-15A0-4AD6-B87E-FFAD03A38173}" type="presParOf" srcId="{802A73B3-F921-4D92-87F1-15D07B00C718}" destId="{387604C2-4E14-458C-923A-631F5A701812}" srcOrd="0" destOrd="0" presId="urn:microsoft.com/office/officeart/2005/8/layout/hierarchy3"/>
    <dgm:cxn modelId="{DA1D7FA0-880C-442E-8A01-75D35EB6F8C1}" type="presParOf" srcId="{387604C2-4E14-458C-923A-631F5A701812}" destId="{71471086-06A4-4E29-9932-790155AF60A4}" srcOrd="0" destOrd="0" presId="urn:microsoft.com/office/officeart/2005/8/layout/hierarchy3"/>
    <dgm:cxn modelId="{F61F1D16-2E0C-495E-80C9-07B1791442F5}" type="presParOf" srcId="{387604C2-4E14-458C-923A-631F5A701812}" destId="{C1B3A8B5-009C-4A69-A468-44147E069D44}" srcOrd="1" destOrd="0" presId="urn:microsoft.com/office/officeart/2005/8/layout/hierarchy3"/>
    <dgm:cxn modelId="{59AF6682-AD26-410C-94FD-A33CC3441868}" type="presParOf" srcId="{802A73B3-F921-4D92-87F1-15D07B00C718}" destId="{AE095960-4FB3-47FB-8A5C-1CBCE8A883A0}"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85AA9-BF17-403E-90A0-6AB5C8AC2D43}">
      <dsp:nvSpPr>
        <dsp:cNvPr id="0" name=""/>
        <dsp:cNvSpPr/>
      </dsp:nvSpPr>
      <dsp:spPr>
        <a:xfrm>
          <a:off x="222074" y="0"/>
          <a:ext cx="2252831" cy="758924"/>
        </a:xfrm>
        <a:prstGeom prst="roundRect">
          <a:avLst>
            <a:gd name="adj" fmla="val 10000"/>
          </a:avLst>
        </a:prstGeom>
        <a:solidFill>
          <a:srgbClr val="FF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TW" altLang="en-US" sz="1800" kern="1200" dirty="0">
              <a:solidFill>
                <a:schemeClr val="tx1"/>
              </a:solidFill>
            </a:rPr>
            <a:t>多元線性迴歸</a:t>
          </a:r>
        </a:p>
      </dsp:txBody>
      <dsp:txXfrm>
        <a:off x="244302" y="22228"/>
        <a:ext cx="2208375" cy="714468"/>
      </dsp:txXfrm>
    </dsp:sp>
    <dsp:sp modelId="{71471086-06A4-4E29-9932-790155AF60A4}">
      <dsp:nvSpPr>
        <dsp:cNvPr id="0" name=""/>
        <dsp:cNvSpPr/>
      </dsp:nvSpPr>
      <dsp:spPr>
        <a:xfrm>
          <a:off x="2735908" y="0"/>
          <a:ext cx="2363025" cy="735970"/>
        </a:xfrm>
        <a:prstGeom prst="roundRect">
          <a:avLst>
            <a:gd name="adj" fmla="val 10000"/>
          </a:avLst>
        </a:prstGeom>
        <a:solidFill>
          <a:srgbClr val="FF9999">
            <a:alpha val="94902"/>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zh-TW" altLang="en-US" sz="1800" kern="1200" dirty="0">
              <a:solidFill>
                <a:schemeClr val="tx1"/>
              </a:solidFill>
            </a:rPr>
            <a:t>主成分迴歸</a:t>
          </a:r>
          <a:endParaRPr lang="zh-TW" altLang="en-US" kern="1200" dirty="0">
            <a:solidFill>
              <a:schemeClr val="tx1"/>
            </a:solidFill>
          </a:endParaRPr>
        </a:p>
      </dsp:txBody>
      <dsp:txXfrm>
        <a:off x="2757464" y="21556"/>
        <a:ext cx="2319913" cy="6928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2EBA3-0ECE-463B-B567-EDC0856C665D}" type="datetimeFigureOut">
              <a:rPr lang="zh-TW" altLang="en-US" smtClean="0"/>
              <a:t>2020/6/18</a:t>
            </a:fld>
            <a:endParaRPr lang="zh-TW" altLang="en-US"/>
          </a:p>
        </p:txBody>
      </p:sp>
      <p:sp>
        <p:nvSpPr>
          <p:cNvPr id="4" name="投影片影像版面配置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961A9-C0F4-44E7-9861-C667C806B1B5}" type="slidenum">
              <a:rPr lang="zh-TW" altLang="en-US" smtClean="0"/>
              <a:t>‹#›</a:t>
            </a:fld>
            <a:endParaRPr lang="zh-TW" altLang="en-US"/>
          </a:p>
        </p:txBody>
      </p:sp>
    </p:spTree>
    <p:extLst>
      <p:ext uri="{BB962C8B-B14F-4D97-AF65-F5344CB8AC3E}">
        <p14:creationId xmlns:p14="http://schemas.microsoft.com/office/powerpoint/2010/main" val="129733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0188E57-AF26-4FA1-B576-B58FC88565B6}" type="slidenum">
              <a:rPr lang="zh-CN" altLang="en-US" smtClean="0"/>
              <a:t>1</a:t>
            </a:fld>
            <a:endParaRPr lang="zh-CN" altLang="en-US"/>
          </a:p>
        </p:txBody>
      </p:sp>
    </p:spTree>
    <p:extLst>
      <p:ext uri="{BB962C8B-B14F-4D97-AF65-F5344CB8AC3E}">
        <p14:creationId xmlns:p14="http://schemas.microsoft.com/office/powerpoint/2010/main" val="261638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zh-TW" altLang="en-US"/>
              <a:t>按一下以編輯母片標題樣式</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125608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9924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288692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8F19D0-F4B1-4C67-8B9B-2D43605F14E0}"/>
              </a:ext>
            </a:extLst>
          </p:cNvPr>
          <p:cNvSpPr/>
          <p:nvPr userDrawn="1"/>
        </p:nvSpPr>
        <p:spPr>
          <a:xfrm>
            <a:off x="0" y="0"/>
            <a:ext cx="5345907" cy="7559675"/>
          </a:xfrm>
          <a:prstGeom prst="rect">
            <a:avLst/>
          </a:prstGeom>
          <a:solidFill>
            <a:srgbClr val="A0C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sp>
        <p:nvSpPr>
          <p:cNvPr id="3" name="矩形 2">
            <a:extLst>
              <a:ext uri="{FF2B5EF4-FFF2-40B4-BE49-F238E27FC236}">
                <a16:creationId xmlns:a16="http://schemas.microsoft.com/office/drawing/2014/main" id="{9DB69652-717E-4E82-B343-89A08A675C12}"/>
              </a:ext>
            </a:extLst>
          </p:cNvPr>
          <p:cNvSpPr/>
          <p:nvPr userDrawn="1"/>
        </p:nvSpPr>
        <p:spPr>
          <a:xfrm>
            <a:off x="5345906" y="7559671"/>
            <a:ext cx="5345907" cy="7559679"/>
          </a:xfrm>
          <a:prstGeom prst="rect">
            <a:avLst/>
          </a:prstGeom>
          <a:solidFill>
            <a:srgbClr val="FA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79"/>
          </a:p>
        </p:txBody>
      </p:sp>
    </p:spTree>
    <p:extLst>
      <p:ext uri="{BB962C8B-B14F-4D97-AF65-F5344CB8AC3E}">
        <p14:creationId xmlns:p14="http://schemas.microsoft.com/office/powerpoint/2010/main" val="178016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141157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zh-TW" altLang="en-US"/>
              <a:t>按一下以編輯母片標題樣式</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225406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21515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zh-TW" altLang="en-US"/>
              <a:t>按一下以編輯母片文字樣式</a:t>
            </a:r>
          </a:p>
        </p:txBody>
      </p:sp>
      <p:sp>
        <p:nvSpPr>
          <p:cNvPr id="4" name="Content Placeholder 3"/>
          <p:cNvSpPr>
            <a:spLocks noGrp="1"/>
          </p:cNvSpPr>
          <p:nvPr>
            <p:ph sz="half" idx="2"/>
          </p:nvPr>
        </p:nvSpPr>
        <p:spPr>
          <a:xfrm>
            <a:off x="736456" y="5522763"/>
            <a:ext cx="4523137" cy="812315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zh-TW" altLang="en-US"/>
              <a:t>按一下以編輯母片文字樣式</a:t>
            </a:r>
          </a:p>
        </p:txBody>
      </p:sp>
      <p:sp>
        <p:nvSpPr>
          <p:cNvPr id="6" name="Content Placeholder 5"/>
          <p:cNvSpPr>
            <a:spLocks noGrp="1"/>
          </p:cNvSpPr>
          <p:nvPr>
            <p:ph sz="quarter" idx="4"/>
          </p:nvPr>
        </p:nvSpPr>
        <p:spPr>
          <a:xfrm>
            <a:off x="5412731" y="5522763"/>
            <a:ext cx="4545413" cy="812315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370680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357703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218115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zh-TW" altLang="en-US"/>
              <a:t>按一下以編輯母片標題樣式</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180657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zh-TW" altLang="en-US"/>
              <a:t>按一下圖示以新增圖片</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593D667-A0FF-4D70-A859-63CFC5ED7FC6}" type="datetimeFigureOut">
              <a:rPr lang="zh-TW" altLang="en-US" smtClean="0"/>
              <a:t>2020/6/18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184832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C593D667-A0FF-4D70-A859-63CFC5ED7FC6}" type="datetimeFigureOut">
              <a:rPr lang="zh-TW" altLang="en-US" smtClean="0"/>
              <a:t>2020/6/18</a:t>
            </a:fld>
            <a:endParaRPr lang="zh-TW" altLang="en-US"/>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BEBA2041-13B6-4841-AB37-7E79EE8B64B7}" type="slidenum">
              <a:rPr lang="zh-TW" altLang="en-US" smtClean="0"/>
              <a:t>‹#›</a:t>
            </a:fld>
            <a:endParaRPr lang="zh-TW" altLang="en-US"/>
          </a:p>
        </p:txBody>
      </p:sp>
    </p:spTree>
    <p:extLst>
      <p:ext uri="{BB962C8B-B14F-4D97-AF65-F5344CB8AC3E}">
        <p14:creationId xmlns:p14="http://schemas.microsoft.com/office/powerpoint/2010/main" val="2662976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26" Type="http://schemas.openxmlformats.org/officeDocument/2006/relationships/image" Target="../media/image13.tmp"/><Relationship Id="rId3" Type="http://schemas.openxmlformats.org/officeDocument/2006/relationships/diagramData" Target="../diagrams/data1.xml"/><Relationship Id="rId21" Type="http://schemas.openxmlformats.org/officeDocument/2006/relationships/image" Target="../media/image8.png"/><Relationship Id="rId7" Type="http://schemas.microsoft.com/office/2007/relationships/diagramDrawing" Target="../diagrams/drawing1.xml"/><Relationship Id="rId12" Type="http://schemas.openxmlformats.org/officeDocument/2006/relationships/image" Target="../media/image5.png"/><Relationship Id="rId25" Type="http://schemas.openxmlformats.org/officeDocument/2006/relationships/image" Target="../media/image12.tmp"/><Relationship Id="rId2" Type="http://schemas.openxmlformats.org/officeDocument/2006/relationships/notesSlide" Target="../notesSlides/notesSlide1.xml"/><Relationship Id="rId20" Type="http://schemas.openxmlformats.org/officeDocument/2006/relationships/image" Target="../media/image13.svg"/><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image" Target="../media/image4.png"/><Relationship Id="rId24" Type="http://schemas.openxmlformats.org/officeDocument/2006/relationships/image" Target="../media/image11.tmp"/><Relationship Id="rId5" Type="http://schemas.openxmlformats.org/officeDocument/2006/relationships/diagramQuickStyle" Target="../diagrams/quickStyle1.xml"/><Relationship Id="rId23" Type="http://schemas.openxmlformats.org/officeDocument/2006/relationships/image" Target="../media/image10.tmp"/><Relationship Id="rId28" Type="http://schemas.openxmlformats.org/officeDocument/2006/relationships/image" Target="../media/image15.png"/><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9.png"/><Relationship Id="rId27" Type="http://schemas.openxmlformats.org/officeDocument/2006/relationships/image" Target="../media/image1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C88C79F5-44BB-4275-B999-2123F8C59571}"/>
              </a:ext>
            </a:extLst>
          </p:cNvPr>
          <p:cNvSpPr txBox="1"/>
          <p:nvPr/>
        </p:nvSpPr>
        <p:spPr>
          <a:xfrm>
            <a:off x="-1" y="219788"/>
            <a:ext cx="10691813" cy="1210011"/>
          </a:xfrm>
          <a:prstGeom prst="rect">
            <a:avLst/>
          </a:prstGeom>
          <a:noFill/>
        </p:spPr>
        <p:txBody>
          <a:bodyPr wrap="square" rtlCol="0">
            <a:spAutoFit/>
          </a:bodyPr>
          <a:lstStyle/>
          <a:p>
            <a:pPr algn="ctr">
              <a:lnSpc>
                <a:spcPct val="50000"/>
              </a:lnSpc>
            </a:pPr>
            <a:r>
              <a:rPr lang="zh-TW" altLang="en-US" sz="3400" dirty="0">
                <a:latin typeface="+mj-ea"/>
              </a:rPr>
              <a:t>探討美國職棒與中華職棒的薪資與表現</a:t>
            </a:r>
            <a:endParaRPr lang="en-US" altLang="zh-TW" sz="3400" dirty="0">
              <a:latin typeface="+mj-ea"/>
            </a:endParaRPr>
          </a:p>
          <a:p>
            <a:pPr algn="ctr">
              <a:lnSpc>
                <a:spcPct val="50000"/>
              </a:lnSpc>
            </a:pPr>
            <a:endParaRPr lang="en-US" altLang="zh-TW" sz="3400" dirty="0"/>
          </a:p>
          <a:p>
            <a:pPr algn="ctr">
              <a:lnSpc>
                <a:spcPct val="50000"/>
              </a:lnSpc>
            </a:pPr>
            <a:r>
              <a:rPr lang="zh-TW" altLang="en-US" sz="2200" dirty="0"/>
              <a:t>指導老師：</a:t>
            </a:r>
            <a:r>
              <a:rPr lang="zh-TW" altLang="en-US" sz="2200" dirty="0" smtClean="0"/>
              <a:t>蘇南誠 副教授</a:t>
            </a:r>
            <a:endParaRPr lang="en-US" altLang="zh-TW" sz="2200" dirty="0"/>
          </a:p>
          <a:p>
            <a:pPr algn="ctr">
              <a:lnSpc>
                <a:spcPct val="50000"/>
              </a:lnSpc>
            </a:pPr>
            <a:endParaRPr lang="en-US" altLang="zh-TW" sz="3400" dirty="0"/>
          </a:p>
          <a:p>
            <a:pPr algn="ctr">
              <a:lnSpc>
                <a:spcPct val="50000"/>
              </a:lnSpc>
            </a:pPr>
            <a:r>
              <a:rPr lang="zh-TW" altLang="en-US" dirty="0"/>
              <a:t>組員名單：林偲晴     鄧揚耀     張苙庭       陳威傑       甘珮儒   </a:t>
            </a:r>
          </a:p>
        </p:txBody>
      </p:sp>
      <p:sp>
        <p:nvSpPr>
          <p:cNvPr id="11" name="文字方塊 10">
            <a:extLst>
              <a:ext uri="{FF2B5EF4-FFF2-40B4-BE49-F238E27FC236}">
                <a16:creationId xmlns:a16="http://schemas.microsoft.com/office/drawing/2014/main" id="{8FC4D049-4F2F-48A6-8DBE-359FBF8D302A}"/>
              </a:ext>
            </a:extLst>
          </p:cNvPr>
          <p:cNvSpPr txBox="1"/>
          <p:nvPr/>
        </p:nvSpPr>
        <p:spPr>
          <a:xfrm>
            <a:off x="70850" y="1358775"/>
            <a:ext cx="5275056" cy="3933193"/>
          </a:xfrm>
          <a:prstGeom prst="rect">
            <a:avLst/>
          </a:prstGeom>
          <a:noFill/>
        </p:spPr>
        <p:txBody>
          <a:bodyPr wrap="square" rtlCol="0">
            <a:spAutoFit/>
          </a:bodyPr>
          <a:lstStyle/>
          <a:p>
            <a:pPr algn="just">
              <a:lnSpc>
                <a:spcPct val="119000"/>
              </a:lnSpc>
            </a:pPr>
            <a:r>
              <a:rPr lang="zh-TW" altLang="en-US" sz="2000" kern="1400" dirty="0">
                <a:solidFill>
                  <a:srgbClr val="000000"/>
                </a:solidFill>
                <a:latin typeface="+mn-ea"/>
              </a:rPr>
              <a:t>研究目的：</a:t>
            </a:r>
            <a:endParaRPr lang="en-US" altLang="zh-TW" sz="2000" kern="1400" dirty="0">
              <a:solidFill>
                <a:srgbClr val="000000"/>
              </a:solidFill>
              <a:latin typeface="+mn-ea"/>
            </a:endParaRPr>
          </a:p>
          <a:p>
            <a:pPr algn="just">
              <a:lnSpc>
                <a:spcPct val="119000"/>
              </a:lnSpc>
            </a:pPr>
            <a:r>
              <a:rPr lang="en-US" altLang="zh-TW" sz="1600" kern="1400" dirty="0">
                <a:solidFill>
                  <a:srgbClr val="000000"/>
                </a:solidFill>
                <a:latin typeface="+mn-ea"/>
              </a:rPr>
              <a:t>	</a:t>
            </a:r>
            <a:r>
              <a:rPr lang="zh-TW" altLang="en-US" dirty="0">
                <a:solidFill>
                  <a:srgbClr val="000000"/>
                </a:solidFill>
                <a:latin typeface="+mn-ea"/>
              </a:rPr>
              <a:t>選取</a:t>
            </a:r>
            <a:r>
              <a:rPr lang="zh-TW" altLang="en-US" dirty="0">
                <a:solidFill>
                  <a:srgbClr val="FF0000"/>
                </a:solidFill>
                <a:latin typeface="+mn-ea"/>
              </a:rPr>
              <a:t>美國職業棒球大聯盟</a:t>
            </a:r>
            <a:r>
              <a:rPr lang="zh-TW" altLang="en-US" dirty="0">
                <a:solidFill>
                  <a:srgbClr val="000000"/>
                </a:solidFill>
                <a:latin typeface="+mn-ea"/>
              </a:rPr>
              <a:t>與</a:t>
            </a:r>
            <a:r>
              <a:rPr lang="zh-TW" altLang="en-US" dirty="0">
                <a:solidFill>
                  <a:srgbClr val="FF0000"/>
                </a:solidFill>
                <a:latin typeface="+mn-ea"/>
              </a:rPr>
              <a:t>中華職業棒球大聯盟</a:t>
            </a:r>
            <a:r>
              <a:rPr lang="zh-TW" altLang="en-US" dirty="0">
                <a:solidFill>
                  <a:srgbClr val="000000"/>
                </a:solidFill>
                <a:latin typeface="+mn-ea"/>
              </a:rPr>
              <a:t>為分析對象。</a:t>
            </a:r>
            <a:endParaRPr lang="zh-TW" altLang="en-US" kern="1400" dirty="0">
              <a:solidFill>
                <a:srgbClr val="000000"/>
              </a:solidFill>
              <a:latin typeface="+mn-ea"/>
            </a:endParaRPr>
          </a:p>
          <a:p>
            <a:pPr algn="just">
              <a:lnSpc>
                <a:spcPct val="119000"/>
              </a:lnSpc>
              <a:spcAft>
                <a:spcPts val="600"/>
              </a:spcAft>
            </a:pPr>
            <a:r>
              <a:rPr lang="en-US" altLang="zh-TW" dirty="0">
                <a:solidFill>
                  <a:srgbClr val="000000"/>
                </a:solidFill>
                <a:latin typeface="+mn-ea"/>
              </a:rPr>
              <a:t>	</a:t>
            </a:r>
            <a:r>
              <a:rPr lang="zh-TW" altLang="en-US" dirty="0">
                <a:solidFill>
                  <a:srgbClr val="000000"/>
                </a:solidFill>
                <a:latin typeface="+mn-ea"/>
              </a:rPr>
              <a:t>由於中華職業棒球大聯盟球員薪資與團隊薪資為不開放資料，我們將利用 </a:t>
            </a:r>
            <a:r>
              <a:rPr lang="en-US" altLang="zh-TW" dirty="0">
                <a:solidFill>
                  <a:srgbClr val="000000"/>
                </a:solidFill>
                <a:latin typeface="+mn-ea"/>
              </a:rPr>
              <a:t>1985-2016 </a:t>
            </a:r>
            <a:r>
              <a:rPr lang="zh-TW" altLang="en-US" dirty="0">
                <a:solidFill>
                  <a:srgbClr val="000000"/>
                </a:solidFill>
                <a:latin typeface="+mn-ea"/>
              </a:rPr>
              <a:t>年美國職業棒球大聯盟的資料，透過多元線性迴歸以及主成分迴歸所得到的重要變數作為預測模型的基底，來</a:t>
            </a:r>
            <a:r>
              <a:rPr lang="zh-TW" altLang="en-US" dirty="0">
                <a:solidFill>
                  <a:srgbClr val="FF0000"/>
                </a:solidFill>
                <a:latin typeface="+mn-ea"/>
              </a:rPr>
              <a:t>預測職業棒球大聯盟球員薪資</a:t>
            </a:r>
            <a:r>
              <a:rPr lang="zh-TW" altLang="en-US" dirty="0">
                <a:solidFill>
                  <a:srgbClr val="000000"/>
                </a:solidFill>
                <a:latin typeface="+mn-ea"/>
              </a:rPr>
              <a:t>，並進行兩者比較。</a:t>
            </a:r>
            <a:endParaRPr lang="zh-TW" altLang="en-US" kern="1400" dirty="0">
              <a:solidFill>
                <a:srgbClr val="000000"/>
              </a:solidFill>
              <a:latin typeface="+mn-ea"/>
            </a:endParaRPr>
          </a:p>
          <a:p>
            <a:pPr algn="just">
              <a:lnSpc>
                <a:spcPct val="119000"/>
              </a:lnSpc>
              <a:spcAft>
                <a:spcPts val="600"/>
              </a:spcAft>
            </a:pPr>
            <a:r>
              <a:rPr lang="zh-TW" altLang="en-US" kern="1400" dirty="0">
                <a:solidFill>
                  <a:srgbClr val="000000"/>
                </a:solidFill>
                <a:latin typeface="Calibri" panose="020F0502020204030204" pitchFamily="34" charset="0"/>
              </a:rPr>
              <a:t> </a:t>
            </a:r>
          </a:p>
          <a:p>
            <a:pPr>
              <a:lnSpc>
                <a:spcPct val="119000"/>
              </a:lnSpc>
              <a:spcAft>
                <a:spcPts val="600"/>
              </a:spcAft>
            </a:pPr>
            <a:r>
              <a:rPr lang="zh-TW" altLang="en-US" kern="1400" dirty="0">
                <a:solidFill>
                  <a:srgbClr val="000000"/>
                </a:solidFill>
                <a:latin typeface="Calibri" panose="020F0502020204030204" pitchFamily="34" charset="0"/>
              </a:rPr>
              <a:t> </a:t>
            </a:r>
          </a:p>
          <a:p>
            <a:endParaRPr lang="zh-TW" altLang="en-US" dirty="0"/>
          </a:p>
        </p:txBody>
      </p:sp>
      <p:sp>
        <p:nvSpPr>
          <p:cNvPr id="12" name="文字方塊 11">
            <a:extLst>
              <a:ext uri="{FF2B5EF4-FFF2-40B4-BE49-F238E27FC236}">
                <a16:creationId xmlns:a16="http://schemas.microsoft.com/office/drawing/2014/main" id="{276D1AA9-0199-446E-A106-088E7A1C93D0}"/>
              </a:ext>
            </a:extLst>
          </p:cNvPr>
          <p:cNvSpPr txBox="1"/>
          <p:nvPr/>
        </p:nvSpPr>
        <p:spPr>
          <a:xfrm>
            <a:off x="78884" y="4075626"/>
            <a:ext cx="5258988" cy="1231106"/>
          </a:xfrm>
          <a:prstGeom prst="rect">
            <a:avLst/>
          </a:prstGeom>
          <a:noFill/>
        </p:spPr>
        <p:txBody>
          <a:bodyPr wrap="square" rtlCol="0">
            <a:spAutoFit/>
          </a:bodyPr>
          <a:lstStyle/>
          <a:p>
            <a:r>
              <a:rPr lang="zh-TW" altLang="en-US" sz="2000" dirty="0">
                <a:latin typeface="+mn-ea"/>
              </a:rPr>
              <a:t>資料來源：</a:t>
            </a:r>
            <a:endParaRPr lang="en-US" altLang="zh-TW" sz="2000" dirty="0">
              <a:latin typeface="+mn-ea"/>
            </a:endParaRPr>
          </a:p>
          <a:p>
            <a:r>
              <a:rPr lang="en-US" altLang="zh-TW" sz="1600" dirty="0">
                <a:latin typeface="+mn-ea"/>
              </a:rPr>
              <a:t>	</a:t>
            </a:r>
            <a:r>
              <a:rPr lang="zh-TW" altLang="en-US" dirty="0">
                <a:latin typeface="+mn-ea"/>
              </a:rPr>
              <a:t>此研究使用的資料集來自</a:t>
            </a:r>
            <a:r>
              <a:rPr lang="en-US" altLang="zh-TW" dirty="0" err="1">
                <a:latin typeface="+mn-ea"/>
              </a:rPr>
              <a:t>Lahman’s</a:t>
            </a:r>
            <a:r>
              <a:rPr lang="en-US" altLang="zh-TW" dirty="0">
                <a:latin typeface="+mn-ea"/>
              </a:rPr>
              <a:t> Baseball</a:t>
            </a:r>
            <a:r>
              <a:rPr lang="zh-TW" altLang="en-US" dirty="0">
                <a:latin typeface="+mn-ea"/>
              </a:rPr>
              <a:t> </a:t>
            </a:r>
            <a:r>
              <a:rPr lang="en-US" altLang="zh-TW" dirty="0">
                <a:latin typeface="+mn-ea"/>
              </a:rPr>
              <a:t>Database </a:t>
            </a:r>
            <a:r>
              <a:rPr lang="zh-TW" altLang="en-US" dirty="0">
                <a:latin typeface="+mn-ea"/>
              </a:rPr>
              <a:t>與 </a:t>
            </a:r>
            <a:r>
              <a:rPr lang="en-US" altLang="zh-TW" dirty="0">
                <a:latin typeface="+mn-ea"/>
              </a:rPr>
              <a:t>CPBLSTAT</a:t>
            </a:r>
            <a:r>
              <a:rPr lang="zh-TW" altLang="en-US" dirty="0">
                <a:latin typeface="+mn-ea"/>
              </a:rPr>
              <a:t>。 </a:t>
            </a:r>
            <a:endParaRPr lang="en-US" altLang="zh-TW" dirty="0">
              <a:latin typeface="+mn-ea"/>
            </a:endParaRPr>
          </a:p>
          <a:p>
            <a:r>
              <a:rPr lang="zh-TW" altLang="en-US" dirty="0"/>
              <a:t> </a:t>
            </a:r>
            <a:endParaRPr lang="en-US" altLang="zh-TW" dirty="0"/>
          </a:p>
        </p:txBody>
      </p:sp>
      <p:sp>
        <p:nvSpPr>
          <p:cNvPr id="2" name="文字方塊 1">
            <a:extLst>
              <a:ext uri="{FF2B5EF4-FFF2-40B4-BE49-F238E27FC236}">
                <a16:creationId xmlns:a16="http://schemas.microsoft.com/office/drawing/2014/main" id="{80FD9AE0-9F64-4378-B799-512494784EB5}"/>
              </a:ext>
            </a:extLst>
          </p:cNvPr>
          <p:cNvSpPr txBox="1"/>
          <p:nvPr/>
        </p:nvSpPr>
        <p:spPr>
          <a:xfrm>
            <a:off x="5456471" y="11703030"/>
            <a:ext cx="5345908" cy="3416320"/>
          </a:xfrm>
          <a:prstGeom prst="rect">
            <a:avLst/>
          </a:prstGeom>
          <a:noFill/>
        </p:spPr>
        <p:txBody>
          <a:bodyPr wrap="square" rtlCol="0">
            <a:spAutoFit/>
          </a:bodyPr>
          <a:lstStyle/>
          <a:p>
            <a:r>
              <a:rPr lang="zh-TW" altLang="en-US" sz="2000" dirty="0"/>
              <a:t>結論：</a:t>
            </a:r>
            <a:endParaRPr lang="en-US" altLang="zh-TW" sz="2000" dirty="0"/>
          </a:p>
          <a:p>
            <a:endParaRPr lang="en-US" altLang="zh-TW" dirty="0"/>
          </a:p>
          <a:p>
            <a:r>
              <a:rPr lang="zh-TW" altLang="en-US" dirty="0"/>
              <a:t>        中華職棒常常出現球團無法負擔虧損，導致球隊破產，造成球團解散或是轉賣，我們透過這一次利用美國職棒</a:t>
            </a:r>
            <a:r>
              <a:rPr lang="en-US" altLang="zh-TW" dirty="0"/>
              <a:t>1985-2016 </a:t>
            </a:r>
            <a:r>
              <a:rPr lang="zh-TW" altLang="en-US" dirty="0"/>
              <a:t>年的打者資料進行薪水預測模型，發現是可以將其套用在中華職棒上。</a:t>
            </a:r>
            <a:endParaRPr lang="en-US" altLang="zh-TW" dirty="0"/>
          </a:p>
          <a:p>
            <a:endParaRPr lang="zh-TW" altLang="en-US" dirty="0"/>
          </a:p>
          <a:p>
            <a:r>
              <a:rPr lang="zh-TW" altLang="en-US" dirty="0"/>
              <a:t>        透過這個系統，球團可以降低風險控管，不至於造成虧損，並找到合適的球員；球員也可以透過此模型，爭取加薪。</a:t>
            </a:r>
          </a:p>
          <a:p>
            <a:endParaRPr lang="en-US" altLang="zh-TW" dirty="0"/>
          </a:p>
          <a:p>
            <a:endParaRPr lang="zh-TW" altLang="en-US" dirty="0"/>
          </a:p>
        </p:txBody>
      </p:sp>
      <p:sp>
        <p:nvSpPr>
          <p:cNvPr id="15" name="Freeform 645">
            <a:extLst>
              <a:ext uri="{FF2B5EF4-FFF2-40B4-BE49-F238E27FC236}">
                <a16:creationId xmlns:a16="http://schemas.microsoft.com/office/drawing/2014/main" id="{94D7D56B-887B-4422-9A58-59FE69DB4EAE}"/>
              </a:ext>
            </a:extLst>
          </p:cNvPr>
          <p:cNvSpPr>
            <a:spLocks/>
          </p:cNvSpPr>
          <p:nvPr/>
        </p:nvSpPr>
        <p:spPr bwMode="auto">
          <a:xfrm>
            <a:off x="5651637" y="12248744"/>
            <a:ext cx="254310" cy="255596"/>
          </a:xfrm>
          <a:custGeom>
            <a:avLst/>
            <a:gdLst>
              <a:gd name="T0" fmla="*/ 400 w 845"/>
              <a:gd name="T1" fmla="*/ 846 h 846"/>
              <a:gd name="T2" fmla="*/ 336 w 845"/>
              <a:gd name="T3" fmla="*/ 837 h 846"/>
              <a:gd name="T4" fmla="*/ 277 w 845"/>
              <a:gd name="T5" fmla="*/ 820 h 846"/>
              <a:gd name="T6" fmla="*/ 221 w 845"/>
              <a:gd name="T7" fmla="*/ 795 h 846"/>
              <a:gd name="T8" fmla="*/ 169 w 845"/>
              <a:gd name="T9" fmla="*/ 761 h 846"/>
              <a:gd name="T10" fmla="*/ 123 w 845"/>
              <a:gd name="T11" fmla="*/ 722 h 846"/>
              <a:gd name="T12" fmla="*/ 83 w 845"/>
              <a:gd name="T13" fmla="*/ 675 h 846"/>
              <a:gd name="T14" fmla="*/ 51 w 845"/>
              <a:gd name="T15" fmla="*/ 624 h 846"/>
              <a:gd name="T16" fmla="*/ 24 w 845"/>
              <a:gd name="T17" fmla="*/ 569 h 846"/>
              <a:gd name="T18" fmla="*/ 8 w 845"/>
              <a:gd name="T19" fmla="*/ 508 h 846"/>
              <a:gd name="T20" fmla="*/ 0 w 845"/>
              <a:gd name="T21" fmla="*/ 445 h 846"/>
              <a:gd name="T22" fmla="*/ 0 w 845"/>
              <a:gd name="T23" fmla="*/ 401 h 846"/>
              <a:gd name="T24" fmla="*/ 8 w 845"/>
              <a:gd name="T25" fmla="*/ 339 h 846"/>
              <a:gd name="T26" fmla="*/ 24 w 845"/>
              <a:gd name="T27" fmla="*/ 277 h 846"/>
              <a:gd name="T28" fmla="*/ 51 w 845"/>
              <a:gd name="T29" fmla="*/ 222 h 846"/>
              <a:gd name="T30" fmla="*/ 83 w 845"/>
              <a:gd name="T31" fmla="*/ 171 h 846"/>
              <a:gd name="T32" fmla="*/ 123 w 845"/>
              <a:gd name="T33" fmla="*/ 124 h 846"/>
              <a:gd name="T34" fmla="*/ 169 w 845"/>
              <a:gd name="T35" fmla="*/ 85 h 846"/>
              <a:gd name="T36" fmla="*/ 221 w 845"/>
              <a:gd name="T37" fmla="*/ 51 h 846"/>
              <a:gd name="T38" fmla="*/ 277 w 845"/>
              <a:gd name="T39" fmla="*/ 27 h 846"/>
              <a:gd name="T40" fmla="*/ 336 w 845"/>
              <a:gd name="T41" fmla="*/ 9 h 846"/>
              <a:gd name="T42" fmla="*/ 400 w 845"/>
              <a:gd name="T43" fmla="*/ 0 h 846"/>
              <a:gd name="T44" fmla="*/ 444 w 845"/>
              <a:gd name="T45" fmla="*/ 0 h 846"/>
              <a:gd name="T46" fmla="*/ 507 w 845"/>
              <a:gd name="T47" fmla="*/ 9 h 846"/>
              <a:gd name="T48" fmla="*/ 567 w 845"/>
              <a:gd name="T49" fmla="*/ 27 h 846"/>
              <a:gd name="T50" fmla="*/ 624 w 845"/>
              <a:gd name="T51" fmla="*/ 51 h 846"/>
              <a:gd name="T52" fmla="*/ 675 w 845"/>
              <a:gd name="T53" fmla="*/ 85 h 846"/>
              <a:gd name="T54" fmla="*/ 721 w 845"/>
              <a:gd name="T55" fmla="*/ 124 h 846"/>
              <a:gd name="T56" fmla="*/ 761 w 845"/>
              <a:gd name="T57" fmla="*/ 171 h 846"/>
              <a:gd name="T58" fmla="*/ 794 w 845"/>
              <a:gd name="T59" fmla="*/ 222 h 846"/>
              <a:gd name="T60" fmla="*/ 819 w 845"/>
              <a:gd name="T61" fmla="*/ 277 h 846"/>
              <a:gd name="T62" fmla="*/ 836 w 845"/>
              <a:gd name="T63" fmla="*/ 339 h 846"/>
              <a:gd name="T64" fmla="*/ 844 w 845"/>
              <a:gd name="T65" fmla="*/ 401 h 846"/>
              <a:gd name="T66" fmla="*/ 844 w 845"/>
              <a:gd name="T67" fmla="*/ 445 h 846"/>
              <a:gd name="T68" fmla="*/ 836 w 845"/>
              <a:gd name="T69" fmla="*/ 508 h 846"/>
              <a:gd name="T70" fmla="*/ 819 w 845"/>
              <a:gd name="T71" fmla="*/ 569 h 846"/>
              <a:gd name="T72" fmla="*/ 794 w 845"/>
              <a:gd name="T73" fmla="*/ 624 h 846"/>
              <a:gd name="T74" fmla="*/ 761 w 845"/>
              <a:gd name="T75" fmla="*/ 675 h 846"/>
              <a:gd name="T76" fmla="*/ 721 w 845"/>
              <a:gd name="T77" fmla="*/ 722 h 846"/>
              <a:gd name="T78" fmla="*/ 675 w 845"/>
              <a:gd name="T79" fmla="*/ 761 h 846"/>
              <a:gd name="T80" fmla="*/ 624 w 845"/>
              <a:gd name="T81" fmla="*/ 795 h 846"/>
              <a:gd name="T82" fmla="*/ 567 w 845"/>
              <a:gd name="T83" fmla="*/ 820 h 846"/>
              <a:gd name="T84" fmla="*/ 507 w 845"/>
              <a:gd name="T85" fmla="*/ 837 h 846"/>
              <a:gd name="T86" fmla="*/ 444 w 845"/>
              <a:gd name="T87"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45" h="846">
                <a:moveTo>
                  <a:pt x="422" y="846"/>
                </a:moveTo>
                <a:lnTo>
                  <a:pt x="422" y="846"/>
                </a:lnTo>
                <a:lnTo>
                  <a:pt x="400" y="846"/>
                </a:lnTo>
                <a:lnTo>
                  <a:pt x="379" y="843"/>
                </a:lnTo>
                <a:lnTo>
                  <a:pt x="358" y="842"/>
                </a:lnTo>
                <a:lnTo>
                  <a:pt x="336" y="837"/>
                </a:lnTo>
                <a:lnTo>
                  <a:pt x="316" y="833"/>
                </a:lnTo>
                <a:lnTo>
                  <a:pt x="297" y="827"/>
                </a:lnTo>
                <a:lnTo>
                  <a:pt x="277" y="820"/>
                </a:lnTo>
                <a:lnTo>
                  <a:pt x="258" y="812"/>
                </a:lnTo>
                <a:lnTo>
                  <a:pt x="239" y="804"/>
                </a:lnTo>
                <a:lnTo>
                  <a:pt x="221" y="795"/>
                </a:lnTo>
                <a:lnTo>
                  <a:pt x="204" y="785"/>
                </a:lnTo>
                <a:lnTo>
                  <a:pt x="186" y="773"/>
                </a:lnTo>
                <a:lnTo>
                  <a:pt x="169" y="761"/>
                </a:lnTo>
                <a:lnTo>
                  <a:pt x="153" y="750"/>
                </a:lnTo>
                <a:lnTo>
                  <a:pt x="138" y="737"/>
                </a:lnTo>
                <a:lnTo>
                  <a:pt x="123" y="722"/>
                </a:lnTo>
                <a:lnTo>
                  <a:pt x="109" y="707"/>
                </a:lnTo>
                <a:lnTo>
                  <a:pt x="96" y="691"/>
                </a:lnTo>
                <a:lnTo>
                  <a:pt x="83" y="675"/>
                </a:lnTo>
                <a:lnTo>
                  <a:pt x="71" y="659"/>
                </a:lnTo>
                <a:lnTo>
                  <a:pt x="61" y="642"/>
                </a:lnTo>
                <a:lnTo>
                  <a:pt x="51" y="624"/>
                </a:lnTo>
                <a:lnTo>
                  <a:pt x="40" y="607"/>
                </a:lnTo>
                <a:lnTo>
                  <a:pt x="33" y="588"/>
                </a:lnTo>
                <a:lnTo>
                  <a:pt x="24" y="569"/>
                </a:lnTo>
                <a:lnTo>
                  <a:pt x="18" y="549"/>
                </a:lnTo>
                <a:lnTo>
                  <a:pt x="13" y="528"/>
                </a:lnTo>
                <a:lnTo>
                  <a:pt x="8" y="508"/>
                </a:lnTo>
                <a:lnTo>
                  <a:pt x="4" y="487"/>
                </a:lnTo>
                <a:lnTo>
                  <a:pt x="1" y="467"/>
                </a:lnTo>
                <a:lnTo>
                  <a:pt x="0" y="445"/>
                </a:lnTo>
                <a:lnTo>
                  <a:pt x="0" y="423"/>
                </a:lnTo>
                <a:lnTo>
                  <a:pt x="0" y="423"/>
                </a:lnTo>
                <a:lnTo>
                  <a:pt x="0" y="401"/>
                </a:lnTo>
                <a:lnTo>
                  <a:pt x="1" y="379"/>
                </a:lnTo>
                <a:lnTo>
                  <a:pt x="4" y="359"/>
                </a:lnTo>
                <a:lnTo>
                  <a:pt x="8" y="339"/>
                </a:lnTo>
                <a:lnTo>
                  <a:pt x="13" y="318"/>
                </a:lnTo>
                <a:lnTo>
                  <a:pt x="18" y="298"/>
                </a:lnTo>
                <a:lnTo>
                  <a:pt x="24" y="277"/>
                </a:lnTo>
                <a:lnTo>
                  <a:pt x="33" y="258"/>
                </a:lnTo>
                <a:lnTo>
                  <a:pt x="40" y="239"/>
                </a:lnTo>
                <a:lnTo>
                  <a:pt x="51" y="222"/>
                </a:lnTo>
                <a:lnTo>
                  <a:pt x="61" y="204"/>
                </a:lnTo>
                <a:lnTo>
                  <a:pt x="71" y="187"/>
                </a:lnTo>
                <a:lnTo>
                  <a:pt x="83" y="171"/>
                </a:lnTo>
                <a:lnTo>
                  <a:pt x="96" y="155"/>
                </a:lnTo>
                <a:lnTo>
                  <a:pt x="109" y="139"/>
                </a:lnTo>
                <a:lnTo>
                  <a:pt x="123" y="124"/>
                </a:lnTo>
                <a:lnTo>
                  <a:pt x="138" y="110"/>
                </a:lnTo>
                <a:lnTo>
                  <a:pt x="153" y="97"/>
                </a:lnTo>
                <a:lnTo>
                  <a:pt x="169" y="85"/>
                </a:lnTo>
                <a:lnTo>
                  <a:pt x="186" y="73"/>
                </a:lnTo>
                <a:lnTo>
                  <a:pt x="204" y="62"/>
                </a:lnTo>
                <a:lnTo>
                  <a:pt x="221" y="51"/>
                </a:lnTo>
                <a:lnTo>
                  <a:pt x="239" y="43"/>
                </a:lnTo>
                <a:lnTo>
                  <a:pt x="258" y="34"/>
                </a:lnTo>
                <a:lnTo>
                  <a:pt x="277" y="27"/>
                </a:lnTo>
                <a:lnTo>
                  <a:pt x="297" y="19"/>
                </a:lnTo>
                <a:lnTo>
                  <a:pt x="316" y="13"/>
                </a:lnTo>
                <a:lnTo>
                  <a:pt x="336" y="9"/>
                </a:lnTo>
                <a:lnTo>
                  <a:pt x="358" y="5"/>
                </a:lnTo>
                <a:lnTo>
                  <a:pt x="379" y="2"/>
                </a:lnTo>
                <a:lnTo>
                  <a:pt x="400" y="0"/>
                </a:lnTo>
                <a:lnTo>
                  <a:pt x="422" y="0"/>
                </a:lnTo>
                <a:lnTo>
                  <a:pt x="422" y="0"/>
                </a:lnTo>
                <a:lnTo>
                  <a:pt x="444" y="0"/>
                </a:lnTo>
                <a:lnTo>
                  <a:pt x="465" y="2"/>
                </a:lnTo>
                <a:lnTo>
                  <a:pt x="487" y="5"/>
                </a:lnTo>
                <a:lnTo>
                  <a:pt x="507" y="9"/>
                </a:lnTo>
                <a:lnTo>
                  <a:pt x="527" y="13"/>
                </a:lnTo>
                <a:lnTo>
                  <a:pt x="548" y="19"/>
                </a:lnTo>
                <a:lnTo>
                  <a:pt x="567" y="27"/>
                </a:lnTo>
                <a:lnTo>
                  <a:pt x="587" y="34"/>
                </a:lnTo>
                <a:lnTo>
                  <a:pt x="605" y="43"/>
                </a:lnTo>
                <a:lnTo>
                  <a:pt x="624" y="51"/>
                </a:lnTo>
                <a:lnTo>
                  <a:pt x="641" y="62"/>
                </a:lnTo>
                <a:lnTo>
                  <a:pt x="659" y="73"/>
                </a:lnTo>
                <a:lnTo>
                  <a:pt x="675" y="85"/>
                </a:lnTo>
                <a:lnTo>
                  <a:pt x="691" y="97"/>
                </a:lnTo>
                <a:lnTo>
                  <a:pt x="707" y="110"/>
                </a:lnTo>
                <a:lnTo>
                  <a:pt x="721" y="124"/>
                </a:lnTo>
                <a:lnTo>
                  <a:pt x="734" y="139"/>
                </a:lnTo>
                <a:lnTo>
                  <a:pt x="747" y="155"/>
                </a:lnTo>
                <a:lnTo>
                  <a:pt x="761" y="171"/>
                </a:lnTo>
                <a:lnTo>
                  <a:pt x="772" y="187"/>
                </a:lnTo>
                <a:lnTo>
                  <a:pt x="784" y="204"/>
                </a:lnTo>
                <a:lnTo>
                  <a:pt x="794" y="222"/>
                </a:lnTo>
                <a:lnTo>
                  <a:pt x="803" y="239"/>
                </a:lnTo>
                <a:lnTo>
                  <a:pt x="812" y="258"/>
                </a:lnTo>
                <a:lnTo>
                  <a:pt x="819" y="277"/>
                </a:lnTo>
                <a:lnTo>
                  <a:pt x="826" y="298"/>
                </a:lnTo>
                <a:lnTo>
                  <a:pt x="832" y="318"/>
                </a:lnTo>
                <a:lnTo>
                  <a:pt x="836" y="339"/>
                </a:lnTo>
                <a:lnTo>
                  <a:pt x="839" y="359"/>
                </a:lnTo>
                <a:lnTo>
                  <a:pt x="842" y="379"/>
                </a:lnTo>
                <a:lnTo>
                  <a:pt x="844" y="401"/>
                </a:lnTo>
                <a:lnTo>
                  <a:pt x="845" y="423"/>
                </a:lnTo>
                <a:lnTo>
                  <a:pt x="845" y="423"/>
                </a:lnTo>
                <a:lnTo>
                  <a:pt x="844" y="445"/>
                </a:lnTo>
                <a:lnTo>
                  <a:pt x="842" y="467"/>
                </a:lnTo>
                <a:lnTo>
                  <a:pt x="839" y="487"/>
                </a:lnTo>
                <a:lnTo>
                  <a:pt x="836" y="508"/>
                </a:lnTo>
                <a:lnTo>
                  <a:pt x="832" y="528"/>
                </a:lnTo>
                <a:lnTo>
                  <a:pt x="826" y="549"/>
                </a:lnTo>
                <a:lnTo>
                  <a:pt x="819" y="569"/>
                </a:lnTo>
                <a:lnTo>
                  <a:pt x="812" y="588"/>
                </a:lnTo>
                <a:lnTo>
                  <a:pt x="803" y="607"/>
                </a:lnTo>
                <a:lnTo>
                  <a:pt x="794" y="624"/>
                </a:lnTo>
                <a:lnTo>
                  <a:pt x="784" y="642"/>
                </a:lnTo>
                <a:lnTo>
                  <a:pt x="772" y="659"/>
                </a:lnTo>
                <a:lnTo>
                  <a:pt x="761" y="675"/>
                </a:lnTo>
                <a:lnTo>
                  <a:pt x="747" y="691"/>
                </a:lnTo>
                <a:lnTo>
                  <a:pt x="734" y="707"/>
                </a:lnTo>
                <a:lnTo>
                  <a:pt x="721" y="722"/>
                </a:lnTo>
                <a:lnTo>
                  <a:pt x="707" y="737"/>
                </a:lnTo>
                <a:lnTo>
                  <a:pt x="691" y="750"/>
                </a:lnTo>
                <a:lnTo>
                  <a:pt x="675" y="761"/>
                </a:lnTo>
                <a:lnTo>
                  <a:pt x="659" y="773"/>
                </a:lnTo>
                <a:lnTo>
                  <a:pt x="641" y="785"/>
                </a:lnTo>
                <a:lnTo>
                  <a:pt x="624" y="795"/>
                </a:lnTo>
                <a:lnTo>
                  <a:pt x="605" y="804"/>
                </a:lnTo>
                <a:lnTo>
                  <a:pt x="587" y="812"/>
                </a:lnTo>
                <a:lnTo>
                  <a:pt x="567" y="820"/>
                </a:lnTo>
                <a:lnTo>
                  <a:pt x="548" y="827"/>
                </a:lnTo>
                <a:lnTo>
                  <a:pt x="527" y="833"/>
                </a:lnTo>
                <a:lnTo>
                  <a:pt x="507" y="837"/>
                </a:lnTo>
                <a:lnTo>
                  <a:pt x="487" y="842"/>
                </a:lnTo>
                <a:lnTo>
                  <a:pt x="465" y="843"/>
                </a:lnTo>
                <a:lnTo>
                  <a:pt x="444" y="846"/>
                </a:lnTo>
                <a:lnTo>
                  <a:pt x="422" y="846"/>
                </a:lnTo>
                <a:lnTo>
                  <a:pt x="422" y="846"/>
                </a:lnTo>
                <a:close/>
              </a:path>
            </a:pathLst>
          </a:custGeom>
          <a:solidFill>
            <a:srgbClr val="60A8AF"/>
          </a:solidFill>
          <a:ln w="9525">
            <a:noFill/>
            <a:round/>
            <a:headEnd/>
            <a:tailEnd/>
          </a:ln>
        </p:spPr>
        <p:txBody>
          <a:bodyPr vert="horz" wrap="square" lIns="91440" tIns="45720" rIns="91440" bIns="45720" numCol="1" anchor="t" anchorCtr="0" compatLnSpc="1">
            <a:prstTxWarp prst="textNoShape">
              <a:avLst/>
            </a:prstTxWarp>
          </a:bodyPr>
          <a:lstStyle/>
          <a:p>
            <a:endParaRPr lang="en-US" sz="5000" dirty="0"/>
          </a:p>
        </p:txBody>
      </p:sp>
      <p:sp>
        <p:nvSpPr>
          <p:cNvPr id="16" name="Freeform 645">
            <a:extLst>
              <a:ext uri="{FF2B5EF4-FFF2-40B4-BE49-F238E27FC236}">
                <a16:creationId xmlns:a16="http://schemas.microsoft.com/office/drawing/2014/main" id="{21F847E5-14B9-4936-9D21-FA6FDA5AF13F}"/>
              </a:ext>
            </a:extLst>
          </p:cNvPr>
          <p:cNvSpPr>
            <a:spLocks/>
          </p:cNvSpPr>
          <p:nvPr/>
        </p:nvSpPr>
        <p:spPr bwMode="auto">
          <a:xfrm>
            <a:off x="5651637" y="13658310"/>
            <a:ext cx="254310" cy="254299"/>
          </a:xfrm>
          <a:custGeom>
            <a:avLst/>
            <a:gdLst>
              <a:gd name="T0" fmla="*/ 400 w 845"/>
              <a:gd name="T1" fmla="*/ 846 h 846"/>
              <a:gd name="T2" fmla="*/ 336 w 845"/>
              <a:gd name="T3" fmla="*/ 837 h 846"/>
              <a:gd name="T4" fmla="*/ 277 w 845"/>
              <a:gd name="T5" fmla="*/ 820 h 846"/>
              <a:gd name="T6" fmla="*/ 221 w 845"/>
              <a:gd name="T7" fmla="*/ 795 h 846"/>
              <a:gd name="T8" fmla="*/ 169 w 845"/>
              <a:gd name="T9" fmla="*/ 761 h 846"/>
              <a:gd name="T10" fmla="*/ 123 w 845"/>
              <a:gd name="T11" fmla="*/ 722 h 846"/>
              <a:gd name="T12" fmla="*/ 83 w 845"/>
              <a:gd name="T13" fmla="*/ 675 h 846"/>
              <a:gd name="T14" fmla="*/ 51 w 845"/>
              <a:gd name="T15" fmla="*/ 624 h 846"/>
              <a:gd name="T16" fmla="*/ 24 w 845"/>
              <a:gd name="T17" fmla="*/ 569 h 846"/>
              <a:gd name="T18" fmla="*/ 8 w 845"/>
              <a:gd name="T19" fmla="*/ 508 h 846"/>
              <a:gd name="T20" fmla="*/ 0 w 845"/>
              <a:gd name="T21" fmla="*/ 445 h 846"/>
              <a:gd name="T22" fmla="*/ 0 w 845"/>
              <a:gd name="T23" fmla="*/ 401 h 846"/>
              <a:gd name="T24" fmla="*/ 8 w 845"/>
              <a:gd name="T25" fmla="*/ 339 h 846"/>
              <a:gd name="T26" fmla="*/ 24 w 845"/>
              <a:gd name="T27" fmla="*/ 277 h 846"/>
              <a:gd name="T28" fmla="*/ 51 w 845"/>
              <a:gd name="T29" fmla="*/ 222 h 846"/>
              <a:gd name="T30" fmla="*/ 83 w 845"/>
              <a:gd name="T31" fmla="*/ 171 h 846"/>
              <a:gd name="T32" fmla="*/ 123 w 845"/>
              <a:gd name="T33" fmla="*/ 124 h 846"/>
              <a:gd name="T34" fmla="*/ 169 w 845"/>
              <a:gd name="T35" fmla="*/ 85 h 846"/>
              <a:gd name="T36" fmla="*/ 221 w 845"/>
              <a:gd name="T37" fmla="*/ 51 h 846"/>
              <a:gd name="T38" fmla="*/ 277 w 845"/>
              <a:gd name="T39" fmla="*/ 27 h 846"/>
              <a:gd name="T40" fmla="*/ 336 w 845"/>
              <a:gd name="T41" fmla="*/ 9 h 846"/>
              <a:gd name="T42" fmla="*/ 400 w 845"/>
              <a:gd name="T43" fmla="*/ 0 h 846"/>
              <a:gd name="T44" fmla="*/ 444 w 845"/>
              <a:gd name="T45" fmla="*/ 0 h 846"/>
              <a:gd name="T46" fmla="*/ 507 w 845"/>
              <a:gd name="T47" fmla="*/ 9 h 846"/>
              <a:gd name="T48" fmla="*/ 567 w 845"/>
              <a:gd name="T49" fmla="*/ 27 h 846"/>
              <a:gd name="T50" fmla="*/ 624 w 845"/>
              <a:gd name="T51" fmla="*/ 51 h 846"/>
              <a:gd name="T52" fmla="*/ 675 w 845"/>
              <a:gd name="T53" fmla="*/ 85 h 846"/>
              <a:gd name="T54" fmla="*/ 721 w 845"/>
              <a:gd name="T55" fmla="*/ 124 h 846"/>
              <a:gd name="T56" fmla="*/ 761 w 845"/>
              <a:gd name="T57" fmla="*/ 171 h 846"/>
              <a:gd name="T58" fmla="*/ 794 w 845"/>
              <a:gd name="T59" fmla="*/ 222 h 846"/>
              <a:gd name="T60" fmla="*/ 819 w 845"/>
              <a:gd name="T61" fmla="*/ 277 h 846"/>
              <a:gd name="T62" fmla="*/ 836 w 845"/>
              <a:gd name="T63" fmla="*/ 339 h 846"/>
              <a:gd name="T64" fmla="*/ 844 w 845"/>
              <a:gd name="T65" fmla="*/ 401 h 846"/>
              <a:gd name="T66" fmla="*/ 844 w 845"/>
              <a:gd name="T67" fmla="*/ 445 h 846"/>
              <a:gd name="T68" fmla="*/ 836 w 845"/>
              <a:gd name="T69" fmla="*/ 508 h 846"/>
              <a:gd name="T70" fmla="*/ 819 w 845"/>
              <a:gd name="T71" fmla="*/ 569 h 846"/>
              <a:gd name="T72" fmla="*/ 794 w 845"/>
              <a:gd name="T73" fmla="*/ 624 h 846"/>
              <a:gd name="T74" fmla="*/ 761 w 845"/>
              <a:gd name="T75" fmla="*/ 675 h 846"/>
              <a:gd name="T76" fmla="*/ 721 w 845"/>
              <a:gd name="T77" fmla="*/ 722 h 846"/>
              <a:gd name="T78" fmla="*/ 675 w 845"/>
              <a:gd name="T79" fmla="*/ 761 h 846"/>
              <a:gd name="T80" fmla="*/ 624 w 845"/>
              <a:gd name="T81" fmla="*/ 795 h 846"/>
              <a:gd name="T82" fmla="*/ 567 w 845"/>
              <a:gd name="T83" fmla="*/ 820 h 846"/>
              <a:gd name="T84" fmla="*/ 507 w 845"/>
              <a:gd name="T85" fmla="*/ 837 h 846"/>
              <a:gd name="T86" fmla="*/ 444 w 845"/>
              <a:gd name="T87"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45" h="846">
                <a:moveTo>
                  <a:pt x="422" y="846"/>
                </a:moveTo>
                <a:lnTo>
                  <a:pt x="422" y="846"/>
                </a:lnTo>
                <a:lnTo>
                  <a:pt x="400" y="846"/>
                </a:lnTo>
                <a:lnTo>
                  <a:pt x="379" y="843"/>
                </a:lnTo>
                <a:lnTo>
                  <a:pt x="358" y="842"/>
                </a:lnTo>
                <a:lnTo>
                  <a:pt x="336" y="837"/>
                </a:lnTo>
                <a:lnTo>
                  <a:pt x="316" y="833"/>
                </a:lnTo>
                <a:lnTo>
                  <a:pt x="297" y="827"/>
                </a:lnTo>
                <a:lnTo>
                  <a:pt x="277" y="820"/>
                </a:lnTo>
                <a:lnTo>
                  <a:pt x="258" y="812"/>
                </a:lnTo>
                <a:lnTo>
                  <a:pt x="239" y="804"/>
                </a:lnTo>
                <a:lnTo>
                  <a:pt x="221" y="795"/>
                </a:lnTo>
                <a:lnTo>
                  <a:pt x="204" y="785"/>
                </a:lnTo>
                <a:lnTo>
                  <a:pt x="186" y="773"/>
                </a:lnTo>
                <a:lnTo>
                  <a:pt x="169" y="761"/>
                </a:lnTo>
                <a:lnTo>
                  <a:pt x="153" y="750"/>
                </a:lnTo>
                <a:lnTo>
                  <a:pt x="138" y="737"/>
                </a:lnTo>
                <a:lnTo>
                  <a:pt x="123" y="722"/>
                </a:lnTo>
                <a:lnTo>
                  <a:pt x="109" y="707"/>
                </a:lnTo>
                <a:lnTo>
                  <a:pt x="96" y="691"/>
                </a:lnTo>
                <a:lnTo>
                  <a:pt x="83" y="675"/>
                </a:lnTo>
                <a:lnTo>
                  <a:pt x="71" y="659"/>
                </a:lnTo>
                <a:lnTo>
                  <a:pt x="61" y="642"/>
                </a:lnTo>
                <a:lnTo>
                  <a:pt x="51" y="624"/>
                </a:lnTo>
                <a:lnTo>
                  <a:pt x="40" y="607"/>
                </a:lnTo>
                <a:lnTo>
                  <a:pt x="33" y="588"/>
                </a:lnTo>
                <a:lnTo>
                  <a:pt x="24" y="569"/>
                </a:lnTo>
                <a:lnTo>
                  <a:pt x="18" y="549"/>
                </a:lnTo>
                <a:lnTo>
                  <a:pt x="13" y="528"/>
                </a:lnTo>
                <a:lnTo>
                  <a:pt x="8" y="508"/>
                </a:lnTo>
                <a:lnTo>
                  <a:pt x="4" y="487"/>
                </a:lnTo>
                <a:lnTo>
                  <a:pt x="1" y="467"/>
                </a:lnTo>
                <a:lnTo>
                  <a:pt x="0" y="445"/>
                </a:lnTo>
                <a:lnTo>
                  <a:pt x="0" y="423"/>
                </a:lnTo>
                <a:lnTo>
                  <a:pt x="0" y="423"/>
                </a:lnTo>
                <a:lnTo>
                  <a:pt x="0" y="401"/>
                </a:lnTo>
                <a:lnTo>
                  <a:pt x="1" y="379"/>
                </a:lnTo>
                <a:lnTo>
                  <a:pt x="4" y="359"/>
                </a:lnTo>
                <a:lnTo>
                  <a:pt x="8" y="339"/>
                </a:lnTo>
                <a:lnTo>
                  <a:pt x="13" y="318"/>
                </a:lnTo>
                <a:lnTo>
                  <a:pt x="18" y="298"/>
                </a:lnTo>
                <a:lnTo>
                  <a:pt x="24" y="277"/>
                </a:lnTo>
                <a:lnTo>
                  <a:pt x="33" y="258"/>
                </a:lnTo>
                <a:lnTo>
                  <a:pt x="40" y="239"/>
                </a:lnTo>
                <a:lnTo>
                  <a:pt x="51" y="222"/>
                </a:lnTo>
                <a:lnTo>
                  <a:pt x="61" y="204"/>
                </a:lnTo>
                <a:lnTo>
                  <a:pt x="71" y="187"/>
                </a:lnTo>
                <a:lnTo>
                  <a:pt x="83" y="171"/>
                </a:lnTo>
                <a:lnTo>
                  <a:pt x="96" y="155"/>
                </a:lnTo>
                <a:lnTo>
                  <a:pt x="109" y="139"/>
                </a:lnTo>
                <a:lnTo>
                  <a:pt x="123" y="124"/>
                </a:lnTo>
                <a:lnTo>
                  <a:pt x="138" y="110"/>
                </a:lnTo>
                <a:lnTo>
                  <a:pt x="153" y="97"/>
                </a:lnTo>
                <a:lnTo>
                  <a:pt x="169" y="85"/>
                </a:lnTo>
                <a:lnTo>
                  <a:pt x="186" y="73"/>
                </a:lnTo>
                <a:lnTo>
                  <a:pt x="204" y="62"/>
                </a:lnTo>
                <a:lnTo>
                  <a:pt x="221" y="51"/>
                </a:lnTo>
                <a:lnTo>
                  <a:pt x="239" y="43"/>
                </a:lnTo>
                <a:lnTo>
                  <a:pt x="258" y="34"/>
                </a:lnTo>
                <a:lnTo>
                  <a:pt x="277" y="27"/>
                </a:lnTo>
                <a:lnTo>
                  <a:pt x="297" y="19"/>
                </a:lnTo>
                <a:lnTo>
                  <a:pt x="316" y="13"/>
                </a:lnTo>
                <a:lnTo>
                  <a:pt x="336" y="9"/>
                </a:lnTo>
                <a:lnTo>
                  <a:pt x="358" y="5"/>
                </a:lnTo>
                <a:lnTo>
                  <a:pt x="379" y="2"/>
                </a:lnTo>
                <a:lnTo>
                  <a:pt x="400" y="0"/>
                </a:lnTo>
                <a:lnTo>
                  <a:pt x="422" y="0"/>
                </a:lnTo>
                <a:lnTo>
                  <a:pt x="422" y="0"/>
                </a:lnTo>
                <a:lnTo>
                  <a:pt x="444" y="0"/>
                </a:lnTo>
                <a:lnTo>
                  <a:pt x="465" y="2"/>
                </a:lnTo>
                <a:lnTo>
                  <a:pt x="487" y="5"/>
                </a:lnTo>
                <a:lnTo>
                  <a:pt x="507" y="9"/>
                </a:lnTo>
                <a:lnTo>
                  <a:pt x="527" y="13"/>
                </a:lnTo>
                <a:lnTo>
                  <a:pt x="548" y="19"/>
                </a:lnTo>
                <a:lnTo>
                  <a:pt x="567" y="27"/>
                </a:lnTo>
                <a:lnTo>
                  <a:pt x="587" y="34"/>
                </a:lnTo>
                <a:lnTo>
                  <a:pt x="605" y="43"/>
                </a:lnTo>
                <a:lnTo>
                  <a:pt x="624" y="51"/>
                </a:lnTo>
                <a:lnTo>
                  <a:pt x="641" y="62"/>
                </a:lnTo>
                <a:lnTo>
                  <a:pt x="659" y="73"/>
                </a:lnTo>
                <a:lnTo>
                  <a:pt x="675" y="85"/>
                </a:lnTo>
                <a:lnTo>
                  <a:pt x="691" y="97"/>
                </a:lnTo>
                <a:lnTo>
                  <a:pt x="707" y="110"/>
                </a:lnTo>
                <a:lnTo>
                  <a:pt x="721" y="124"/>
                </a:lnTo>
                <a:lnTo>
                  <a:pt x="734" y="139"/>
                </a:lnTo>
                <a:lnTo>
                  <a:pt x="747" y="155"/>
                </a:lnTo>
                <a:lnTo>
                  <a:pt x="761" y="171"/>
                </a:lnTo>
                <a:lnTo>
                  <a:pt x="772" y="187"/>
                </a:lnTo>
                <a:lnTo>
                  <a:pt x="784" y="204"/>
                </a:lnTo>
                <a:lnTo>
                  <a:pt x="794" y="222"/>
                </a:lnTo>
                <a:lnTo>
                  <a:pt x="803" y="239"/>
                </a:lnTo>
                <a:lnTo>
                  <a:pt x="812" y="258"/>
                </a:lnTo>
                <a:lnTo>
                  <a:pt x="819" y="277"/>
                </a:lnTo>
                <a:lnTo>
                  <a:pt x="826" y="298"/>
                </a:lnTo>
                <a:lnTo>
                  <a:pt x="832" y="318"/>
                </a:lnTo>
                <a:lnTo>
                  <a:pt x="836" y="339"/>
                </a:lnTo>
                <a:lnTo>
                  <a:pt x="839" y="359"/>
                </a:lnTo>
                <a:lnTo>
                  <a:pt x="842" y="379"/>
                </a:lnTo>
                <a:lnTo>
                  <a:pt x="844" y="401"/>
                </a:lnTo>
                <a:lnTo>
                  <a:pt x="845" y="423"/>
                </a:lnTo>
                <a:lnTo>
                  <a:pt x="845" y="423"/>
                </a:lnTo>
                <a:lnTo>
                  <a:pt x="844" y="445"/>
                </a:lnTo>
                <a:lnTo>
                  <a:pt x="842" y="467"/>
                </a:lnTo>
                <a:lnTo>
                  <a:pt x="839" y="487"/>
                </a:lnTo>
                <a:lnTo>
                  <a:pt x="836" y="508"/>
                </a:lnTo>
                <a:lnTo>
                  <a:pt x="832" y="528"/>
                </a:lnTo>
                <a:lnTo>
                  <a:pt x="826" y="549"/>
                </a:lnTo>
                <a:lnTo>
                  <a:pt x="819" y="569"/>
                </a:lnTo>
                <a:lnTo>
                  <a:pt x="812" y="588"/>
                </a:lnTo>
                <a:lnTo>
                  <a:pt x="803" y="607"/>
                </a:lnTo>
                <a:lnTo>
                  <a:pt x="794" y="624"/>
                </a:lnTo>
                <a:lnTo>
                  <a:pt x="784" y="642"/>
                </a:lnTo>
                <a:lnTo>
                  <a:pt x="772" y="659"/>
                </a:lnTo>
                <a:lnTo>
                  <a:pt x="761" y="675"/>
                </a:lnTo>
                <a:lnTo>
                  <a:pt x="747" y="691"/>
                </a:lnTo>
                <a:lnTo>
                  <a:pt x="734" y="707"/>
                </a:lnTo>
                <a:lnTo>
                  <a:pt x="721" y="722"/>
                </a:lnTo>
                <a:lnTo>
                  <a:pt x="707" y="737"/>
                </a:lnTo>
                <a:lnTo>
                  <a:pt x="691" y="750"/>
                </a:lnTo>
                <a:lnTo>
                  <a:pt x="675" y="761"/>
                </a:lnTo>
                <a:lnTo>
                  <a:pt x="659" y="773"/>
                </a:lnTo>
                <a:lnTo>
                  <a:pt x="641" y="785"/>
                </a:lnTo>
                <a:lnTo>
                  <a:pt x="624" y="795"/>
                </a:lnTo>
                <a:lnTo>
                  <a:pt x="605" y="804"/>
                </a:lnTo>
                <a:lnTo>
                  <a:pt x="587" y="812"/>
                </a:lnTo>
                <a:lnTo>
                  <a:pt x="567" y="820"/>
                </a:lnTo>
                <a:lnTo>
                  <a:pt x="548" y="827"/>
                </a:lnTo>
                <a:lnTo>
                  <a:pt x="527" y="833"/>
                </a:lnTo>
                <a:lnTo>
                  <a:pt x="507" y="837"/>
                </a:lnTo>
                <a:lnTo>
                  <a:pt x="487" y="842"/>
                </a:lnTo>
                <a:lnTo>
                  <a:pt x="465" y="843"/>
                </a:lnTo>
                <a:lnTo>
                  <a:pt x="444" y="846"/>
                </a:lnTo>
                <a:lnTo>
                  <a:pt x="422" y="846"/>
                </a:lnTo>
                <a:lnTo>
                  <a:pt x="422" y="846"/>
                </a:lnTo>
                <a:close/>
              </a:path>
            </a:pathLst>
          </a:custGeom>
          <a:solidFill>
            <a:srgbClr val="FF626C"/>
          </a:solidFill>
          <a:ln w="9525">
            <a:noFill/>
            <a:round/>
            <a:headEnd/>
            <a:tailEnd/>
          </a:ln>
        </p:spPr>
        <p:txBody>
          <a:bodyPr vert="horz" wrap="square" lIns="91440" tIns="45720" rIns="91440" bIns="45720" numCol="1" anchor="t" anchorCtr="0" compatLnSpc="1">
            <a:prstTxWarp prst="textNoShape">
              <a:avLst/>
            </a:prstTxWarp>
          </a:bodyPr>
          <a:lstStyle/>
          <a:p>
            <a:endParaRPr lang="en-US" sz="5000"/>
          </a:p>
        </p:txBody>
      </p:sp>
      <p:graphicFrame>
        <p:nvGraphicFramePr>
          <p:cNvPr id="4" name="資料庫圖表 3">
            <a:extLst>
              <a:ext uri="{FF2B5EF4-FFF2-40B4-BE49-F238E27FC236}">
                <a16:creationId xmlns:a16="http://schemas.microsoft.com/office/drawing/2014/main" id="{49C1109E-BA52-44A9-951D-34684E759E28}"/>
              </a:ext>
            </a:extLst>
          </p:cNvPr>
          <p:cNvGraphicFramePr/>
          <p:nvPr>
            <p:extLst>
              <p:ext uri="{D42A27DB-BD31-4B8C-83A1-F6EECF244321}">
                <p14:modId xmlns:p14="http://schemas.microsoft.com/office/powerpoint/2010/main" val="806390749"/>
              </p:ext>
            </p:extLst>
          </p:nvPr>
        </p:nvGraphicFramePr>
        <p:xfrm>
          <a:off x="29623" y="8465202"/>
          <a:ext cx="5204203" cy="977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文字方塊 19">
            <a:extLst>
              <a:ext uri="{FF2B5EF4-FFF2-40B4-BE49-F238E27FC236}">
                <a16:creationId xmlns:a16="http://schemas.microsoft.com/office/drawing/2014/main" id="{4C0CC6E3-6796-43E4-AA84-98D71B54D0C8}"/>
              </a:ext>
            </a:extLst>
          </p:cNvPr>
          <p:cNvSpPr txBox="1"/>
          <p:nvPr/>
        </p:nvSpPr>
        <p:spPr>
          <a:xfrm>
            <a:off x="121853" y="9394183"/>
            <a:ext cx="2481994" cy="677108"/>
          </a:xfrm>
          <a:prstGeom prst="rect">
            <a:avLst/>
          </a:prstGeom>
          <a:noFill/>
        </p:spPr>
        <p:txBody>
          <a:bodyPr wrap="square" rtlCol="0">
            <a:spAutoFit/>
          </a:bodyPr>
          <a:lstStyle/>
          <a:p>
            <a:r>
              <a:rPr lang="zh-TW" altLang="en-US" sz="2000" dirty="0"/>
              <a:t>迴歸分析：</a:t>
            </a:r>
            <a:endParaRPr lang="en-US" altLang="zh-TW" sz="2000" dirty="0"/>
          </a:p>
          <a:p>
            <a:r>
              <a:rPr lang="zh-TW" altLang="en-US" dirty="0"/>
              <a:t>        </a:t>
            </a:r>
          </a:p>
        </p:txBody>
      </p:sp>
      <p:pic>
        <p:nvPicPr>
          <p:cNvPr id="6" name="圖片 5">
            <a:extLst>
              <a:ext uri="{FF2B5EF4-FFF2-40B4-BE49-F238E27FC236}">
                <a16:creationId xmlns:a16="http://schemas.microsoft.com/office/drawing/2014/main" id="{FAF1A574-06D0-43CF-9F80-96E4017C315D}"/>
              </a:ext>
            </a:extLst>
          </p:cNvPr>
          <p:cNvPicPr>
            <a:picLocks noChangeAspect="1"/>
          </p:cNvPicPr>
          <p:nvPr/>
        </p:nvPicPr>
        <p:blipFill>
          <a:blip r:embed="rId8"/>
          <a:stretch>
            <a:fillRect/>
          </a:stretch>
        </p:blipFill>
        <p:spPr>
          <a:xfrm>
            <a:off x="167443" y="9968219"/>
            <a:ext cx="2487412" cy="1399170"/>
          </a:xfrm>
          <a:prstGeom prst="rect">
            <a:avLst/>
          </a:prstGeom>
        </p:spPr>
      </p:pic>
      <p:pic>
        <p:nvPicPr>
          <p:cNvPr id="9" name="圖片 8">
            <a:extLst>
              <a:ext uri="{FF2B5EF4-FFF2-40B4-BE49-F238E27FC236}">
                <a16:creationId xmlns:a16="http://schemas.microsoft.com/office/drawing/2014/main" id="{FF220173-3CF6-4FD7-BDA7-E83CDAF7A12E}"/>
              </a:ext>
            </a:extLst>
          </p:cNvPr>
          <p:cNvPicPr>
            <a:picLocks noChangeAspect="1"/>
          </p:cNvPicPr>
          <p:nvPr/>
        </p:nvPicPr>
        <p:blipFill>
          <a:blip r:embed="rId9"/>
          <a:stretch>
            <a:fillRect/>
          </a:stretch>
        </p:blipFill>
        <p:spPr>
          <a:xfrm>
            <a:off x="5424964" y="1520742"/>
            <a:ext cx="2481994" cy="1396122"/>
          </a:xfrm>
          <a:prstGeom prst="rect">
            <a:avLst/>
          </a:prstGeom>
        </p:spPr>
      </p:pic>
      <p:pic>
        <p:nvPicPr>
          <p:cNvPr id="13" name="圖片 12">
            <a:extLst>
              <a:ext uri="{FF2B5EF4-FFF2-40B4-BE49-F238E27FC236}">
                <a16:creationId xmlns:a16="http://schemas.microsoft.com/office/drawing/2014/main" id="{D1C2FFF5-5B5D-4D7A-B456-BA91D43434C3}"/>
              </a:ext>
            </a:extLst>
          </p:cNvPr>
          <p:cNvPicPr>
            <a:picLocks noChangeAspect="1"/>
          </p:cNvPicPr>
          <p:nvPr/>
        </p:nvPicPr>
        <p:blipFill>
          <a:blip r:embed="rId10"/>
          <a:stretch>
            <a:fillRect/>
          </a:stretch>
        </p:blipFill>
        <p:spPr>
          <a:xfrm>
            <a:off x="2751834" y="9968220"/>
            <a:ext cx="2487411" cy="1399169"/>
          </a:xfrm>
          <a:prstGeom prst="rect">
            <a:avLst/>
          </a:prstGeom>
        </p:spPr>
      </p:pic>
      <p:pic>
        <p:nvPicPr>
          <p:cNvPr id="18" name="圖片 17">
            <a:extLst>
              <a:ext uri="{FF2B5EF4-FFF2-40B4-BE49-F238E27FC236}">
                <a16:creationId xmlns:a16="http://schemas.microsoft.com/office/drawing/2014/main" id="{4F5B071F-C977-4F2D-8075-EC37EF7B1F00}"/>
              </a:ext>
            </a:extLst>
          </p:cNvPr>
          <p:cNvPicPr>
            <a:picLocks noChangeAspect="1"/>
          </p:cNvPicPr>
          <p:nvPr/>
        </p:nvPicPr>
        <p:blipFill>
          <a:blip r:embed="rId11"/>
          <a:stretch>
            <a:fillRect/>
          </a:stretch>
        </p:blipFill>
        <p:spPr>
          <a:xfrm>
            <a:off x="8156946" y="1530743"/>
            <a:ext cx="2481992" cy="1396121"/>
          </a:xfrm>
          <a:prstGeom prst="rect">
            <a:avLst/>
          </a:prstGeom>
        </p:spPr>
      </p:pic>
      <p:pic>
        <p:nvPicPr>
          <p:cNvPr id="22" name="圖片 21">
            <a:extLst>
              <a:ext uri="{FF2B5EF4-FFF2-40B4-BE49-F238E27FC236}">
                <a16:creationId xmlns:a16="http://schemas.microsoft.com/office/drawing/2014/main" id="{6404A7D0-C911-473A-BA67-0B4696EB11DE}"/>
              </a:ext>
            </a:extLst>
          </p:cNvPr>
          <p:cNvPicPr>
            <a:picLocks noChangeAspect="1"/>
          </p:cNvPicPr>
          <p:nvPr/>
        </p:nvPicPr>
        <p:blipFill>
          <a:blip r:embed="rId12"/>
          <a:stretch>
            <a:fillRect/>
          </a:stretch>
        </p:blipFill>
        <p:spPr>
          <a:xfrm>
            <a:off x="5414527" y="5453491"/>
            <a:ext cx="2492431" cy="1401993"/>
          </a:xfrm>
          <a:prstGeom prst="rect">
            <a:avLst/>
          </a:prstGeom>
        </p:spPr>
      </p:pic>
      <p:pic>
        <p:nvPicPr>
          <p:cNvPr id="23" name="圖片 22">
            <a:extLst>
              <a:ext uri="{FF2B5EF4-FFF2-40B4-BE49-F238E27FC236}">
                <a16:creationId xmlns:a16="http://schemas.microsoft.com/office/drawing/2014/main" id="{F069500D-681F-4584-8C49-E401BB11965C}"/>
              </a:ext>
            </a:extLst>
          </p:cNvPr>
          <p:cNvPicPr>
            <a:picLocks noChangeAspect="1"/>
          </p:cNvPicPr>
          <p:nvPr/>
        </p:nvPicPr>
        <p:blipFill>
          <a:blip r:embed="rId13"/>
          <a:stretch>
            <a:fillRect/>
          </a:stretch>
        </p:blipFill>
        <p:spPr>
          <a:xfrm>
            <a:off x="2751834" y="13411190"/>
            <a:ext cx="2481993" cy="1396121"/>
          </a:xfrm>
          <a:prstGeom prst="rect">
            <a:avLst/>
          </a:prstGeom>
        </p:spPr>
      </p:pic>
      <p:sp>
        <p:nvSpPr>
          <p:cNvPr id="26" name="文字方塊 25">
            <a:extLst>
              <a:ext uri="{FF2B5EF4-FFF2-40B4-BE49-F238E27FC236}">
                <a16:creationId xmlns:a16="http://schemas.microsoft.com/office/drawing/2014/main" id="{465A8903-FA49-462A-8B17-93B54F7B0359}"/>
              </a:ext>
            </a:extLst>
          </p:cNvPr>
          <p:cNvSpPr txBox="1"/>
          <p:nvPr/>
        </p:nvSpPr>
        <p:spPr>
          <a:xfrm>
            <a:off x="167443" y="7856518"/>
            <a:ext cx="2203999" cy="677108"/>
          </a:xfrm>
          <a:prstGeom prst="rect">
            <a:avLst/>
          </a:prstGeom>
          <a:noFill/>
        </p:spPr>
        <p:txBody>
          <a:bodyPr wrap="square" rtlCol="0">
            <a:spAutoFit/>
          </a:bodyPr>
          <a:lstStyle/>
          <a:p>
            <a:r>
              <a:rPr lang="zh-TW" altLang="en-US" sz="2000" dirty="0"/>
              <a:t>統計方法：</a:t>
            </a:r>
            <a:endParaRPr lang="en-US" altLang="zh-TW" sz="2000" dirty="0"/>
          </a:p>
          <a:p>
            <a:r>
              <a:rPr lang="zh-TW" altLang="en-US" dirty="0"/>
              <a:t>        </a:t>
            </a:r>
          </a:p>
        </p:txBody>
      </p:sp>
      <p:sp>
        <p:nvSpPr>
          <p:cNvPr id="27" name="文字方塊 26">
            <a:extLst>
              <a:ext uri="{FF2B5EF4-FFF2-40B4-BE49-F238E27FC236}">
                <a16:creationId xmlns:a16="http://schemas.microsoft.com/office/drawing/2014/main" id="{82C85239-B017-4F97-82CB-37586E7C8DD2}"/>
              </a:ext>
            </a:extLst>
          </p:cNvPr>
          <p:cNvSpPr txBox="1"/>
          <p:nvPr/>
        </p:nvSpPr>
        <p:spPr>
          <a:xfrm>
            <a:off x="78884" y="4998066"/>
            <a:ext cx="5258988" cy="2893100"/>
          </a:xfrm>
          <a:prstGeom prst="rect">
            <a:avLst/>
          </a:prstGeom>
          <a:noFill/>
        </p:spPr>
        <p:txBody>
          <a:bodyPr wrap="square" rtlCol="0">
            <a:spAutoFit/>
          </a:bodyPr>
          <a:lstStyle/>
          <a:p>
            <a:r>
              <a:rPr lang="zh-TW" altLang="en-US" sz="2000" dirty="0">
                <a:latin typeface="+mn-ea"/>
              </a:rPr>
              <a:t>資料處理：</a:t>
            </a:r>
            <a:endParaRPr lang="en-US" altLang="zh-TW" sz="2000" dirty="0">
              <a:latin typeface="+mn-ea"/>
            </a:endParaRPr>
          </a:p>
          <a:p>
            <a:r>
              <a:rPr lang="en-US" altLang="zh-TW" dirty="0">
                <a:latin typeface="+mn-ea"/>
              </a:rPr>
              <a:t>	</a:t>
            </a:r>
            <a:r>
              <a:rPr lang="zh-TW" altLang="en-US" dirty="0">
                <a:latin typeface="+mn-ea"/>
              </a:rPr>
              <a:t>將資料分成打者、投手、團隊討論，並取出其</a:t>
            </a:r>
            <a:r>
              <a:rPr lang="en-US" altLang="zh-TW" dirty="0">
                <a:latin typeface="+mn-ea"/>
              </a:rPr>
              <a:t>1985-2016</a:t>
            </a:r>
            <a:r>
              <a:rPr lang="zh-TW" altLang="en-US" dirty="0">
                <a:latin typeface="+mn-ea"/>
              </a:rPr>
              <a:t>年的資料，成立新的資料集。</a:t>
            </a:r>
            <a:endParaRPr lang="en-US" altLang="zh-TW" dirty="0">
              <a:latin typeface="+mn-ea"/>
            </a:endParaRPr>
          </a:p>
          <a:p>
            <a:pPr algn="just"/>
            <a:r>
              <a:rPr lang="en-US" altLang="zh-TW" dirty="0">
                <a:latin typeface="+mn-ea"/>
              </a:rPr>
              <a:t>	</a:t>
            </a:r>
            <a:r>
              <a:rPr lang="zh-TW" altLang="en-US" dirty="0">
                <a:latin typeface="+mn-ea"/>
              </a:rPr>
              <a:t>將新資料中的打者與投手資料，有轉隊的球員之數據合併，清理資料；並且增加傳統以及進階棒球數據變數進入打者與投手資料，完成資料集的前置處理。</a:t>
            </a:r>
            <a:endParaRPr lang="en-US" altLang="zh-TW" dirty="0">
              <a:latin typeface="+mn-ea"/>
            </a:endParaRPr>
          </a:p>
          <a:p>
            <a:pPr algn="just"/>
            <a:r>
              <a:rPr lang="en-US" altLang="zh-TW" dirty="0">
                <a:latin typeface="+mn-ea"/>
              </a:rPr>
              <a:t>	</a:t>
            </a:r>
            <a:r>
              <a:rPr lang="zh-TW" altLang="en-US" dirty="0">
                <a:latin typeface="+mn-ea"/>
              </a:rPr>
              <a:t>將團隊資料新增</a:t>
            </a:r>
            <a:r>
              <a:rPr lang="en-US" altLang="zh-TW" dirty="0">
                <a:latin typeface="+mn-ea"/>
              </a:rPr>
              <a:t>2</a:t>
            </a:r>
            <a:r>
              <a:rPr lang="zh-TW" altLang="en-US" dirty="0">
                <a:latin typeface="+mn-ea"/>
              </a:rPr>
              <a:t>個變數再合併團隊薪資之資料，完成團隊資料集的前置處理。 </a:t>
            </a:r>
          </a:p>
          <a:p>
            <a:r>
              <a:rPr lang="zh-TW" altLang="en-US" dirty="0"/>
              <a:t> </a:t>
            </a:r>
            <a:endParaRPr lang="en-US" altLang="zh-TW" dirty="0"/>
          </a:p>
        </p:txBody>
      </p:sp>
      <p:pic>
        <p:nvPicPr>
          <p:cNvPr id="28" name="圖形 27" descr="圖釘">
            <a:extLst>
              <a:ext uri="{FF2B5EF4-FFF2-40B4-BE49-F238E27FC236}">
                <a16:creationId xmlns:a16="http://schemas.microsoft.com/office/drawing/2014/main" id="{28925FFB-5CC4-4AA4-BADE-ED14E675C022}"/>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302129" y="5365398"/>
            <a:ext cx="279263" cy="279263"/>
          </a:xfrm>
          <a:prstGeom prst="rect">
            <a:avLst/>
          </a:prstGeom>
        </p:spPr>
      </p:pic>
      <p:pic>
        <p:nvPicPr>
          <p:cNvPr id="29" name="圖形 28" descr="圖釘">
            <a:extLst>
              <a:ext uri="{FF2B5EF4-FFF2-40B4-BE49-F238E27FC236}">
                <a16:creationId xmlns:a16="http://schemas.microsoft.com/office/drawing/2014/main" id="{8B40A319-6639-4089-8E04-FD7E20772A71}"/>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286689" y="5895839"/>
            <a:ext cx="279263" cy="279263"/>
          </a:xfrm>
          <a:prstGeom prst="rect">
            <a:avLst/>
          </a:prstGeom>
        </p:spPr>
      </p:pic>
      <p:pic>
        <p:nvPicPr>
          <p:cNvPr id="30" name="圖形 29" descr="圖釘">
            <a:extLst>
              <a:ext uri="{FF2B5EF4-FFF2-40B4-BE49-F238E27FC236}">
                <a16:creationId xmlns:a16="http://schemas.microsoft.com/office/drawing/2014/main" id="{3486F424-8617-4B27-B61B-DD1913C467C8}"/>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302129" y="7010773"/>
            <a:ext cx="279263" cy="279263"/>
          </a:xfrm>
          <a:prstGeom prst="rect">
            <a:avLst/>
          </a:prstGeom>
        </p:spPr>
      </p:pic>
      <p:sp>
        <p:nvSpPr>
          <p:cNvPr id="31" name="文字方塊 30">
            <a:extLst>
              <a:ext uri="{FF2B5EF4-FFF2-40B4-BE49-F238E27FC236}">
                <a16:creationId xmlns:a16="http://schemas.microsoft.com/office/drawing/2014/main" id="{797F6A5A-BC0C-4240-922E-8C8AB2757D6C}"/>
              </a:ext>
            </a:extLst>
          </p:cNvPr>
          <p:cNvSpPr txBox="1"/>
          <p:nvPr/>
        </p:nvSpPr>
        <p:spPr>
          <a:xfrm>
            <a:off x="7880706" y="8818598"/>
            <a:ext cx="2748640" cy="1477328"/>
          </a:xfrm>
          <a:prstGeom prst="rect">
            <a:avLst/>
          </a:prstGeom>
          <a:noFill/>
        </p:spPr>
        <p:txBody>
          <a:bodyPr wrap="square" rtlCol="0">
            <a:spAutoFit/>
          </a:bodyPr>
          <a:lstStyle/>
          <a:p>
            <a:r>
              <a:rPr lang="zh-TW" altLang="en-US" dirty="0" smtClean="0"/>
              <a:t>由</a:t>
            </a:r>
            <a:r>
              <a:rPr lang="en-US" altLang="zh-TW" dirty="0"/>
              <a:t>CPBL STATS</a:t>
            </a:r>
            <a:r>
              <a:rPr lang="zh-TW" altLang="en-US" dirty="0"/>
              <a:t>找出其</a:t>
            </a:r>
            <a:r>
              <a:rPr lang="en-US" altLang="zh-TW" dirty="0"/>
              <a:t>2019</a:t>
            </a:r>
            <a:r>
              <a:rPr lang="zh-TW" altLang="en-US" dirty="0"/>
              <a:t>年的數據進而建立模型進行預測，從而發現林泓育</a:t>
            </a:r>
            <a:r>
              <a:rPr lang="zh-TW" altLang="en-US" dirty="0" smtClean="0"/>
              <a:t>的實際年薪與模型預測的</a:t>
            </a:r>
            <a:r>
              <a:rPr lang="zh-TW" altLang="en-US" dirty="0"/>
              <a:t>結果吻合</a:t>
            </a:r>
            <a:r>
              <a:rPr lang="zh-TW" altLang="en-US" dirty="0" smtClean="0"/>
              <a:t>。</a:t>
            </a:r>
            <a:endParaRPr lang="en-US" altLang="zh-TW" dirty="0"/>
          </a:p>
        </p:txBody>
      </p:sp>
      <p:pic>
        <p:nvPicPr>
          <p:cNvPr id="14" name="圖片 13"/>
          <p:cNvPicPr>
            <a:picLocks noChangeAspect="1"/>
          </p:cNvPicPr>
          <p:nvPr/>
        </p:nvPicPr>
        <p:blipFill rotWithShape="1">
          <a:blip r:embed="rId21"/>
          <a:srcRect r="-1206" b="8591"/>
          <a:stretch/>
        </p:blipFill>
        <p:spPr>
          <a:xfrm>
            <a:off x="5414527" y="9061156"/>
            <a:ext cx="2440430" cy="1404111"/>
          </a:xfrm>
          <a:prstGeom prst="rect">
            <a:avLst/>
          </a:prstGeom>
        </p:spPr>
      </p:pic>
      <p:sp>
        <p:nvSpPr>
          <p:cNvPr id="25" name="矩形 24"/>
          <p:cNvSpPr/>
          <p:nvPr/>
        </p:nvSpPr>
        <p:spPr>
          <a:xfrm>
            <a:off x="5388225" y="10555056"/>
            <a:ext cx="2545034" cy="1200329"/>
          </a:xfrm>
          <a:prstGeom prst="rect">
            <a:avLst/>
          </a:prstGeom>
        </p:spPr>
        <p:txBody>
          <a:bodyPr wrap="square">
            <a:spAutoFit/>
          </a:bodyPr>
          <a:lstStyle/>
          <a:p>
            <a:r>
              <a:rPr lang="zh-TW" altLang="en-US" dirty="0"/>
              <a:t>但是，此模型還需要</a:t>
            </a:r>
            <a:r>
              <a:rPr lang="zh-TW" altLang="en-US" dirty="0" smtClean="0"/>
              <a:t>透過聯盟強度，匯率</a:t>
            </a:r>
            <a:r>
              <a:rPr lang="zh-TW" altLang="en-US" dirty="0"/>
              <a:t>以及各國</a:t>
            </a:r>
            <a:r>
              <a:rPr lang="en-US" altLang="zh-TW" dirty="0"/>
              <a:t>CPI</a:t>
            </a:r>
            <a:r>
              <a:rPr lang="zh-TW" altLang="en-US" dirty="0"/>
              <a:t>指數作調整，才能更加準確。 </a:t>
            </a:r>
          </a:p>
        </p:txBody>
      </p:sp>
      <p:sp>
        <p:nvSpPr>
          <p:cNvPr id="32" name="矩形 31"/>
          <p:cNvSpPr/>
          <p:nvPr/>
        </p:nvSpPr>
        <p:spPr>
          <a:xfrm>
            <a:off x="5337873" y="7522273"/>
            <a:ext cx="5301066" cy="1538883"/>
          </a:xfrm>
          <a:prstGeom prst="rect">
            <a:avLst/>
          </a:prstGeom>
        </p:spPr>
        <p:txBody>
          <a:bodyPr wrap="square">
            <a:spAutoFit/>
          </a:bodyPr>
          <a:lstStyle/>
          <a:p>
            <a:r>
              <a:rPr lang="zh-TW" altLang="en-US" sz="2000" dirty="0"/>
              <a:t>預測模型：</a:t>
            </a:r>
            <a:endParaRPr lang="en-US" altLang="zh-TW" sz="2000" dirty="0"/>
          </a:p>
          <a:p>
            <a:pPr algn="just"/>
            <a:r>
              <a:rPr lang="en-US" altLang="zh-TW" sz="2000" dirty="0"/>
              <a:t>	</a:t>
            </a:r>
            <a:r>
              <a:rPr lang="zh-TW" altLang="en-US" dirty="0" smtClean="0"/>
              <a:t>透過重要性變數，我們挑選最重要之變數建立模型。雖然</a:t>
            </a:r>
            <a:r>
              <a:rPr lang="zh-TW" altLang="en-US" dirty="0"/>
              <a:t>中華職棒的薪水資料是不公開的，但可以透過球團與媒體官方的報導得知球員薪水，例如：樂天桃猿</a:t>
            </a:r>
            <a:r>
              <a:rPr lang="en-US" altLang="zh-TW" dirty="0"/>
              <a:t>-</a:t>
            </a:r>
            <a:r>
              <a:rPr lang="zh-TW" altLang="en-US" dirty="0"/>
              <a:t>林泓</a:t>
            </a:r>
            <a:r>
              <a:rPr lang="zh-TW" altLang="en-US" dirty="0" smtClean="0"/>
              <a:t>育。</a:t>
            </a:r>
            <a:endParaRPr lang="zh-TW" altLang="en-US" dirty="0"/>
          </a:p>
        </p:txBody>
      </p:sp>
      <p:pic>
        <p:nvPicPr>
          <p:cNvPr id="34" name="圖片 33">
            <a:extLst>
              <a:ext uri="{FF2B5EF4-FFF2-40B4-BE49-F238E27FC236}">
                <a16:creationId xmlns:a16="http://schemas.microsoft.com/office/drawing/2014/main" id="{52075CC1-7146-4589-B3AC-E2A3CF5659D0}"/>
              </a:ext>
            </a:extLst>
          </p:cNvPr>
          <p:cNvPicPr>
            <a:picLocks noChangeAspect="1"/>
          </p:cNvPicPr>
          <p:nvPr/>
        </p:nvPicPr>
        <p:blipFill>
          <a:blip r:embed="rId22"/>
          <a:stretch>
            <a:fillRect/>
          </a:stretch>
        </p:blipFill>
        <p:spPr>
          <a:xfrm>
            <a:off x="121853" y="13369121"/>
            <a:ext cx="2492431" cy="1401993"/>
          </a:xfrm>
          <a:prstGeom prst="rect">
            <a:avLst/>
          </a:prstGeom>
        </p:spPr>
      </p:pic>
      <p:pic>
        <p:nvPicPr>
          <p:cNvPr id="36" name="圖片 35" descr="畫面剪輯"/>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14487" y="5440652"/>
            <a:ext cx="2566910" cy="1448714"/>
          </a:xfrm>
          <a:prstGeom prst="rect">
            <a:avLst/>
          </a:prstGeom>
        </p:spPr>
      </p:pic>
      <p:pic>
        <p:nvPicPr>
          <p:cNvPr id="37" name="圖片 36" descr="畫面剪輯"/>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156946" y="3411251"/>
            <a:ext cx="2481992" cy="1396494"/>
          </a:xfrm>
          <a:prstGeom prst="rect">
            <a:avLst/>
          </a:prstGeom>
        </p:spPr>
      </p:pic>
      <p:pic>
        <p:nvPicPr>
          <p:cNvPr id="38" name="圖片 37" descr="畫面剪輯"/>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414527" y="3377581"/>
            <a:ext cx="2487254" cy="1396090"/>
          </a:xfrm>
          <a:prstGeom prst="rect">
            <a:avLst/>
          </a:prstGeom>
        </p:spPr>
      </p:pic>
      <p:pic>
        <p:nvPicPr>
          <p:cNvPr id="39" name="圖片 38" descr="畫面剪輯"/>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51835" y="11609824"/>
            <a:ext cx="2481992" cy="1409748"/>
          </a:xfrm>
          <a:prstGeom prst="rect">
            <a:avLst/>
          </a:prstGeom>
        </p:spPr>
      </p:pic>
      <p:pic>
        <p:nvPicPr>
          <p:cNvPr id="40" name="圖片 39" descr="畫面剪輯"/>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67444" y="11663138"/>
            <a:ext cx="2487412" cy="1410234"/>
          </a:xfrm>
          <a:prstGeom prst="rect">
            <a:avLst/>
          </a:prstGeom>
        </p:spPr>
      </p:pic>
      <p:pic>
        <p:nvPicPr>
          <p:cNvPr id="43" name="圖片 42">
            <a:extLst>
              <a:ext uri="{FF2B5EF4-FFF2-40B4-BE49-F238E27FC236}">
                <a16:creationId xmlns:a16="http://schemas.microsoft.com/office/drawing/2014/main" id="{B546E068-5969-40E2-9A66-12B56A9213C6}"/>
              </a:ext>
            </a:extLst>
          </p:cNvPr>
          <p:cNvPicPr>
            <a:picLocks noChangeAspect="1"/>
          </p:cNvPicPr>
          <p:nvPr/>
        </p:nvPicPr>
        <p:blipFill>
          <a:blip r:embed="rId28"/>
          <a:stretch>
            <a:fillRect/>
          </a:stretch>
        </p:blipFill>
        <p:spPr>
          <a:xfrm>
            <a:off x="8108541" y="10246479"/>
            <a:ext cx="2388435" cy="2060435"/>
          </a:xfrm>
          <a:prstGeom prst="rect">
            <a:avLst/>
          </a:prstGeom>
        </p:spPr>
      </p:pic>
    </p:spTree>
    <p:extLst>
      <p:ext uri="{BB962C8B-B14F-4D97-AF65-F5344CB8AC3E}">
        <p14:creationId xmlns:p14="http://schemas.microsoft.com/office/powerpoint/2010/main" val="2998871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TotalTime>
  <Words>192</Words>
  <Application>Microsoft Office PowerPoint</Application>
  <PresentationFormat>自訂</PresentationFormat>
  <Paragraphs>34</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等线</vt:lpstr>
      <vt:lpstr>新細明體</vt:lpstr>
      <vt:lpstr>Arial</vt:lpstr>
      <vt:lpstr>Calibri</vt:lpstr>
      <vt:lpstr>Calibri Light</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張苙庭</dc:creator>
  <cp:lastModifiedBy>User</cp:lastModifiedBy>
  <cp:revision>19</cp:revision>
  <dcterms:created xsi:type="dcterms:W3CDTF">2020-06-03T11:35:47Z</dcterms:created>
  <dcterms:modified xsi:type="dcterms:W3CDTF">2020-06-18T07:18:33Z</dcterms:modified>
</cp:coreProperties>
</file>