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9" r:id="rId2"/>
    <p:sldId id="256" r:id="rId3"/>
    <p:sldId id="257" r:id="rId4"/>
    <p:sldId id="265" r:id="rId5"/>
    <p:sldId id="278" r:id="rId6"/>
    <p:sldId id="267" r:id="rId7"/>
    <p:sldId id="271" r:id="rId8"/>
    <p:sldId id="272" r:id="rId9"/>
    <p:sldId id="273" r:id="rId10"/>
    <p:sldId id="276" r:id="rId11"/>
    <p:sldId id="277" r:id="rId12"/>
    <p:sldId id="275" r:id="rId1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p:scale>
          <a:sx n="48" d="100"/>
          <a:sy n="48" d="100"/>
        </p:scale>
        <p:origin x="7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E53E3A7-17A0-49C2-B44D-46947BA6FBEA}" type="datetimeFigureOut">
              <a:rPr lang="es-EC" smtClean="0"/>
              <a:t>09/02/2021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C444E4E-F052-4762-BACE-0B97EE0B037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56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E53E3A7-17A0-49C2-B44D-46947BA6FBEA}" type="datetimeFigureOut">
              <a:rPr lang="es-EC" smtClean="0"/>
              <a:t>09/02/2021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375519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E53E3A7-17A0-49C2-B44D-46947BA6FBEA}" type="datetimeFigureOut">
              <a:rPr lang="es-EC" smtClean="0"/>
              <a:t>09/02/2021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399396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E53E3A7-17A0-49C2-B44D-46947BA6FBEA}" type="datetimeFigureOut">
              <a:rPr lang="es-EC" smtClean="0"/>
              <a:t>09/02/2021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57606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E53E3A7-17A0-49C2-B44D-46947BA6FBEA}" type="datetimeFigureOut">
              <a:rPr lang="es-EC" smtClean="0"/>
              <a:t>09/02/2021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C444E4E-F052-4762-BACE-0B97EE0B037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0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E53E3A7-17A0-49C2-B44D-46947BA6FBEA}" type="datetimeFigureOut">
              <a:rPr lang="es-EC" smtClean="0"/>
              <a:t>09/02/2021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194176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E53E3A7-17A0-49C2-B44D-46947BA6FBEA}" type="datetimeFigureOut">
              <a:rPr lang="es-EC" smtClean="0"/>
              <a:t>09/02/2021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54579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E53E3A7-17A0-49C2-B44D-46947BA6FBEA}" type="datetimeFigureOut">
              <a:rPr lang="es-EC" smtClean="0"/>
              <a:t>09/02/2021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295411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53E3A7-17A0-49C2-B44D-46947BA6FBEA}" type="datetimeFigureOut">
              <a:rPr lang="es-EC" smtClean="0"/>
              <a:t>09/02/2021</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2720894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53E3A7-17A0-49C2-B44D-46947BA6FBEA}" type="datetimeFigureOut">
              <a:rPr lang="es-EC" smtClean="0"/>
              <a:t>09/02/2021</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444E4E-F052-4762-BACE-0B97EE0B037E}" type="slidenum">
              <a:rPr lang="es-EC" smtClean="0"/>
              <a:t>‹Nº›</a:t>
            </a:fld>
            <a:endParaRPr lang="es-EC"/>
          </a:p>
        </p:txBody>
      </p:sp>
    </p:spTree>
    <p:extLst>
      <p:ext uri="{BB962C8B-B14F-4D97-AF65-F5344CB8AC3E}">
        <p14:creationId xmlns:p14="http://schemas.microsoft.com/office/powerpoint/2010/main" val="68685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E53E3A7-17A0-49C2-B44D-46947BA6FBEA}" type="datetimeFigureOut">
              <a:rPr lang="es-EC" smtClean="0"/>
              <a:t>09/02/2021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5C444E4E-F052-4762-BACE-0B97EE0B037E}" type="slidenum">
              <a:rPr lang="es-EC" smtClean="0"/>
              <a:t>‹Nº›</a:t>
            </a:fld>
            <a:endParaRPr lang="es-EC"/>
          </a:p>
        </p:txBody>
      </p:sp>
    </p:spTree>
    <p:extLst>
      <p:ext uri="{BB962C8B-B14F-4D97-AF65-F5344CB8AC3E}">
        <p14:creationId xmlns:p14="http://schemas.microsoft.com/office/powerpoint/2010/main" val="93235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53E3A7-17A0-49C2-B44D-46947BA6FBEA}" type="datetimeFigureOut">
              <a:rPr lang="es-EC" smtClean="0"/>
              <a:t>09/02/2021</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444E4E-F052-4762-BACE-0B97EE0B037E}" type="slidenum">
              <a:rPr lang="es-EC" smtClean="0"/>
              <a:t>‹Nº›</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4311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ampusvirtual.ug.edu.ec/user/view.php?id=6738&amp;course=2840" TargetMode="External"/><Relationship Id="rId3" Type="http://schemas.openxmlformats.org/officeDocument/2006/relationships/hyperlink" Target="https://campusvirtual.ug.edu.ec/user/view.php?id=4788&amp;course=2840" TargetMode="External"/><Relationship Id="rId7" Type="http://schemas.openxmlformats.org/officeDocument/2006/relationships/hyperlink" Target="https://campusvirtual.ug.edu.ec/user/view.php?id=5110&amp;course=2840" TargetMode="External"/><Relationship Id="rId2" Type="http://schemas.openxmlformats.org/officeDocument/2006/relationships/hyperlink" Target="https://campusvirtual.ug.edu.ec/user/view.php?id=5980&amp;course=2840" TargetMode="External"/><Relationship Id="rId1" Type="http://schemas.openxmlformats.org/officeDocument/2006/relationships/slideLayout" Target="../slideLayouts/slideLayout6.xml"/><Relationship Id="rId6" Type="http://schemas.openxmlformats.org/officeDocument/2006/relationships/hyperlink" Target="https://campusvirtual.ug.edu.ec/user/view.php?id=5119&amp;course=2840" TargetMode="External"/><Relationship Id="rId5" Type="http://schemas.openxmlformats.org/officeDocument/2006/relationships/hyperlink" Target="https://campusvirtual.ug.edu.ec/user/view.php?id=5982&amp;course=2840" TargetMode="External"/><Relationship Id="rId4" Type="http://schemas.openxmlformats.org/officeDocument/2006/relationships/hyperlink" Target="https://campusvirtual.ug.edu.ec/user/view.php?id=4328&amp;course=28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0580" y="190500"/>
            <a:ext cx="10058400" cy="1450757"/>
          </a:xfrm>
        </p:spPr>
        <p:txBody>
          <a:bodyPr>
            <a:normAutofit/>
          </a:bodyPr>
          <a:lstStyle/>
          <a:p>
            <a:pPr algn="ctr"/>
            <a:r>
              <a:rPr lang="es-EC" sz="5400" b="1" dirty="0" smtClean="0">
                <a:solidFill>
                  <a:schemeClr val="tx1"/>
                </a:solidFill>
                <a:latin typeface="Times New Roman" panose="02020603050405020304" pitchFamily="18" charset="0"/>
                <a:cs typeface="Times New Roman" panose="02020603050405020304" pitchFamily="18" charset="0"/>
              </a:rPr>
              <a:t>Integrantes:</a:t>
            </a:r>
            <a:endParaRPr lang="es-EC" sz="5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a 2"/>
          <p:cNvGraphicFramePr>
            <a:graphicFrameLocks noGrp="1"/>
          </p:cNvGraphicFramePr>
          <p:nvPr>
            <p:extLst>
              <p:ext uri="{D42A27DB-BD31-4B8C-83A1-F6EECF244321}">
                <p14:modId xmlns:p14="http://schemas.microsoft.com/office/powerpoint/2010/main" val="3365695944"/>
              </p:ext>
            </p:extLst>
          </p:nvPr>
        </p:nvGraphicFramePr>
        <p:xfrm>
          <a:off x="1821180" y="1889760"/>
          <a:ext cx="8561070" cy="4244344"/>
        </p:xfrm>
        <a:graphic>
          <a:graphicData uri="http://schemas.openxmlformats.org/drawingml/2006/table">
            <a:tbl>
              <a:tblPr firstRow="1" firstCol="1" bandRow="1">
                <a:tableStyleId>{5C22544A-7EE6-4342-B048-85BDC9FD1C3A}</a:tableStyleId>
              </a:tblPr>
              <a:tblGrid>
                <a:gridCol w="762839">
                  <a:extLst>
                    <a:ext uri="{9D8B030D-6E8A-4147-A177-3AD203B41FA5}">
                      <a16:colId xmlns:a16="http://schemas.microsoft.com/office/drawing/2014/main" val="2348499732"/>
                    </a:ext>
                  </a:extLst>
                </a:gridCol>
                <a:gridCol w="4247155">
                  <a:extLst>
                    <a:ext uri="{9D8B030D-6E8A-4147-A177-3AD203B41FA5}">
                      <a16:colId xmlns:a16="http://schemas.microsoft.com/office/drawing/2014/main" val="3925595793"/>
                    </a:ext>
                  </a:extLst>
                </a:gridCol>
                <a:gridCol w="1853071">
                  <a:extLst>
                    <a:ext uri="{9D8B030D-6E8A-4147-A177-3AD203B41FA5}">
                      <a16:colId xmlns:a16="http://schemas.microsoft.com/office/drawing/2014/main" val="1593856007"/>
                    </a:ext>
                  </a:extLst>
                </a:gridCol>
                <a:gridCol w="1698005">
                  <a:extLst>
                    <a:ext uri="{9D8B030D-6E8A-4147-A177-3AD203B41FA5}">
                      <a16:colId xmlns:a16="http://schemas.microsoft.com/office/drawing/2014/main" val="349714095"/>
                    </a:ext>
                  </a:extLst>
                </a:gridCol>
              </a:tblGrid>
              <a:tr h="530543">
                <a:tc>
                  <a:txBody>
                    <a:bodyPr/>
                    <a:lstStyle/>
                    <a:p>
                      <a:pPr algn="just">
                        <a:lnSpc>
                          <a:spcPct val="150000"/>
                        </a:lnSpc>
                        <a:spcAft>
                          <a:spcPts val="0"/>
                        </a:spcAft>
                      </a:pPr>
                      <a:r>
                        <a:rPr lang="es-ES" sz="1800" spc="100" dirty="0">
                          <a:effectLst/>
                        </a:rPr>
                        <a:t>N°</a:t>
                      </a:r>
                      <a:endParaRPr lang="es-EC"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800" spc="100" dirty="0">
                          <a:effectLst/>
                        </a:rPr>
                        <a:t>Nombre y Apellidos</a:t>
                      </a:r>
                      <a:endParaRPr lang="es-EC"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800" spc="100">
                          <a:effectLst/>
                        </a:rPr>
                        <a:t>Participación%</a:t>
                      </a:r>
                      <a:endParaRPr lang="es-EC"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800" spc="100" dirty="0">
                          <a:effectLst/>
                        </a:rPr>
                        <a:t>100%</a:t>
                      </a:r>
                      <a:endParaRPr lang="es-EC"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0977328"/>
                  </a:ext>
                </a:extLst>
              </a:tr>
              <a:tr h="530543">
                <a:tc>
                  <a:txBody>
                    <a:bodyPr/>
                    <a:lstStyle/>
                    <a:p>
                      <a:pPr algn="just">
                        <a:lnSpc>
                          <a:spcPct val="150000"/>
                        </a:lnSpc>
                        <a:spcAft>
                          <a:spcPts val="0"/>
                        </a:spcAft>
                      </a:pPr>
                      <a:r>
                        <a:rPr lang="es-ES" sz="1400" spc="100">
                          <a:effectLst/>
                        </a:rPr>
                        <a:t>1</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2000" u="none" strike="noStrike" dirty="0">
                          <a:effectLst/>
                          <a:hlinkClick r:id="rId2"/>
                        </a:rPr>
                        <a:t>FIGUEROA RUIZ JOSTIN ANDERSON</a:t>
                      </a:r>
                      <a:endParaRPr lang="es-EC"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dirty="0">
                          <a:effectLst/>
                        </a:rPr>
                        <a:t>100</a:t>
                      </a:r>
                      <a:endParaRPr lang="es-EC"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2737120"/>
                  </a:ext>
                </a:extLst>
              </a:tr>
              <a:tr h="530543">
                <a:tc>
                  <a:txBody>
                    <a:bodyPr/>
                    <a:lstStyle/>
                    <a:p>
                      <a:pPr algn="just">
                        <a:lnSpc>
                          <a:spcPct val="150000"/>
                        </a:lnSpc>
                        <a:spcAft>
                          <a:spcPts val="0"/>
                        </a:spcAft>
                      </a:pPr>
                      <a:r>
                        <a:rPr lang="es-ES" sz="1400" spc="100">
                          <a:effectLst/>
                        </a:rPr>
                        <a:t>2</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2000" u="none" strike="noStrike" dirty="0">
                          <a:effectLst/>
                          <a:hlinkClick r:id="rId3"/>
                        </a:rPr>
                        <a:t>GARCIA GUANO KENNETH LEONARDO</a:t>
                      </a:r>
                      <a:endParaRPr lang="es-EC"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dirty="0">
                          <a:effectLst/>
                        </a:rPr>
                        <a:t>100</a:t>
                      </a:r>
                      <a:endParaRPr lang="es-EC"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1271799"/>
                  </a:ext>
                </a:extLst>
              </a:tr>
              <a:tr h="530543">
                <a:tc>
                  <a:txBody>
                    <a:bodyPr/>
                    <a:lstStyle/>
                    <a:p>
                      <a:pPr algn="just">
                        <a:lnSpc>
                          <a:spcPct val="150000"/>
                        </a:lnSpc>
                        <a:spcAft>
                          <a:spcPts val="0"/>
                        </a:spcAft>
                      </a:pPr>
                      <a:r>
                        <a:rPr lang="es-ES" sz="1400" spc="100">
                          <a:effectLst/>
                        </a:rPr>
                        <a:t>3</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2000" u="none" strike="noStrike" dirty="0">
                          <a:effectLst/>
                          <a:hlinkClick r:id="rId4"/>
                        </a:rPr>
                        <a:t>LAINEZ YAGUAL JOSE AURELI</a:t>
                      </a:r>
                      <a:endParaRPr lang="es-EC"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4998160"/>
                  </a:ext>
                </a:extLst>
              </a:tr>
              <a:tr h="530543">
                <a:tc>
                  <a:txBody>
                    <a:bodyPr/>
                    <a:lstStyle/>
                    <a:p>
                      <a:pPr algn="just">
                        <a:lnSpc>
                          <a:spcPct val="150000"/>
                        </a:lnSpc>
                        <a:spcAft>
                          <a:spcPts val="0"/>
                        </a:spcAft>
                      </a:pPr>
                      <a:r>
                        <a:rPr lang="es-ES" sz="1400" spc="100">
                          <a:effectLst/>
                        </a:rPr>
                        <a:t>4</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2000" u="none" strike="noStrike" dirty="0">
                          <a:effectLst/>
                          <a:hlinkClick r:id="rId5"/>
                        </a:rPr>
                        <a:t>PINTO ESMERALDAS BRYAN STEVEN</a:t>
                      </a:r>
                      <a:endParaRPr lang="es-EC"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4561704"/>
                  </a:ext>
                </a:extLst>
              </a:tr>
              <a:tr h="530543">
                <a:tc>
                  <a:txBody>
                    <a:bodyPr/>
                    <a:lstStyle/>
                    <a:p>
                      <a:pPr algn="just">
                        <a:lnSpc>
                          <a:spcPct val="150000"/>
                        </a:lnSpc>
                        <a:spcAft>
                          <a:spcPts val="0"/>
                        </a:spcAft>
                      </a:pPr>
                      <a:r>
                        <a:rPr lang="es-ES" sz="1400" spc="100">
                          <a:effectLst/>
                        </a:rPr>
                        <a:t>5</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2000" u="none" strike="noStrike" dirty="0">
                          <a:effectLst/>
                          <a:hlinkClick r:id="rId6"/>
                        </a:rPr>
                        <a:t>QUIJIJE TOALA RONNY JAVIER</a:t>
                      </a:r>
                      <a:endParaRPr lang="es-EC"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29475"/>
                  </a:ext>
                </a:extLst>
              </a:tr>
              <a:tr h="530543">
                <a:tc>
                  <a:txBody>
                    <a:bodyPr/>
                    <a:lstStyle/>
                    <a:p>
                      <a:pPr algn="just">
                        <a:lnSpc>
                          <a:spcPct val="150000"/>
                        </a:lnSpc>
                        <a:spcAft>
                          <a:spcPts val="0"/>
                        </a:spcAft>
                      </a:pPr>
                      <a:r>
                        <a:rPr lang="es-ES" sz="1400" spc="100">
                          <a:effectLst/>
                        </a:rPr>
                        <a:t>6</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2000" u="none" strike="noStrike" dirty="0">
                          <a:effectLst/>
                          <a:hlinkClick r:id="rId7"/>
                        </a:rPr>
                        <a:t>VEGA CASTRO EYMMY TAMARA</a:t>
                      </a:r>
                      <a:endParaRPr lang="es-EC"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dirty="0">
                          <a:effectLst/>
                        </a:rPr>
                        <a:t>100</a:t>
                      </a:r>
                      <a:endParaRPr lang="es-EC"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6685588"/>
                  </a:ext>
                </a:extLst>
              </a:tr>
              <a:tr h="530543">
                <a:tc>
                  <a:txBody>
                    <a:bodyPr/>
                    <a:lstStyle/>
                    <a:p>
                      <a:pPr algn="just">
                        <a:lnSpc>
                          <a:spcPct val="150000"/>
                        </a:lnSpc>
                        <a:spcAft>
                          <a:spcPts val="0"/>
                        </a:spcAft>
                      </a:pPr>
                      <a:r>
                        <a:rPr lang="es-ES" sz="1400" spc="100">
                          <a:effectLst/>
                        </a:rPr>
                        <a:t>7</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2000" u="none" strike="noStrike" dirty="0">
                          <a:effectLst/>
                          <a:hlinkClick r:id="rId8"/>
                        </a:rPr>
                        <a:t>CORNEJO BAQUERO OSCAR LEONARDO</a:t>
                      </a:r>
                      <a:endParaRPr lang="es-EC"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a:effectLst/>
                        </a:rPr>
                        <a:t>100</a:t>
                      </a:r>
                      <a:endParaRPr lang="es-EC"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ES" sz="1400" spc="100" dirty="0">
                          <a:effectLst/>
                        </a:rPr>
                        <a:t>100</a:t>
                      </a:r>
                      <a:endParaRPr lang="es-EC"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3555677"/>
                  </a:ext>
                </a:extLst>
              </a:tr>
            </a:tbl>
          </a:graphicData>
        </a:graphic>
      </p:graphicFrame>
    </p:spTree>
    <p:extLst>
      <p:ext uri="{BB962C8B-B14F-4D97-AF65-F5344CB8AC3E}">
        <p14:creationId xmlns:p14="http://schemas.microsoft.com/office/powerpoint/2010/main" val="268079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625" y="386493"/>
            <a:ext cx="11727453" cy="5820055"/>
          </a:xfrm>
          <a:prstGeom prst="rect">
            <a:avLst/>
          </a:prstGeom>
        </p:spPr>
        <p:txBody>
          <a:bodyPr wrap="square">
            <a:spAutoFit/>
          </a:bodyPr>
          <a:lstStyle/>
          <a:p>
            <a:pPr>
              <a:lnSpc>
                <a:spcPct val="115000"/>
              </a:lnSpc>
              <a:spcBef>
                <a:spcPts val="1300"/>
              </a:spcBef>
              <a:spcAft>
                <a:spcPts val="1900"/>
              </a:spcAft>
            </a:pPr>
            <a:r>
              <a:rPr lang="es-ES" sz="2800" b="1" u="sng" dirty="0">
                <a:latin typeface="Times New Roman" panose="02020603050405020304" pitchFamily="18" charset="0"/>
                <a:ea typeface="Arial" panose="020B0604020202020204" pitchFamily="34" charset="0"/>
                <a:cs typeface="Times New Roman" panose="02020603050405020304" pitchFamily="18" charset="0"/>
              </a:rPr>
              <a:t>REPOSITORIOS DE </a:t>
            </a:r>
            <a:r>
              <a:rPr lang="es-ES" sz="2800" b="1" u="sng" dirty="0" smtClean="0">
                <a:latin typeface="Times New Roman" panose="02020603050405020304" pitchFamily="18" charset="0"/>
                <a:ea typeface="Arial" panose="020B0604020202020204" pitchFamily="34" charset="0"/>
                <a:cs typeface="Times New Roman" panose="02020603050405020304" pitchFamily="18" charset="0"/>
              </a:rPr>
              <a:t>ESTILOS</a:t>
            </a:r>
            <a:endParaRPr lang="es-ES" sz="2800" u="sng" dirty="0" smtClean="0">
              <a:solidFill>
                <a:srgbClr val="333333"/>
              </a:solidFill>
              <a:highlight>
                <a:srgbClr val="FFFFFF"/>
              </a:highlight>
              <a:latin typeface="Arial" panose="020B0604020202020204" pitchFamily="34" charset="0"/>
              <a:ea typeface="Arial" panose="020B0604020202020204" pitchFamily="34" charset="0"/>
            </a:endParaRPr>
          </a:p>
          <a:p>
            <a:pPr>
              <a:spcBef>
                <a:spcPts val="1300"/>
              </a:spcBef>
              <a:spcAft>
                <a:spcPts val="1900"/>
              </a:spcAft>
            </a:pPr>
            <a:r>
              <a:rPr lang="es-ES" sz="20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Estilo </a:t>
            </a: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ISO:</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a:spcBef>
                <a:spcPts val="1300"/>
              </a:spcBef>
              <a:spcAft>
                <a:spcPts val="1900"/>
              </a:spcAft>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FREIRE, Juan. “Redes Sociales: ¿modelos organizativos o servicios digitales?”. El Profesional de la Información, noviembre-diciembre 2008, vol. 17, p. 585-588. ISSN 1386-6710.</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a:spcBef>
                <a:spcPts val="1300"/>
              </a:spcBef>
              <a:spcAft>
                <a:spcPts val="1900"/>
              </a:spcAft>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Estilo MLA:</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a:spcBef>
                <a:spcPts val="1300"/>
              </a:spcBef>
              <a:spcAft>
                <a:spcPts val="1900"/>
              </a:spcAft>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Freire, Juan. “Redes Sociales: ¿modelos organizativos o servicios digitales?” El profesional de la información 17 (2008): 585-588.</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a:spcBef>
                <a:spcPts val="1300"/>
              </a:spcBef>
              <a:spcAft>
                <a:spcPts val="1900"/>
              </a:spcAft>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Estilo APA</a:t>
            </a:r>
            <a:r>
              <a:rPr lang="es-ES" sz="20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a:spcBef>
                <a:spcPts val="1300"/>
              </a:spcBef>
              <a:spcAft>
                <a:spcPts val="1900"/>
              </a:spcAft>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Freire, J. (2008). Redes sociales: ¿modelos organizativos o servicios digitales? El profesional de la información, 17, 585-588</a:t>
            </a:r>
            <a:r>
              <a:rPr lang="es-ES" sz="20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5468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1999" y="916751"/>
            <a:ext cx="10846905" cy="4362220"/>
          </a:xfrm>
          <a:prstGeom prst="rect">
            <a:avLst/>
          </a:prstGeom>
        </p:spPr>
        <p:txBody>
          <a:bodyPr wrap="square">
            <a:spAutoFit/>
          </a:bodyPr>
          <a:lstStyle/>
          <a:p>
            <a:pPr>
              <a:lnSpc>
                <a:spcPct val="115000"/>
              </a:lnSpc>
              <a:spcBef>
                <a:spcPts val="1300"/>
              </a:spcBef>
              <a:spcAft>
                <a:spcPts val="1900"/>
              </a:spcAft>
            </a:pPr>
            <a:r>
              <a:rPr lang="es-ES" sz="24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Las diferencias entre uno u otro estilo consisten en:</a:t>
            </a:r>
            <a:endParaRPr lang="es-EC" sz="28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spcAft>
                <a:spcPts val="0"/>
              </a:spcAft>
              <a:buClr>
                <a:srgbClr val="404040"/>
              </a:buClr>
              <a:buSzPts val="1300"/>
              <a:buFont typeface="Arial" panose="020B0604020202020204" pitchFamily="34" charset="0"/>
              <a:buChar char="●"/>
            </a:pPr>
            <a:r>
              <a:rPr lang="es-ES" sz="24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el uso de MAYÚSCULAS o minúsculas en el autor,</a:t>
            </a:r>
            <a:endParaRPr lang="es-EC" sz="2800" u="none" strike="noStrike" dirty="0" smtClean="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spcAft>
                <a:spcPts val="0"/>
              </a:spcAft>
              <a:buClr>
                <a:srgbClr val="404040"/>
              </a:buClr>
              <a:buSzPts val="1300"/>
              <a:buFont typeface="Arial" panose="020B0604020202020204" pitchFamily="34" charset="0"/>
              <a:buChar char="●"/>
            </a:pPr>
            <a:r>
              <a:rPr lang="es-ES" sz="24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la posición del año de publicación,</a:t>
            </a:r>
            <a:endParaRPr lang="es-EC" sz="2800" u="none" strike="noStrike" dirty="0" smtClean="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spcAft>
                <a:spcPts val="0"/>
              </a:spcAft>
              <a:buClr>
                <a:srgbClr val="404040"/>
              </a:buClr>
              <a:buSzPts val="1300"/>
              <a:buFont typeface="Arial" panose="020B0604020202020204" pitchFamily="34" charset="0"/>
              <a:buChar char="●"/>
            </a:pPr>
            <a:r>
              <a:rPr lang="es-ES" sz="24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el formato del nombre de la publicación (en cursiva o subrayado),</a:t>
            </a:r>
            <a:endParaRPr lang="es-EC" sz="2800" u="none" strike="noStrike" dirty="0" smtClean="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spcAft>
                <a:spcPts val="3600"/>
              </a:spcAft>
              <a:buClr>
                <a:srgbClr val="404040"/>
              </a:buClr>
              <a:buSzPts val="1300"/>
              <a:buFont typeface="Arial" panose="020B0604020202020204" pitchFamily="34" charset="0"/>
              <a:buChar char="●"/>
            </a:pPr>
            <a:r>
              <a:rPr lang="es-ES" sz="24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la inclusión o no de la fecha de publicación.</a:t>
            </a:r>
            <a:endParaRPr lang="es-EC" sz="2800" u="none" strike="noStrike" dirty="0" smtClean="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1300"/>
              </a:spcBef>
              <a:spcAft>
                <a:spcPts val="1900"/>
              </a:spcAft>
            </a:pPr>
            <a:r>
              <a:rPr lang="es-ES" sz="2400" dirty="0" smtClean="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Se puede dar el caso de que un autor quiera presentar una comunicación o artículo en dos publicaciones diferentes y deba modificar el estilo de citas de su bibliografía para adaptarse a los requerimientos del editor.</a:t>
            </a:r>
            <a:endParaRPr lang="es-EC"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197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6750" y="315022"/>
            <a:ext cx="10572750" cy="5353260"/>
          </a:xfrm>
          <a:prstGeom prst="rect">
            <a:avLst/>
          </a:prstGeom>
        </p:spPr>
        <p:txBody>
          <a:bodyPr wrap="square">
            <a:spAutoFit/>
          </a:bodyPr>
          <a:lstStyle/>
          <a:p>
            <a:pPr>
              <a:lnSpc>
                <a:spcPct val="115000"/>
              </a:lnSpc>
              <a:spcAft>
                <a:spcPts val="0"/>
              </a:spcAft>
            </a:pPr>
            <a:r>
              <a:rPr lang="es-ES" sz="2800" b="1" u="sng" dirty="0" smtClean="0">
                <a:effectLst/>
                <a:latin typeface="Times New Roman" panose="02020603050405020304" pitchFamily="18" charset="0"/>
                <a:ea typeface="Arial" panose="020B0604020202020204" pitchFamily="34" charset="0"/>
                <a:cs typeface="Times New Roman" panose="02020603050405020304" pitchFamily="18" charset="0"/>
              </a:rPr>
              <a:t>REFERENCIACIÓN Y CITAS</a:t>
            </a:r>
            <a:endParaRPr lang="es-EC" sz="2000" u="sng" dirty="0" smtClean="0">
              <a:effectLst/>
              <a:latin typeface="Arial" panose="020B0604020202020204" pitchFamily="34" charset="0"/>
              <a:ea typeface="Arial" panose="020B0604020202020204" pitchFamily="34" charset="0"/>
            </a:endParaRPr>
          </a:p>
          <a:p>
            <a:pPr>
              <a:lnSpc>
                <a:spcPct val="115000"/>
              </a:lnSpc>
              <a:spcBef>
                <a:spcPts val="1300"/>
              </a:spcBef>
              <a:spcAft>
                <a:spcPts val="1900"/>
              </a:spcAft>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Al elaborar un trabajo académico o documento científico es imprescindible incluir la bibliografía utilizada de una forma sistemática y estructurada. Así podremos identificar las fuentes utilizadas en nuestro trabajo y lo haremos a través de dos elementos:</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spcAft>
                <a:spcPts val="3600"/>
              </a:spcAft>
              <a:buClr>
                <a:srgbClr val="404040"/>
              </a:buClr>
              <a:buSzPts val="1300"/>
              <a:buFont typeface="Arial" panose="020B0604020202020204" pitchFamily="34" charset="0"/>
              <a:buChar char="●"/>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Las citas en el texto: forma de referencia breve colocada entre paréntesis dentro de un texto (sistema autor-fecha) o expresión numérica añadida al texto como una nota a pie de página (sistema numérico).</a:t>
            </a:r>
            <a:endParaRPr lang="es-EC" sz="2400" u="none" strike="noStrike" dirty="0" smtClean="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Aft>
                <a:spcPts val="0"/>
              </a:spcAft>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Más información de Sistemas de citas y ejemplos</a:t>
            </a:r>
            <a:endParaRPr lang="es-EC" sz="2400" dirty="0" smtClean="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spcAft>
                <a:spcPts val="3600"/>
              </a:spcAft>
              <a:buClr>
                <a:srgbClr val="404040"/>
              </a:buClr>
              <a:buSzPts val="1300"/>
              <a:buFont typeface="Arial" panose="020B0604020202020204" pitchFamily="34" charset="0"/>
              <a:buChar char="●"/>
            </a:pPr>
            <a:r>
              <a:rPr lang="es-ES" sz="2000" dirty="0">
                <a:solidFill>
                  <a:srgbClr val="333333"/>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Las referencias bibliográficas: conjunto de elementos detallados que permite la identificación de la fuente documental (impresa o electrónica) de la que se extrae la información. Desarrollan las citas del texto y aparecen al final del trabajo ordenadas alfabéticamente (sistema autor-fecha) o por orden numérico (sistema numérico).</a:t>
            </a:r>
            <a:endParaRPr lang="es-EC"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0492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00051" y="2438400"/>
            <a:ext cx="10058400" cy="1864820"/>
          </a:xfrm>
        </p:spPr>
        <p:txBody>
          <a:bodyPr>
            <a:noAutofit/>
          </a:bodyPr>
          <a:lstStyle/>
          <a:p>
            <a:pPr algn="r"/>
            <a:r>
              <a:rPr lang="es-EC" sz="3600" dirty="0">
                <a:solidFill>
                  <a:schemeClr val="tx1"/>
                </a:solidFill>
                <a:latin typeface="Times New Roman" panose="02020603050405020304" pitchFamily="18" charset="0"/>
                <a:cs typeface="Times New Roman" panose="02020603050405020304" pitchFamily="18" charset="0"/>
              </a:rPr>
              <a:t>4.1.- Búsqueda y uso de referencias </a:t>
            </a:r>
            <a:r>
              <a:rPr lang="es-EC" sz="3600" dirty="0" smtClean="0">
                <a:solidFill>
                  <a:schemeClr val="tx1"/>
                </a:solidFill>
                <a:latin typeface="Times New Roman" panose="02020603050405020304" pitchFamily="18" charset="0"/>
                <a:cs typeface="Times New Roman" panose="02020603050405020304" pitchFamily="18" charset="0"/>
              </a:rPr>
              <a:t>bibliográficas</a:t>
            </a:r>
            <a:br>
              <a:rPr lang="es-EC" sz="3600" dirty="0" smtClean="0">
                <a:solidFill>
                  <a:schemeClr val="tx1"/>
                </a:solidFill>
                <a:latin typeface="Times New Roman" panose="02020603050405020304" pitchFamily="18" charset="0"/>
                <a:cs typeface="Times New Roman" panose="02020603050405020304" pitchFamily="18" charset="0"/>
              </a:rPr>
            </a:br>
            <a:r>
              <a:rPr lang="es-EC" sz="3600" dirty="0" smtClean="0">
                <a:solidFill>
                  <a:schemeClr val="tx1"/>
                </a:solidFill>
                <a:latin typeface="Times New Roman" panose="02020603050405020304" pitchFamily="18" charset="0"/>
                <a:cs typeface="Times New Roman" panose="02020603050405020304" pitchFamily="18" charset="0"/>
              </a:rPr>
              <a:t>4.1.1</a:t>
            </a:r>
            <a:r>
              <a:rPr lang="es-EC" sz="3600" dirty="0">
                <a:solidFill>
                  <a:schemeClr val="tx1"/>
                </a:solidFill>
                <a:latin typeface="Times New Roman" panose="02020603050405020304" pitchFamily="18" charset="0"/>
                <a:cs typeface="Times New Roman" panose="02020603050405020304" pitchFamily="18" charset="0"/>
              </a:rPr>
              <a:t>.- Uso de base de datos científicas, repositorios de estilos, de referenciación y citas</a:t>
            </a:r>
            <a:endParaRPr lang="es-EC" sz="3600" dirty="0">
              <a:solidFill>
                <a:schemeClr val="tx1"/>
              </a:solidFill>
              <a:latin typeface="Times New Roman" panose="02020603050405020304" pitchFamily="18" charset="0"/>
              <a:cs typeface="Times New Roman" panose="02020603050405020304" pitchFamily="18" charset="0"/>
            </a:endParaRPr>
          </a:p>
        </p:txBody>
      </p:sp>
      <p:sp>
        <p:nvSpPr>
          <p:cNvPr id="5" name="Subtítulo 4"/>
          <p:cNvSpPr>
            <a:spLocks noGrp="1"/>
          </p:cNvSpPr>
          <p:nvPr>
            <p:ph type="subTitle" idx="1"/>
          </p:nvPr>
        </p:nvSpPr>
        <p:spPr/>
        <p:txBody>
          <a:bodyPr>
            <a:normAutofit/>
          </a:bodyPr>
          <a:lstStyle/>
          <a:p>
            <a:pPr algn="r"/>
            <a:r>
              <a:rPr lang="es-EC" sz="2800" dirty="0" smtClean="0">
                <a:latin typeface="Times New Roman" panose="02020603050405020304" pitchFamily="18" charset="0"/>
                <a:cs typeface="Times New Roman" panose="02020603050405020304" pitchFamily="18" charset="0"/>
              </a:rPr>
              <a:t>Metodología de la investigación I</a:t>
            </a:r>
            <a:endParaRPr lang="es-EC"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67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950" y="286603"/>
            <a:ext cx="11087100" cy="1450757"/>
          </a:xfrm>
        </p:spPr>
        <p:txBody>
          <a:bodyPr/>
          <a:lstStyle/>
          <a:p>
            <a:r>
              <a:rPr lang="es-EC" dirty="0" smtClean="0">
                <a:solidFill>
                  <a:schemeClr val="tx1"/>
                </a:solidFill>
                <a:latin typeface="Times New Roman" panose="02020603050405020304" pitchFamily="18" charset="0"/>
                <a:cs typeface="Times New Roman" panose="02020603050405020304" pitchFamily="18" charset="0"/>
              </a:rPr>
              <a:t>Búsqueda </a:t>
            </a:r>
            <a:r>
              <a:rPr lang="es-EC" dirty="0">
                <a:solidFill>
                  <a:schemeClr val="tx1"/>
                </a:solidFill>
                <a:latin typeface="Times New Roman" panose="02020603050405020304" pitchFamily="18" charset="0"/>
                <a:cs typeface="Times New Roman" panose="02020603050405020304" pitchFamily="18" charset="0"/>
              </a:rPr>
              <a:t>y uso de referencias bibliográficas</a:t>
            </a:r>
            <a:endParaRPr lang="es-EC" dirty="0"/>
          </a:p>
        </p:txBody>
      </p:sp>
      <p:sp>
        <p:nvSpPr>
          <p:cNvPr id="4" name="Marcador de contenido 3"/>
          <p:cNvSpPr>
            <a:spLocks noGrp="1"/>
          </p:cNvSpPr>
          <p:nvPr>
            <p:ph idx="1"/>
          </p:nvPr>
        </p:nvSpPr>
        <p:spPr>
          <a:xfrm>
            <a:off x="742950" y="2093384"/>
            <a:ext cx="10706100" cy="4023360"/>
          </a:xfrm>
        </p:spPr>
        <p:txBody>
          <a:bodyPr>
            <a:normAutofit/>
          </a:bodyPr>
          <a:lstStyle/>
          <a:p>
            <a:r>
              <a:rPr lang="es-EC" sz="2800" dirty="0" smtClean="0">
                <a:solidFill>
                  <a:schemeClr val="tx1"/>
                </a:solidFill>
                <a:latin typeface="Times New Roman" panose="02020603050405020304" pitchFamily="18" charset="0"/>
                <a:cs typeface="Times New Roman" panose="02020603050405020304" pitchFamily="18" charset="0"/>
              </a:rPr>
              <a:t>INTRODUCCION</a:t>
            </a:r>
          </a:p>
          <a:p>
            <a:r>
              <a:rPr lang="es-EC" sz="2400" dirty="0" smtClean="0">
                <a:latin typeface="Times New Roman" panose="02020603050405020304" pitchFamily="18" charset="0"/>
                <a:cs typeface="Times New Roman" panose="02020603050405020304" pitchFamily="18" charset="0"/>
              </a:rPr>
              <a:t>La </a:t>
            </a:r>
            <a:r>
              <a:rPr lang="es-EC" sz="2400" dirty="0">
                <a:latin typeface="Times New Roman" panose="02020603050405020304" pitchFamily="18" charset="0"/>
                <a:cs typeface="Times New Roman" panose="02020603050405020304" pitchFamily="18" charset="0"/>
              </a:rPr>
              <a:t>sección de "referencias" o "bibliografía" es aquella en un artículo científico donde se ordenan los trabajos realizados previamente por otros autores que fundamentan las afirmaciones, diseño metodológico y /o conclusiones. Ello porque el trabajo científico generalmente se sustenta en investigaciones que le preceden y son base del estudio actual. Son los mismos que le permitirán contrastar sus hipótesis, o que apoyan una revisión del tema. Referenciar correctamente en un texto científico permite mantener o sustentar las afirmaciones que uno pudiera </a:t>
            </a:r>
            <a:r>
              <a:rPr lang="es-EC" sz="2400" dirty="0" smtClean="0">
                <a:latin typeface="Times New Roman" panose="02020603050405020304" pitchFamily="18" charset="0"/>
                <a:cs typeface="Times New Roman" panose="02020603050405020304" pitchFamily="18" charset="0"/>
              </a:rPr>
              <a:t>realizar.</a:t>
            </a:r>
            <a:endParaRPr lang="es-E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60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1002030" y="1064684"/>
            <a:ext cx="10199370" cy="4593166"/>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smtClean="0">
                <a:latin typeface="Times New Roman" panose="02020603050405020304" pitchFamily="18" charset="0"/>
                <a:cs typeface="Times New Roman" panose="02020603050405020304" pitchFamily="18" charset="0"/>
              </a:rPr>
              <a:t>La búsqueda bibliográfica consiste en la localización de las referencias bibliográficas, sobre algún tema concreto, extraídas de diferentes fuentes de información.</a:t>
            </a:r>
          </a:p>
          <a:p>
            <a:endParaRPr lang="es-EC" sz="2400" dirty="0" smtClean="0">
              <a:latin typeface="Times New Roman" panose="02020603050405020304" pitchFamily="18" charset="0"/>
              <a:cs typeface="Times New Roman" panose="02020603050405020304" pitchFamily="18" charset="0"/>
            </a:endParaRPr>
          </a:p>
          <a:p>
            <a:r>
              <a:rPr lang="es-EC" sz="2400" dirty="0" smtClean="0">
                <a:latin typeface="Times New Roman" panose="02020603050405020304" pitchFamily="18" charset="0"/>
                <a:cs typeface="Times New Roman" panose="02020603050405020304" pitchFamily="18" charset="0"/>
              </a:rPr>
              <a:t>La búsqueda bibliográfica es un elemento esencial para evaluar la importancia de la pregunta de investigación y la escogencia del tipo de diseño del estudio. También nos ayuda a aprender de los errores o limitaciones de los estudios previos que, por lo general, son enunciados por sus propios autores en la sección de discusión, o bien, en la correspondencia que se genera luego de la publicación de un artículo.</a:t>
            </a:r>
          </a:p>
          <a:p>
            <a:endParaRPr lang="es-EC" sz="2400" dirty="0" smtClean="0">
              <a:latin typeface="Times New Roman" panose="02020603050405020304" pitchFamily="18" charset="0"/>
              <a:cs typeface="Times New Roman" panose="02020603050405020304" pitchFamily="18" charset="0"/>
            </a:endParaRPr>
          </a:p>
          <a:p>
            <a:r>
              <a:rPr lang="es-EC" sz="2400" dirty="0" smtClean="0">
                <a:latin typeface="Times New Roman" panose="02020603050405020304" pitchFamily="18" charset="0"/>
                <a:cs typeface="Times New Roman" panose="02020603050405020304" pitchFamily="18" charset="0"/>
              </a:rPr>
              <a:t>La bibliografía científica publicada respecto de un tema, se constituye en fuente de inspiración pues, los autores suelen mencionar las líneas de investigación futuras respecto al tema.</a:t>
            </a:r>
            <a:endParaRPr lang="es-E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46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8356" y="437321"/>
            <a:ext cx="8686800" cy="3888641"/>
          </a:xfrm>
          <a:prstGeom prst="cloud">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C" sz="2000" dirty="0">
                <a:latin typeface="Times New Roman" panose="02020603050405020304" pitchFamily="18" charset="0"/>
                <a:cs typeface="Times New Roman" panose="02020603050405020304" pitchFamily="18" charset="0"/>
              </a:rPr>
              <a:t>La búsqueda bibliográfica puede hacerse en bibliotecas reales o virtuales, en archivos o en registros. Las fuentes de información más importantes hoy en día, son las "Bases de Datos". Una base de datos consiste en una serie de datos organizados y relacionados entre sí, los cuales son recolectados y explotados por los sistemas de información</a:t>
            </a:r>
            <a:r>
              <a:rPr lang="es-EC" dirty="0">
                <a:latin typeface="Times New Roman" panose="02020603050405020304" pitchFamily="18" charset="0"/>
                <a:cs typeface="Times New Roman" panose="02020603050405020304" pitchFamily="18" charset="0"/>
              </a:rPr>
              <a:t>.</a:t>
            </a:r>
          </a:p>
        </p:txBody>
      </p:sp>
      <p:sp>
        <p:nvSpPr>
          <p:cNvPr id="4" name="CuadroTexto 3"/>
          <p:cNvSpPr txBox="1"/>
          <p:nvPr/>
        </p:nvSpPr>
        <p:spPr>
          <a:xfrm>
            <a:off x="4313582" y="3963002"/>
            <a:ext cx="7414592" cy="1736646"/>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s-EC" sz="2400" dirty="0">
                <a:latin typeface="Times New Roman" panose="02020603050405020304" pitchFamily="18" charset="0"/>
                <a:cs typeface="Times New Roman" panose="02020603050405020304" pitchFamily="18" charset="0"/>
              </a:rPr>
              <a:t>La búsqueda se realiza mediante un procedimiento lógico, que permita obtener los resultados deseados, para ello se debe: Definir, en una o varias frases cortas, el tema sobre el que se desea obtener información.</a:t>
            </a:r>
          </a:p>
        </p:txBody>
      </p:sp>
    </p:spTree>
    <p:extLst>
      <p:ext uri="{BB962C8B-B14F-4D97-AF65-F5344CB8AC3E}">
        <p14:creationId xmlns:p14="http://schemas.microsoft.com/office/powerpoint/2010/main" val="145256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1135380" y="1205655"/>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smtClean="0">
                <a:latin typeface="Times New Roman" panose="02020603050405020304" pitchFamily="18" charset="0"/>
                <a:cs typeface="Times New Roman" panose="02020603050405020304" pitchFamily="18" charset="0"/>
              </a:rPr>
              <a:t>La referencia bibliográfica se coloca al final del documento completo, generalmente se ordena por orden alfabético del primer elemento de la referencia. Deben incluirse solamente las obras citadas en el texto (no se debe introducir bibliografía consultada pero no mencionada) </a:t>
            </a:r>
          </a:p>
          <a:p>
            <a:endParaRPr lang="es-EC" sz="2400" dirty="0">
              <a:latin typeface="Times New Roman" panose="02020603050405020304" pitchFamily="18" charset="0"/>
              <a:cs typeface="Times New Roman" panose="02020603050405020304" pitchFamily="18" charset="0"/>
            </a:endParaRPr>
          </a:p>
        </p:txBody>
      </p:sp>
      <p:pic>
        <p:nvPicPr>
          <p:cNvPr id="3" name="Picture 4" descr="Resultado de imagen de referencias bibliograf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419264"/>
            <a:ext cx="8705850" cy="215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21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C" sz="4000" dirty="0">
                <a:latin typeface="Times New Roman" panose="02020603050405020304" pitchFamily="18" charset="0"/>
                <a:cs typeface="Times New Roman" panose="02020603050405020304" pitchFamily="18" charset="0"/>
              </a:rPr>
              <a:t>Es importante señalar la diferencia entre referencias y </a:t>
            </a:r>
            <a:r>
              <a:rPr lang="es-EC" sz="4000" dirty="0" smtClean="0">
                <a:latin typeface="Times New Roman" panose="02020603050405020304" pitchFamily="18" charset="0"/>
                <a:cs typeface="Times New Roman" panose="02020603050405020304" pitchFamily="18" charset="0"/>
              </a:rPr>
              <a:t>bibliografía</a:t>
            </a:r>
            <a:endParaRPr lang="es-EC" sz="4000" dirty="0">
              <a:latin typeface="Times New Roman" panose="02020603050405020304" pitchFamily="18" charset="0"/>
              <a:cs typeface="Times New Roman" panose="02020603050405020304" pitchFamily="18" charset="0"/>
            </a:endParaRPr>
          </a:p>
        </p:txBody>
      </p:sp>
      <p:sp>
        <p:nvSpPr>
          <p:cNvPr id="3" name="Marcador de texto 2"/>
          <p:cNvSpPr>
            <a:spLocks noGrp="1"/>
          </p:cNvSpPr>
          <p:nvPr>
            <p:ph type="body" idx="1"/>
          </p:nvPr>
        </p:nvSpPr>
        <p:spPr>
          <a:xfrm>
            <a:off x="1188720" y="2183983"/>
            <a:ext cx="4937760" cy="736282"/>
          </a:xfrm>
        </p:spPr>
        <p:style>
          <a:lnRef idx="1">
            <a:schemeClr val="accent5"/>
          </a:lnRef>
          <a:fillRef idx="3">
            <a:schemeClr val="accent5"/>
          </a:fillRef>
          <a:effectRef idx="2">
            <a:schemeClr val="accent5"/>
          </a:effectRef>
          <a:fontRef idx="minor">
            <a:schemeClr val="lt1"/>
          </a:fontRef>
        </p:style>
        <p:txBody>
          <a:bodyPr/>
          <a:lstStyle/>
          <a:p>
            <a:pPr algn="ctr"/>
            <a:r>
              <a:rPr lang="es-EC" dirty="0">
                <a:latin typeface="Times New Roman" panose="02020603050405020304" pitchFamily="18" charset="0"/>
                <a:cs typeface="Times New Roman" panose="02020603050405020304" pitchFamily="18" charset="0"/>
              </a:rPr>
              <a:t>REFERENCIAS</a:t>
            </a:r>
          </a:p>
        </p:txBody>
      </p:sp>
      <p:sp>
        <p:nvSpPr>
          <p:cNvPr id="4" name="Marcador de contenido 3"/>
          <p:cNvSpPr>
            <a:spLocks noGrp="1"/>
          </p:cNvSpPr>
          <p:nvPr>
            <p:ph sz="half" idx="2"/>
          </p:nvPr>
        </p:nvSpPr>
        <p:spPr>
          <a:xfrm>
            <a:off x="1188720" y="3258196"/>
            <a:ext cx="4937760" cy="1930031"/>
          </a:xfrm>
        </p:spPr>
        <p:txBody>
          <a:bodyPr>
            <a:normAutofit/>
          </a:bodyPr>
          <a:lstStyle/>
          <a:p>
            <a:r>
              <a:rPr lang="es-EC" dirty="0">
                <a:latin typeface="Times New Roman" panose="02020603050405020304" pitchFamily="18" charset="0"/>
                <a:cs typeface="Times New Roman" panose="02020603050405020304" pitchFamily="18" charset="0"/>
              </a:rPr>
              <a:t>P</a:t>
            </a:r>
            <a:r>
              <a:rPr lang="es-EC" dirty="0" smtClean="0">
                <a:latin typeface="Times New Roman" panose="02020603050405020304" pitchFamily="18" charset="0"/>
                <a:cs typeface="Times New Roman" panose="02020603050405020304" pitchFamily="18" charset="0"/>
              </a:rPr>
              <a:t>roporcionan </a:t>
            </a:r>
            <a:r>
              <a:rPr lang="es-EC" dirty="0">
                <a:latin typeface="Times New Roman" panose="02020603050405020304" pitchFamily="18" charset="0"/>
                <a:cs typeface="Times New Roman" panose="02020603050405020304" pitchFamily="18" charset="0"/>
              </a:rPr>
              <a:t>la información para identificar y localizar las fuentes utilizadas en el manuscrito, incluye exclusivamente las fuentes que sustentan la investigación y que se utilizaron para la preparación del </a:t>
            </a:r>
            <a:r>
              <a:rPr lang="es-EC" dirty="0" smtClean="0">
                <a:latin typeface="Times New Roman" panose="02020603050405020304" pitchFamily="18" charset="0"/>
                <a:cs typeface="Times New Roman" panose="02020603050405020304" pitchFamily="18" charset="0"/>
              </a:rPr>
              <a:t>trabajo</a:t>
            </a:r>
            <a:r>
              <a:rPr lang="es-EC" dirty="0">
                <a:latin typeface="Times New Roman" panose="02020603050405020304" pitchFamily="18" charset="0"/>
                <a:cs typeface="Times New Roman" panose="02020603050405020304" pitchFamily="18" charset="0"/>
              </a:rPr>
              <a:t>.</a:t>
            </a:r>
          </a:p>
        </p:txBody>
      </p:sp>
      <p:sp>
        <p:nvSpPr>
          <p:cNvPr id="5" name="Marcador de texto 4"/>
          <p:cNvSpPr>
            <a:spLocks noGrp="1"/>
          </p:cNvSpPr>
          <p:nvPr>
            <p:ph type="body" sz="quarter" idx="3"/>
          </p:nvPr>
        </p:nvSpPr>
        <p:spPr>
          <a:xfrm>
            <a:off x="6217920" y="2183983"/>
            <a:ext cx="4937760" cy="736282"/>
          </a:xfrm>
        </p:spPr>
        <p:style>
          <a:lnRef idx="1">
            <a:schemeClr val="accent5"/>
          </a:lnRef>
          <a:fillRef idx="3">
            <a:schemeClr val="accent5"/>
          </a:fillRef>
          <a:effectRef idx="2">
            <a:schemeClr val="accent5"/>
          </a:effectRef>
          <a:fontRef idx="minor">
            <a:schemeClr val="lt1"/>
          </a:fontRef>
        </p:style>
        <p:txBody>
          <a:bodyPr/>
          <a:lstStyle/>
          <a:p>
            <a:pPr algn="ctr"/>
            <a:r>
              <a:rPr lang="es-EC" dirty="0">
                <a:latin typeface="Times New Roman" panose="02020603050405020304" pitchFamily="18" charset="0"/>
                <a:cs typeface="Times New Roman" panose="02020603050405020304" pitchFamily="18" charset="0"/>
              </a:rPr>
              <a:t>BIBLIOGRAFICAS</a:t>
            </a:r>
          </a:p>
        </p:txBody>
      </p:sp>
      <p:sp>
        <p:nvSpPr>
          <p:cNvPr id="6" name="Marcador de contenido 5"/>
          <p:cNvSpPr>
            <a:spLocks noGrp="1"/>
          </p:cNvSpPr>
          <p:nvPr>
            <p:ph sz="quarter" idx="4"/>
          </p:nvPr>
        </p:nvSpPr>
        <p:spPr>
          <a:xfrm>
            <a:off x="6217920" y="3258196"/>
            <a:ext cx="4937760" cy="2267962"/>
          </a:xfrm>
        </p:spPr>
        <p:txBody>
          <a:bodyPr>
            <a:normAutofit lnSpcReduction="10000"/>
          </a:bodyPr>
          <a:lstStyle/>
          <a:p>
            <a:r>
              <a:rPr lang="es-EC" dirty="0">
                <a:latin typeface="Times New Roman" panose="02020603050405020304" pitchFamily="18" charset="0"/>
                <a:cs typeface="Times New Roman" panose="02020603050405020304" pitchFamily="18" charset="0"/>
              </a:rPr>
              <a:t>La bibliografía, en cambio, incluye fuentes que sirven para profundizar en el tema, aunque no se hayan utilizado para el trabajo. “Las publicaciones periódicas de la APA y otros diarios que utilizan las normas de estilo de la APA, por lo general requieren listas de referencias y no bibliografía” (APA, 2010, pág. 180</a:t>
            </a:r>
            <a:r>
              <a:rPr lang="es-EC" dirty="0" smtClean="0">
                <a:latin typeface="Times New Roman" panose="02020603050405020304" pitchFamily="18" charset="0"/>
                <a:cs typeface="Times New Roman" panose="02020603050405020304" pitchFamily="18" charset="0"/>
              </a:rPr>
              <a:t>).</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20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97" y="1257300"/>
            <a:ext cx="11319105" cy="4720601"/>
          </a:xfrm>
          <a:prstGeom prst="rect">
            <a:avLst/>
          </a:prstGeom>
        </p:spPr>
      </p:pic>
      <p:sp>
        <p:nvSpPr>
          <p:cNvPr id="4" name="CuadroTexto 3"/>
          <p:cNvSpPr txBox="1"/>
          <p:nvPr/>
        </p:nvSpPr>
        <p:spPr>
          <a:xfrm>
            <a:off x="1194950" y="590550"/>
            <a:ext cx="9835000" cy="461665"/>
          </a:xfrm>
          <a:prstGeom prst="rect">
            <a:avLst/>
          </a:prstGeom>
          <a:noFill/>
        </p:spPr>
        <p:txBody>
          <a:bodyPr wrap="square" rtlCol="0">
            <a:spAutoFit/>
          </a:bodyPr>
          <a:lstStyle/>
          <a:p>
            <a:r>
              <a:rPr lang="es-EC" sz="2400" b="1" dirty="0" smtClean="0">
                <a:latin typeface="Times New Roman" panose="02020603050405020304" pitchFamily="18" charset="0"/>
                <a:cs typeface="Times New Roman" panose="02020603050405020304" pitchFamily="18" charset="0"/>
              </a:rPr>
              <a:t>Principales consideraciones en la elaboración de referencias bibliográficas</a:t>
            </a:r>
            <a:endParaRPr lang="es-EC"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32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idx="4294967295"/>
          </p:nvPr>
        </p:nvSpPr>
        <p:spPr>
          <a:xfrm>
            <a:off x="304800" y="361950"/>
            <a:ext cx="11239500" cy="1371600"/>
          </a:xfrm>
        </p:spPr>
        <p:txBody>
          <a:bodyPr>
            <a:normAutofit/>
          </a:bodyPr>
          <a:lstStyle/>
          <a:p>
            <a:r>
              <a:rPr lang="es-ES" sz="4400" b="1" u="sng" dirty="0" smtClean="0">
                <a:latin typeface="Times New Roman" panose="02020603050405020304" pitchFamily="18" charset="0"/>
                <a:cs typeface="Times New Roman" panose="02020603050405020304" pitchFamily="18" charset="0"/>
              </a:rPr>
              <a:t>USO DE BASE DE DATOS CIENTÍFICAS</a:t>
            </a:r>
            <a:r>
              <a:rPr lang="es-EC" dirty="0"/>
              <a:t/>
            </a:r>
            <a:br>
              <a:rPr lang="es-EC" dirty="0"/>
            </a:br>
            <a:endParaRPr lang="es-EC" dirty="0"/>
          </a:p>
        </p:txBody>
      </p:sp>
      <p:sp>
        <p:nvSpPr>
          <p:cNvPr id="5" name="Marcador de contenido 4"/>
          <p:cNvSpPr>
            <a:spLocks noGrp="1"/>
          </p:cNvSpPr>
          <p:nvPr>
            <p:ph idx="4294967295"/>
          </p:nvPr>
        </p:nvSpPr>
        <p:spPr>
          <a:xfrm>
            <a:off x="438150" y="1524000"/>
            <a:ext cx="11106150" cy="4572000"/>
          </a:xfrm>
        </p:spPr>
        <p:txBody>
          <a:bodyPr>
            <a:normAutofit fontScale="62500" lnSpcReduction="20000"/>
          </a:bodyPr>
          <a:lstStyle/>
          <a:p>
            <a:pPr marL="0" indent="0">
              <a:buNone/>
            </a:pPr>
            <a:r>
              <a:rPr lang="es-ES" sz="3800" dirty="0" smtClean="0">
                <a:latin typeface="Times New Roman" panose="02020603050405020304" pitchFamily="18" charset="0"/>
                <a:cs typeface="Times New Roman" panose="02020603050405020304" pitchFamily="18" charset="0"/>
              </a:rPr>
              <a:t>Son </a:t>
            </a:r>
            <a:r>
              <a:rPr lang="es-ES" sz="3800" dirty="0">
                <a:latin typeface="Times New Roman" panose="02020603050405020304" pitchFamily="18" charset="0"/>
                <a:cs typeface="Times New Roman" panose="02020603050405020304" pitchFamily="18" charset="0"/>
              </a:rPr>
              <a:t>recopilaciones de publicaciones de contenido científico-técnico, como artículos de revistas, libros, tesis, congresos, </a:t>
            </a:r>
            <a:r>
              <a:rPr lang="es-ES" sz="3800" dirty="0" err="1">
                <a:latin typeface="Times New Roman" panose="02020603050405020304" pitchFamily="18" charset="0"/>
                <a:cs typeface="Times New Roman" panose="02020603050405020304" pitchFamily="18" charset="0"/>
              </a:rPr>
              <a:t>etc</a:t>
            </a:r>
            <a:r>
              <a:rPr lang="es-ES" sz="3800" dirty="0">
                <a:latin typeface="Times New Roman" panose="02020603050405020304" pitchFamily="18" charset="0"/>
                <a:cs typeface="Times New Roman" panose="02020603050405020304" pitchFamily="18" charset="0"/>
              </a:rPr>
              <a:t>, de contenido temático,  que tienen como objetivo reunir toda la producción bibliográfica posible sobre un área de conocimiento</a:t>
            </a:r>
            <a:r>
              <a:rPr lang="es-ES" sz="3800" dirty="0" smtClean="0">
                <a:latin typeface="Times New Roman" panose="02020603050405020304" pitchFamily="18" charset="0"/>
                <a:cs typeface="Times New Roman" panose="02020603050405020304" pitchFamily="18" charset="0"/>
              </a:rPr>
              <a:t>.</a:t>
            </a:r>
          </a:p>
          <a:p>
            <a:pPr marL="0" indent="0">
              <a:buNone/>
            </a:pPr>
            <a:endParaRPr lang="es-EC" sz="3300" dirty="0">
              <a:latin typeface="Times New Roman" panose="02020603050405020304" pitchFamily="18" charset="0"/>
              <a:cs typeface="Times New Roman" panose="02020603050405020304" pitchFamily="18" charset="0"/>
            </a:endParaRPr>
          </a:p>
          <a:p>
            <a:r>
              <a:rPr lang="es-ES" sz="3300" dirty="0">
                <a:latin typeface="Times New Roman" panose="02020603050405020304" pitchFamily="18" charset="0"/>
                <a:cs typeface="Times New Roman" panose="02020603050405020304" pitchFamily="18" charset="0"/>
              </a:rPr>
              <a:t>Las bases de datos bibliográficas facilitan mucho la tarea de estar informado sobre todo lo que se ha publicado sobre un campo de investigación.</a:t>
            </a:r>
            <a:endParaRPr lang="es-EC" sz="3300" dirty="0">
              <a:latin typeface="Times New Roman" panose="02020603050405020304" pitchFamily="18" charset="0"/>
              <a:cs typeface="Times New Roman" panose="02020603050405020304" pitchFamily="18" charset="0"/>
            </a:endParaRPr>
          </a:p>
          <a:p>
            <a:r>
              <a:rPr lang="es-ES" sz="3300" dirty="0">
                <a:latin typeface="Times New Roman" panose="02020603050405020304" pitchFamily="18" charset="0"/>
                <a:cs typeface="Times New Roman" panose="02020603050405020304" pitchFamily="18" charset="0"/>
              </a:rPr>
              <a:t>Búsquedas típicas en una base de datos:</a:t>
            </a:r>
            <a:endParaRPr lang="es-EC" sz="3300" dirty="0">
              <a:latin typeface="Times New Roman" panose="02020603050405020304" pitchFamily="18" charset="0"/>
              <a:cs typeface="Times New Roman" panose="02020603050405020304" pitchFamily="18" charset="0"/>
            </a:endParaRPr>
          </a:p>
          <a:p>
            <a:r>
              <a:rPr lang="es-ES" sz="3300" dirty="0" smtClean="0">
                <a:latin typeface="Times New Roman" panose="02020603050405020304" pitchFamily="18" charset="0"/>
                <a:cs typeface="Times New Roman" panose="02020603050405020304" pitchFamily="18" charset="0"/>
              </a:rPr>
              <a:t>            - </a:t>
            </a:r>
            <a:r>
              <a:rPr lang="es-ES" sz="3300" dirty="0">
                <a:latin typeface="Times New Roman" panose="02020603050405020304" pitchFamily="18" charset="0"/>
                <a:cs typeface="Times New Roman" panose="02020603050405020304" pitchFamily="18" charset="0"/>
              </a:rPr>
              <a:t>Saber qué se ha publicado sobre un tema determinado.</a:t>
            </a:r>
            <a:endParaRPr lang="es-EC" sz="3300" dirty="0">
              <a:latin typeface="Times New Roman" panose="02020603050405020304" pitchFamily="18" charset="0"/>
              <a:cs typeface="Times New Roman" panose="02020603050405020304" pitchFamily="18" charset="0"/>
            </a:endParaRPr>
          </a:p>
          <a:p>
            <a:r>
              <a:rPr lang="es-ES" sz="3300" dirty="0" smtClean="0">
                <a:latin typeface="Times New Roman" panose="02020603050405020304" pitchFamily="18" charset="0"/>
                <a:cs typeface="Times New Roman" panose="02020603050405020304" pitchFamily="18" charset="0"/>
              </a:rPr>
              <a:t>            - </a:t>
            </a:r>
            <a:r>
              <a:rPr lang="es-ES" sz="3300" dirty="0">
                <a:latin typeface="Times New Roman" panose="02020603050405020304" pitchFamily="18" charset="0"/>
                <a:cs typeface="Times New Roman" panose="02020603050405020304" pitchFamily="18" charset="0"/>
              </a:rPr>
              <a:t>Estar al día sobre lo nuevo que va apareciendo sobre un campo de investigación.</a:t>
            </a:r>
            <a:endParaRPr lang="es-EC" sz="3300" dirty="0">
              <a:latin typeface="Times New Roman" panose="02020603050405020304" pitchFamily="18" charset="0"/>
              <a:cs typeface="Times New Roman" panose="02020603050405020304" pitchFamily="18" charset="0"/>
            </a:endParaRPr>
          </a:p>
          <a:p>
            <a:r>
              <a:rPr lang="es-ES" sz="3300" dirty="0" smtClean="0">
                <a:latin typeface="Times New Roman" panose="02020603050405020304" pitchFamily="18" charset="0"/>
                <a:cs typeface="Times New Roman" panose="02020603050405020304" pitchFamily="18" charset="0"/>
              </a:rPr>
              <a:t>            - </a:t>
            </a:r>
            <a:r>
              <a:rPr lang="es-ES" sz="3300" dirty="0">
                <a:latin typeface="Times New Roman" panose="02020603050405020304" pitchFamily="18" charset="0"/>
                <a:cs typeface="Times New Roman" panose="02020603050405020304" pitchFamily="18" charset="0"/>
              </a:rPr>
              <a:t>Saber qué ha publicado un autor determinado.</a:t>
            </a:r>
            <a:endParaRPr lang="es-EC" sz="3300" dirty="0">
              <a:latin typeface="Times New Roman" panose="02020603050405020304" pitchFamily="18" charset="0"/>
              <a:cs typeface="Times New Roman" panose="02020603050405020304" pitchFamily="18" charset="0"/>
            </a:endParaRPr>
          </a:p>
          <a:p>
            <a:r>
              <a:rPr lang="es-ES" sz="3300" dirty="0" smtClean="0">
                <a:latin typeface="Times New Roman" panose="02020603050405020304" pitchFamily="18" charset="0"/>
                <a:cs typeface="Times New Roman" panose="02020603050405020304" pitchFamily="18" charset="0"/>
              </a:rPr>
              <a:t>            - </a:t>
            </a:r>
            <a:r>
              <a:rPr lang="es-ES" sz="3300" dirty="0">
                <a:latin typeface="Times New Roman" panose="02020603050405020304" pitchFamily="18" charset="0"/>
                <a:cs typeface="Times New Roman" panose="02020603050405020304" pitchFamily="18" charset="0"/>
              </a:rPr>
              <a:t>Saber en qué institución se está investigado más sobre un tema.</a:t>
            </a:r>
            <a:endParaRPr lang="es-EC" sz="3300" dirty="0">
              <a:latin typeface="Times New Roman" panose="02020603050405020304" pitchFamily="18" charset="0"/>
              <a:cs typeface="Times New Roman" panose="02020603050405020304" pitchFamily="18" charset="0"/>
            </a:endParaRPr>
          </a:p>
          <a:p>
            <a:r>
              <a:rPr lang="es-ES" sz="3300" dirty="0" smtClean="0">
                <a:latin typeface="Times New Roman" panose="02020603050405020304" pitchFamily="18" charset="0"/>
                <a:cs typeface="Times New Roman" panose="02020603050405020304" pitchFamily="18" charset="0"/>
              </a:rPr>
              <a:t>            - </a:t>
            </a:r>
            <a:r>
              <a:rPr lang="es-ES" sz="3300" dirty="0">
                <a:latin typeface="Times New Roman" panose="02020603050405020304" pitchFamily="18" charset="0"/>
                <a:cs typeface="Times New Roman" panose="02020603050405020304" pitchFamily="18" charset="0"/>
              </a:rPr>
              <a:t>Qué revistas publican más sobre una determinada área de estudio.</a:t>
            </a:r>
            <a:endParaRPr lang="es-EC" sz="3300" dirty="0">
              <a:latin typeface="Times New Roman" panose="02020603050405020304" pitchFamily="18" charset="0"/>
              <a:cs typeface="Times New Roman" panose="02020603050405020304" pitchFamily="18" charset="0"/>
            </a:endParaRPr>
          </a:p>
          <a:p>
            <a:endParaRPr lang="es-EC" dirty="0"/>
          </a:p>
        </p:txBody>
      </p:sp>
    </p:spTree>
    <p:extLst>
      <p:ext uri="{BB962C8B-B14F-4D97-AF65-F5344CB8AC3E}">
        <p14:creationId xmlns:p14="http://schemas.microsoft.com/office/powerpoint/2010/main" val="3272635089"/>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1819</TotalTime>
  <Words>1039</Words>
  <Application>Microsoft Office PowerPoint</Application>
  <PresentationFormat>Panorámica</PresentationFormat>
  <Paragraphs>80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Times New Roman</vt:lpstr>
      <vt:lpstr>Retrospección</vt:lpstr>
      <vt:lpstr>Integrantes:</vt:lpstr>
      <vt:lpstr>4.1.- Búsqueda y uso de referencias bibliográficas 4.1.1.- Uso de base de datos científicas, repositorios de estilos, de referenciación y citas</vt:lpstr>
      <vt:lpstr>Búsqueda y uso de referencias bibliográficas</vt:lpstr>
      <vt:lpstr>Presentación de PowerPoint</vt:lpstr>
      <vt:lpstr>Presentación de PowerPoint</vt:lpstr>
      <vt:lpstr>Presentación de PowerPoint</vt:lpstr>
      <vt:lpstr>Es importante señalar la diferencia entre referencias y bibliografía</vt:lpstr>
      <vt:lpstr>Presentación de PowerPoint</vt:lpstr>
      <vt:lpstr>USO DE BASE DE DATOS CIENTÍFICAS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Tamara</dc:creator>
  <cp:lastModifiedBy>Tamara </cp:lastModifiedBy>
  <cp:revision>18</cp:revision>
  <dcterms:created xsi:type="dcterms:W3CDTF">2021-02-09T20:17:05Z</dcterms:created>
  <dcterms:modified xsi:type="dcterms:W3CDTF">2021-02-11T02:36:05Z</dcterms:modified>
</cp:coreProperties>
</file>