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1b788ffc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1b788ffc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Docker: slow because of rebuild and differences between plattforms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e1b788ffc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e1b788ffc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1b788ffc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1b788ffc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all that led us to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e1b788ffc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e1b788ffc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 System, modular, you can load plugins like,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e1b788ffc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e1b788ffc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e1b788ffc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e1b788ffc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e1b788ffc_0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e1b788ffc_0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a1a53fe0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a1a53fe0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I've furthered my understanding of typescript as well as unit testing as I haven't done unit testing on such a large scale before.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Additionally I also learned a lot about how docker works and how to work with docker.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workload and stress was quite high at some points but I’ve also stepped up my collaboration and leadership skills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a1a53fe0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a1a53fe0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e5fd57e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e5fd57e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1b788ffc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1b788ffc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a1a53fe0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a1a53fe0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the PSE I learned alot about how to structure a large system, docker and api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this was my first project with a team I also learned about </a:t>
            </a:r>
            <a:r>
              <a:rPr lang="en-GB"/>
              <a:t>collaborating</a:t>
            </a:r>
            <a:r>
              <a:rPr lang="en-GB"/>
              <a:t> with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general I liked the project but the workload and stress were sometimes rather high.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e1b788ffc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e1b788ffc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e1b788ffc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e1b788ffc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1b788ffc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e1b788ffc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eb9476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eeb9476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1b788ffc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1b788ffc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e1b788ffc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e1b788ffc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tv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with webservice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Extensibil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our smartTV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some use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e1b788ff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e1b788ff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Mündlich: </a:t>
            </a:r>
            <a:r>
              <a:rPr lang="en-GB"/>
              <a:t>Error logging, theming, Permission system, internationalisation System, optionale Plugins z.B. Image display &amp; Weather, Nonfunctional Requirements z.B. Extensibility &amp; Easy to setup and use, 12 functional requirements &amp; 10 optional, and 5 non 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1b788ffc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1b788ffc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1b788ffc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1b788ffc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1b788ffc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1b788ffc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e1b788ffc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e1b788ffc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backend is written in java. The frontend and dashboard are written in typescritp.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used python to automate the building and configuring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parse the calendar data we used antler and jsoup. In the dashboard and frontend io-ts was used for runtime type checking of config 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the dashboard and frontend jest was used for testing while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Mockito and Junit were used in the backend.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frameworks used in the project are spring-Boot and react.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whole system is container based, we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one docker container for keycloak handling 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postgres database housing all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and nginx which is used as a webserver and proxy.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better </a:t>
            </a:r>
            <a:r>
              <a:rPr lang="en-GB"/>
              <a:t>collaboration</a:t>
            </a:r>
            <a:r>
              <a:rPr lang="en-GB"/>
              <a:t> all parts of the project and all documents have </a:t>
            </a:r>
            <a:r>
              <a:rPr lang="en-GB"/>
              <a:t>their</a:t>
            </a:r>
            <a:r>
              <a:rPr lang="en-GB"/>
              <a:t> own git </a:t>
            </a:r>
            <a:r>
              <a:rPr lang="en-GB"/>
              <a:t>repositories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1950" y="-76200"/>
            <a:ext cx="1239651" cy="1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1950" y="-76200"/>
            <a:ext cx="1239651" cy="1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9815" y="-59492"/>
            <a:ext cx="766951" cy="7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75" y="3984112"/>
            <a:ext cx="1239651" cy="1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1950" y="-76200"/>
            <a:ext cx="1239651" cy="1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TV SYSTEM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Lennard Kittner, Jiangang Huang, Sicheng Dong,</a:t>
            </a:r>
            <a:r>
              <a:rPr lang="en-GB"/>
              <a:t> </a:t>
            </a:r>
            <a:r>
              <a:rPr lang="en-GB"/>
              <a:t>Jannik Wibker and Henry Boos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200" y="1666250"/>
            <a:ext cx="1239651" cy="12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Keycloak setup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Spring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Dependencies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Our Plugin System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Antlr4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Deployment via docker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A lot of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460950" y="1608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Result</a:t>
            </a:r>
            <a:endParaRPr sz="4800"/>
          </a:p>
        </p:txBody>
      </p:sp>
      <p:sp>
        <p:nvSpPr>
          <p:cNvPr id="264" name="Google Shape;264;p23"/>
          <p:cNvSpPr txBox="1"/>
          <p:nvPr/>
        </p:nvSpPr>
        <p:spPr>
          <a:xfrm>
            <a:off x="516200" y="2558025"/>
            <a:ext cx="4457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25" y="3785375"/>
            <a:ext cx="1239651" cy="1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4334351" y="2063289"/>
            <a:ext cx="1053600" cy="1264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179300" y="2184250"/>
            <a:ext cx="15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12/12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Mandatory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5750300" y="1418950"/>
            <a:ext cx="2454000" cy="2454000"/>
          </a:xfrm>
          <a:prstGeom prst="donut">
            <a:avLst>
              <a:gd fmla="val 12752" name="adj"/>
            </a:avLst>
          </a:prstGeom>
          <a:solidFill>
            <a:schemeClr val="dk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4"/>
          <p:cNvCxnSpPr>
            <a:stCxn id="274" idx="0"/>
          </p:cNvCxnSpPr>
          <p:nvPr/>
        </p:nvCxnSpPr>
        <p:spPr>
          <a:xfrm>
            <a:off x="6977300" y="1418950"/>
            <a:ext cx="0" cy="309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4"/>
          <p:cNvSpPr txBox="1"/>
          <p:nvPr/>
        </p:nvSpPr>
        <p:spPr>
          <a:xfrm>
            <a:off x="7519625" y="3810625"/>
            <a:ext cx="128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Optional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7" name="Google Shape;277;p24"/>
          <p:cNvGrpSpPr/>
          <p:nvPr/>
        </p:nvGrpSpPr>
        <p:grpSpPr>
          <a:xfrm>
            <a:off x="7485000" y="3424750"/>
            <a:ext cx="738500" cy="616275"/>
            <a:chOff x="7864300" y="3405650"/>
            <a:chExt cx="738500" cy="616275"/>
          </a:xfrm>
        </p:grpSpPr>
        <p:sp>
          <p:nvSpPr>
            <p:cNvPr id="278" name="Google Shape;278;p24"/>
            <p:cNvSpPr/>
            <p:nvPr/>
          </p:nvSpPr>
          <p:spPr>
            <a:xfrm>
              <a:off x="7864300" y="3797825"/>
              <a:ext cx="224100" cy="2241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78700" y="3405650"/>
              <a:ext cx="224100" cy="2241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154600" y="3629750"/>
              <a:ext cx="224100" cy="2241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4"/>
          <p:cNvGrpSpPr/>
          <p:nvPr/>
        </p:nvGrpSpPr>
        <p:grpSpPr>
          <a:xfrm>
            <a:off x="361496" y="864200"/>
            <a:ext cx="3242104" cy="1152000"/>
            <a:chOff x="209096" y="864200"/>
            <a:chExt cx="3242104" cy="1152000"/>
          </a:xfrm>
        </p:grpSpPr>
        <p:sp>
          <p:nvSpPr>
            <p:cNvPr id="282" name="Google Shape;282;p24"/>
            <p:cNvSpPr txBox="1"/>
            <p:nvPr/>
          </p:nvSpPr>
          <p:spPr>
            <a:xfrm>
              <a:off x="1468200" y="1094300"/>
              <a:ext cx="1983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documents with 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over 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340 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pages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09096" y="864200"/>
              <a:ext cx="783900" cy="923400"/>
            </a:xfrm>
            <a:prstGeom prst="foldedCorner">
              <a:avLst>
                <a:gd fmla="val 21045" name="adj"/>
              </a:avLst>
            </a:pr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__________</a:t>
              </a:r>
              <a:r>
                <a:rPr b="1" lang="en-GB" sz="800"/>
                <a:t>_______________________________________________</a:t>
              </a:r>
              <a:endParaRPr b="1" sz="8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85296" y="940400"/>
              <a:ext cx="783900" cy="923400"/>
            </a:xfrm>
            <a:prstGeom prst="foldedCorner">
              <a:avLst>
                <a:gd fmla="val 21045" name="adj"/>
              </a:avLst>
            </a:pr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__________</a:t>
              </a:r>
              <a:r>
                <a:rPr b="1" lang="en-GB" sz="800"/>
                <a:t>_______________________________________________</a:t>
              </a:r>
              <a:endParaRPr b="1" sz="8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361496" y="1016600"/>
              <a:ext cx="783900" cy="923400"/>
            </a:xfrm>
            <a:prstGeom prst="foldedCorner">
              <a:avLst>
                <a:gd fmla="val 21045" name="adj"/>
              </a:avLst>
            </a:pr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__________</a:t>
              </a:r>
              <a:r>
                <a:rPr b="1" lang="en-GB" sz="800"/>
                <a:t>_______________________________________________</a:t>
              </a:r>
              <a:endParaRPr b="1" sz="8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37696" y="1092800"/>
              <a:ext cx="783900" cy="923400"/>
            </a:xfrm>
            <a:prstGeom prst="foldedCorner">
              <a:avLst>
                <a:gd fmla="val 21045" name="adj"/>
              </a:avLst>
            </a:prstGeom>
            <a:solidFill>
              <a:schemeClr val="accent4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__________</a:t>
              </a:r>
              <a:r>
                <a:rPr b="1" lang="en-GB" sz="800"/>
                <a:t>_______________________________________________</a:t>
              </a:r>
              <a:endParaRPr b="1" sz="800"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1470375" y="2221500"/>
            <a:ext cx="2501625" cy="400200"/>
            <a:chOff x="1165575" y="2297700"/>
            <a:chExt cx="2501625" cy="400200"/>
          </a:xfrm>
        </p:grpSpPr>
        <p:grpSp>
          <p:nvGrpSpPr>
            <p:cNvPr id="288" name="Google Shape;288;p24"/>
            <p:cNvGrpSpPr/>
            <p:nvPr/>
          </p:nvGrpSpPr>
          <p:grpSpPr>
            <a:xfrm>
              <a:off x="3028500" y="2343150"/>
              <a:ext cx="638700" cy="309300"/>
              <a:chOff x="285300" y="2571750"/>
              <a:chExt cx="638700" cy="309300"/>
            </a:xfrm>
          </p:grpSpPr>
          <p:sp>
            <p:nvSpPr>
              <p:cNvPr id="289" name="Google Shape;289;p24"/>
              <p:cNvSpPr/>
              <p:nvPr/>
            </p:nvSpPr>
            <p:spPr>
              <a:xfrm>
                <a:off x="285300" y="2670300"/>
                <a:ext cx="638700" cy="1122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450000" y="2571750"/>
                <a:ext cx="309300" cy="309300"/>
              </a:xfrm>
              <a:prstGeom prst="ellipse">
                <a:avLst/>
              </a:prstGeom>
              <a:solidFill>
                <a:schemeClr val="accent4"/>
              </a:solidFill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24"/>
            <p:cNvSpPr txBox="1"/>
            <p:nvPr/>
          </p:nvSpPr>
          <p:spPr>
            <a:xfrm>
              <a:off x="1165575" y="2297700"/>
              <a:ext cx="190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Over 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1.100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commits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2" name="Google Shape;292;p24"/>
          <p:cNvGrpSpPr/>
          <p:nvPr/>
        </p:nvGrpSpPr>
        <p:grpSpPr>
          <a:xfrm>
            <a:off x="421350" y="2846300"/>
            <a:ext cx="2591150" cy="481800"/>
            <a:chOff x="345150" y="2922500"/>
            <a:chExt cx="2591150" cy="481800"/>
          </a:xfrm>
        </p:grpSpPr>
        <p:sp>
          <p:nvSpPr>
            <p:cNvPr id="293" name="Google Shape;293;p24"/>
            <p:cNvSpPr/>
            <p:nvPr/>
          </p:nvSpPr>
          <p:spPr>
            <a:xfrm>
              <a:off x="345150" y="2922500"/>
              <a:ext cx="638700" cy="481800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1165400" y="2960600"/>
              <a:ext cx="177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Over 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Meetings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24"/>
          <p:cNvGrpSpPr/>
          <p:nvPr/>
        </p:nvGrpSpPr>
        <p:grpSpPr>
          <a:xfrm>
            <a:off x="1113275" y="3544700"/>
            <a:ext cx="2819275" cy="554100"/>
            <a:chOff x="1037075" y="4382900"/>
            <a:chExt cx="2819275" cy="554100"/>
          </a:xfrm>
        </p:grpSpPr>
        <p:sp>
          <p:nvSpPr>
            <p:cNvPr id="296" name="Google Shape;296;p24"/>
            <p:cNvSpPr txBox="1"/>
            <p:nvPr/>
          </p:nvSpPr>
          <p:spPr>
            <a:xfrm>
              <a:off x="3136950" y="4382900"/>
              <a:ext cx="719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&lt;/&gt;</a:t>
              </a:r>
              <a:endParaRPr b="1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1037075" y="4457625"/>
              <a:ext cx="211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ca.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11.300 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lines of code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24"/>
          <p:cNvGrpSpPr/>
          <p:nvPr/>
        </p:nvGrpSpPr>
        <p:grpSpPr>
          <a:xfrm>
            <a:off x="465250" y="4180250"/>
            <a:ext cx="2948050" cy="653100"/>
            <a:chOff x="465250" y="4256450"/>
            <a:chExt cx="2948050" cy="6531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1165400" y="4382900"/>
              <a:ext cx="224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Test coverage of </a:t>
              </a:r>
              <a:r>
                <a:rPr b="1"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80</a:t>
              </a:r>
              <a:r>
                <a:rPr lang="en-GB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 flipH="1" rot="10800000">
              <a:off x="465250" y="4256450"/>
              <a:ext cx="531600" cy="653100"/>
            </a:xfrm>
            <a:prstGeom prst="foldedCorner">
              <a:avLst>
                <a:gd fmla="val 29421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2"/>
                  </a:solidFill>
                </a:rPr>
                <a:t>__</a:t>
              </a:r>
              <a:r>
                <a:rPr b="1" lang="en-GB" sz="900">
                  <a:solidFill>
                    <a:schemeClr val="lt2"/>
                  </a:solidFill>
                </a:rPr>
                <a:t>__⊠</a:t>
              </a:r>
              <a:endParaRPr b="1" sz="900">
                <a:solidFill>
                  <a:schemeClr val="lt2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2"/>
                  </a:solidFill>
                </a:rPr>
                <a:t>____⊠</a:t>
              </a:r>
              <a:endParaRPr b="1" sz="900">
                <a:solidFill>
                  <a:schemeClr val="lt2"/>
                </a:solidFill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chemeClr val="lt2"/>
                  </a:solidFill>
                </a:rPr>
                <a:t>⊠</a:t>
              </a:r>
              <a:endParaRPr b="1" sz="900">
                <a:solidFill>
                  <a:schemeClr val="lt2"/>
                </a:solidFill>
              </a:endParaRPr>
            </a:p>
          </p:txBody>
        </p:sp>
      </p:grpSp>
      <p:sp>
        <p:nvSpPr>
          <p:cNvPr id="301" name="Google Shape;30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>
            <a:off x="4092600" y="2110500"/>
            <a:ext cx="958800" cy="1532100"/>
            <a:chOff x="5678125" y="1704250"/>
            <a:chExt cx="958800" cy="1532100"/>
          </a:xfrm>
        </p:grpSpPr>
        <p:sp>
          <p:nvSpPr>
            <p:cNvPr id="308" name="Google Shape;308;p25"/>
            <p:cNvSpPr/>
            <p:nvPr/>
          </p:nvSpPr>
          <p:spPr>
            <a:xfrm>
              <a:off x="5678125" y="1704250"/>
              <a:ext cx="958800" cy="1532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801025" y="1859925"/>
              <a:ext cx="7047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801025" y="2064750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805175" y="2318775"/>
              <a:ext cx="7047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036025" y="2089350"/>
              <a:ext cx="4698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3" name="Google Shape;3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375" y="2815146"/>
            <a:ext cx="766951" cy="7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5"/>
          <p:cNvSpPr/>
          <p:nvPr/>
        </p:nvSpPr>
        <p:spPr>
          <a:xfrm rot="5394011">
            <a:off x="4453008" y="1825060"/>
            <a:ext cx="172200" cy="405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2557850" y="3990113"/>
            <a:ext cx="999600" cy="914059"/>
            <a:chOff x="2557850" y="3990113"/>
            <a:chExt cx="999600" cy="914059"/>
          </a:xfrm>
        </p:grpSpPr>
        <p:grpSp>
          <p:nvGrpSpPr>
            <p:cNvPr id="316" name="Google Shape;316;p25"/>
            <p:cNvGrpSpPr/>
            <p:nvPr/>
          </p:nvGrpSpPr>
          <p:grpSpPr>
            <a:xfrm>
              <a:off x="2674196" y="3990113"/>
              <a:ext cx="766921" cy="516940"/>
              <a:chOff x="2105750" y="3375757"/>
              <a:chExt cx="901200" cy="548943"/>
            </a:xfrm>
          </p:grpSpPr>
          <p:sp>
            <p:nvSpPr>
              <p:cNvPr id="317" name="Google Shape;317;p25"/>
              <p:cNvSpPr/>
              <p:nvPr/>
            </p:nvSpPr>
            <p:spPr>
              <a:xfrm>
                <a:off x="2105750" y="3375757"/>
                <a:ext cx="901200" cy="495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18" name="Google Shape;318;p25"/>
              <p:cNvCxnSpPr/>
              <p:nvPr/>
            </p:nvCxnSpPr>
            <p:spPr>
              <a:xfrm>
                <a:off x="2228600" y="3924700"/>
                <a:ext cx="6555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9" name="Google Shape;319;p25"/>
            <p:cNvSpPr txBox="1"/>
            <p:nvPr/>
          </p:nvSpPr>
          <p:spPr>
            <a:xfrm>
              <a:off x="2557850" y="4503972"/>
              <a:ext cx="99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5"/>
          <p:cNvGrpSpPr/>
          <p:nvPr/>
        </p:nvGrpSpPr>
        <p:grpSpPr>
          <a:xfrm>
            <a:off x="5555589" y="4017434"/>
            <a:ext cx="1078800" cy="886731"/>
            <a:chOff x="5555589" y="4017434"/>
            <a:chExt cx="1078800" cy="886731"/>
          </a:xfrm>
        </p:grpSpPr>
        <p:grpSp>
          <p:nvGrpSpPr>
            <p:cNvPr id="321" name="Google Shape;321;p25"/>
            <p:cNvGrpSpPr/>
            <p:nvPr/>
          </p:nvGrpSpPr>
          <p:grpSpPr>
            <a:xfrm>
              <a:off x="5711438" y="4017434"/>
              <a:ext cx="767100" cy="462313"/>
              <a:chOff x="5779675" y="4050212"/>
              <a:chExt cx="767100" cy="462313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5779675" y="4050212"/>
                <a:ext cx="767100" cy="462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3" name="Google Shape;323;p25"/>
              <p:cNvCxnSpPr/>
              <p:nvPr/>
            </p:nvCxnSpPr>
            <p:spPr>
              <a:xfrm>
                <a:off x="5942000" y="4050224"/>
                <a:ext cx="0" cy="46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4" name="Google Shape;324;p25"/>
            <p:cNvSpPr txBox="1"/>
            <p:nvPr/>
          </p:nvSpPr>
          <p:spPr>
            <a:xfrm>
              <a:off x="5555589" y="4503965"/>
              <a:ext cx="107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Dashboard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25" name="Google Shape;325;p25"/>
          <p:cNvCxnSpPr/>
          <p:nvPr/>
        </p:nvCxnSpPr>
        <p:spPr>
          <a:xfrm>
            <a:off x="3676213" y="4244247"/>
            <a:ext cx="3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5"/>
          <p:cNvCxnSpPr/>
          <p:nvPr/>
        </p:nvCxnSpPr>
        <p:spPr>
          <a:xfrm>
            <a:off x="5121225" y="4248584"/>
            <a:ext cx="3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327" name="Google Shape;327;p25"/>
          <p:cNvGrpSpPr/>
          <p:nvPr/>
        </p:nvGrpSpPr>
        <p:grpSpPr>
          <a:xfrm>
            <a:off x="3998538" y="3990125"/>
            <a:ext cx="999600" cy="914047"/>
            <a:chOff x="3998538" y="3990125"/>
            <a:chExt cx="999600" cy="914047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4210475" y="3990125"/>
              <a:ext cx="659400" cy="558300"/>
              <a:chOff x="4210475" y="3990125"/>
              <a:chExt cx="659400" cy="558300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4210475" y="3990125"/>
                <a:ext cx="659400" cy="5583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4503763" y="4080372"/>
                <a:ext cx="234600" cy="5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4339763" y="4229047"/>
                <a:ext cx="398700" cy="5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4366920" y="4080372"/>
                <a:ext cx="55500" cy="55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4339763" y="4377722"/>
                <a:ext cx="398700" cy="55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25"/>
            <p:cNvSpPr txBox="1"/>
            <p:nvPr/>
          </p:nvSpPr>
          <p:spPr>
            <a:xfrm>
              <a:off x="3998538" y="4503972"/>
              <a:ext cx="99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" name="Google Shape;335;p25"/>
          <p:cNvSpPr txBox="1"/>
          <p:nvPr/>
        </p:nvSpPr>
        <p:spPr>
          <a:xfrm>
            <a:off x="5252788" y="3264750"/>
            <a:ext cx="6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[…]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2507250" y="328395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Layout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2457900" y="28726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Plugin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2415375" y="2530663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Calendar widget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2154075" y="2104500"/>
            <a:ext cx="17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Publications widget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3720125" y="1516988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Announcements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2415375" y="17774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Clock widget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4930800" y="174560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Cafeteria widget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5159400" y="212660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 display widget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5194800" y="2571750"/>
            <a:ext cx="10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5235600" y="2964800"/>
            <a:ext cx="2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Themability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7210450" y="248254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Edit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 files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7210450" y="2779120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Error logging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7210450" y="3075695"/>
            <a:ext cx="19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Permission system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9" name="Google Shape;349;p25"/>
          <p:cNvGrpSpPr/>
          <p:nvPr/>
        </p:nvGrpSpPr>
        <p:grpSpPr>
          <a:xfrm>
            <a:off x="6273525" y="2508575"/>
            <a:ext cx="1043100" cy="925200"/>
            <a:chOff x="6273525" y="2508575"/>
            <a:chExt cx="1043100" cy="925200"/>
          </a:xfrm>
        </p:grpSpPr>
        <p:sp>
          <p:nvSpPr>
            <p:cNvPr id="350" name="Google Shape;350;p25"/>
            <p:cNvSpPr/>
            <p:nvPr/>
          </p:nvSpPr>
          <p:spPr>
            <a:xfrm>
              <a:off x="6881925" y="2508575"/>
              <a:ext cx="434700" cy="925200"/>
            </a:xfrm>
            <a:prstGeom prst="leftBrace">
              <a:avLst>
                <a:gd fmla="val 7323" name="adj1"/>
                <a:gd fmla="val 2870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1" name="Google Shape;351;p25"/>
            <p:cNvCxnSpPr>
              <a:stCxn id="350" idx="1"/>
              <a:endCxn id="344" idx="3"/>
            </p:cNvCxnSpPr>
            <p:nvPr/>
          </p:nvCxnSpPr>
          <p:spPr>
            <a:xfrm rot="10800000">
              <a:off x="6273525" y="2771754"/>
              <a:ext cx="608400" cy="2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2" name="Google Shape;352;p25"/>
          <p:cNvCxnSpPr/>
          <p:nvPr/>
        </p:nvCxnSpPr>
        <p:spPr>
          <a:xfrm flipH="1" rot="10800000">
            <a:off x="7009350" y="2014500"/>
            <a:ext cx="751200" cy="255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5"/>
          <p:cNvCxnSpPr/>
          <p:nvPr/>
        </p:nvCxnSpPr>
        <p:spPr>
          <a:xfrm rot="10800000">
            <a:off x="6499300" y="3317075"/>
            <a:ext cx="633900" cy="57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5"/>
          <p:cNvCxnSpPr/>
          <p:nvPr/>
        </p:nvCxnSpPr>
        <p:spPr>
          <a:xfrm flipH="1" rot="10800000">
            <a:off x="6340625" y="1562500"/>
            <a:ext cx="246600" cy="220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5"/>
          <p:cNvCxnSpPr/>
          <p:nvPr/>
        </p:nvCxnSpPr>
        <p:spPr>
          <a:xfrm flipH="1" rot="10800000">
            <a:off x="1849350" y="3561175"/>
            <a:ext cx="825000" cy="38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5"/>
          <p:cNvCxnSpPr/>
          <p:nvPr/>
        </p:nvCxnSpPr>
        <p:spPr>
          <a:xfrm flipH="1" rot="10800000">
            <a:off x="1543875" y="2788500"/>
            <a:ext cx="871500" cy="497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>
            <a:stCxn id="339" idx="1"/>
          </p:cNvCxnSpPr>
          <p:nvPr/>
        </p:nvCxnSpPr>
        <p:spPr>
          <a:xfrm rot="10800000">
            <a:off x="1821375" y="2289900"/>
            <a:ext cx="332700" cy="14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/>
          <p:nvPr/>
        </p:nvCxnSpPr>
        <p:spPr>
          <a:xfrm>
            <a:off x="1964925" y="1659450"/>
            <a:ext cx="693600" cy="214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/>
          <p:nvPr/>
        </p:nvCxnSpPr>
        <p:spPr>
          <a:xfrm flipH="1" rot="10800000">
            <a:off x="4307675" y="1309725"/>
            <a:ext cx="46500" cy="26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25" y="4052399"/>
            <a:ext cx="1536297" cy="766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1" name="Google Shape;3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3926" y="3850754"/>
            <a:ext cx="1491299" cy="10802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2" name="Google Shape;3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5250" y="1341184"/>
            <a:ext cx="999601" cy="10123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3" name="Google Shape;36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250" y="1966296"/>
            <a:ext cx="1536299" cy="7388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8">
            <a:alphaModFix/>
          </a:blip>
          <a:srcRect b="18652" l="0" r="8717" t="0"/>
          <a:stretch/>
        </p:blipFill>
        <p:spPr>
          <a:xfrm>
            <a:off x="301750" y="3093000"/>
            <a:ext cx="1043100" cy="738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5" name="Google Shape;36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3625" y="747696"/>
            <a:ext cx="1491301" cy="6860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6" name="Google Shape;36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0963" y="875849"/>
            <a:ext cx="1351416" cy="702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367" name="Google Shape;367;p25"/>
          <p:cNvGrpSpPr/>
          <p:nvPr/>
        </p:nvGrpSpPr>
        <p:grpSpPr>
          <a:xfrm>
            <a:off x="2598150" y="831326"/>
            <a:ext cx="3486650" cy="435874"/>
            <a:chOff x="2598150" y="831326"/>
            <a:chExt cx="3486650" cy="435874"/>
          </a:xfrm>
        </p:grpSpPr>
        <p:pic>
          <p:nvPicPr>
            <p:cNvPr id="368" name="Google Shape;368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674344" y="1070250"/>
              <a:ext cx="1625081" cy="173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69" name="Google Shape;369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598150" y="831326"/>
              <a:ext cx="2798494" cy="255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70" name="Google Shape;370;p2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825850" y="1046400"/>
              <a:ext cx="2258950" cy="220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/>
          <p:nvPr/>
        </p:nvSpPr>
        <p:spPr>
          <a:xfrm>
            <a:off x="499800" y="363600"/>
            <a:ext cx="8144400" cy="4416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>
            <p:ph type="title"/>
          </p:nvPr>
        </p:nvSpPr>
        <p:spPr>
          <a:xfrm>
            <a:off x="460950" y="2120100"/>
            <a:ext cx="8222100" cy="9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820"/>
              <a:t>Live  Demo</a:t>
            </a:r>
            <a:endParaRPr sz="4820"/>
          </a:p>
        </p:txBody>
      </p:sp>
      <p:sp>
        <p:nvSpPr>
          <p:cNvPr id="378" name="Google Shape;378;p26"/>
          <p:cNvSpPr/>
          <p:nvPr/>
        </p:nvSpPr>
        <p:spPr>
          <a:xfrm>
            <a:off x="4144302" y="2322875"/>
            <a:ext cx="139200" cy="13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460950" y="1608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Summary</a:t>
            </a:r>
            <a:endParaRPr sz="4800"/>
          </a:p>
        </p:txBody>
      </p:sp>
      <p:sp>
        <p:nvSpPr>
          <p:cNvPr id="385" name="Google Shape;385;p27"/>
          <p:cNvSpPr txBox="1"/>
          <p:nvPr/>
        </p:nvSpPr>
        <p:spPr>
          <a:xfrm>
            <a:off x="516200" y="2558025"/>
            <a:ext cx="445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Personal Takeaways	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25" y="3785375"/>
            <a:ext cx="1239651" cy="1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Takeaways </a:t>
            </a:r>
            <a:r>
              <a:rPr lang="en-GB" sz="1800"/>
              <a:t>Henry Boos</a:t>
            </a:r>
            <a:endParaRPr sz="1800"/>
          </a:p>
        </p:txBody>
      </p:sp>
      <p:sp>
        <p:nvSpPr>
          <p:cNvPr id="393" name="Google Shape;393;p28"/>
          <p:cNvSpPr txBox="1"/>
          <p:nvPr/>
        </p:nvSpPr>
        <p:spPr>
          <a:xfrm>
            <a:off x="1471625" y="2421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3088500" y="25241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 design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781075" y="3336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662750" y="3067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6681800" y="2524125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Collaboration &amp; Leadership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4283850" y="4079075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Workload &amp; Stress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567475" y="374110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2236025" y="42503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LaTeX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3164700" y="34672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4397075" y="2028938"/>
            <a:ext cx="19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Development process</a:t>
            </a:r>
            <a:b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 software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Takeaways </a:t>
            </a:r>
            <a:r>
              <a:rPr lang="en-GB" sz="1800"/>
              <a:t>Jannik Wibker</a:t>
            </a:r>
            <a:endParaRPr sz="1800"/>
          </a:p>
        </p:txBody>
      </p:sp>
      <p:sp>
        <p:nvSpPr>
          <p:cNvPr id="409" name="Google Shape;409;p29"/>
          <p:cNvSpPr txBox="1"/>
          <p:nvPr/>
        </p:nvSpPr>
        <p:spPr>
          <a:xfrm>
            <a:off x="1471625" y="2421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3088500" y="25241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 design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9"/>
          <p:cNvSpPr txBox="1"/>
          <p:nvPr/>
        </p:nvSpPr>
        <p:spPr>
          <a:xfrm>
            <a:off x="781075" y="3336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9"/>
          <p:cNvSpPr txBox="1"/>
          <p:nvPr/>
        </p:nvSpPr>
        <p:spPr>
          <a:xfrm>
            <a:off x="4662750" y="3067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9"/>
          <p:cNvSpPr txBox="1"/>
          <p:nvPr/>
        </p:nvSpPr>
        <p:spPr>
          <a:xfrm>
            <a:off x="6681800" y="2524125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Collaboration &amp; Leadership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283850" y="4079075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Workload &amp; Stress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6567475" y="374110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9"/>
          <p:cNvSpPr txBox="1"/>
          <p:nvPr/>
        </p:nvSpPr>
        <p:spPr>
          <a:xfrm>
            <a:off x="2236025" y="42503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LaTeX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3164700" y="34672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9"/>
          <p:cNvSpPr txBox="1"/>
          <p:nvPr/>
        </p:nvSpPr>
        <p:spPr>
          <a:xfrm>
            <a:off x="4397075" y="2028938"/>
            <a:ext cx="19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Development process</a:t>
            </a:r>
            <a:b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of software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/>
        </p:nvSpPr>
        <p:spPr>
          <a:xfrm>
            <a:off x="6567475" y="374110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Takeaways </a:t>
            </a:r>
            <a:r>
              <a:rPr lang="en-GB" sz="1800"/>
              <a:t>Jiangang Huang</a:t>
            </a:r>
            <a:endParaRPr sz="1800"/>
          </a:p>
        </p:txBody>
      </p:sp>
      <p:sp>
        <p:nvSpPr>
          <p:cNvPr id="426" name="Google Shape;426;p30"/>
          <p:cNvSpPr txBox="1"/>
          <p:nvPr/>
        </p:nvSpPr>
        <p:spPr>
          <a:xfrm>
            <a:off x="1471625" y="2421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3088500" y="25241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 design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781075" y="3336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4662750" y="3067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6681800" y="2524125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Collaboration &amp; Leadership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4283850" y="4079075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Workload &amp; Stress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2236025" y="42503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LaTeX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3164700" y="34672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4397075" y="2028938"/>
            <a:ext cx="19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Development process</a:t>
            </a:r>
            <a:b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of software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Takeaways </a:t>
            </a:r>
            <a:r>
              <a:rPr lang="en-GB" sz="1800"/>
              <a:t>Sicheng Dong</a:t>
            </a:r>
            <a:endParaRPr sz="1800"/>
          </a:p>
        </p:txBody>
      </p:sp>
      <p:sp>
        <p:nvSpPr>
          <p:cNvPr id="441" name="Google Shape;441;p31"/>
          <p:cNvSpPr txBox="1"/>
          <p:nvPr/>
        </p:nvSpPr>
        <p:spPr>
          <a:xfrm>
            <a:off x="1471625" y="2421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3088500" y="25241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 design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781075" y="3336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4662750" y="3067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6681800" y="2524125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Collaboration &amp; Leadership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1"/>
          <p:cNvSpPr txBox="1"/>
          <p:nvPr/>
        </p:nvSpPr>
        <p:spPr>
          <a:xfrm>
            <a:off x="4283850" y="4079075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Workload &amp; Stress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6567475" y="374110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1"/>
          <p:cNvSpPr txBox="1"/>
          <p:nvPr/>
        </p:nvSpPr>
        <p:spPr>
          <a:xfrm>
            <a:off x="2236025" y="42503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LaTeX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1"/>
          <p:cNvSpPr txBox="1"/>
          <p:nvPr/>
        </p:nvSpPr>
        <p:spPr>
          <a:xfrm>
            <a:off x="3164700" y="34672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4397075" y="2028938"/>
            <a:ext cx="19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Development process</a:t>
            </a:r>
            <a:b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of software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Overview</a:t>
            </a:r>
            <a:endParaRPr sz="4800"/>
          </a:p>
        </p:txBody>
      </p:sp>
      <p:sp>
        <p:nvSpPr>
          <p:cNvPr id="80" name="Google Shape;80;p14"/>
          <p:cNvSpPr txBox="1"/>
          <p:nvPr/>
        </p:nvSpPr>
        <p:spPr>
          <a:xfrm>
            <a:off x="3892450" y="244500"/>
            <a:ext cx="479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892450" y="1167663"/>
            <a:ext cx="47940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Waterfall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Teamwork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Difficulties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892450" y="2655375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Live Demo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892450" y="3859875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Personal Takeaways	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Takeaways </a:t>
            </a:r>
            <a:r>
              <a:rPr lang="en-GB" sz="1800"/>
              <a:t>Lennard Kittner</a:t>
            </a:r>
            <a:endParaRPr sz="1800"/>
          </a:p>
        </p:txBody>
      </p:sp>
      <p:sp>
        <p:nvSpPr>
          <p:cNvPr id="457" name="Google Shape;457;p32"/>
          <p:cNvSpPr txBox="1"/>
          <p:nvPr/>
        </p:nvSpPr>
        <p:spPr>
          <a:xfrm>
            <a:off x="1471625" y="24217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3088500" y="252412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design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781075" y="3336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4662750" y="30670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6681800" y="2524125"/>
            <a:ext cx="13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Collaboration &amp; Leadership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4283850" y="4079075"/>
            <a:ext cx="16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Workload &amp; Stress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6567475" y="3741100"/>
            <a:ext cx="1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structure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2236025" y="4250375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LaTeX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3164700" y="3467250"/>
            <a:ext cx="5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4397075" y="2028938"/>
            <a:ext cx="19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Development process</a:t>
            </a:r>
            <a:b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of software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473" name="Google Shape;473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Room for </a:t>
            </a:r>
            <a:r>
              <a:rPr lang="en-GB">
                <a:solidFill>
                  <a:schemeClr val="dk2"/>
                </a:solidFill>
              </a:rPr>
              <a:t>small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>
                <a:solidFill>
                  <a:schemeClr val="dk2"/>
                </a:solidFill>
              </a:rPr>
              <a:t>improvements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Displays useful information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lots of helpful plugins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Highly configurable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Deeply extensible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Fulfills</a:t>
            </a:r>
            <a:r>
              <a:rPr lang="en-GB">
                <a:solidFill>
                  <a:schemeClr val="dk2"/>
                </a:solidFill>
              </a:rPr>
              <a:t> the needs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4" name="Google Shape;474;p33"/>
          <p:cNvSpPr txBox="1"/>
          <p:nvPr/>
        </p:nvSpPr>
        <p:spPr>
          <a:xfrm>
            <a:off x="5346050" y="3607825"/>
            <a:ext cx="20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</a:t>
            </a:r>
            <a:r>
              <a:rPr lang="en-GB">
                <a:solidFill>
                  <a:schemeClr val="dk2"/>
                </a:solidFill>
              </a:rPr>
              <a:t>Good extensibility</a:t>
            </a:r>
            <a:r>
              <a:rPr lang="en-GB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5" name="Google Shape;475;p33"/>
          <p:cNvSpPr txBox="1"/>
          <p:nvPr/>
        </p:nvSpPr>
        <p:spPr>
          <a:xfrm>
            <a:off x="6239975" y="2970650"/>
            <a:ext cx="26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</a:t>
            </a:r>
            <a:r>
              <a:rPr lang="en-GB">
                <a:solidFill>
                  <a:schemeClr val="dk2"/>
                </a:solidFill>
              </a:rPr>
              <a:t>Having default config files that can be applied is pretty nice</a:t>
            </a:r>
            <a:r>
              <a:rPr lang="en-GB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6" name="Google Shape;476;p33"/>
          <p:cNvSpPr txBox="1"/>
          <p:nvPr/>
        </p:nvSpPr>
        <p:spPr>
          <a:xfrm>
            <a:off x="3767550" y="4227450"/>
            <a:ext cx="163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∅ 8/10</a:t>
            </a:r>
            <a:endParaRPr b="1"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5343837" y="2548875"/>
            <a:ext cx="22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</a:t>
            </a:r>
            <a:r>
              <a:rPr lang="en-GB">
                <a:solidFill>
                  <a:schemeClr val="dk2"/>
                </a:solidFill>
              </a:rPr>
              <a:t>The light mode is pretty</a:t>
            </a:r>
            <a:r>
              <a:rPr lang="en-GB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5917625" y="4029600"/>
            <a:ext cx="29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</a:t>
            </a:r>
            <a:r>
              <a:rPr lang="en-GB">
                <a:solidFill>
                  <a:schemeClr val="dk2"/>
                </a:solidFill>
              </a:rPr>
              <a:t>The dashboard looks very nice</a:t>
            </a:r>
            <a:r>
              <a:rPr lang="en-GB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6335700" y="1911700"/>
            <a:ext cx="25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“</a:t>
            </a:r>
            <a:r>
              <a:rPr lang="en-GB">
                <a:solidFill>
                  <a:schemeClr val="dk2"/>
                </a:solidFill>
              </a:rPr>
              <a:t>The dashboard is pretty intuitive and clean</a:t>
            </a:r>
            <a:r>
              <a:rPr lang="en-GB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0" name="Google Shape;48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 txBox="1"/>
          <p:nvPr>
            <p:ph type="title"/>
          </p:nvPr>
        </p:nvSpPr>
        <p:spPr>
          <a:xfrm>
            <a:off x="460950" y="1558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“Can’t this TV display something useful?” </a:t>
            </a:r>
            <a:endParaRPr sz="3000"/>
          </a:p>
        </p:txBody>
      </p:sp>
      <p:sp>
        <p:nvSpPr>
          <p:cNvPr id="486" name="Google Shape;486;p34"/>
          <p:cNvSpPr txBox="1"/>
          <p:nvPr>
            <p:ph type="title"/>
          </p:nvPr>
        </p:nvSpPr>
        <p:spPr>
          <a:xfrm>
            <a:off x="460950" y="25447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Yes, now it can!</a:t>
            </a:r>
            <a:endParaRPr b="1" sz="3000"/>
          </a:p>
        </p:txBody>
      </p:sp>
      <p:sp>
        <p:nvSpPr>
          <p:cNvPr id="487" name="Google Shape;48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>
            <p:ph type="title"/>
          </p:nvPr>
        </p:nvSpPr>
        <p:spPr>
          <a:xfrm>
            <a:off x="475500" y="1111050"/>
            <a:ext cx="8222100" cy="10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 you for your attention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493" name="Google Shape;493;p35"/>
          <p:cNvSpPr txBox="1"/>
          <p:nvPr>
            <p:ph idx="1" type="body"/>
          </p:nvPr>
        </p:nvSpPr>
        <p:spPr>
          <a:xfrm>
            <a:off x="475500" y="2346950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Any questions left?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494" name="Google Shape;4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25" y="3604875"/>
            <a:ext cx="1239651" cy="1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5"/>
          <p:cNvSpPr txBox="1"/>
          <p:nvPr>
            <p:ph idx="4294967295" type="subTitle"/>
          </p:nvPr>
        </p:nvSpPr>
        <p:spPr>
          <a:xfrm>
            <a:off x="475500" y="46279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i="1" lang="en-GB" sz="1365">
                <a:solidFill>
                  <a:schemeClr val="lt1"/>
                </a:solidFill>
              </a:rPr>
              <a:t>b</a:t>
            </a:r>
            <a:r>
              <a:rPr i="1" lang="en-GB" sz="1365">
                <a:solidFill>
                  <a:schemeClr val="lt1"/>
                </a:solidFill>
              </a:rPr>
              <a:t>y Lennard Kittner, Jiangang Huang, Sicheng Dong, Jannik Wibker and Henry Boos</a:t>
            </a:r>
            <a:endParaRPr i="1" sz="1365">
              <a:solidFill>
                <a:schemeClr val="lt1"/>
              </a:solidFill>
            </a:endParaRPr>
          </a:p>
        </p:txBody>
      </p:sp>
      <p:sp>
        <p:nvSpPr>
          <p:cNvPr id="496" name="Google Shape;496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6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4" name="Google Shape;504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60950" y="1608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Goal</a:t>
            </a:r>
            <a:endParaRPr sz="4800"/>
          </a:p>
        </p:txBody>
      </p:sp>
      <p:sp>
        <p:nvSpPr>
          <p:cNvPr id="90" name="Google Shape;90;p15"/>
          <p:cNvSpPr txBox="1"/>
          <p:nvPr/>
        </p:nvSpPr>
        <p:spPr>
          <a:xfrm>
            <a:off x="460950" y="2571750"/>
            <a:ext cx="445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25" y="3785375"/>
            <a:ext cx="1239651" cy="1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5678125" y="1704250"/>
            <a:ext cx="958800" cy="1532100"/>
            <a:chOff x="5678125" y="1704250"/>
            <a:chExt cx="958800" cy="1532100"/>
          </a:xfrm>
        </p:grpSpPr>
        <p:sp>
          <p:nvSpPr>
            <p:cNvPr id="98" name="Google Shape;98;p16"/>
            <p:cNvSpPr/>
            <p:nvPr/>
          </p:nvSpPr>
          <p:spPr>
            <a:xfrm>
              <a:off x="5678125" y="1704250"/>
              <a:ext cx="958800" cy="1532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801025" y="1859925"/>
              <a:ext cx="7047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801025" y="2064750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805175" y="2318775"/>
              <a:ext cx="7047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036025" y="2089350"/>
              <a:ext cx="469800" cy="9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425215" y="1066240"/>
            <a:ext cx="1630613" cy="1631497"/>
            <a:chOff x="388667" y="1328670"/>
            <a:chExt cx="2212200" cy="2213400"/>
          </a:xfrm>
        </p:grpSpPr>
        <p:sp>
          <p:nvSpPr>
            <p:cNvPr id="105" name="Google Shape;105;p16"/>
            <p:cNvSpPr/>
            <p:nvPr/>
          </p:nvSpPr>
          <p:spPr>
            <a:xfrm>
              <a:off x="388667" y="1328670"/>
              <a:ext cx="2212200" cy="2213400"/>
            </a:xfrm>
            <a:prstGeom prst="cube">
              <a:avLst>
                <a:gd fmla="val 1819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6"/>
            <p:cNvGrpSpPr/>
            <p:nvPr/>
          </p:nvGrpSpPr>
          <p:grpSpPr>
            <a:xfrm>
              <a:off x="634129" y="2045594"/>
              <a:ext cx="1298057" cy="1240911"/>
              <a:chOff x="634129" y="2045594"/>
              <a:chExt cx="1298057" cy="1240911"/>
            </a:xfrm>
          </p:grpSpPr>
          <p:grpSp>
            <p:nvGrpSpPr>
              <p:cNvPr id="107" name="Google Shape;107;p16"/>
              <p:cNvGrpSpPr/>
              <p:nvPr/>
            </p:nvGrpSpPr>
            <p:grpSpPr>
              <a:xfrm>
                <a:off x="634129" y="2045594"/>
                <a:ext cx="1298057" cy="580511"/>
                <a:chOff x="634129" y="2045594"/>
                <a:chExt cx="1298057" cy="580511"/>
              </a:xfrm>
            </p:grpSpPr>
            <p:grpSp>
              <p:nvGrpSpPr>
                <p:cNvPr id="108" name="Google Shape;108;p16"/>
                <p:cNvGrpSpPr/>
                <p:nvPr/>
              </p:nvGrpSpPr>
              <p:grpSpPr>
                <a:xfrm>
                  <a:off x="634129" y="2045594"/>
                  <a:ext cx="557030" cy="580511"/>
                  <a:chOff x="614525" y="1473200"/>
                  <a:chExt cx="256200" cy="267000"/>
                </a:xfrm>
              </p:grpSpPr>
              <p:grpSp>
                <p:nvGrpSpPr>
                  <p:cNvPr id="109" name="Google Shape;109;p16"/>
                  <p:cNvGrpSpPr/>
                  <p:nvPr/>
                </p:nvGrpSpPr>
                <p:grpSpPr>
                  <a:xfrm>
                    <a:off x="614525" y="1473200"/>
                    <a:ext cx="90000" cy="267000"/>
                    <a:chOff x="614525" y="1491225"/>
                    <a:chExt cx="90000" cy="267000"/>
                  </a:xfrm>
                </p:grpSpPr>
                <p:sp>
                  <p:nvSpPr>
                    <p:cNvPr id="110" name="Google Shape;110;p16"/>
                    <p:cNvSpPr/>
                    <p:nvPr/>
                  </p:nvSpPr>
                  <p:spPr>
                    <a:xfrm>
                      <a:off x="614525" y="14912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" name="Google Shape;111;p16"/>
                    <p:cNvSpPr/>
                    <p:nvPr/>
                  </p:nvSpPr>
                  <p:spPr>
                    <a:xfrm>
                      <a:off x="614525" y="16436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2" name="Google Shape;112;p16"/>
                  <p:cNvGrpSpPr/>
                  <p:nvPr/>
                </p:nvGrpSpPr>
                <p:grpSpPr>
                  <a:xfrm>
                    <a:off x="780725" y="1473200"/>
                    <a:ext cx="90000" cy="267000"/>
                    <a:chOff x="780725" y="1455175"/>
                    <a:chExt cx="90000" cy="267000"/>
                  </a:xfrm>
                </p:grpSpPr>
                <p:sp>
                  <p:nvSpPr>
                    <p:cNvPr id="113" name="Google Shape;113;p16"/>
                    <p:cNvSpPr/>
                    <p:nvPr/>
                  </p:nvSpPr>
                  <p:spPr>
                    <a:xfrm>
                      <a:off x="780725" y="14551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4" name="Google Shape;114;p16"/>
                    <p:cNvSpPr/>
                    <p:nvPr/>
                  </p:nvSpPr>
                  <p:spPr>
                    <a:xfrm>
                      <a:off x="780725" y="16075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15" name="Google Shape;115;p16"/>
                <p:cNvGrpSpPr/>
                <p:nvPr/>
              </p:nvGrpSpPr>
              <p:grpSpPr>
                <a:xfrm>
                  <a:off x="1375156" y="2045594"/>
                  <a:ext cx="557030" cy="580511"/>
                  <a:chOff x="614525" y="1473200"/>
                  <a:chExt cx="256200" cy="267000"/>
                </a:xfrm>
              </p:grpSpPr>
              <p:grpSp>
                <p:nvGrpSpPr>
                  <p:cNvPr id="116" name="Google Shape;116;p16"/>
                  <p:cNvGrpSpPr/>
                  <p:nvPr/>
                </p:nvGrpSpPr>
                <p:grpSpPr>
                  <a:xfrm>
                    <a:off x="614525" y="1473200"/>
                    <a:ext cx="90000" cy="267000"/>
                    <a:chOff x="614525" y="1491225"/>
                    <a:chExt cx="90000" cy="267000"/>
                  </a:xfrm>
                </p:grpSpPr>
                <p:sp>
                  <p:nvSpPr>
                    <p:cNvPr id="117" name="Google Shape;117;p16"/>
                    <p:cNvSpPr/>
                    <p:nvPr/>
                  </p:nvSpPr>
                  <p:spPr>
                    <a:xfrm>
                      <a:off x="614525" y="14912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8" name="Google Shape;118;p16"/>
                    <p:cNvSpPr/>
                    <p:nvPr/>
                  </p:nvSpPr>
                  <p:spPr>
                    <a:xfrm>
                      <a:off x="614525" y="16436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9" name="Google Shape;119;p16"/>
                  <p:cNvGrpSpPr/>
                  <p:nvPr/>
                </p:nvGrpSpPr>
                <p:grpSpPr>
                  <a:xfrm>
                    <a:off x="780725" y="1473200"/>
                    <a:ext cx="90000" cy="267000"/>
                    <a:chOff x="780725" y="1455175"/>
                    <a:chExt cx="90000" cy="267000"/>
                  </a:xfrm>
                </p:grpSpPr>
                <p:sp>
                  <p:nvSpPr>
                    <p:cNvPr id="120" name="Google Shape;120;p16"/>
                    <p:cNvSpPr/>
                    <p:nvPr/>
                  </p:nvSpPr>
                  <p:spPr>
                    <a:xfrm>
                      <a:off x="780725" y="14551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" name="Google Shape;121;p16"/>
                    <p:cNvSpPr/>
                    <p:nvPr/>
                  </p:nvSpPr>
                  <p:spPr>
                    <a:xfrm>
                      <a:off x="780725" y="16075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22" name="Google Shape;122;p16"/>
              <p:cNvGrpSpPr/>
              <p:nvPr/>
            </p:nvGrpSpPr>
            <p:grpSpPr>
              <a:xfrm>
                <a:off x="634129" y="2705994"/>
                <a:ext cx="1298057" cy="580511"/>
                <a:chOff x="634129" y="2045594"/>
                <a:chExt cx="1298057" cy="580511"/>
              </a:xfrm>
            </p:grpSpPr>
            <p:grpSp>
              <p:nvGrpSpPr>
                <p:cNvPr id="123" name="Google Shape;123;p16"/>
                <p:cNvGrpSpPr/>
                <p:nvPr/>
              </p:nvGrpSpPr>
              <p:grpSpPr>
                <a:xfrm>
                  <a:off x="634129" y="2045594"/>
                  <a:ext cx="557030" cy="580511"/>
                  <a:chOff x="614525" y="1473200"/>
                  <a:chExt cx="256200" cy="267000"/>
                </a:xfrm>
              </p:grpSpPr>
              <p:grpSp>
                <p:nvGrpSpPr>
                  <p:cNvPr id="124" name="Google Shape;124;p16"/>
                  <p:cNvGrpSpPr/>
                  <p:nvPr/>
                </p:nvGrpSpPr>
                <p:grpSpPr>
                  <a:xfrm>
                    <a:off x="614525" y="1473200"/>
                    <a:ext cx="90000" cy="267000"/>
                    <a:chOff x="614525" y="1491225"/>
                    <a:chExt cx="90000" cy="267000"/>
                  </a:xfrm>
                </p:grpSpPr>
                <p:sp>
                  <p:nvSpPr>
                    <p:cNvPr id="125" name="Google Shape;125;p16"/>
                    <p:cNvSpPr/>
                    <p:nvPr/>
                  </p:nvSpPr>
                  <p:spPr>
                    <a:xfrm>
                      <a:off x="614525" y="14912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6" name="Google Shape;126;p16"/>
                    <p:cNvSpPr/>
                    <p:nvPr/>
                  </p:nvSpPr>
                  <p:spPr>
                    <a:xfrm>
                      <a:off x="614525" y="16436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27" name="Google Shape;127;p16"/>
                  <p:cNvGrpSpPr/>
                  <p:nvPr/>
                </p:nvGrpSpPr>
                <p:grpSpPr>
                  <a:xfrm>
                    <a:off x="780725" y="1473200"/>
                    <a:ext cx="90000" cy="267000"/>
                    <a:chOff x="780725" y="1455175"/>
                    <a:chExt cx="90000" cy="267000"/>
                  </a:xfrm>
                </p:grpSpPr>
                <p:sp>
                  <p:nvSpPr>
                    <p:cNvPr id="128" name="Google Shape;128;p16"/>
                    <p:cNvSpPr/>
                    <p:nvPr/>
                  </p:nvSpPr>
                  <p:spPr>
                    <a:xfrm>
                      <a:off x="780725" y="14551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" name="Google Shape;129;p16"/>
                    <p:cNvSpPr/>
                    <p:nvPr/>
                  </p:nvSpPr>
                  <p:spPr>
                    <a:xfrm>
                      <a:off x="780725" y="16075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30" name="Google Shape;130;p16"/>
                <p:cNvGrpSpPr/>
                <p:nvPr/>
              </p:nvGrpSpPr>
              <p:grpSpPr>
                <a:xfrm>
                  <a:off x="1375156" y="2045594"/>
                  <a:ext cx="557030" cy="580511"/>
                  <a:chOff x="614525" y="1473200"/>
                  <a:chExt cx="256200" cy="267000"/>
                </a:xfrm>
              </p:grpSpPr>
              <p:grpSp>
                <p:nvGrpSpPr>
                  <p:cNvPr id="131" name="Google Shape;131;p16"/>
                  <p:cNvGrpSpPr/>
                  <p:nvPr/>
                </p:nvGrpSpPr>
                <p:grpSpPr>
                  <a:xfrm>
                    <a:off x="614525" y="1473200"/>
                    <a:ext cx="90000" cy="267000"/>
                    <a:chOff x="614525" y="1491225"/>
                    <a:chExt cx="90000" cy="267000"/>
                  </a:xfrm>
                </p:grpSpPr>
                <p:sp>
                  <p:nvSpPr>
                    <p:cNvPr id="132" name="Google Shape;132;p16"/>
                    <p:cNvSpPr/>
                    <p:nvPr/>
                  </p:nvSpPr>
                  <p:spPr>
                    <a:xfrm>
                      <a:off x="614525" y="14912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3" name="Google Shape;133;p16"/>
                    <p:cNvSpPr/>
                    <p:nvPr/>
                  </p:nvSpPr>
                  <p:spPr>
                    <a:xfrm>
                      <a:off x="614525" y="164362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34" name="Google Shape;134;p16"/>
                  <p:cNvGrpSpPr/>
                  <p:nvPr/>
                </p:nvGrpSpPr>
                <p:grpSpPr>
                  <a:xfrm>
                    <a:off x="780725" y="1473200"/>
                    <a:ext cx="90000" cy="267000"/>
                    <a:chOff x="780725" y="1455175"/>
                    <a:chExt cx="90000" cy="267000"/>
                  </a:xfrm>
                </p:grpSpPr>
                <p:sp>
                  <p:nvSpPr>
                    <p:cNvPr id="135" name="Google Shape;135;p16"/>
                    <p:cNvSpPr/>
                    <p:nvPr/>
                  </p:nvSpPr>
                  <p:spPr>
                    <a:xfrm>
                      <a:off x="780725" y="14551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6" name="Google Shape;136;p16"/>
                    <p:cNvSpPr/>
                    <p:nvPr/>
                  </p:nvSpPr>
                  <p:spPr>
                    <a:xfrm>
                      <a:off x="780725" y="1607575"/>
                      <a:ext cx="90000" cy="11460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cxnSp>
        <p:nvCxnSpPr>
          <p:cNvPr id="137" name="Google Shape;137;p16"/>
          <p:cNvCxnSpPr>
            <a:endCxn id="138" idx="0"/>
          </p:cNvCxnSpPr>
          <p:nvPr/>
        </p:nvCxnSpPr>
        <p:spPr>
          <a:xfrm>
            <a:off x="969500" y="2933175"/>
            <a:ext cx="94200" cy="51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614450" y="3444675"/>
            <a:ext cx="8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2294200" y="2408900"/>
            <a:ext cx="283200" cy="101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" name="Google Shape;140;p16"/>
          <p:cNvGrpSpPr/>
          <p:nvPr/>
        </p:nvGrpSpPr>
        <p:grpSpPr>
          <a:xfrm>
            <a:off x="2782162" y="2084338"/>
            <a:ext cx="1630637" cy="974813"/>
            <a:chOff x="2048301" y="3375757"/>
            <a:chExt cx="1016100" cy="548943"/>
          </a:xfrm>
        </p:grpSpPr>
        <p:sp>
          <p:nvSpPr>
            <p:cNvPr id="141" name="Google Shape;141;p16"/>
            <p:cNvSpPr/>
            <p:nvPr/>
          </p:nvSpPr>
          <p:spPr>
            <a:xfrm>
              <a:off x="2105750" y="3375757"/>
              <a:ext cx="901200" cy="495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16"/>
            <p:cNvCxnSpPr/>
            <p:nvPr/>
          </p:nvCxnSpPr>
          <p:spPr>
            <a:xfrm>
              <a:off x="2228600" y="3924700"/>
              <a:ext cx="655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6"/>
            <p:cNvSpPr txBox="1"/>
            <p:nvPr/>
          </p:nvSpPr>
          <p:spPr>
            <a:xfrm>
              <a:off x="2048301" y="3467548"/>
              <a:ext cx="1016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Smart TV</a:t>
              </a:r>
              <a:endPara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5142025" y="1064838"/>
            <a:ext cx="203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 Service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16"/>
          <p:cNvCxnSpPr>
            <a:endCxn id="146" idx="1"/>
          </p:cNvCxnSpPr>
          <p:nvPr/>
        </p:nvCxnSpPr>
        <p:spPr>
          <a:xfrm flipH="1" rot="10800000">
            <a:off x="6988950" y="1738575"/>
            <a:ext cx="743100" cy="30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6"/>
          <p:cNvCxnSpPr>
            <a:endCxn id="148" idx="1"/>
          </p:cNvCxnSpPr>
          <p:nvPr/>
        </p:nvCxnSpPr>
        <p:spPr>
          <a:xfrm>
            <a:off x="6829225" y="2411325"/>
            <a:ext cx="823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6"/>
          <p:cNvCxnSpPr>
            <a:endCxn id="150" idx="1"/>
          </p:cNvCxnSpPr>
          <p:nvPr/>
        </p:nvCxnSpPr>
        <p:spPr>
          <a:xfrm>
            <a:off x="6956425" y="2924000"/>
            <a:ext cx="696300" cy="350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 flipH="1" rot="10800000">
            <a:off x="4616825" y="2554850"/>
            <a:ext cx="8292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900" y="2408896"/>
            <a:ext cx="766951" cy="7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7732050" y="1400025"/>
            <a:ext cx="132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Useful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652725" y="2195775"/>
            <a:ext cx="14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Configurable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652725" y="3059150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Extensibility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593525" y="3082538"/>
            <a:ext cx="1237225" cy="561613"/>
            <a:chOff x="1593525" y="3082538"/>
            <a:chExt cx="1237225" cy="561613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1916350" y="3105925"/>
              <a:ext cx="582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?!</a:t>
              </a:r>
              <a:endParaRPr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16"/>
            <p:cNvCxnSpPr/>
            <p:nvPr/>
          </p:nvCxnSpPr>
          <p:spPr>
            <a:xfrm flipH="1">
              <a:off x="2427250" y="3082538"/>
              <a:ext cx="403500" cy="184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 flipH="1">
              <a:off x="1593525" y="3459350"/>
              <a:ext cx="403500" cy="1848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16"/>
          <p:cNvSpPr txBox="1"/>
          <p:nvPr/>
        </p:nvSpPr>
        <p:spPr>
          <a:xfrm>
            <a:off x="2176925" y="4154450"/>
            <a:ext cx="499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“</a:t>
            </a:r>
            <a:r>
              <a:rPr lang="en-GB" sz="2000">
                <a:solidFill>
                  <a:schemeClr val="dk2"/>
                </a:solidFill>
              </a:rPr>
              <a:t>Can’t this TV display something useful?</a:t>
            </a:r>
            <a:r>
              <a:rPr lang="en-GB" sz="2000">
                <a:solidFill>
                  <a:schemeClr val="lt2"/>
                </a:solidFill>
              </a:rPr>
              <a:t>”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176" y="2671713"/>
            <a:ext cx="3510584" cy="2125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4" name="Google Shape;16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471900" y="1919075"/>
            <a:ext cx="82221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Split into frontend, backend and </a:t>
            </a:r>
            <a:r>
              <a:rPr lang="en-GB">
                <a:solidFill>
                  <a:schemeClr val="dk2"/>
                </a:solidFill>
              </a:rPr>
              <a:t>dashboard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5627038" y="1842875"/>
            <a:ext cx="3401462" cy="3011525"/>
            <a:chOff x="5627038" y="1919075"/>
            <a:chExt cx="3401462" cy="3011525"/>
          </a:xfrm>
        </p:grpSpPr>
        <p:pic>
          <p:nvPicPr>
            <p:cNvPr id="167" name="Google Shape;16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7038" y="1919075"/>
              <a:ext cx="1715974" cy="17159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68" name="Google Shape;16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38992" y="2097150"/>
              <a:ext cx="2589507" cy="15678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69" name="Google Shape;169;p17"/>
            <p:cNvPicPr preferRelativeResize="0"/>
            <p:nvPr/>
          </p:nvPicPr>
          <p:blipFill rotWithShape="1">
            <a:blip r:embed="rId6">
              <a:alphaModFix/>
            </a:blip>
            <a:srcRect b="40298" l="0" r="0" t="0"/>
            <a:stretch/>
          </p:blipFill>
          <p:spPr>
            <a:xfrm>
              <a:off x="5627050" y="3744775"/>
              <a:ext cx="1986275" cy="11858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70" name="Google Shape;170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907827" y="3387209"/>
              <a:ext cx="1501074" cy="90881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71" name="Google Shape;171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32316" y="4498712"/>
              <a:ext cx="2652084" cy="3743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72" name="Google Shape;172;p17"/>
          <p:cNvGrpSpPr/>
          <p:nvPr/>
        </p:nvGrpSpPr>
        <p:grpSpPr>
          <a:xfrm>
            <a:off x="5647871" y="2145183"/>
            <a:ext cx="3169976" cy="2049144"/>
            <a:chOff x="2823574" y="483558"/>
            <a:chExt cx="3169976" cy="2049144"/>
          </a:xfrm>
        </p:grpSpPr>
        <p:pic>
          <p:nvPicPr>
            <p:cNvPr id="173" name="Google Shape;173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01573" y="738725"/>
              <a:ext cx="2291977" cy="17939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74" name="Google Shape;174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823574" y="483558"/>
              <a:ext cx="2361425" cy="184834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472156" y="2145175"/>
            <a:ext cx="82221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Deeply configurable Layout System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Plugin System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60950" y="4518059"/>
            <a:ext cx="82221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Nonfunctional requirements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881450" y="3609113"/>
            <a:ext cx="4076539" cy="914059"/>
            <a:chOff x="2557850" y="3609113"/>
            <a:chExt cx="4076539" cy="91405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2557850" y="3609113"/>
              <a:ext cx="999600" cy="914059"/>
              <a:chOff x="2557850" y="3990113"/>
              <a:chExt cx="999600" cy="914059"/>
            </a:xfrm>
          </p:grpSpPr>
          <p:grpSp>
            <p:nvGrpSpPr>
              <p:cNvPr id="179" name="Google Shape;179;p17"/>
              <p:cNvGrpSpPr/>
              <p:nvPr/>
            </p:nvGrpSpPr>
            <p:grpSpPr>
              <a:xfrm>
                <a:off x="2674196" y="3990113"/>
                <a:ext cx="766921" cy="516940"/>
                <a:chOff x="2105750" y="3375757"/>
                <a:chExt cx="901200" cy="548943"/>
              </a:xfrm>
            </p:grpSpPr>
            <p:sp>
              <p:nvSpPr>
                <p:cNvPr id="180" name="Google Shape;180;p17"/>
                <p:cNvSpPr/>
                <p:nvPr/>
              </p:nvSpPr>
              <p:spPr>
                <a:xfrm>
                  <a:off x="2105750" y="3375757"/>
                  <a:ext cx="901200" cy="4956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1" name="Google Shape;181;p17"/>
                <p:cNvCxnSpPr/>
                <p:nvPr/>
              </p:nvCxnSpPr>
              <p:spPr>
                <a:xfrm>
                  <a:off x="2228600" y="3924700"/>
                  <a:ext cx="655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2" name="Google Shape;182;p17"/>
              <p:cNvSpPr txBox="1"/>
              <p:nvPr/>
            </p:nvSpPr>
            <p:spPr>
              <a:xfrm>
                <a:off x="2557850" y="4503972"/>
                <a:ext cx="999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3" name="Google Shape;183;p17"/>
            <p:cNvGrpSpPr/>
            <p:nvPr/>
          </p:nvGrpSpPr>
          <p:grpSpPr>
            <a:xfrm>
              <a:off x="5555589" y="3636434"/>
              <a:ext cx="1078800" cy="886731"/>
              <a:chOff x="5555589" y="4017434"/>
              <a:chExt cx="1078800" cy="886731"/>
            </a:xfrm>
          </p:grpSpPr>
          <p:grpSp>
            <p:nvGrpSpPr>
              <p:cNvPr id="184" name="Google Shape;184;p17"/>
              <p:cNvGrpSpPr/>
              <p:nvPr/>
            </p:nvGrpSpPr>
            <p:grpSpPr>
              <a:xfrm>
                <a:off x="5711438" y="4017434"/>
                <a:ext cx="767100" cy="462313"/>
                <a:chOff x="5779675" y="4050212"/>
                <a:chExt cx="767100" cy="462313"/>
              </a:xfrm>
            </p:grpSpPr>
            <p:sp>
              <p:nvSpPr>
                <p:cNvPr id="185" name="Google Shape;185;p17"/>
                <p:cNvSpPr/>
                <p:nvPr/>
              </p:nvSpPr>
              <p:spPr>
                <a:xfrm>
                  <a:off x="5779675" y="4050212"/>
                  <a:ext cx="767100" cy="4623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86" name="Google Shape;186;p17"/>
                <p:cNvCxnSpPr/>
                <p:nvPr/>
              </p:nvCxnSpPr>
              <p:spPr>
                <a:xfrm>
                  <a:off x="5942000" y="4050224"/>
                  <a:ext cx="0" cy="462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87" name="Google Shape;187;p17"/>
              <p:cNvSpPr txBox="1"/>
              <p:nvPr/>
            </p:nvSpPr>
            <p:spPr>
              <a:xfrm>
                <a:off x="5555589" y="4503965"/>
                <a:ext cx="1078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Dashboard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88" name="Google Shape;188;p17"/>
            <p:cNvCxnSpPr/>
            <p:nvPr/>
          </p:nvCxnSpPr>
          <p:spPr>
            <a:xfrm>
              <a:off x="3676213" y="3863247"/>
              <a:ext cx="319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5121225" y="3867584"/>
              <a:ext cx="319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190" name="Google Shape;190;p17"/>
            <p:cNvGrpSpPr/>
            <p:nvPr/>
          </p:nvGrpSpPr>
          <p:grpSpPr>
            <a:xfrm>
              <a:off x="3998538" y="3609125"/>
              <a:ext cx="999600" cy="914047"/>
              <a:chOff x="3998538" y="3990125"/>
              <a:chExt cx="999600" cy="914047"/>
            </a:xfrm>
          </p:grpSpPr>
          <p:grpSp>
            <p:nvGrpSpPr>
              <p:cNvPr id="191" name="Google Shape;191;p17"/>
              <p:cNvGrpSpPr/>
              <p:nvPr/>
            </p:nvGrpSpPr>
            <p:grpSpPr>
              <a:xfrm>
                <a:off x="4210475" y="3990125"/>
                <a:ext cx="659400" cy="558300"/>
                <a:chOff x="4210475" y="3990125"/>
                <a:chExt cx="659400" cy="558300"/>
              </a:xfrm>
            </p:grpSpPr>
            <p:sp>
              <p:nvSpPr>
                <p:cNvPr id="192" name="Google Shape;192;p17"/>
                <p:cNvSpPr/>
                <p:nvPr/>
              </p:nvSpPr>
              <p:spPr>
                <a:xfrm>
                  <a:off x="4210475" y="3990125"/>
                  <a:ext cx="659400" cy="5583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4503763" y="4080372"/>
                  <a:ext cx="234600" cy="555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4339763" y="4229047"/>
                  <a:ext cx="398700" cy="555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17"/>
                <p:cNvSpPr/>
                <p:nvPr/>
              </p:nvSpPr>
              <p:spPr>
                <a:xfrm>
                  <a:off x="4366920" y="4080372"/>
                  <a:ext cx="55500" cy="55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4339763" y="4377722"/>
                  <a:ext cx="398700" cy="555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" name="Google Shape;197;p17"/>
              <p:cNvSpPr txBox="1"/>
              <p:nvPr/>
            </p:nvSpPr>
            <p:spPr>
              <a:xfrm>
                <a:off x="3998538" y="4503972"/>
                <a:ext cx="999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469900" y="2667362"/>
            <a:ext cx="8222100" cy="2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Widgets/Plugins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Calendar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Publications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Announcements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Clock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Cafeteria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… (optional)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60950" y="16081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Process</a:t>
            </a:r>
            <a:endParaRPr sz="4800"/>
          </a:p>
        </p:txBody>
      </p:sp>
      <p:sp>
        <p:nvSpPr>
          <p:cNvPr id="205" name="Google Shape;205;p18"/>
          <p:cNvSpPr txBox="1"/>
          <p:nvPr/>
        </p:nvSpPr>
        <p:spPr>
          <a:xfrm>
            <a:off x="516200" y="2558025"/>
            <a:ext cx="4457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Waterfall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Teamwork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Difficulties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2125" y="3785375"/>
            <a:ext cx="1239651" cy="12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</a:t>
            </a:r>
            <a:r>
              <a:rPr lang="en-GB" sz="1800"/>
              <a:t>with feedback</a:t>
            </a:r>
            <a:endParaRPr sz="1800"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418650" y="1991025"/>
            <a:ext cx="1405200" cy="1866900"/>
            <a:chOff x="509975" y="2154900"/>
            <a:chExt cx="1405200" cy="1866900"/>
          </a:xfrm>
        </p:grpSpPr>
        <p:sp>
          <p:nvSpPr>
            <p:cNvPr id="214" name="Google Shape;214;p19"/>
            <p:cNvSpPr/>
            <p:nvPr/>
          </p:nvSpPr>
          <p:spPr>
            <a:xfrm>
              <a:off x="589925" y="2154900"/>
              <a:ext cx="1245300" cy="1466700"/>
            </a:xfrm>
            <a:prstGeom prst="foldedCorner">
              <a:avLst>
                <a:gd fmla="val 21045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__________</a:t>
              </a:r>
              <a:r>
                <a:rPr b="1" lang="en-GB">
                  <a:solidFill>
                    <a:schemeClr val="dk2"/>
                  </a:solidFill>
                </a:rPr>
                <a:t>_______________________________________________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509975" y="3621600"/>
              <a:ext cx="14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Requirements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19"/>
          <p:cNvGrpSpPr/>
          <p:nvPr/>
        </p:nvGrpSpPr>
        <p:grpSpPr>
          <a:xfrm>
            <a:off x="2647850" y="1991025"/>
            <a:ext cx="1405200" cy="1866900"/>
            <a:chOff x="2260100" y="2154900"/>
            <a:chExt cx="1405200" cy="1866900"/>
          </a:xfrm>
        </p:grpSpPr>
        <p:sp>
          <p:nvSpPr>
            <p:cNvPr id="217" name="Google Shape;217;p19"/>
            <p:cNvSpPr/>
            <p:nvPr/>
          </p:nvSpPr>
          <p:spPr>
            <a:xfrm>
              <a:off x="2340050" y="2154900"/>
              <a:ext cx="1245300" cy="1466700"/>
            </a:xfrm>
            <a:prstGeom prst="foldedCorner">
              <a:avLst>
                <a:gd fmla="val 21045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__________</a:t>
              </a:r>
              <a:r>
                <a:rPr b="1" lang="en-GB">
                  <a:solidFill>
                    <a:schemeClr val="dk2"/>
                  </a:solidFill>
                </a:rPr>
                <a:t>_______________________________________________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2260100" y="3621600"/>
              <a:ext cx="14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Design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7320150" y="1991025"/>
            <a:ext cx="1405200" cy="1866900"/>
            <a:chOff x="5760350" y="2154900"/>
            <a:chExt cx="1405200" cy="1866900"/>
          </a:xfrm>
        </p:grpSpPr>
        <p:sp>
          <p:nvSpPr>
            <p:cNvPr id="220" name="Google Shape;220;p19"/>
            <p:cNvSpPr/>
            <p:nvPr/>
          </p:nvSpPr>
          <p:spPr>
            <a:xfrm>
              <a:off x="5840300" y="2154900"/>
              <a:ext cx="1245300" cy="1466700"/>
            </a:xfrm>
            <a:prstGeom prst="foldedCorner">
              <a:avLst>
                <a:gd fmla="val 21045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__________</a:t>
              </a:r>
              <a:r>
                <a:rPr b="1" lang="en-GB">
                  <a:solidFill>
                    <a:schemeClr val="dk2"/>
                  </a:solidFill>
                </a:rPr>
                <a:t>_______________________________________________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5760350" y="3621600"/>
              <a:ext cx="140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4877050" y="1991025"/>
            <a:ext cx="1619100" cy="1866900"/>
            <a:chOff x="3903200" y="2154900"/>
            <a:chExt cx="1619100" cy="1866900"/>
          </a:xfrm>
        </p:grpSpPr>
        <p:sp>
          <p:nvSpPr>
            <p:cNvPr id="223" name="Google Shape;223;p19"/>
            <p:cNvSpPr/>
            <p:nvPr/>
          </p:nvSpPr>
          <p:spPr>
            <a:xfrm>
              <a:off x="4090175" y="2154900"/>
              <a:ext cx="1245300" cy="1466700"/>
            </a:xfrm>
            <a:prstGeom prst="foldedCorner">
              <a:avLst>
                <a:gd fmla="val 21045" name="adj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</a:rPr>
                <a:t>__________</a:t>
              </a:r>
              <a:r>
                <a:rPr b="1" lang="en-GB">
                  <a:solidFill>
                    <a:schemeClr val="dk2"/>
                  </a:solidFill>
                </a:rPr>
                <a:t>_______________________________________________</a:t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3903200" y="3621600"/>
              <a:ext cx="161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5" name="Google Shape;225;p19"/>
          <p:cNvCxnSpPr>
            <a:stCxn id="214" idx="3"/>
            <a:endCxn id="217" idx="1"/>
          </p:cNvCxnSpPr>
          <p:nvPr/>
        </p:nvCxnSpPr>
        <p:spPr>
          <a:xfrm>
            <a:off x="1743900" y="2724375"/>
            <a:ext cx="98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>
            <a:stCxn id="217" idx="3"/>
            <a:endCxn id="223" idx="1"/>
          </p:cNvCxnSpPr>
          <p:nvPr/>
        </p:nvCxnSpPr>
        <p:spPr>
          <a:xfrm>
            <a:off x="3973100" y="2724375"/>
            <a:ext cx="1090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>
            <a:stCxn id="223" idx="3"/>
            <a:endCxn id="220" idx="1"/>
          </p:cNvCxnSpPr>
          <p:nvPr/>
        </p:nvCxnSpPr>
        <p:spPr>
          <a:xfrm>
            <a:off x="6309325" y="2724375"/>
            <a:ext cx="10908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9"/>
          <p:cNvSpPr/>
          <p:nvPr/>
        </p:nvSpPr>
        <p:spPr>
          <a:xfrm rot="10800000">
            <a:off x="3457425" y="3891925"/>
            <a:ext cx="2084700" cy="567600"/>
          </a:xfrm>
          <a:prstGeom prst="uturnArrow">
            <a:avLst>
              <a:gd fmla="val 3638" name="adj1"/>
              <a:gd fmla="val 7675" name="adj2"/>
              <a:gd fmla="val 21631" name="adj3"/>
              <a:gd fmla="val 50000" name="adj4"/>
              <a:gd fmla="val 100000" name="adj5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 rot="10800000">
            <a:off x="5812375" y="3891925"/>
            <a:ext cx="2084700" cy="567600"/>
          </a:xfrm>
          <a:prstGeom prst="uturnArrow">
            <a:avLst>
              <a:gd fmla="val 3638" name="adj1"/>
              <a:gd fmla="val 7675" name="adj2"/>
              <a:gd fmla="val 21631" name="adj3"/>
              <a:gd fmla="val 50000" name="adj4"/>
              <a:gd fmla="val 100000" name="adj5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 rot="10800000">
            <a:off x="3081200" y="3878466"/>
            <a:ext cx="5103000" cy="827700"/>
          </a:xfrm>
          <a:prstGeom prst="uturnArrow">
            <a:avLst>
              <a:gd fmla="val 0" name="adj1"/>
              <a:gd fmla="val 4022" name="adj2"/>
              <a:gd fmla="val 10224" name="adj3"/>
              <a:gd fmla="val 50000" name="adj4"/>
              <a:gd fmla="val 100000" name="adj5"/>
            </a:avLst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Teamwork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Meetings 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Two times a week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What tasks have been done?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What is left to do?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Who does what?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Distributed the work equally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>
                <a:solidFill>
                  <a:schemeClr val="dk2"/>
                </a:solidFill>
              </a:rPr>
              <a:t>Helped </a:t>
            </a:r>
            <a:r>
              <a:rPr lang="en-GB">
                <a:solidFill>
                  <a:schemeClr val="dk2"/>
                </a:solidFill>
              </a:rPr>
              <a:t>each other</a:t>
            </a:r>
            <a:endParaRPr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GB" sz="1600">
                <a:solidFill>
                  <a:schemeClr val="dk2"/>
                </a:solidFill>
              </a:rPr>
              <a:t>E.g. Typescript was new for most of 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>
                <a:solidFill>
                  <a:schemeClr val="dk2"/>
                </a:solidFill>
              </a:rPr>
              <a:t>Small language barrier in the beginning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5972375" y="2350625"/>
            <a:ext cx="296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GB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in all we grew into a </a:t>
            </a:r>
            <a:r>
              <a:rPr lang="en-GB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strong</a:t>
            </a:r>
            <a:r>
              <a:rPr lang="en-GB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good working and well organized team</a:t>
            </a:r>
            <a:r>
              <a:rPr lang="en-GB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245" name="Google Shape;245;p21"/>
          <p:cNvSpPr txBox="1"/>
          <p:nvPr>
            <p:ph idx="2" type="body"/>
          </p:nvPr>
        </p:nvSpPr>
        <p:spPr>
          <a:xfrm>
            <a:off x="4694250" y="1891950"/>
            <a:ext cx="3695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>
                <a:solidFill>
                  <a:srgbClr val="434343"/>
                </a:solidFill>
              </a:rPr>
              <a:t>F</a:t>
            </a:r>
            <a:r>
              <a:rPr b="1" lang="en-GB">
                <a:solidFill>
                  <a:srgbClr val="434343"/>
                </a:solidFill>
              </a:rPr>
              <a:t>rameworks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Spring Boot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React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572100" y="1919075"/>
            <a:ext cx="39999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>
                <a:solidFill>
                  <a:srgbClr val="434343"/>
                </a:solidFill>
              </a:rPr>
              <a:t>Languages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Java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Typescript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Python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7" name="Google Shape;247;p21"/>
          <p:cNvSpPr txBox="1"/>
          <p:nvPr>
            <p:ph idx="2" type="body"/>
          </p:nvPr>
        </p:nvSpPr>
        <p:spPr>
          <a:xfrm>
            <a:off x="4694250" y="2571750"/>
            <a:ext cx="21336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>
                <a:solidFill>
                  <a:srgbClr val="434343"/>
                </a:solidFill>
              </a:rPr>
              <a:t>Deployment</a:t>
            </a:r>
            <a:endParaRPr b="1">
              <a:solidFill>
                <a:srgbClr val="434343"/>
              </a:solidFill>
            </a:endParaRPr>
          </a:p>
          <a:p>
            <a:pPr indent="-305315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8"/>
              <a:buChar char="○"/>
            </a:pPr>
            <a:r>
              <a:rPr lang="en-GB" sz="1208">
                <a:solidFill>
                  <a:srgbClr val="434343"/>
                </a:solidFill>
              </a:rPr>
              <a:t>Docker</a:t>
            </a:r>
            <a:endParaRPr b="1" sz="1208">
              <a:solidFill>
                <a:srgbClr val="434343"/>
              </a:solidFill>
            </a:endParaRPr>
          </a:p>
          <a:p>
            <a:pPr indent="-305315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8"/>
              <a:buChar char="○"/>
            </a:pPr>
            <a:r>
              <a:rPr lang="en-GB" sz="1208">
                <a:solidFill>
                  <a:srgbClr val="434343"/>
                </a:solidFill>
              </a:rPr>
              <a:t>Keycloak</a:t>
            </a:r>
            <a:endParaRPr sz="1208">
              <a:solidFill>
                <a:srgbClr val="434343"/>
              </a:solidFill>
            </a:endParaRPr>
          </a:p>
          <a:p>
            <a:pPr indent="-305315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8"/>
              <a:buChar char="○"/>
            </a:pPr>
            <a:r>
              <a:rPr lang="en-GB" sz="1208">
                <a:solidFill>
                  <a:srgbClr val="434343"/>
                </a:solidFill>
              </a:rPr>
              <a:t>Postgres</a:t>
            </a:r>
            <a:endParaRPr sz="1208">
              <a:solidFill>
                <a:srgbClr val="434343"/>
              </a:solidFill>
            </a:endParaRPr>
          </a:p>
          <a:p>
            <a:pPr indent="-305315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8"/>
              <a:buChar char="○"/>
            </a:pPr>
            <a:r>
              <a:rPr lang="en-GB" sz="1208">
                <a:solidFill>
                  <a:srgbClr val="434343"/>
                </a:solidFill>
              </a:rPr>
              <a:t>Java</a:t>
            </a:r>
            <a:endParaRPr sz="1208">
              <a:solidFill>
                <a:srgbClr val="434343"/>
              </a:solidFill>
            </a:endParaRPr>
          </a:p>
          <a:p>
            <a:pPr indent="-305315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8"/>
              <a:buChar char="○"/>
            </a:pPr>
            <a:r>
              <a:rPr lang="en-GB" sz="1208">
                <a:solidFill>
                  <a:srgbClr val="434343"/>
                </a:solidFill>
              </a:rPr>
              <a:t>nginx</a:t>
            </a:r>
            <a:endParaRPr sz="1208">
              <a:solidFill>
                <a:srgbClr val="434343"/>
              </a:solidFill>
            </a:endParaRPr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572100" y="2840625"/>
            <a:ext cx="39999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>
                <a:solidFill>
                  <a:srgbClr val="434343"/>
                </a:solidFill>
              </a:rPr>
              <a:t>Parsing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antlr4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Jsoup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io-t</a:t>
            </a:r>
            <a:r>
              <a:rPr lang="en-GB">
                <a:solidFill>
                  <a:srgbClr val="434343"/>
                </a:solidFill>
              </a:rPr>
              <a:t>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4694250" y="3722925"/>
            <a:ext cx="3000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/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572100" y="3829350"/>
            <a:ext cx="39999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b="1" lang="en-GB">
                <a:solidFill>
                  <a:srgbClr val="434343"/>
                </a:solidFill>
              </a:rPr>
              <a:t>Testing</a:t>
            </a:r>
            <a:endParaRPr b="1"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JUnit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Jest</a:t>
            </a:r>
            <a:endParaRPr>
              <a:solidFill>
                <a:srgbClr val="434343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-GB">
                <a:solidFill>
                  <a:srgbClr val="434343"/>
                </a:solidFill>
              </a:rPr>
              <a:t>Mockito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