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3" r:id="rId5"/>
    <p:sldId id="27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71" r:id="rId16"/>
    <p:sldId id="282" r:id="rId17"/>
    <p:sldId id="280" r:id="rId18"/>
    <p:sldId id="281" r:id="rId19"/>
    <p:sldId id="270" r:id="rId20"/>
    <p:sldId id="283" r:id="rId21"/>
    <p:sldId id="284" r:id="rId22"/>
    <p:sldId id="285" r:id="rId23"/>
    <p:sldId id="286" r:id="rId24"/>
    <p:sldId id="287" r:id="rId25"/>
    <p:sldId id="288" r:id="rId26"/>
    <p:sldId id="272" r:id="rId27"/>
    <p:sldId id="290" r:id="rId28"/>
    <p:sldId id="291" r:id="rId29"/>
    <p:sldId id="292" r:id="rId30"/>
    <p:sldId id="293" r:id="rId31"/>
    <p:sldId id="294" r:id="rId32"/>
    <p:sldId id="276" r:id="rId33"/>
    <p:sldId id="289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B2A3B-63CF-381B-FF97-193D563C5788}" v="273" dt="2021-03-28T12:35:1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79C4A-06D5-4DCC-B002-5BF20DE8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1D4103-1049-4ED3-9C8E-AC3544AB2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5FBA8-02B9-452F-9A8F-1693C646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BABAB-8991-451B-9960-35208583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529B0-9756-4F7F-BA97-F54F8F98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ABCB9-D26B-4248-98C6-A3147727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40FB55-DD09-47A1-9B71-ABBD87C2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E5A0D-CE4B-43AF-B8DA-76C37354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CFA74-0F46-42C0-9247-843B395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2526C-A3C8-44C5-9518-93AF9055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8944D-C881-420B-8904-AEC8726D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DFA857-F596-47EA-A5C9-BAE2EF44F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BE7A7-74CC-4A2E-840D-0D97B1A5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2AA30-655A-46E1-8C5F-68421E1A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C14CF-8729-479E-8E9E-376344C5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6BA1-2A86-4426-89A6-0A28B8D6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61D51-8355-4B5D-92C6-DD668273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C3293-308C-4B4B-ABD9-2F489F5A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DF8EC-5533-4B3C-A9E8-98D84A24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A1F5E-AF63-4FDA-A8C6-A3283AED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3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3CFF5-90A8-459B-8D04-B21A928D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FC0EF-F1C0-4351-8046-7DCE7B0C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71357-8E90-49C0-83DB-E2662CC2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AA02A-6A01-41C3-98F2-102163A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7179D-74C1-4314-8B9C-99EBBB4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DC672-3094-4E74-B958-E9E51CE5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7C086-3F02-446B-B4A9-1AEF6BEE7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6C424-390E-4DA5-9D75-B7C8044E9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2C9D7-9418-4D6F-97E2-10E3D020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D1C78-9E5C-4D6A-838A-7CD38E4E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399F41-50DF-4010-B99A-F6905A6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AB57-886B-4C64-B40C-95024DA2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D803E0-64DA-49C8-A83A-3AC8BB97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0DD3A2-F696-4C6D-A718-F80E8B513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F34046-6ECA-42BF-B7A6-D0A17177B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033FA-4B00-4D87-9F42-060FE183D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B345AF-5DDD-4C0B-B544-60602DEA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FB2F19-0B82-4DE1-B236-77120303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31A5F-33D3-4204-9E13-E05AAB7F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01CCA-9754-4FB0-B690-FEA052A2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790B6D-80F1-441E-AFE2-53BD6E89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179125-516B-42CB-B663-3319B1BA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E9004A-A902-4C0F-B268-8E101BE7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CFB6CF-F720-4F9F-9253-267A85C3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A6DCAC-3204-4D68-B438-4ADAE835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D6AC7-1E2E-42D0-83AC-69F3F01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6E9C6-3628-41C1-A130-520BABD2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EA49B-EE59-4AAC-A896-112D09BB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E14364-FC4B-4254-A3DB-16B80EA3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D7C6A-5C6A-49B8-BC0E-B53881CF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74D3F7-8119-4059-A0E5-3D3A7627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070214-FB72-4C88-94D9-AB91E6F0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3D092-3CC6-4BEE-8EDA-05A78DCD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F3A3A3-73DC-4C91-A078-2069A4137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DD06F1-2735-495F-984B-9772C641C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35179-EFAF-4452-B31D-A9C90B22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60FB21-1780-46A3-B56E-24229640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F5460B-EDF4-45FF-BE82-881FD0C3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A6AC53-003B-4BE4-BC90-3D54CD94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25693-390F-4FDF-BAA1-4293DE6F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ACC30-FDC4-42F9-B459-78D508315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4A1F-BB59-4507-9254-7BC8520D9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B9A94-7538-47DF-B41C-86190CB8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CB681C-E00C-49EB-BF86-75E51AC9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A823-39E1-4B93-9A8C-979D04983A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B3426-F9E8-47D2-809F-0910F5D1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2714136"/>
            <a:ext cx="3973385" cy="103816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000" b="1" dirty="0"/>
              <a:t>Testing Phase</a:t>
            </a:r>
          </a:p>
        </p:txBody>
      </p:sp>
      <p:pic>
        <p:nvPicPr>
          <p:cNvPr id="5" name="Grafik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6A9D148A-90B5-4EEA-81ED-51E50ABF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" r="-1" b="1345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A3908-AA0C-4E6B-BF05-8B2DA21B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A0387-B3FB-4EE6-873A-9436DCD2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Did any errors occur?</a:t>
            </a:r>
          </a:p>
          <a:p>
            <a:r>
              <a:rPr lang="en-US" dirty="0">
                <a:latin typeface="Source Sans Pro"/>
                <a:ea typeface="Source Sans Pro"/>
              </a:rPr>
              <a:t>“</a:t>
            </a:r>
            <a:r>
              <a:rPr lang="en-US" i="1" dirty="0">
                <a:latin typeface="Source Sans Pro"/>
                <a:ea typeface="Source Sans Pro"/>
              </a:rPr>
              <a:t>The frontend keeps flashing every time it updates, the first announcement is only displayed after a little bit of time, the time fields in the dashboard were a bit buggy.”</a:t>
            </a:r>
          </a:p>
          <a:p>
            <a:r>
              <a:rPr lang="en-US" i="1" dirty="0">
                <a:latin typeface="Source Sans Pro"/>
                <a:ea typeface="Source Sans Pro"/>
              </a:rPr>
              <a:t>“The default layout did not work.”</a:t>
            </a:r>
          </a:p>
        </p:txBody>
      </p:sp>
    </p:spTree>
    <p:extLst>
      <p:ext uri="{BB962C8B-B14F-4D97-AF65-F5344CB8AC3E}">
        <p14:creationId xmlns:p14="http://schemas.microsoft.com/office/powerpoint/2010/main" val="42238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A3D7-E235-4636-A199-526C837F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8D8A8-6A54-4B09-85BE-4A61C608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How configurable is the system?</a:t>
            </a:r>
          </a:p>
          <a:p>
            <a:r>
              <a:rPr lang="en-US" dirty="0">
                <a:latin typeface="Source Sans Pro"/>
                <a:ea typeface="Source Sans Pro"/>
              </a:rPr>
              <a:t>“</a:t>
            </a:r>
            <a:r>
              <a:rPr lang="en-US" i="1" dirty="0">
                <a:latin typeface="Source Sans Pro"/>
                <a:ea typeface="Source Sans Pro"/>
              </a:rPr>
              <a:t>The plugin config section could see some work; ordering by backend, frontend and clearly distinguishing between them would be good. Having default config files that can be applied is pretty nice.”</a:t>
            </a:r>
          </a:p>
          <a:p>
            <a:r>
              <a:rPr lang="en-US" dirty="0">
                <a:latin typeface="Source Sans Pro"/>
                <a:ea typeface="Source Sans Pro"/>
              </a:rPr>
              <a:t>9/10</a:t>
            </a:r>
            <a:r>
              <a:rPr lang="en-US" i="1" dirty="0">
                <a:latin typeface="Source Sans Pro"/>
                <a:ea typeface="Source Sans Pro"/>
              </a:rPr>
              <a:t> “To be able to split a slot in three parts would be nice.”</a:t>
            </a:r>
          </a:p>
          <a:p>
            <a:r>
              <a:rPr lang="en-US" dirty="0">
                <a:latin typeface="Source Sans Pro"/>
                <a:ea typeface="Source Sans Pro"/>
              </a:rPr>
              <a:t>9/10</a:t>
            </a:r>
          </a:p>
          <a:p>
            <a:r>
              <a:rPr lang="en-US" dirty="0">
                <a:latin typeface="Source Sans Pro"/>
                <a:ea typeface="Source Sans Pro"/>
              </a:rPr>
              <a:t>10/10 “</a:t>
            </a:r>
            <a:r>
              <a:rPr lang="en-US" i="1" dirty="0">
                <a:latin typeface="Source Sans Pro"/>
                <a:ea typeface="Source Sans Pro"/>
              </a:rPr>
              <a:t>Good extensibility</a:t>
            </a:r>
            <a:r>
              <a:rPr lang="en-US" dirty="0">
                <a:latin typeface="Source Sans Pro"/>
                <a:ea typeface="Source Sans Pro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2233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02CB-1A15-401C-A307-16A7DB6F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C7EB3-5647-440A-8305-F7B2113F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Is anything missing?</a:t>
            </a:r>
          </a:p>
          <a:p>
            <a:r>
              <a:rPr lang="en-US" dirty="0">
                <a:latin typeface="Source Sans Pro"/>
                <a:ea typeface="Source Sans Pro"/>
              </a:rPr>
              <a:t>“</a:t>
            </a:r>
            <a:r>
              <a:rPr lang="en-US" i="1" dirty="0">
                <a:latin typeface="Source Sans Pro"/>
                <a:ea typeface="Source Sans Pro"/>
              </a:rPr>
              <a:t>The weather widget (which was an optional requirement) would have been nice to have. Otherwise, most use cases are covered.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  <a:p>
            <a:r>
              <a:rPr lang="en-US" dirty="0">
                <a:latin typeface="Source Sans Pro"/>
                <a:ea typeface="Source Sans Pro"/>
              </a:rPr>
              <a:t>“</a:t>
            </a:r>
            <a:r>
              <a:rPr lang="en-US" i="1" dirty="0">
                <a:latin typeface="Source Sans Pro"/>
                <a:ea typeface="Source Sans Pro"/>
              </a:rPr>
              <a:t>The time of added Calendar events should be displayed in the dashboard.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  <a:p>
            <a:r>
              <a:rPr lang="en-US" dirty="0">
                <a:latin typeface="Source Sans Pro"/>
                <a:ea typeface="Source Sans Pro"/>
              </a:rPr>
              <a:t>“</a:t>
            </a:r>
            <a:r>
              <a:rPr lang="en-US" i="1" dirty="0">
                <a:latin typeface="Source Sans Pro"/>
                <a:ea typeface="Source Sans Pro"/>
              </a:rPr>
              <a:t>No.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9470B-F19E-49B6-9709-DF19A211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99735-6EA1-451E-BFDE-2C39C3E3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Rate the system from 1 to 10.</a:t>
            </a:r>
          </a:p>
          <a:p>
            <a:r>
              <a:rPr lang="en-US" dirty="0">
                <a:latin typeface="Source Sans Pro"/>
                <a:ea typeface="Source Sans Pro"/>
              </a:rPr>
              <a:t>8/10 “</a:t>
            </a:r>
            <a:r>
              <a:rPr lang="en-US" i="1" dirty="0">
                <a:latin typeface="Source Sans Pro"/>
                <a:ea typeface="Source Sans Pro"/>
              </a:rPr>
              <a:t>if a few minor bugs/inconveniences can get fixed.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  <a:p>
            <a:r>
              <a:rPr lang="en-US" dirty="0">
                <a:latin typeface="Source Sans Pro"/>
                <a:ea typeface="Source Sans Pro"/>
              </a:rPr>
              <a:t>8/10</a:t>
            </a:r>
          </a:p>
          <a:p>
            <a:r>
              <a:rPr lang="en-US" dirty="0">
                <a:latin typeface="Source Sans Pro"/>
                <a:ea typeface="Source Sans Pro"/>
              </a:rPr>
              <a:t>8/10</a:t>
            </a:r>
          </a:p>
          <a:p>
            <a:r>
              <a:rPr lang="en-US" dirty="0">
                <a:latin typeface="Source Sans Pro"/>
                <a:ea typeface="Source Sans Pro"/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17594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Source Sans Pro"/>
                <a:ea typeface="Source Sans Pro"/>
              </a:rPr>
              <a:t>Invalid defaults file</a:t>
            </a:r>
          </a:p>
          <a:p>
            <a:r>
              <a:rPr lang="en-US" dirty="0" err="1">
                <a:latin typeface="Source Sans Pro"/>
                <a:ea typeface="Source Sans Pro"/>
              </a:rPr>
              <a:t>TimeInput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>
                <a:latin typeface="Source Sans Pro"/>
                <a:ea typeface="Source Sans Pro"/>
              </a:rPr>
              <a:t>Incorrect headers</a:t>
            </a:r>
          </a:p>
          <a:p>
            <a:r>
              <a:rPr lang="en-US" dirty="0">
                <a:latin typeface="Source Sans Pro"/>
                <a:ea typeface="Source Sans Pro"/>
              </a:rPr>
              <a:t>Table component</a:t>
            </a:r>
          </a:p>
          <a:p>
            <a:r>
              <a:rPr lang="en-US" dirty="0" err="1">
                <a:latin typeface="Source Sans Pro"/>
                <a:ea typeface="Source Sans Pro"/>
              </a:rPr>
              <a:t>ErrorlogPage</a:t>
            </a:r>
            <a:r>
              <a:rPr lang="en-US" dirty="0">
                <a:latin typeface="Source Sans Pro"/>
                <a:ea typeface="Source Sans Pro"/>
              </a:rPr>
              <a:t> can not be visited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678354-5DB3-4075-A103-DE6C6A32173C}"/>
              </a:ext>
            </a:extLst>
          </p:cNvPr>
          <p:cNvSpPr txBox="1"/>
          <p:nvPr/>
        </p:nvSpPr>
        <p:spPr>
          <a:xfrm>
            <a:off x="9757103" y="795839"/>
            <a:ext cx="15953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Dashboard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AA2E90-7619-49C4-8AD4-1A171A5477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181600" cy="173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6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Invalid defaults file</a:t>
            </a:r>
          </a:p>
          <a:p>
            <a:r>
              <a:rPr lang="en-US" b="1" dirty="0" err="1">
                <a:latin typeface="Source Sans Pro"/>
                <a:ea typeface="Source Sans Pro"/>
              </a:rPr>
              <a:t>TimeInput</a:t>
            </a:r>
            <a:r>
              <a:rPr lang="en-US" b="1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>
                <a:latin typeface="Source Sans Pro"/>
                <a:ea typeface="Source Sans Pro"/>
              </a:rPr>
              <a:t>Incorrect headers</a:t>
            </a:r>
          </a:p>
          <a:p>
            <a:r>
              <a:rPr lang="en-US" dirty="0">
                <a:latin typeface="Source Sans Pro"/>
                <a:ea typeface="Source Sans Pro"/>
              </a:rPr>
              <a:t>Table component</a:t>
            </a:r>
          </a:p>
          <a:p>
            <a:r>
              <a:rPr lang="en-US" dirty="0" err="1">
                <a:latin typeface="Source Sans Pro"/>
                <a:ea typeface="Source Sans Pro"/>
              </a:rPr>
              <a:t>ErrorlogPage</a:t>
            </a:r>
            <a:r>
              <a:rPr lang="en-US" dirty="0">
                <a:latin typeface="Source Sans Pro"/>
                <a:ea typeface="Source Sans Pro"/>
              </a:rPr>
              <a:t> can not be visited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678354-5DB3-4075-A103-DE6C6A32173C}"/>
              </a:ext>
            </a:extLst>
          </p:cNvPr>
          <p:cNvSpPr txBox="1"/>
          <p:nvPr/>
        </p:nvSpPr>
        <p:spPr>
          <a:xfrm>
            <a:off x="9757103" y="795839"/>
            <a:ext cx="15953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Dashboard</a:t>
            </a:r>
            <a:endParaRPr lang="de-D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813184-4D1C-47C6-AC85-FE312EC7E6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812" y="2306053"/>
            <a:ext cx="5181600" cy="11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97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Invalid defaults file</a:t>
            </a:r>
          </a:p>
          <a:p>
            <a:r>
              <a:rPr lang="en-US" dirty="0" err="1">
                <a:latin typeface="Source Sans Pro"/>
                <a:ea typeface="Source Sans Pro"/>
              </a:rPr>
              <a:t>TimeInput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b="1" dirty="0">
                <a:latin typeface="Source Sans Pro"/>
                <a:ea typeface="Source Sans Pro"/>
              </a:rPr>
              <a:t>Incorrect headers</a:t>
            </a:r>
          </a:p>
          <a:p>
            <a:r>
              <a:rPr lang="en-US" dirty="0">
                <a:latin typeface="Source Sans Pro"/>
                <a:ea typeface="Source Sans Pro"/>
              </a:rPr>
              <a:t>Table component</a:t>
            </a:r>
          </a:p>
          <a:p>
            <a:r>
              <a:rPr lang="en-US" dirty="0" err="1">
                <a:latin typeface="Source Sans Pro"/>
                <a:ea typeface="Source Sans Pro"/>
              </a:rPr>
              <a:t>ErrorlogPage</a:t>
            </a:r>
            <a:r>
              <a:rPr lang="en-US" dirty="0">
                <a:latin typeface="Source Sans Pro"/>
                <a:ea typeface="Source Sans Pro"/>
              </a:rPr>
              <a:t> can not be visited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8E3DF5-19E8-4AB4-8732-EEDD1537E1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678354-5DB3-4075-A103-DE6C6A32173C}"/>
              </a:ext>
            </a:extLst>
          </p:cNvPr>
          <p:cNvSpPr txBox="1"/>
          <p:nvPr/>
        </p:nvSpPr>
        <p:spPr>
          <a:xfrm>
            <a:off x="9757103" y="795839"/>
            <a:ext cx="15953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79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Invalid defaults file</a:t>
            </a:r>
          </a:p>
          <a:p>
            <a:r>
              <a:rPr lang="en-US" dirty="0" err="1">
                <a:latin typeface="Source Sans Pro"/>
                <a:ea typeface="Source Sans Pro"/>
              </a:rPr>
              <a:t>TimeInput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>
                <a:latin typeface="Source Sans Pro"/>
                <a:ea typeface="Source Sans Pro"/>
              </a:rPr>
              <a:t>Incorrect headers</a:t>
            </a:r>
          </a:p>
          <a:p>
            <a:r>
              <a:rPr lang="en-US" b="1" dirty="0">
                <a:latin typeface="Source Sans Pro"/>
                <a:ea typeface="Source Sans Pro"/>
              </a:rPr>
              <a:t>Table component</a:t>
            </a:r>
          </a:p>
          <a:p>
            <a:r>
              <a:rPr lang="en-US" dirty="0" err="1">
                <a:latin typeface="Source Sans Pro"/>
                <a:ea typeface="Source Sans Pro"/>
              </a:rPr>
              <a:t>ErrorlogPage</a:t>
            </a:r>
            <a:r>
              <a:rPr lang="en-US" dirty="0">
                <a:latin typeface="Source Sans Pro"/>
                <a:ea typeface="Source Sans Pro"/>
              </a:rPr>
              <a:t> can not be visited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678354-5DB3-4075-A103-DE6C6A32173C}"/>
              </a:ext>
            </a:extLst>
          </p:cNvPr>
          <p:cNvSpPr txBox="1"/>
          <p:nvPr/>
        </p:nvSpPr>
        <p:spPr>
          <a:xfrm>
            <a:off x="9757103" y="795839"/>
            <a:ext cx="15953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Dashboard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3E8349-5974-45B2-9BE5-9499720683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181600" cy="2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Invalid defaults file</a:t>
            </a:r>
          </a:p>
          <a:p>
            <a:r>
              <a:rPr lang="en-US" dirty="0" err="1">
                <a:latin typeface="Source Sans Pro"/>
                <a:ea typeface="Source Sans Pro"/>
              </a:rPr>
              <a:t>TimeInput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>
                <a:latin typeface="Source Sans Pro"/>
                <a:ea typeface="Source Sans Pro"/>
              </a:rPr>
              <a:t>Incorrect headers</a:t>
            </a:r>
          </a:p>
          <a:p>
            <a:r>
              <a:rPr lang="en-US" dirty="0">
                <a:latin typeface="Source Sans Pro"/>
                <a:ea typeface="Source Sans Pro"/>
              </a:rPr>
              <a:t>Table component</a:t>
            </a:r>
          </a:p>
          <a:p>
            <a:r>
              <a:rPr lang="en-US" b="1" dirty="0" err="1">
                <a:latin typeface="Source Sans Pro"/>
                <a:ea typeface="Source Sans Pro"/>
              </a:rPr>
              <a:t>ErrorlogPage</a:t>
            </a:r>
            <a:r>
              <a:rPr lang="en-US" b="1" dirty="0">
                <a:latin typeface="Source Sans Pro"/>
                <a:ea typeface="Source Sans Pro"/>
              </a:rPr>
              <a:t> could not be visited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678354-5DB3-4075-A103-DE6C6A32173C}"/>
              </a:ext>
            </a:extLst>
          </p:cNvPr>
          <p:cNvSpPr txBox="1"/>
          <p:nvPr/>
        </p:nvSpPr>
        <p:spPr>
          <a:xfrm>
            <a:off x="9757103" y="795839"/>
            <a:ext cx="15953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Dashboard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700F7E-15E9-4D68-907D-A87CDB8CA0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979806"/>
            <a:ext cx="5181600" cy="31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9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Source Sans Pro"/>
                <a:ea typeface="Source Sans Pro"/>
              </a:rPr>
              <a:t>Flickering on update data</a:t>
            </a:r>
          </a:p>
          <a:p>
            <a:r>
              <a:rPr lang="en-US" dirty="0">
                <a:latin typeface="Source Sans Pro"/>
                <a:ea typeface="Source Sans Pro"/>
              </a:rPr>
              <a:t>Announcements not being displayed instantly</a:t>
            </a:r>
          </a:p>
          <a:p>
            <a:r>
              <a:rPr lang="en-US" dirty="0">
                <a:latin typeface="Source Sans Pro"/>
                <a:ea typeface="Source Sans Pro"/>
              </a:rPr>
              <a:t>CSS inheritance problem</a:t>
            </a:r>
          </a:p>
          <a:p>
            <a:r>
              <a:rPr lang="en-US" dirty="0">
                <a:latin typeface="Source Sans Pro"/>
                <a:ea typeface="Source Sans Pro"/>
              </a:rPr>
              <a:t>Layout component errors not being displayed</a:t>
            </a:r>
          </a:p>
          <a:p>
            <a:r>
              <a:rPr lang="en-US" dirty="0">
                <a:latin typeface="Source Sans Pro"/>
                <a:ea typeface="Source Sans Pro"/>
              </a:rPr>
              <a:t>No checks for layout containing plugins not mentioned in </a:t>
            </a:r>
            <a:r>
              <a:rPr lang="en-US" dirty="0" err="1">
                <a:latin typeface="Source Sans Pro"/>
                <a:ea typeface="Source Sans Pro"/>
              </a:rPr>
              <a:t>plugins.yml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 err="1">
                <a:latin typeface="Source Sans Pro"/>
                <a:ea typeface="Source Sans Pro"/>
              </a:rPr>
              <a:t>CarouselSlot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 err="1">
                <a:latin typeface="Source Sans Pro"/>
                <a:ea typeface="Source Sans Pro"/>
              </a:rPr>
              <a:t>ImageDisplay</a:t>
            </a:r>
            <a:r>
              <a:rPr lang="en-US" dirty="0">
                <a:latin typeface="Source Sans Pro"/>
                <a:ea typeface="Source Sans Pro"/>
              </a:rPr>
              <a:t> z-index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9E6DFE-43D6-441B-A917-21A46AB7C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9823AA-F21B-4DF6-82DB-D671637D88B3}"/>
              </a:ext>
            </a:extLst>
          </p:cNvPr>
          <p:cNvSpPr txBox="1"/>
          <p:nvPr/>
        </p:nvSpPr>
        <p:spPr>
          <a:xfrm>
            <a:off x="9976069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092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Test Coverage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972D49A-449E-43F4-8319-43F9385B4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2584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3612848518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4210698682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590050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12933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7988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Class% before Testing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Line% before Testing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3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smartTVSystem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5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annnouncementPlugin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cafeteriaPlugin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calendarPlugin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0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imageDisplayPlugin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publicationPlugin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4433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2CB8015-18A9-4132-83F1-6AC924E6C07F}"/>
              </a:ext>
            </a:extLst>
          </p:cNvPr>
          <p:cNvSpPr txBox="1"/>
          <p:nvPr/>
        </p:nvSpPr>
        <p:spPr>
          <a:xfrm>
            <a:off x="10046138" y="795839"/>
            <a:ext cx="13067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69989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Sans Pro"/>
                <a:ea typeface="Source Sans Pro"/>
              </a:rPr>
              <a:t>Flickering on update data</a:t>
            </a:r>
          </a:p>
          <a:p>
            <a:r>
              <a:rPr lang="en-US" b="1" dirty="0">
                <a:latin typeface="Source Sans Pro"/>
                <a:ea typeface="Source Sans Pro"/>
              </a:rPr>
              <a:t>Announcements not being displayed instantly</a:t>
            </a:r>
          </a:p>
          <a:p>
            <a:r>
              <a:rPr lang="en-US" dirty="0">
                <a:latin typeface="Source Sans Pro"/>
                <a:ea typeface="Source Sans Pro"/>
              </a:rPr>
              <a:t>CSS inheritance problem</a:t>
            </a:r>
          </a:p>
          <a:p>
            <a:r>
              <a:rPr lang="en-US" dirty="0">
                <a:latin typeface="Source Sans Pro"/>
                <a:ea typeface="Source Sans Pro"/>
              </a:rPr>
              <a:t>Layout component errors not being displayed</a:t>
            </a:r>
          </a:p>
          <a:p>
            <a:r>
              <a:rPr lang="en-US" dirty="0">
                <a:latin typeface="Source Sans Pro"/>
                <a:ea typeface="Source Sans Pro"/>
              </a:rPr>
              <a:t>No checks for layout containing plugins not mentioned in </a:t>
            </a:r>
            <a:r>
              <a:rPr lang="en-US" dirty="0" err="1">
                <a:latin typeface="Source Sans Pro"/>
                <a:ea typeface="Source Sans Pro"/>
              </a:rPr>
              <a:t>plugins.yml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 err="1">
                <a:latin typeface="Source Sans Pro"/>
                <a:ea typeface="Source Sans Pro"/>
              </a:rPr>
              <a:t>CarouselSlot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 err="1">
                <a:latin typeface="Source Sans Pro"/>
                <a:ea typeface="Source Sans Pro"/>
              </a:rPr>
              <a:t>ImageDisplay</a:t>
            </a:r>
            <a:r>
              <a:rPr lang="en-US" dirty="0">
                <a:latin typeface="Source Sans Pro"/>
                <a:ea typeface="Source Sans Pro"/>
              </a:rPr>
              <a:t> z-index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9823AA-F21B-4DF6-82DB-D671637D88B3}"/>
              </a:ext>
            </a:extLst>
          </p:cNvPr>
          <p:cNvSpPr txBox="1"/>
          <p:nvPr/>
        </p:nvSpPr>
        <p:spPr>
          <a:xfrm>
            <a:off x="9976069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  <a:endParaRPr lang="de-DE" dirty="0">
              <a:latin typeface="Source Sans Pro"/>
              <a:ea typeface="Source Sans Pro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A3C9F0-68A6-482A-AAAD-7BAF1D33B6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67" y="2248402"/>
            <a:ext cx="5181600" cy="6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1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Sans Pro"/>
                <a:ea typeface="Source Sans Pro"/>
              </a:rPr>
              <a:t>Flickering on update data</a:t>
            </a:r>
          </a:p>
          <a:p>
            <a:r>
              <a:rPr lang="en-US" dirty="0">
                <a:latin typeface="Source Sans Pro"/>
                <a:ea typeface="Source Sans Pro"/>
              </a:rPr>
              <a:t>Announcements not being displayed instantly</a:t>
            </a:r>
          </a:p>
          <a:p>
            <a:r>
              <a:rPr lang="en-US" b="1" dirty="0">
                <a:latin typeface="Source Sans Pro"/>
                <a:ea typeface="Source Sans Pro"/>
              </a:rPr>
              <a:t>CSS inheritance problem</a:t>
            </a:r>
          </a:p>
          <a:p>
            <a:r>
              <a:rPr lang="en-US" dirty="0">
                <a:latin typeface="Source Sans Pro"/>
                <a:ea typeface="Source Sans Pro"/>
              </a:rPr>
              <a:t>Layout component errors not being displayed</a:t>
            </a:r>
          </a:p>
          <a:p>
            <a:r>
              <a:rPr lang="en-US" dirty="0">
                <a:latin typeface="Source Sans Pro"/>
                <a:ea typeface="Source Sans Pro"/>
              </a:rPr>
              <a:t>No checks for layout containing plugins not mentioned in </a:t>
            </a:r>
            <a:r>
              <a:rPr lang="en-US" dirty="0" err="1">
                <a:latin typeface="Source Sans Pro"/>
                <a:ea typeface="Source Sans Pro"/>
              </a:rPr>
              <a:t>plugins.yml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 err="1">
                <a:latin typeface="Source Sans Pro"/>
                <a:ea typeface="Source Sans Pro"/>
              </a:rPr>
              <a:t>CarouselSlot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 err="1">
                <a:latin typeface="Source Sans Pro"/>
                <a:ea typeface="Source Sans Pro"/>
              </a:rPr>
              <a:t>ImageDisplay</a:t>
            </a:r>
            <a:r>
              <a:rPr lang="en-US" dirty="0">
                <a:latin typeface="Source Sans Pro"/>
                <a:ea typeface="Source Sans Pro"/>
              </a:rPr>
              <a:t> z-index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9E6DFE-43D6-441B-A917-21A46AB7C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9823AA-F21B-4DF6-82DB-D671637D88B3}"/>
              </a:ext>
            </a:extLst>
          </p:cNvPr>
          <p:cNvSpPr txBox="1"/>
          <p:nvPr/>
        </p:nvSpPr>
        <p:spPr>
          <a:xfrm>
            <a:off x="9976069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6244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Sans Pro"/>
                <a:ea typeface="Source Sans Pro"/>
              </a:rPr>
              <a:t>Flickering on update data</a:t>
            </a:r>
          </a:p>
          <a:p>
            <a:r>
              <a:rPr lang="en-US" dirty="0">
                <a:latin typeface="Source Sans Pro"/>
                <a:ea typeface="Source Sans Pro"/>
              </a:rPr>
              <a:t>Announcements not being displayed instantly</a:t>
            </a:r>
          </a:p>
          <a:p>
            <a:r>
              <a:rPr lang="en-US" dirty="0">
                <a:latin typeface="Source Sans Pro"/>
                <a:ea typeface="Source Sans Pro"/>
              </a:rPr>
              <a:t>CSS inheritance problem</a:t>
            </a:r>
          </a:p>
          <a:p>
            <a:r>
              <a:rPr lang="en-US" b="1" dirty="0">
                <a:latin typeface="Source Sans Pro"/>
                <a:ea typeface="Source Sans Pro"/>
              </a:rPr>
              <a:t>Layout component errors not being displayed</a:t>
            </a:r>
          </a:p>
          <a:p>
            <a:r>
              <a:rPr lang="en-US" dirty="0">
                <a:latin typeface="Source Sans Pro"/>
                <a:ea typeface="Source Sans Pro"/>
              </a:rPr>
              <a:t>No checks for layout containing plugins not mentioned in </a:t>
            </a:r>
            <a:r>
              <a:rPr lang="en-US" dirty="0" err="1">
                <a:latin typeface="Source Sans Pro"/>
                <a:ea typeface="Source Sans Pro"/>
              </a:rPr>
              <a:t>plugins.yml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 err="1">
                <a:latin typeface="Source Sans Pro"/>
                <a:ea typeface="Source Sans Pro"/>
              </a:rPr>
              <a:t>CarouselSlot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 err="1">
                <a:latin typeface="Source Sans Pro"/>
                <a:ea typeface="Source Sans Pro"/>
              </a:rPr>
              <a:t>ImageDisplay</a:t>
            </a:r>
            <a:r>
              <a:rPr lang="en-US" dirty="0">
                <a:latin typeface="Source Sans Pro"/>
                <a:ea typeface="Source Sans Pro"/>
              </a:rPr>
              <a:t> z-index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9E6DFE-43D6-441B-A917-21A46AB7C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9823AA-F21B-4DF6-82DB-D671637D88B3}"/>
              </a:ext>
            </a:extLst>
          </p:cNvPr>
          <p:cNvSpPr txBox="1"/>
          <p:nvPr/>
        </p:nvSpPr>
        <p:spPr>
          <a:xfrm>
            <a:off x="9976069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85773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Sans Pro"/>
                <a:ea typeface="Source Sans Pro"/>
              </a:rPr>
              <a:t>Flickering on update data</a:t>
            </a:r>
          </a:p>
          <a:p>
            <a:r>
              <a:rPr lang="en-US" dirty="0">
                <a:latin typeface="Source Sans Pro"/>
                <a:ea typeface="Source Sans Pro"/>
              </a:rPr>
              <a:t>Announcements not being displayed instantly</a:t>
            </a:r>
          </a:p>
          <a:p>
            <a:r>
              <a:rPr lang="en-US" dirty="0">
                <a:latin typeface="Source Sans Pro"/>
                <a:ea typeface="Source Sans Pro"/>
              </a:rPr>
              <a:t>CSS inheritance problem</a:t>
            </a:r>
          </a:p>
          <a:p>
            <a:r>
              <a:rPr lang="en-US" dirty="0">
                <a:latin typeface="Source Sans Pro"/>
                <a:ea typeface="Source Sans Pro"/>
              </a:rPr>
              <a:t>Layout component errors not being displayed</a:t>
            </a:r>
          </a:p>
          <a:p>
            <a:r>
              <a:rPr lang="en-US" b="1" dirty="0">
                <a:latin typeface="Source Sans Pro"/>
                <a:ea typeface="Source Sans Pro"/>
              </a:rPr>
              <a:t>No checks for layout containing plugins not mentioned in </a:t>
            </a:r>
            <a:r>
              <a:rPr lang="en-US" b="1" dirty="0" err="1">
                <a:latin typeface="Source Sans Pro"/>
                <a:ea typeface="Source Sans Pro"/>
              </a:rPr>
              <a:t>plugins.yml</a:t>
            </a:r>
            <a:endParaRPr lang="en-US" b="1" dirty="0">
              <a:latin typeface="Source Sans Pro"/>
              <a:ea typeface="Source Sans Pro"/>
            </a:endParaRPr>
          </a:p>
          <a:p>
            <a:r>
              <a:rPr lang="en-US" dirty="0" err="1">
                <a:latin typeface="Source Sans Pro"/>
                <a:ea typeface="Source Sans Pro"/>
              </a:rPr>
              <a:t>CarouselSlot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 err="1">
                <a:latin typeface="Source Sans Pro"/>
                <a:ea typeface="Source Sans Pro"/>
              </a:rPr>
              <a:t>ImageDisplay</a:t>
            </a:r>
            <a:r>
              <a:rPr lang="en-US" dirty="0">
                <a:latin typeface="Source Sans Pro"/>
                <a:ea typeface="Source Sans Pro"/>
              </a:rPr>
              <a:t> z-index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9823AA-F21B-4DF6-82DB-D671637D88B3}"/>
              </a:ext>
            </a:extLst>
          </p:cNvPr>
          <p:cNvSpPr txBox="1"/>
          <p:nvPr/>
        </p:nvSpPr>
        <p:spPr>
          <a:xfrm>
            <a:off x="9976069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  <a:endParaRPr lang="de-DE" dirty="0">
              <a:latin typeface="Source Sans Pro"/>
              <a:ea typeface="Source Sans Pro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C8FFA35-5012-4AAD-9DAC-113F050C98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67" y="4302919"/>
            <a:ext cx="51816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3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Sans Pro"/>
                <a:ea typeface="Source Sans Pro"/>
              </a:rPr>
              <a:t>Flickering on update data</a:t>
            </a:r>
          </a:p>
          <a:p>
            <a:r>
              <a:rPr lang="en-US" dirty="0">
                <a:latin typeface="Source Sans Pro"/>
                <a:ea typeface="Source Sans Pro"/>
              </a:rPr>
              <a:t>Announcements not being displayed instantly</a:t>
            </a:r>
          </a:p>
          <a:p>
            <a:r>
              <a:rPr lang="en-US" dirty="0">
                <a:latin typeface="Source Sans Pro"/>
                <a:ea typeface="Source Sans Pro"/>
              </a:rPr>
              <a:t>CSS inheritance problem</a:t>
            </a:r>
          </a:p>
          <a:p>
            <a:r>
              <a:rPr lang="en-US" dirty="0">
                <a:latin typeface="Source Sans Pro"/>
                <a:ea typeface="Source Sans Pro"/>
              </a:rPr>
              <a:t>Layout component errors not being displayed</a:t>
            </a:r>
          </a:p>
          <a:p>
            <a:r>
              <a:rPr lang="en-US" dirty="0">
                <a:latin typeface="Source Sans Pro"/>
                <a:ea typeface="Source Sans Pro"/>
              </a:rPr>
              <a:t>No checks for layout containing plugins not mentioned in </a:t>
            </a:r>
            <a:r>
              <a:rPr lang="en-US" dirty="0" err="1">
                <a:latin typeface="Source Sans Pro"/>
                <a:ea typeface="Source Sans Pro"/>
              </a:rPr>
              <a:t>plugins.yml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b="1" dirty="0" err="1">
                <a:latin typeface="Source Sans Pro"/>
                <a:ea typeface="Source Sans Pro"/>
              </a:rPr>
              <a:t>CarouselSlot</a:t>
            </a:r>
            <a:r>
              <a:rPr lang="en-US" b="1" dirty="0">
                <a:latin typeface="Source Sans Pro"/>
                <a:ea typeface="Source Sans Pro"/>
              </a:rPr>
              <a:t> bug</a:t>
            </a:r>
          </a:p>
          <a:p>
            <a:r>
              <a:rPr lang="en-US" dirty="0" err="1">
                <a:latin typeface="Source Sans Pro"/>
                <a:ea typeface="Source Sans Pro"/>
              </a:rPr>
              <a:t>ImageDisplay</a:t>
            </a:r>
            <a:r>
              <a:rPr lang="en-US" dirty="0">
                <a:latin typeface="Source Sans Pro"/>
                <a:ea typeface="Source Sans Pro"/>
              </a:rPr>
              <a:t> z-index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9823AA-F21B-4DF6-82DB-D671637D88B3}"/>
              </a:ext>
            </a:extLst>
          </p:cNvPr>
          <p:cNvSpPr txBox="1"/>
          <p:nvPr/>
        </p:nvSpPr>
        <p:spPr>
          <a:xfrm>
            <a:off x="9976069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  <a:endParaRPr lang="de-DE" dirty="0">
              <a:latin typeface="Source Sans Pro"/>
              <a:ea typeface="Source Sans Pro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CB6825-BF85-4993-AE25-B0A2E0F6F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854775"/>
            <a:ext cx="5181600" cy="23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Sans Pro"/>
                <a:ea typeface="Source Sans Pro"/>
              </a:rPr>
              <a:t>Flickering on update data</a:t>
            </a:r>
          </a:p>
          <a:p>
            <a:r>
              <a:rPr lang="en-US" dirty="0">
                <a:latin typeface="Source Sans Pro"/>
                <a:ea typeface="Source Sans Pro"/>
              </a:rPr>
              <a:t>Announcements not being displayed instantly</a:t>
            </a:r>
          </a:p>
          <a:p>
            <a:r>
              <a:rPr lang="en-US" dirty="0">
                <a:latin typeface="Source Sans Pro"/>
                <a:ea typeface="Source Sans Pro"/>
              </a:rPr>
              <a:t>CSS inheritance problem</a:t>
            </a:r>
          </a:p>
          <a:p>
            <a:r>
              <a:rPr lang="en-US" dirty="0">
                <a:latin typeface="Source Sans Pro"/>
                <a:ea typeface="Source Sans Pro"/>
              </a:rPr>
              <a:t>Layout component errors not being displayed</a:t>
            </a:r>
          </a:p>
          <a:p>
            <a:r>
              <a:rPr lang="en-US" dirty="0">
                <a:latin typeface="Source Sans Pro"/>
                <a:ea typeface="Source Sans Pro"/>
              </a:rPr>
              <a:t>No checks for layout containing plugins not mentioned in </a:t>
            </a:r>
            <a:r>
              <a:rPr lang="en-US" dirty="0" err="1">
                <a:latin typeface="Source Sans Pro"/>
                <a:ea typeface="Source Sans Pro"/>
              </a:rPr>
              <a:t>plugins.yml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 dirty="0" err="1">
                <a:latin typeface="Source Sans Pro"/>
                <a:ea typeface="Source Sans Pro"/>
              </a:rPr>
              <a:t>CarouselSlot</a:t>
            </a:r>
            <a:r>
              <a:rPr lang="en-US" dirty="0">
                <a:latin typeface="Source Sans Pro"/>
                <a:ea typeface="Source Sans Pro"/>
              </a:rPr>
              <a:t> bug</a:t>
            </a:r>
          </a:p>
          <a:p>
            <a:r>
              <a:rPr lang="en-US" b="1" dirty="0" err="1">
                <a:latin typeface="Source Sans Pro"/>
                <a:ea typeface="Source Sans Pro"/>
              </a:rPr>
              <a:t>ImageDisplay</a:t>
            </a:r>
            <a:r>
              <a:rPr lang="en-US" b="1" dirty="0">
                <a:latin typeface="Source Sans Pro"/>
                <a:ea typeface="Source Sans Pro"/>
              </a:rPr>
              <a:t> z-index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9823AA-F21B-4DF6-82DB-D671637D88B3}"/>
              </a:ext>
            </a:extLst>
          </p:cNvPr>
          <p:cNvSpPr txBox="1"/>
          <p:nvPr/>
        </p:nvSpPr>
        <p:spPr>
          <a:xfrm>
            <a:off x="9976069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  <a:endParaRPr lang="de-DE" dirty="0">
              <a:latin typeface="Source Sans Pro"/>
              <a:ea typeface="Source Sans Pro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739C04A-2099-46EE-95CC-33767716A4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867842"/>
            <a:ext cx="5181600" cy="33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6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85"/>
            <a:ext cx="10515600" cy="4422978"/>
          </a:xfrm>
        </p:spPr>
        <p:txBody>
          <a:bodyPr/>
          <a:lstStyle/>
          <a:p>
            <a:r>
              <a:rPr lang="en-US" b="1" dirty="0">
                <a:latin typeface="Source Sans Pro"/>
                <a:ea typeface="Source Sans Pro"/>
              </a:rPr>
              <a:t>Unable to update refresh time</a:t>
            </a:r>
          </a:p>
          <a:p>
            <a:r>
              <a:rPr lang="en-US" dirty="0">
                <a:latin typeface="Source Sans Pro"/>
                <a:ea typeface="Source Sans Pro"/>
              </a:rPr>
              <a:t>Unspecific error codes</a:t>
            </a:r>
          </a:p>
          <a:p>
            <a:r>
              <a:rPr lang="en-US" dirty="0">
                <a:latin typeface="Source Sans Pro"/>
                <a:ea typeface="Source Sans Pro"/>
              </a:rPr>
              <a:t>Invalid issuer encoded in JWT</a:t>
            </a:r>
          </a:p>
          <a:p>
            <a:r>
              <a:rPr lang="en-US" dirty="0" err="1">
                <a:latin typeface="Source Sans Pro"/>
                <a:ea typeface="Source Sans Pro"/>
              </a:rPr>
              <a:t>LocalRepository.findByID</a:t>
            </a:r>
            <a:r>
              <a:rPr lang="en-US" dirty="0">
                <a:latin typeface="Source Sans Pro"/>
                <a:ea typeface="Source Sans Pro"/>
              </a:rPr>
              <a:t> can crash</a:t>
            </a:r>
          </a:p>
          <a:p>
            <a:r>
              <a:rPr lang="en-US" dirty="0">
                <a:latin typeface="Source Sans Pro"/>
                <a:ea typeface="Source Sans Pro"/>
              </a:rPr>
              <a:t>YAML parsing library inconsistencies</a:t>
            </a:r>
          </a:p>
          <a:p>
            <a:r>
              <a:rPr lang="en-US" dirty="0">
                <a:latin typeface="Source Sans Pro"/>
                <a:ea typeface="Source Sans Pro"/>
              </a:rPr>
              <a:t>Calendar events race condition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B38D7B-B620-4B0B-B519-6E069036A1EB}"/>
              </a:ext>
            </a:extLst>
          </p:cNvPr>
          <p:cNvSpPr txBox="1"/>
          <p:nvPr/>
        </p:nvSpPr>
        <p:spPr>
          <a:xfrm>
            <a:off x="10046137" y="795839"/>
            <a:ext cx="13067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Backend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8577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85"/>
            <a:ext cx="10515600" cy="4422978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Unable to update refresh time</a:t>
            </a:r>
          </a:p>
          <a:p>
            <a:r>
              <a:rPr lang="en-US" b="1" dirty="0">
                <a:latin typeface="Source Sans Pro"/>
                <a:ea typeface="Source Sans Pro"/>
              </a:rPr>
              <a:t>Unspecific error codes</a:t>
            </a:r>
          </a:p>
          <a:p>
            <a:r>
              <a:rPr lang="en-US" dirty="0">
                <a:latin typeface="Source Sans Pro"/>
                <a:ea typeface="Source Sans Pro"/>
              </a:rPr>
              <a:t>Invalid issuer encoded in JWT</a:t>
            </a:r>
          </a:p>
          <a:p>
            <a:r>
              <a:rPr lang="en-US" dirty="0" err="1">
                <a:latin typeface="Source Sans Pro"/>
                <a:ea typeface="Source Sans Pro"/>
              </a:rPr>
              <a:t>LocalRepository.findByID</a:t>
            </a:r>
            <a:r>
              <a:rPr lang="en-US" dirty="0">
                <a:latin typeface="Source Sans Pro"/>
                <a:ea typeface="Source Sans Pro"/>
              </a:rPr>
              <a:t> can crash</a:t>
            </a:r>
          </a:p>
          <a:p>
            <a:r>
              <a:rPr lang="en-US" dirty="0">
                <a:latin typeface="Source Sans Pro"/>
                <a:ea typeface="Source Sans Pro"/>
              </a:rPr>
              <a:t>YAML parsing library inconsistencies</a:t>
            </a:r>
          </a:p>
          <a:p>
            <a:r>
              <a:rPr lang="en-US" dirty="0">
                <a:latin typeface="Source Sans Pro"/>
                <a:ea typeface="Source Sans Pro"/>
              </a:rPr>
              <a:t>Calendar events race condition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B38D7B-B620-4B0B-B519-6E069036A1EB}"/>
              </a:ext>
            </a:extLst>
          </p:cNvPr>
          <p:cNvSpPr txBox="1"/>
          <p:nvPr/>
        </p:nvSpPr>
        <p:spPr>
          <a:xfrm>
            <a:off x="10046137" y="795839"/>
            <a:ext cx="13067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Backend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6631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85"/>
            <a:ext cx="10515600" cy="4422978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Unable to update refresh time</a:t>
            </a:r>
          </a:p>
          <a:p>
            <a:r>
              <a:rPr lang="en-US" dirty="0">
                <a:latin typeface="Source Sans Pro"/>
                <a:ea typeface="Source Sans Pro"/>
              </a:rPr>
              <a:t>Unspecific error codes</a:t>
            </a:r>
          </a:p>
          <a:p>
            <a:r>
              <a:rPr lang="en-US" b="1" dirty="0">
                <a:latin typeface="Source Sans Pro"/>
                <a:ea typeface="Source Sans Pro"/>
              </a:rPr>
              <a:t>Invalid issuer encoded in JWT</a:t>
            </a:r>
          </a:p>
          <a:p>
            <a:r>
              <a:rPr lang="en-US" dirty="0" err="1">
                <a:latin typeface="Source Sans Pro"/>
                <a:ea typeface="Source Sans Pro"/>
              </a:rPr>
              <a:t>LocalRepository.findByID</a:t>
            </a:r>
            <a:r>
              <a:rPr lang="en-US" dirty="0">
                <a:latin typeface="Source Sans Pro"/>
                <a:ea typeface="Source Sans Pro"/>
              </a:rPr>
              <a:t> can crash</a:t>
            </a:r>
          </a:p>
          <a:p>
            <a:r>
              <a:rPr lang="en-US" dirty="0">
                <a:latin typeface="Source Sans Pro"/>
                <a:ea typeface="Source Sans Pro"/>
              </a:rPr>
              <a:t>YAML parsing library inconsistencies</a:t>
            </a:r>
          </a:p>
          <a:p>
            <a:r>
              <a:rPr lang="en-US" dirty="0">
                <a:latin typeface="Source Sans Pro"/>
                <a:ea typeface="Source Sans Pro"/>
              </a:rPr>
              <a:t>Calendar events race condition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B38D7B-B620-4B0B-B519-6E069036A1EB}"/>
              </a:ext>
            </a:extLst>
          </p:cNvPr>
          <p:cNvSpPr txBox="1"/>
          <p:nvPr/>
        </p:nvSpPr>
        <p:spPr>
          <a:xfrm>
            <a:off x="10046137" y="795839"/>
            <a:ext cx="13067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Backend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7483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85"/>
            <a:ext cx="10515600" cy="4422978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Unable to update refresh time</a:t>
            </a:r>
          </a:p>
          <a:p>
            <a:r>
              <a:rPr lang="en-US" dirty="0">
                <a:latin typeface="Source Sans Pro"/>
                <a:ea typeface="Source Sans Pro"/>
              </a:rPr>
              <a:t>Unspecific error codes</a:t>
            </a:r>
          </a:p>
          <a:p>
            <a:r>
              <a:rPr lang="en-US" dirty="0">
                <a:latin typeface="Source Sans Pro"/>
                <a:ea typeface="Source Sans Pro"/>
              </a:rPr>
              <a:t>Invalid issuer encoded in JWT</a:t>
            </a:r>
          </a:p>
          <a:p>
            <a:r>
              <a:rPr lang="en-US" b="1" dirty="0" err="1">
                <a:latin typeface="Source Sans Pro"/>
                <a:ea typeface="Source Sans Pro"/>
              </a:rPr>
              <a:t>LocalRepository.findByID</a:t>
            </a:r>
            <a:r>
              <a:rPr lang="en-US" b="1" dirty="0">
                <a:latin typeface="Source Sans Pro"/>
                <a:ea typeface="Source Sans Pro"/>
              </a:rPr>
              <a:t> can crash</a:t>
            </a:r>
          </a:p>
          <a:p>
            <a:r>
              <a:rPr lang="en-US" dirty="0">
                <a:latin typeface="Source Sans Pro"/>
                <a:ea typeface="Source Sans Pro"/>
              </a:rPr>
              <a:t>YAML parsing library inconsistencies</a:t>
            </a:r>
          </a:p>
          <a:p>
            <a:r>
              <a:rPr lang="en-US" dirty="0">
                <a:latin typeface="Source Sans Pro"/>
                <a:ea typeface="Source Sans Pro"/>
              </a:rPr>
              <a:t>Calendar events race condition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B38D7B-B620-4B0B-B519-6E069036A1EB}"/>
              </a:ext>
            </a:extLst>
          </p:cNvPr>
          <p:cNvSpPr txBox="1"/>
          <p:nvPr/>
        </p:nvSpPr>
        <p:spPr>
          <a:xfrm>
            <a:off x="10046137" y="795839"/>
            <a:ext cx="13067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Backend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9213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Test Coverage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1E75D8D-45E5-4587-8A31-FCCE3F25B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64078"/>
              </p:ext>
            </p:extLst>
          </p:nvPr>
        </p:nvGraphicFramePr>
        <p:xfrm>
          <a:off x="838200" y="1825625"/>
          <a:ext cx="10515600" cy="4343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788212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994625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42342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98317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9865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Statement% before Testing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Line% before Testing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4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4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plugins/Cafeteria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plugins/Calendar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4020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plugins/Clock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4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plugins/Publication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8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3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App.tsx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73627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B792B39C-8AF9-42D3-85DF-A0609A77B11C}"/>
              </a:ext>
            </a:extLst>
          </p:cNvPr>
          <p:cNvSpPr txBox="1"/>
          <p:nvPr/>
        </p:nvSpPr>
        <p:spPr>
          <a:xfrm>
            <a:off x="10028620" y="795839"/>
            <a:ext cx="13756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865437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85"/>
            <a:ext cx="10515600" cy="4422978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Unable to update refresh time</a:t>
            </a:r>
          </a:p>
          <a:p>
            <a:r>
              <a:rPr lang="en-US" dirty="0">
                <a:latin typeface="Source Sans Pro"/>
                <a:ea typeface="Source Sans Pro"/>
              </a:rPr>
              <a:t>Unspecific error codes</a:t>
            </a:r>
          </a:p>
          <a:p>
            <a:r>
              <a:rPr lang="en-US" dirty="0">
                <a:latin typeface="Source Sans Pro"/>
                <a:ea typeface="Source Sans Pro"/>
              </a:rPr>
              <a:t>Invalid issuer encoded in JWT</a:t>
            </a:r>
          </a:p>
          <a:p>
            <a:r>
              <a:rPr lang="en-US" dirty="0" err="1">
                <a:latin typeface="Source Sans Pro"/>
                <a:ea typeface="Source Sans Pro"/>
              </a:rPr>
              <a:t>LocalRepository.findByID</a:t>
            </a:r>
            <a:r>
              <a:rPr lang="en-US" dirty="0">
                <a:latin typeface="Source Sans Pro"/>
                <a:ea typeface="Source Sans Pro"/>
              </a:rPr>
              <a:t> can crash</a:t>
            </a:r>
          </a:p>
          <a:p>
            <a:r>
              <a:rPr lang="en-US" b="1" dirty="0">
                <a:latin typeface="Source Sans Pro"/>
                <a:ea typeface="Source Sans Pro"/>
              </a:rPr>
              <a:t>YAML parsing library inconsistencies</a:t>
            </a:r>
          </a:p>
          <a:p>
            <a:r>
              <a:rPr lang="en-US" dirty="0">
                <a:latin typeface="Source Sans Pro"/>
                <a:ea typeface="Source Sans Pro"/>
              </a:rPr>
              <a:t>Calendar events race condition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B38D7B-B620-4B0B-B519-6E069036A1EB}"/>
              </a:ext>
            </a:extLst>
          </p:cNvPr>
          <p:cNvSpPr txBox="1"/>
          <p:nvPr/>
        </p:nvSpPr>
        <p:spPr>
          <a:xfrm>
            <a:off x="10046137" y="795839"/>
            <a:ext cx="13067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Backend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122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Bug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B3C9F-E82A-4DDE-87F4-2AAC1AD1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85"/>
            <a:ext cx="10515600" cy="4422978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Unable to update refresh time</a:t>
            </a:r>
          </a:p>
          <a:p>
            <a:r>
              <a:rPr lang="en-US" dirty="0">
                <a:latin typeface="Source Sans Pro"/>
                <a:ea typeface="Source Sans Pro"/>
              </a:rPr>
              <a:t>Unspecific error codes</a:t>
            </a:r>
          </a:p>
          <a:p>
            <a:r>
              <a:rPr lang="en-US" dirty="0">
                <a:latin typeface="Source Sans Pro"/>
                <a:ea typeface="Source Sans Pro"/>
              </a:rPr>
              <a:t>Invalid issuer encoded in JWT</a:t>
            </a:r>
          </a:p>
          <a:p>
            <a:r>
              <a:rPr lang="en-US" dirty="0" err="1">
                <a:latin typeface="Source Sans Pro"/>
                <a:ea typeface="Source Sans Pro"/>
              </a:rPr>
              <a:t>LocalRepository.findByID</a:t>
            </a:r>
            <a:r>
              <a:rPr lang="en-US" dirty="0">
                <a:latin typeface="Source Sans Pro"/>
                <a:ea typeface="Source Sans Pro"/>
              </a:rPr>
              <a:t> can crash</a:t>
            </a:r>
          </a:p>
          <a:p>
            <a:r>
              <a:rPr lang="en-US" dirty="0">
                <a:latin typeface="Source Sans Pro"/>
                <a:ea typeface="Source Sans Pro"/>
              </a:rPr>
              <a:t>YAML parsing library inconsistencies</a:t>
            </a:r>
          </a:p>
          <a:p>
            <a:r>
              <a:rPr lang="en-US" b="1" dirty="0">
                <a:latin typeface="Source Sans Pro"/>
                <a:ea typeface="Source Sans Pro"/>
              </a:rPr>
              <a:t>Calendar events race condition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B38D7B-B620-4B0B-B519-6E069036A1EB}"/>
              </a:ext>
            </a:extLst>
          </p:cNvPr>
          <p:cNvSpPr txBox="1"/>
          <p:nvPr/>
        </p:nvSpPr>
        <p:spPr>
          <a:xfrm>
            <a:off x="10046137" y="795839"/>
            <a:ext cx="13067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Backend</a:t>
            </a:r>
            <a:endParaRPr lang="de-DE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40636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33A7D-A57E-4710-94BB-F5BA0270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"/>
                <a:ea typeface="Source Sans Pro"/>
              </a:rPr>
              <a:t>Log List</a:t>
            </a:r>
            <a:endParaRPr lang="en-US" dirty="0">
              <a:latin typeface="Source Sans Pro"/>
              <a:ea typeface="Source Sans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EB14D-2376-47C9-A05E-EEF8C978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New functions or interfaces were added or changed</a:t>
            </a:r>
          </a:p>
          <a:p>
            <a:pPr lvl="1"/>
            <a:r>
              <a:rPr lang="en-US" dirty="0">
                <a:latin typeface="Source Sans Pro"/>
                <a:ea typeface="Source Sans Pro"/>
              </a:rPr>
              <a:t>to resolve bugs</a:t>
            </a:r>
          </a:p>
          <a:p>
            <a:pPr lvl="1"/>
            <a:r>
              <a:rPr lang="en-US" dirty="0">
                <a:latin typeface="Source Sans Pro"/>
                <a:ea typeface="Source Sans Pro"/>
              </a:rPr>
              <a:t>to make testing easier</a:t>
            </a:r>
          </a:p>
          <a:p>
            <a:pPr lvl="1"/>
            <a:r>
              <a:rPr lang="en-US" dirty="0">
                <a:latin typeface="Source Sans Pro"/>
                <a:ea typeface="Source Sans Pro"/>
              </a:rPr>
              <a:t>to make debugging easier</a:t>
            </a:r>
          </a:p>
          <a:p>
            <a:r>
              <a:rPr lang="en-US" dirty="0">
                <a:latin typeface="Source Sans Pro"/>
                <a:ea typeface="Source Sans Pro"/>
              </a:rPr>
              <a:t>The </a:t>
            </a:r>
            <a:r>
              <a:rPr lang="en-US" dirty="0" err="1">
                <a:latin typeface="Source Sans Pro"/>
                <a:ea typeface="Source Sans Pro"/>
              </a:rPr>
              <a:t>ImageDisplayPage</a:t>
            </a:r>
            <a:r>
              <a:rPr lang="en-US" dirty="0">
                <a:latin typeface="Source Sans Pro"/>
                <a:ea typeface="Source Sans Pro"/>
              </a:rPr>
              <a:t> was added to the Dashboard</a:t>
            </a:r>
          </a:p>
          <a:p>
            <a:endParaRPr lang="en-US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19280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89631-90AB-4CFF-88AA-E750A35E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Image Display Page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DC8BC01-AF33-44BC-982D-9CF8C27FD5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3656"/>
            <a:ext cx="10515600" cy="33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6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B5D5F6-5CF7-4BE9-A9E5-AF818EB1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165" y="828706"/>
            <a:ext cx="10515599" cy="210208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Source Sans Pro"/>
                <a:ea typeface="Source Sans Pro"/>
              </a:rPr>
              <a:t>Thank you</a:t>
            </a:r>
            <a:br>
              <a:rPr lang="en-US" sz="4800" dirty="0">
                <a:latin typeface="Source Sans Pro"/>
                <a:ea typeface="Source Sans Pro"/>
              </a:rPr>
            </a:br>
            <a:br>
              <a:rPr lang="en-US" sz="4000" dirty="0">
                <a:latin typeface="Source Sans Pro"/>
                <a:ea typeface="Source Sans Pro"/>
              </a:rPr>
            </a:br>
            <a:r>
              <a:rPr lang="en-US" sz="3600" dirty="0">
                <a:latin typeface="Source Sans Pro"/>
                <a:ea typeface="Source Sans Pro"/>
              </a:rPr>
              <a:t>any questions left? </a:t>
            </a:r>
          </a:p>
        </p:txBody>
      </p:sp>
      <p:pic>
        <p:nvPicPr>
          <p:cNvPr id="6" name="Grafik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0DA2EF3A-BD32-4353-B046-196DF9B9B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" r="-1" b="1345"/>
          <a:stretch/>
        </p:blipFill>
        <p:spPr>
          <a:xfrm>
            <a:off x="4380503" y="2957665"/>
            <a:ext cx="3430993" cy="3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Test Coverage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463B1C5B-5D84-452B-B382-D53C1F80D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207224"/>
              </p:ext>
            </p:extLst>
          </p:nvPr>
        </p:nvGraphicFramePr>
        <p:xfrm>
          <a:off x="838200" y="1321356"/>
          <a:ext cx="10515601" cy="546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5407">
                  <a:extLst>
                    <a:ext uri="{9D8B030D-6E8A-4147-A177-3AD203B41FA5}">
                      <a16:colId xmlns:a16="http://schemas.microsoft.com/office/drawing/2014/main" val="492686256"/>
                    </a:ext>
                  </a:extLst>
                </a:gridCol>
                <a:gridCol w="1611977">
                  <a:extLst>
                    <a:ext uri="{9D8B030D-6E8A-4147-A177-3AD203B41FA5}">
                      <a16:colId xmlns:a16="http://schemas.microsoft.com/office/drawing/2014/main" val="2087481555"/>
                    </a:ext>
                  </a:extLst>
                </a:gridCol>
                <a:gridCol w="1611977">
                  <a:extLst>
                    <a:ext uri="{9D8B030D-6E8A-4147-A177-3AD203B41FA5}">
                      <a16:colId xmlns:a16="http://schemas.microsoft.com/office/drawing/2014/main" val="13289505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79124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5725195"/>
                    </a:ext>
                  </a:extLst>
                </a:gridCol>
              </a:tblGrid>
              <a:tr h="623426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Statement% before Testing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Lines% before Testing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index.tsx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AnnouncementPage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0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pages/</a:t>
                      </a:r>
                      <a:r>
                        <a:rPr lang="en-US" dirty="0" err="1"/>
                        <a:t>CoreConfigurationPage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5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ErrorLogPage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7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2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3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5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index.tsx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3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0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App.tsx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117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53C9D76-69BA-4F1D-9A52-283CAD0387F4}"/>
              </a:ext>
            </a:extLst>
          </p:cNvPr>
          <p:cNvSpPr txBox="1"/>
          <p:nvPr/>
        </p:nvSpPr>
        <p:spPr>
          <a:xfrm>
            <a:off x="9809655" y="795839"/>
            <a:ext cx="15953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516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7296-1EEC-4234-9271-89A0AEC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Test Coverage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972D49A-449E-43F4-8319-43F9385B4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675544"/>
              </p:ext>
            </p:extLst>
          </p:nvPr>
        </p:nvGraphicFramePr>
        <p:xfrm>
          <a:off x="838200" y="1825625"/>
          <a:ext cx="10515589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0551">
                  <a:extLst>
                    <a:ext uri="{9D8B030D-6E8A-4147-A177-3AD203B41FA5}">
                      <a16:colId xmlns:a16="http://schemas.microsoft.com/office/drawing/2014/main" val="3612848518"/>
                    </a:ext>
                  </a:extLst>
                </a:gridCol>
                <a:gridCol w="2172136">
                  <a:extLst>
                    <a:ext uri="{9D8B030D-6E8A-4147-A177-3AD203B41FA5}">
                      <a16:colId xmlns:a16="http://schemas.microsoft.com/office/drawing/2014/main" val="4210698682"/>
                    </a:ext>
                  </a:extLst>
                </a:gridCol>
                <a:gridCol w="1900620">
                  <a:extLst>
                    <a:ext uri="{9D8B030D-6E8A-4147-A177-3AD203B41FA5}">
                      <a16:colId xmlns:a16="http://schemas.microsoft.com/office/drawing/2014/main" val="590050777"/>
                    </a:ext>
                  </a:extLst>
                </a:gridCol>
                <a:gridCol w="2509163">
                  <a:extLst>
                    <a:ext uri="{9D8B030D-6E8A-4147-A177-3AD203B41FA5}">
                      <a16:colId xmlns:a16="http://schemas.microsoft.com/office/drawing/2014/main" val="2721293399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137988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Statement%/</a:t>
                      </a:r>
                    </a:p>
                    <a:p>
                      <a:r>
                        <a:rPr lang="en-US" dirty="0"/>
                        <a:t>Class%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 err="1"/>
                        <a:t>Stmt</a:t>
                      </a:r>
                      <a:r>
                        <a:rPr lang="en-US" dirty="0"/>
                        <a:t>% / Class%</a:t>
                      </a:r>
                      <a:br>
                        <a:rPr lang="en-US" dirty="0"/>
                      </a:br>
                      <a:r>
                        <a:rPr lang="en-US" dirty="0"/>
                        <a:t>before Testing 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Line% before Testing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3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5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251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2C5FC8F-2EC9-49EB-82E4-2A2822A480F7}"/>
              </a:ext>
            </a:extLst>
          </p:cNvPr>
          <p:cNvSpPr txBox="1"/>
          <p:nvPr/>
        </p:nvSpPr>
        <p:spPr>
          <a:xfrm>
            <a:off x="10273862" y="795839"/>
            <a:ext cx="110479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Source Sans Pro"/>
                <a:ea typeface="Source Sans Pro"/>
              </a:rPr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24219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D0D90-86FA-4073-AD6E-38A3FD76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Test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F7CC3-F6DB-4569-9D37-AC6D9E62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ource Sans Pro"/>
                <a:ea typeface="Source Sans Pro"/>
              </a:rPr>
              <a:t>Tests performed manually </a:t>
            </a:r>
          </a:p>
          <a:p>
            <a:r>
              <a:rPr lang="en-US" dirty="0">
                <a:latin typeface="Source Sans Pro"/>
                <a:ea typeface="Source Sans Pro"/>
              </a:rPr>
              <a:t>Required config files in </a:t>
            </a:r>
            <a:r>
              <a:rPr lang="en-US" b="1" i="1" dirty="0">
                <a:latin typeface="Source Sans Pro"/>
                <a:ea typeface="Source Sans Pro"/>
              </a:rPr>
              <a:t>/test-case-configs</a:t>
            </a:r>
          </a:p>
          <a:p>
            <a:r>
              <a:rPr lang="en-US" dirty="0">
                <a:latin typeface="Source Sans Pro"/>
                <a:ea typeface="Source Sans Pro"/>
              </a:rPr>
              <a:t>Mandatory requirements</a:t>
            </a:r>
          </a:p>
          <a:p>
            <a:pPr lvl="1"/>
            <a:r>
              <a:rPr lang="en-US" dirty="0">
                <a:latin typeface="Source Sans Pro"/>
                <a:ea typeface="Source Sans Pro"/>
              </a:rPr>
              <a:t>GTC-1 to GTC-15 Passed</a:t>
            </a:r>
          </a:p>
          <a:p>
            <a:r>
              <a:rPr lang="en-US" dirty="0">
                <a:latin typeface="Source Sans Pro"/>
                <a:ea typeface="Source Sans Pro"/>
              </a:rPr>
              <a:t>Optional requirements</a:t>
            </a:r>
          </a:p>
          <a:p>
            <a:pPr lvl="1"/>
            <a:r>
              <a:rPr lang="en-US" dirty="0">
                <a:latin typeface="Source Sans Pro"/>
                <a:ea typeface="Source Sans Pro"/>
              </a:rPr>
              <a:t>GTCO-6, GTCO-8, GTCO-10, GTCO-11, GTCO-12, GTCO-13 Passed</a:t>
            </a:r>
          </a:p>
        </p:txBody>
      </p:sp>
    </p:spTree>
    <p:extLst>
      <p:ext uri="{BB962C8B-B14F-4D97-AF65-F5344CB8AC3E}">
        <p14:creationId xmlns:p14="http://schemas.microsoft.com/office/powerpoint/2010/main" val="277274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55AB9-8ADC-417E-8346-FBEC3BF4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93" y="2295525"/>
            <a:ext cx="10515600" cy="1133475"/>
          </a:xfrm>
        </p:spPr>
        <p:txBody>
          <a:bodyPr/>
          <a:lstStyle/>
          <a:p>
            <a:pPr algn="ctr"/>
            <a:r>
              <a:rPr lang="en-US" dirty="0">
                <a:latin typeface="Source Sans Pro"/>
                <a:ea typeface="Source Sans Pro"/>
              </a:rPr>
              <a:t>Monkey Testing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8F56A-122B-4D9C-BF73-B7175D0E2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6C950-93D2-4741-A21E-B231B3F9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1B16F-C71E-4831-9CFE-78A5B5CA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How intuitive and easy to use was the system?</a:t>
            </a:r>
          </a:p>
          <a:p>
            <a:r>
              <a:rPr lang="en-US" dirty="0">
                <a:latin typeface="Source Sans Pro"/>
                <a:ea typeface="Source Sans Pro"/>
              </a:rPr>
              <a:t>“</a:t>
            </a:r>
            <a:r>
              <a:rPr lang="en-US" i="1" dirty="0">
                <a:latin typeface="Source Sans Pro"/>
                <a:ea typeface="Source Sans Pro"/>
              </a:rPr>
              <a:t>The dashboard is pretty intuitive and clean. Config files require documentation to work correctly in a project</a:t>
            </a:r>
            <a:r>
              <a:rPr lang="en-US" dirty="0">
                <a:latin typeface="Source Sans Pro"/>
                <a:ea typeface="Source Sans Pro"/>
              </a:rPr>
              <a:t>.”</a:t>
            </a:r>
          </a:p>
          <a:p>
            <a:r>
              <a:rPr lang="en-US" dirty="0">
                <a:latin typeface="Source Sans Pro"/>
                <a:ea typeface="Source Sans Pro"/>
              </a:rPr>
              <a:t>7/10</a:t>
            </a:r>
          </a:p>
          <a:p>
            <a:r>
              <a:rPr lang="en-US" dirty="0">
                <a:latin typeface="Source Sans Pro"/>
                <a:ea typeface="Source Sans Pro"/>
              </a:rPr>
              <a:t>7/10</a:t>
            </a:r>
          </a:p>
          <a:p>
            <a:r>
              <a:rPr lang="en-US" dirty="0">
                <a:latin typeface="Source Sans Pro"/>
                <a:ea typeface="Source Sans Pro"/>
              </a:rPr>
              <a:t>5/10 “</a:t>
            </a:r>
            <a:r>
              <a:rPr lang="en-US" i="1" dirty="0">
                <a:latin typeface="Source Sans Pro"/>
                <a:ea typeface="Source Sans Pro"/>
              </a:rPr>
              <a:t>A GUI instead of config files would be nicer.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0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9BBDE-B332-47FD-84B7-4A24DA43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810A2-9158-4837-A1F5-3F9ED90A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How do you like the look and feel of the system and what are your thoughts on it?</a:t>
            </a:r>
          </a:p>
          <a:p>
            <a:r>
              <a:rPr lang="en-US" dirty="0">
                <a:latin typeface="Source Sans Pro"/>
                <a:ea typeface="Source Sans Pro"/>
              </a:rPr>
              <a:t>“</a:t>
            </a:r>
            <a:r>
              <a:rPr lang="en-US" i="1" dirty="0">
                <a:latin typeface="Source Sans Pro"/>
                <a:ea typeface="Source Sans Pro"/>
              </a:rPr>
              <a:t>The dashboard looks very nice. Rounded corners and a drop shadow for the announcements in the frontend would have been nice but I like the colors. The clock and calendar widget look great, but the publication widget looks a bit old. The blurriness of the image display widget looks good.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  <a:p>
            <a:r>
              <a:rPr lang="en-US" dirty="0">
                <a:latin typeface="Source Sans Pro"/>
                <a:ea typeface="Source Sans Pro"/>
              </a:rPr>
              <a:t>7/10 “</a:t>
            </a:r>
            <a:r>
              <a:rPr lang="en-US" i="1" dirty="0">
                <a:latin typeface="Source Sans Pro"/>
                <a:ea typeface="Source Sans Pro"/>
              </a:rPr>
              <a:t>The frontend has to many hard corners.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  <a:p>
            <a:r>
              <a:rPr lang="en-US" dirty="0">
                <a:latin typeface="Source Sans Pro"/>
                <a:ea typeface="Source Sans Pro"/>
              </a:rPr>
              <a:t>8/10 “</a:t>
            </a:r>
            <a:r>
              <a:rPr lang="en-US" i="1" dirty="0">
                <a:latin typeface="Source Sans Pro"/>
                <a:ea typeface="Source Sans Pro"/>
              </a:rPr>
              <a:t>The light mode is pretty.</a:t>
            </a:r>
            <a:r>
              <a:rPr lang="en-US" dirty="0">
                <a:latin typeface="Source Sans Pro"/>
                <a:ea typeface="Source Sans Pro"/>
              </a:rPr>
              <a:t>”</a:t>
            </a:r>
          </a:p>
          <a:p>
            <a:r>
              <a:rPr lang="en-US" dirty="0">
                <a:latin typeface="Source Sans Pro"/>
                <a:ea typeface="Source Sans Pro"/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4616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Breitbild</PresentationFormat>
  <Paragraphs>385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Source Sans Pro</vt:lpstr>
      <vt:lpstr>Office</vt:lpstr>
      <vt:lpstr>Testing Phase</vt:lpstr>
      <vt:lpstr>Test Coverage</vt:lpstr>
      <vt:lpstr>Test Coverage</vt:lpstr>
      <vt:lpstr>Test Coverage</vt:lpstr>
      <vt:lpstr>Test Coverage</vt:lpstr>
      <vt:lpstr>Test Cases</vt:lpstr>
      <vt:lpstr>Monkey Testing</vt:lpstr>
      <vt:lpstr>Survey</vt:lpstr>
      <vt:lpstr>Survey</vt:lpstr>
      <vt:lpstr>Survey</vt:lpstr>
      <vt:lpstr>Survey</vt:lpstr>
      <vt:lpstr>Survey</vt:lpstr>
      <vt:lpstr>Survey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Bug Report</vt:lpstr>
      <vt:lpstr>Log List</vt:lpstr>
      <vt:lpstr>Image Display Page</vt:lpstr>
      <vt:lpstr>Thank you  any questions left?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SmartTVSystem</dc:title>
  <dc:creator>Lennard Kittner</dc:creator>
  <cp:lastModifiedBy>Lennard Kittner</cp:lastModifiedBy>
  <cp:revision>103</cp:revision>
  <dcterms:created xsi:type="dcterms:W3CDTF">2021-03-25T15:43:45Z</dcterms:created>
  <dcterms:modified xsi:type="dcterms:W3CDTF">2021-03-30T14:45:32Z</dcterms:modified>
</cp:coreProperties>
</file>