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18:42:43.1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 24575,'0'-5'0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41B1-D92C-4281-AF4D-B6E45D867BF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E0E13B1-EDDA-4222-81C4-6C4C3A1EF58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827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41B1-D92C-4281-AF4D-B6E45D867BF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13B1-EDDA-4222-81C4-6C4C3A1EF58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36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41B1-D92C-4281-AF4D-B6E45D867BF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13B1-EDDA-4222-81C4-6C4C3A1EF58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45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41B1-D92C-4281-AF4D-B6E45D867BF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13B1-EDDA-4222-81C4-6C4C3A1EF58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92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41B1-D92C-4281-AF4D-B6E45D867BF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13B1-EDDA-4222-81C4-6C4C3A1EF58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34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41B1-D92C-4281-AF4D-B6E45D867BF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13B1-EDDA-4222-81C4-6C4C3A1EF58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47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41B1-D92C-4281-AF4D-B6E45D867BF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13B1-EDDA-4222-81C4-6C4C3A1EF58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43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41B1-D92C-4281-AF4D-B6E45D867BF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13B1-EDDA-4222-81C4-6C4C3A1EF58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47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41B1-D92C-4281-AF4D-B6E45D867BF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13B1-EDDA-4222-81C4-6C4C3A1E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3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41B1-D92C-4281-AF4D-B6E45D867BF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13B1-EDDA-4222-81C4-6C4C3A1EF58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23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24841B1-D92C-4281-AF4D-B6E45D867BF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13B1-EDDA-4222-81C4-6C4C3A1EF58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66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841B1-D92C-4281-AF4D-B6E45D867BF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E0E13B1-EDDA-4222-81C4-6C4C3A1EF58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logo of a farm&#10;&#10;AI-generated content may be incorrect.">
            <a:extLst>
              <a:ext uri="{FF2B5EF4-FFF2-40B4-BE49-F238E27FC236}">
                <a16:creationId xmlns:a16="http://schemas.microsoft.com/office/drawing/2014/main" id="{B30A06D1-EC71-5D62-4D64-843DE2E9E3F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455" y="0"/>
            <a:ext cx="1662545" cy="863013"/>
          </a:xfrm>
          <a:prstGeom prst="rect">
            <a:avLst/>
          </a:prstGeom>
        </p:spPr>
      </p:pic>
      <p:pic>
        <p:nvPicPr>
          <p:cNvPr id="12" name="Picture 11" descr="A blue and yellow logo&#10;&#10;AI-generated content may be incorrect.">
            <a:extLst>
              <a:ext uri="{FF2B5EF4-FFF2-40B4-BE49-F238E27FC236}">
                <a16:creationId xmlns:a16="http://schemas.microsoft.com/office/drawing/2014/main" id="{36063CAE-A800-EAF5-14B2-15F1D422F56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703"/>
            <a:ext cx="1662545" cy="6759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E76EA7-D5BD-AFC6-8596-6623F00ED84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47909" y="6134100"/>
            <a:ext cx="2244091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7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customXml" Target="../ink/ink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E0CB81-84EC-C457-32F1-EF70D12EF112}"/>
              </a:ext>
            </a:extLst>
          </p:cNvPr>
          <p:cNvSpPr txBox="1"/>
          <p:nvPr/>
        </p:nvSpPr>
        <p:spPr>
          <a:xfrm>
            <a:off x="2349627" y="2105561"/>
            <a:ext cx="8046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Aplicación de herramientas cuantitativas al riesgo crediticio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E06A7-7814-EF4E-03C6-CC6C3036685B}"/>
              </a:ext>
            </a:extLst>
          </p:cNvPr>
          <p:cNvSpPr txBox="1"/>
          <p:nvPr/>
        </p:nvSpPr>
        <p:spPr>
          <a:xfrm>
            <a:off x="2444877" y="3791712"/>
            <a:ext cx="804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PF6570 Matemáticas y Probabilidades para Economía Financiera</a:t>
            </a:r>
          </a:p>
          <a:p>
            <a:pPr algn="ctr"/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Estudiante: Óscar Eduardo Rocha Mora</a:t>
            </a:r>
          </a:p>
          <a:p>
            <a:pPr algn="ctr"/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Jose Pablo Barquero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Cuatrimestre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95E5EC-B50F-8A3A-38EB-39CC72D2B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909" y="6134100"/>
            <a:ext cx="2244091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4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AC144C-AD15-9F53-C6E5-AA670105C041}"/>
              </a:ext>
            </a:extLst>
          </p:cNvPr>
          <p:cNvSpPr txBox="1"/>
          <p:nvPr/>
        </p:nvSpPr>
        <p:spPr>
          <a:xfrm>
            <a:off x="308579" y="710403"/>
            <a:ext cx="10007796" cy="7279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Fundamentos</a:t>
            </a:r>
            <a:r>
              <a:rPr lang="en-US" sz="32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aplicados</a:t>
            </a:r>
            <a:r>
              <a:rPr lang="en-US" sz="32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al </a:t>
            </a:r>
            <a:r>
              <a:rPr lang="en-US" sz="32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riesgo</a:t>
            </a:r>
            <a:r>
              <a:rPr lang="en-US" sz="32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crediticio</a:t>
            </a:r>
            <a:endParaRPr lang="en-US" sz="3200" cap="all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E0D4C-0B8D-FAFE-5EBE-5D08AD0D1D5B}"/>
              </a:ext>
            </a:extLst>
          </p:cNvPr>
          <p:cNvSpPr txBox="1"/>
          <p:nvPr/>
        </p:nvSpPr>
        <p:spPr>
          <a:xfrm>
            <a:off x="168315" y="1536538"/>
            <a:ext cx="5550357" cy="24229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Regresión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lineal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álgebra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matricial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Z-Score.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de bases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(América, Europa, Asia).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Herramientas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CRM (Credit Risk Monitor)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técnicas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decisiones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estratégica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79DBB1-3AD4-AC62-43D6-CC7E008BC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582" y="4159011"/>
            <a:ext cx="4074836" cy="13956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6EA7A8-0B59-359D-9240-CC7CC8FC3966}"/>
                  </a:ext>
                </a:extLst>
              </p:cNvPr>
              <p:cNvSpPr txBox="1"/>
              <p:nvPr/>
            </p:nvSpPr>
            <p:spPr>
              <a:xfrm>
                <a:off x="6807703" y="3234046"/>
                <a:ext cx="13927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C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s-C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C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6EA7A8-0B59-359D-9240-CC7CC8FC3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703" y="3234046"/>
                <a:ext cx="1392700" cy="276999"/>
              </a:xfrm>
              <a:prstGeom prst="rect">
                <a:avLst/>
              </a:prstGeom>
              <a:blipFill>
                <a:blip r:embed="rId3"/>
                <a:stretch>
                  <a:fillRect t="-222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0B28D1-1E9C-73F2-5958-B08673EA4151}"/>
                  </a:ext>
                </a:extLst>
              </p:cNvPr>
              <p:cNvSpPr txBox="1"/>
              <p:nvPr/>
            </p:nvSpPr>
            <p:spPr>
              <a:xfrm>
                <a:off x="9289434" y="3234046"/>
                <a:ext cx="1348639" cy="5690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R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s-C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s-C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CR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s-C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C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90B28D1-1E9C-73F2-5958-B08673EA4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9434" y="3234046"/>
                <a:ext cx="1348639" cy="569002"/>
              </a:xfrm>
              <a:prstGeom prst="rect">
                <a:avLst/>
              </a:prstGeom>
              <a:blipFill>
                <a:blip r:embed="rId4"/>
                <a:stretch>
                  <a:fillRect l="-4072" t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93E6D40-EACB-04E6-29F5-F525656E82E7}"/>
                  </a:ext>
                </a:extLst>
              </p14:cNvPr>
              <p14:cNvContentPartPr/>
              <p14:nvPr/>
            </p14:nvContentPartPr>
            <p14:xfrm>
              <a:off x="3730464" y="1232856"/>
              <a:ext cx="360" cy="1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93E6D40-EACB-04E6-29F5-F525656E82E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24344" y="1226736"/>
                <a:ext cx="1260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622D11-A3D0-199E-4B99-C82175DBB972}"/>
                  </a:ext>
                </a:extLst>
              </p:cNvPr>
              <p:cNvSpPr txBox="1"/>
              <p:nvPr/>
            </p:nvSpPr>
            <p:spPr>
              <a:xfrm>
                <a:off x="6162825" y="1303358"/>
                <a:ext cx="5860860" cy="15597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2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s-CR" sz="12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R" sz="12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s-CR" sz="12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es-CR" sz="12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CR" sz="12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𝜇</m:t>
                      </m:r>
                    </m:oMath>
                  </m:oMathPara>
                </a14:m>
                <a:endParaRPr lang="en-US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s-CR" sz="1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Donde:</a:t>
                </a:r>
                <a:endParaRPr lang="en-US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742950" marR="0" lvl="1" indent="-285750" algn="just">
                  <a:lnSpc>
                    <a:spcPct val="115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es-CR" sz="12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𝑌</m:t>
                    </m:r>
                  </m:oMath>
                </a14:m>
                <a:r>
                  <a:rPr lang="es-CR" sz="1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es el vector que contiene los valores observados del Z-Score</a:t>
                </a:r>
                <a:endParaRPr lang="en-US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742950" marR="0" lvl="1" indent="-285750" algn="just">
                  <a:lnSpc>
                    <a:spcPct val="115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es-CR" sz="12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s-CR" sz="1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es la matriz con las variables financieras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R" sz="12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s-CR" sz="12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CR" sz="1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R" sz="12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s-CR" sz="12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R" sz="1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R" sz="12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s-CR" sz="12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742950" marR="0" lvl="1" indent="-285750" algn="just">
                  <a:lnSpc>
                    <a:spcPct val="115000"/>
                  </a:lnSpc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es-CR" sz="12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s-CR" sz="1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es el vector de coeficientes (1.2, 1.4, 3.3, 0.6, 1.0)</a:t>
                </a:r>
                <a:endParaRPr lang="en-US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742950" marR="0" lvl="1" indent="-285750" algn="just">
                  <a:lnSpc>
                    <a:spcPct val="115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14:m>
                  <m:oMath xmlns:m="http://schemas.openxmlformats.org/officeDocument/2006/math">
                    <m:r>
                      <a:rPr lang="es-CR" sz="12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s-CR" sz="1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es el término de error que captura la variabilidad no explicada por el modelo.</a:t>
                </a:r>
                <a:endParaRPr lang="en-US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622D11-A3D0-199E-4B99-C82175DBB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825" y="1303358"/>
                <a:ext cx="5860860" cy="1559722"/>
              </a:xfrm>
              <a:prstGeom prst="rect">
                <a:avLst/>
              </a:prstGeom>
              <a:blipFill>
                <a:blip r:embed="rId7"/>
                <a:stretch>
                  <a:fillRect l="-104" b="-1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75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7F70EB-A73A-FFF6-F565-4940D24501DA}"/>
              </a:ext>
            </a:extLst>
          </p:cNvPr>
          <p:cNvSpPr txBox="1"/>
          <p:nvPr/>
        </p:nvSpPr>
        <p:spPr>
          <a:xfrm>
            <a:off x="1463041" y="702295"/>
            <a:ext cx="8403336" cy="7133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Modelo</a:t>
            </a:r>
            <a:r>
              <a:rPr lang="en-US" sz="32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Z-SCORE DE ALTMAN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5C7A5-3E08-18E7-2454-30B52BF9EFE2}"/>
              </a:ext>
            </a:extLst>
          </p:cNvPr>
          <p:cNvSpPr txBox="1"/>
          <p:nvPr/>
        </p:nvSpPr>
        <p:spPr>
          <a:xfrm>
            <a:off x="146305" y="2847837"/>
            <a:ext cx="6190487" cy="19893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Modelo desarrollado por Edward Altman (1968).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Basado en regresión lineal múltiple.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Índice compuesto que refleja qué tan grave y probable es que la empresa entre en quiebra.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Aplicado en plataformas como CRM para evaluar clientes corporativos.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60E0E6-61F8-08B0-B1B4-21A9580D5CDF}"/>
                  </a:ext>
                </a:extLst>
              </p:cNvPr>
              <p:cNvSpPr txBox="1"/>
              <p:nvPr/>
            </p:nvSpPr>
            <p:spPr>
              <a:xfrm>
                <a:off x="629809" y="1589393"/>
                <a:ext cx="6103620" cy="9110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" algn="ctr" defTabSz="914400">
                  <a:lnSpc>
                    <a:spcPct val="120000"/>
                  </a:lnSpc>
                  <a:spcAft>
                    <a:spcPts val="600"/>
                  </a:spcAft>
                  <a:buClr>
                    <a:schemeClr val="accent1"/>
                  </a:buClr>
                  <a:buSzPct val="100000"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Fórmula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50" algn="ctr" defTabSz="914400">
                  <a:lnSpc>
                    <a:spcPct val="120000"/>
                  </a:lnSpc>
                  <a:spcAft>
                    <a:spcPts val="600"/>
                  </a:spcAft>
                  <a:buClr>
                    <a:schemeClr val="accent1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b="1" i="1" smtClean="0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C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R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CR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R" b="1" i="1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C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C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R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CR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R" b="1" i="1" smtClean="0">
                          <a:latin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CR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C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R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s-CR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R" b="1" i="1" smtClean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C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s-C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R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CR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R" b="1" i="1" smtClean="0"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CR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s-C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R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s-CR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CR" b="1" i="1" smtClean="0">
                          <a:latin typeface="Cambria Math" panose="02040503050406030204" pitchFamily="18" charset="0"/>
                        </a:rPr>
                        <m:t>𝟎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CR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s-C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R" b="1" i="1" smtClean="0"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60E0E6-61F8-08B0-B1B4-21A9580D5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09" y="1589393"/>
                <a:ext cx="6103620" cy="911019"/>
              </a:xfrm>
              <a:prstGeom prst="rect">
                <a:avLst/>
              </a:prstGeom>
              <a:blipFill>
                <a:blip r:embed="rId2"/>
                <a:stretch>
                  <a:fillRect t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89EB9016-6E56-0F99-7856-0BF15AFCC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808" y="1589393"/>
            <a:ext cx="5455708" cy="33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1645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AF2665-E7DF-10BC-E2C8-05C1303BA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092192"/>
              </p:ext>
            </p:extLst>
          </p:nvPr>
        </p:nvGraphicFramePr>
        <p:xfrm>
          <a:off x="801751" y="1897920"/>
          <a:ext cx="9604375" cy="3383280"/>
        </p:xfrm>
        <a:graphic>
          <a:graphicData uri="http://schemas.openxmlformats.org/drawingml/2006/table">
            <a:tbl>
              <a:tblPr/>
              <a:tblGrid>
                <a:gridCol w="1920875">
                  <a:extLst>
                    <a:ext uri="{9D8B030D-6E8A-4147-A177-3AD203B41FA5}">
                      <a16:colId xmlns:a16="http://schemas.microsoft.com/office/drawing/2014/main" val="4131526209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2600638939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3266946319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1999364306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3814260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Modelo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Año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Aplicable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Notación</a:t>
                      </a: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común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6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Z-Score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Empresas manufactureras públicas (USA)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023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Z'-Score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Empresas privadas manufactureras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(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ajuste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 X₄)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Z′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5837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Z"‑Score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1995 aprox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Empresas </a:t>
                      </a:r>
                      <a:r>
                        <a:rPr lang="es-E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manufactureras y privadas</a:t>
                      </a:r>
                      <a:r>
                        <a:rPr lang="es-E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incluyendo </a:t>
                      </a:r>
                      <a:r>
                        <a:rPr lang="es-E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servicios</a:t>
                      </a:r>
                      <a:endParaRPr lang="es-E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(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excluye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X₃)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Z″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98183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516603F-002B-C162-B959-E8ADFE221205}"/>
              </a:ext>
            </a:extLst>
          </p:cNvPr>
          <p:cNvSpPr txBox="1"/>
          <p:nvPr/>
        </p:nvSpPr>
        <p:spPr>
          <a:xfrm>
            <a:off x="675894" y="908722"/>
            <a:ext cx="9604375" cy="51669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Versiones</a:t>
            </a:r>
            <a:r>
              <a:rPr lang="en-US" sz="32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del </a:t>
            </a:r>
            <a:r>
              <a:rPr lang="en-US" sz="32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Modelo</a:t>
            </a:r>
            <a:r>
              <a:rPr lang="en-US" sz="32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Z-SCORE DE ALTMAN</a:t>
            </a:r>
          </a:p>
        </p:txBody>
      </p:sp>
    </p:spTree>
    <p:extLst>
      <p:ext uri="{BB962C8B-B14F-4D97-AF65-F5344CB8AC3E}">
        <p14:creationId xmlns:p14="http://schemas.microsoft.com/office/powerpoint/2010/main" val="242601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1EEE7A-E202-5AF7-FE2D-AAB9FA9A9D63}"/>
              </a:ext>
            </a:extLst>
          </p:cNvPr>
          <p:cNvSpPr txBox="1"/>
          <p:nvPr/>
        </p:nvSpPr>
        <p:spPr>
          <a:xfrm>
            <a:off x="2670430" y="806269"/>
            <a:ext cx="8403336" cy="7133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Variables del z-score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2D038D-1EC6-AA1D-9D0B-E205081FB97A}"/>
                  </a:ext>
                </a:extLst>
              </p:cNvPr>
              <p:cNvSpPr txBox="1"/>
              <p:nvPr/>
            </p:nvSpPr>
            <p:spPr>
              <a:xfrm>
                <a:off x="925450" y="2125080"/>
                <a:ext cx="10285094" cy="223660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285750" indent="-228600" defTabSz="914400">
                  <a:lnSpc>
                    <a:spcPct val="120000"/>
                  </a:lnSpc>
                  <a:spcAft>
                    <a:spcPts val="6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			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Capital de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trabajo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 Activos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totales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28600" defTabSz="914400">
                  <a:lnSpc>
                    <a:spcPct val="120000"/>
                  </a:lnSpc>
                  <a:spcAft>
                    <a:spcPts val="6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			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Utilidades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retenidas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 Activos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totales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28600" defTabSz="914400">
                  <a:lnSpc>
                    <a:spcPct val="120000"/>
                  </a:lnSpc>
                  <a:spcAft>
                    <a:spcPts val="6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			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EBIT / Activos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totales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28600" defTabSz="914400">
                  <a:lnSpc>
                    <a:spcPct val="120000"/>
                  </a:lnSpc>
                  <a:spcAft>
                    <a:spcPts val="6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Valor de mercado del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patrimonio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 Valor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contable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la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deuda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28600" defTabSz="914400">
                  <a:lnSpc>
                    <a:spcPct val="120000"/>
                  </a:lnSpc>
                  <a:spcAft>
                    <a:spcPts val="600"/>
                  </a:spcAft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C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Ventas / Activos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Totales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2D038D-1EC6-AA1D-9D0B-E205081FB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50" y="2125080"/>
                <a:ext cx="10285094" cy="2236608"/>
              </a:xfrm>
              <a:prstGeom prst="rect">
                <a:avLst/>
              </a:prstGeom>
              <a:blipFill>
                <a:blip r:embed="rId2"/>
                <a:stretch>
                  <a:fillRect t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EA6525A-80C1-ABE3-8910-CCC1804D0FD0}"/>
              </a:ext>
            </a:extLst>
          </p:cNvPr>
          <p:cNvSpPr txBox="1"/>
          <p:nvPr/>
        </p:nvSpPr>
        <p:spPr>
          <a:xfrm>
            <a:off x="925450" y="1721463"/>
            <a:ext cx="4692395" cy="4036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71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s-C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			Definición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04141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B0D5AC-4EEA-6C45-C4D6-525FDDE900E5}"/>
              </a:ext>
            </a:extLst>
          </p:cNvPr>
          <p:cNvSpPr txBox="1"/>
          <p:nvPr/>
        </p:nvSpPr>
        <p:spPr>
          <a:xfrm>
            <a:off x="384048" y="521207"/>
            <a:ext cx="4654296" cy="3128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s-CR" sz="12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Ejemplo práctico:</a:t>
            </a:r>
            <a:endParaRPr lang="en-US" sz="12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s-CR" sz="12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Indicador					Valor (expresado en $)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s-CR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Capital de trabajo				$200,000.00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s-CR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Activos totales					$1,000,000.00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s-CR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Utilidades retenidas				$150,000.00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s-CR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EBIT						$100,000.00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s-CR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Valor mercado patrimonio			$500,000.00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s-CR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Valor contable deuda				$300,000.00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s-CR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Ventas						$1,200,000.00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Aft>
                <a:spcPts val="800"/>
              </a:spcAft>
              <a:buNone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F87925-56F2-7240-ED0E-64F8C9FAAE4E}"/>
                  </a:ext>
                </a:extLst>
              </p:cNvPr>
              <p:cNvSpPr txBox="1"/>
              <p:nvPr/>
            </p:nvSpPr>
            <p:spPr>
              <a:xfrm>
                <a:off x="5438394" y="521207"/>
                <a:ext cx="6103620" cy="30356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s-CR" sz="1200" b="1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Calculando las variables:</a:t>
                </a:r>
                <a:endParaRPr lang="en-US" sz="1200" b="1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200</m:t>
                          </m:r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000</m:t>
                          </m:r>
                        </m:num>
                        <m:den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000</m:t>
                          </m:r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00</m:t>
                          </m:r>
                        </m:den>
                      </m:f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150</m:t>
                          </m:r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000</m:t>
                          </m:r>
                        </m:num>
                        <m:den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000</m:t>
                          </m:r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00</m:t>
                          </m:r>
                        </m:den>
                      </m:f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15</m:t>
                      </m:r>
                    </m:oMath>
                  </m:oMathPara>
                </a14:m>
                <a:endParaRPr lang="en-US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100</m:t>
                          </m:r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000</m:t>
                          </m:r>
                        </m:num>
                        <m:den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000</m:t>
                          </m:r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00</m:t>
                          </m:r>
                        </m:den>
                      </m:f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500</m:t>
                          </m:r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000</m:t>
                          </m:r>
                        </m:num>
                        <m:den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300</m:t>
                          </m:r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00</m:t>
                          </m:r>
                        </m:den>
                      </m:f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37</m:t>
                      </m:r>
                    </m:oMath>
                  </m:oMathPara>
                </a14:m>
                <a:endParaRPr lang="en-US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5</m:t>
                          </m:r>
                        </m:sub>
                      </m:sSub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200</m:t>
                          </m:r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000</m:t>
                          </m:r>
                        </m:num>
                        <m:den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000</m:t>
                          </m:r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00</m:t>
                          </m:r>
                        </m:den>
                      </m:f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F87925-56F2-7240-ED0E-64F8C9FAA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394" y="521207"/>
                <a:ext cx="6103620" cy="30356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4D1A39-9406-B26C-BC68-BC55000183D9}"/>
                  </a:ext>
                </a:extLst>
              </p:cNvPr>
              <p:cNvSpPr txBox="1"/>
              <p:nvPr/>
            </p:nvSpPr>
            <p:spPr>
              <a:xfrm>
                <a:off x="3044190" y="3822485"/>
                <a:ext cx="6103620" cy="1662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s-CR" sz="1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Calculando el Z-Score (donde Y=Z):</a:t>
                </a:r>
                <a:endParaRPr lang="en-US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4</m:t>
                      </m:r>
                      <m:d>
                        <m:d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d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</m:t>
                      </m:r>
                      <m:d>
                        <m:d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6</m:t>
                      </m:r>
                      <m:d>
                        <m:d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67</m:t>
                          </m:r>
                        </m:e>
                      </m:d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</m:t>
                      </m:r>
                      <m:d>
                        <m:dPr>
                          <m:ctrlPr>
                            <a:rPr lang="en-US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s-CR" sz="1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982</m:t>
                      </m:r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r>
                        <a:rPr lang="es-CR" sz="1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𝜇</m:t>
                      </m:r>
                    </m:oMath>
                  </m:oMathPara>
                </a14:m>
                <a:endParaRPr lang="en-US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s-CR" sz="1200" b="1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Interpretación:</a:t>
                </a:r>
                <a:endParaRPr lang="en-US" sz="1200" b="1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742950" marR="0" lvl="1" indent="-285750" algn="just">
                  <a:lnSpc>
                    <a:spcPct val="115000"/>
                  </a:lnSpc>
                  <a:buFont typeface="Symbol" panose="05050102010706020507" pitchFamily="18" charset="2"/>
                  <a:buChar char=""/>
                </a:pPr>
                <a:r>
                  <a:rPr lang="es-CR" sz="1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 Z &gt; 2.99, determina una baja probabilidad de quiebra</a:t>
                </a:r>
                <a:endParaRPr lang="en-US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742950" marR="0" lvl="1" indent="-285750" algn="just">
                  <a:lnSpc>
                    <a:spcPct val="115000"/>
                  </a:lnSpc>
                  <a:buFont typeface="Symbol" panose="05050102010706020507" pitchFamily="18" charset="2"/>
                  <a:buChar char=""/>
                </a:pPr>
                <a:r>
                  <a:rPr lang="es-CR" sz="1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 1.81 &lt; Z &lt; 2.99, es lo que se llama como: “Zona gris”, (riesgo medio).</a:t>
                </a:r>
                <a:endParaRPr lang="en-US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742950" marR="0" lvl="1" indent="-285750" algn="just">
                  <a:lnSpc>
                    <a:spcPct val="115000"/>
                  </a:lnSpc>
                  <a:spcAft>
                    <a:spcPts val="800"/>
                  </a:spcAft>
                  <a:buFont typeface="Symbol" panose="05050102010706020507" pitchFamily="18" charset="2"/>
                  <a:buChar char=""/>
                </a:pPr>
                <a:r>
                  <a:rPr lang="es-CR" sz="1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 Z &lt; 1.81, sería alto riesgo de quiebra.</a:t>
                </a:r>
                <a:endParaRPr lang="en-US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4D1A39-9406-B26C-BC68-BC5500018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190" y="3822485"/>
                <a:ext cx="6103620" cy="1662315"/>
              </a:xfrm>
              <a:prstGeom prst="rect">
                <a:avLst/>
              </a:prstGeom>
              <a:blipFill>
                <a:blip r:embed="rId3"/>
                <a:stretch>
                  <a:fillRect b="-1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703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E8347A-1124-40C0-C945-415563395611}"/>
              </a:ext>
            </a:extLst>
          </p:cNvPr>
          <p:cNvSpPr txBox="1"/>
          <p:nvPr/>
        </p:nvSpPr>
        <p:spPr>
          <a:xfrm>
            <a:off x="1451579" y="804519"/>
            <a:ext cx="10005853" cy="5396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Límites</a:t>
            </a:r>
            <a:r>
              <a:rPr lang="en-US" sz="32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de </a:t>
            </a:r>
            <a:r>
              <a:rPr lang="en-US" sz="32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crédito</a:t>
            </a:r>
            <a:r>
              <a:rPr lang="en-US" sz="32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y </a:t>
            </a:r>
            <a:r>
              <a:rPr lang="en-US" sz="32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modelos</a:t>
            </a:r>
            <a:r>
              <a:rPr lang="en-US" sz="32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avanzados</a:t>
            </a:r>
            <a:endParaRPr lang="en-US" sz="3200" cap="all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9961D-9106-D9A6-07C2-E18D0082BDDA}"/>
              </a:ext>
            </a:extLst>
          </p:cNvPr>
          <p:cNvSpPr txBox="1"/>
          <p:nvPr/>
        </p:nvSpPr>
        <p:spPr>
          <a:xfrm>
            <a:off x="5645276" y="1609206"/>
            <a:ext cx="5762625" cy="12532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técnicas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optimización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asignar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exposición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Considera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restricciones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regulatorias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riesgo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88E8B5-D86B-5D81-5304-F299FF51D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740133"/>
            <a:ext cx="4315232" cy="39133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E3005F-E0F2-E024-B604-6A05A3670FB2}"/>
              </a:ext>
            </a:extLst>
          </p:cNvPr>
          <p:cNvSpPr txBox="1"/>
          <p:nvPr/>
        </p:nvSpPr>
        <p:spPr>
          <a:xfrm>
            <a:off x="5645276" y="2847975"/>
            <a:ext cx="6132195" cy="24008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71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Frisk® Score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Modelo de regresión logística.</a:t>
            </a:r>
          </a:p>
          <a:p>
            <a:pPr marL="342900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 la probabilidad de quiebra.</a:t>
            </a:r>
          </a:p>
          <a:p>
            <a:pPr marL="342900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 datos de mercado, estados financieros y eventos adversos.</a:t>
            </a:r>
          </a:p>
          <a:p>
            <a:pPr marL="342900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Mejora la precisión del análisis de riesgo.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728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58D735-6ADA-D9E9-666F-1C8AB10DCBBF}"/>
              </a:ext>
            </a:extLst>
          </p:cNvPr>
          <p:cNvSpPr txBox="1"/>
          <p:nvPr/>
        </p:nvSpPr>
        <p:spPr>
          <a:xfrm>
            <a:off x="1093073" y="1391501"/>
            <a:ext cx="10005853" cy="5396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Valor de </a:t>
            </a:r>
            <a:r>
              <a:rPr lang="en-US" sz="32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los</a:t>
            </a:r>
            <a:r>
              <a:rPr lang="en-US" sz="32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modelos</a:t>
            </a:r>
            <a:r>
              <a:rPr lang="en-US" sz="3200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3200" cap="all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cuantitativos</a:t>
            </a:r>
            <a:endParaRPr lang="en-US" sz="3200" cap="all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F1A474-B7FE-B60E-36B5-A9E6AE0E2318}"/>
              </a:ext>
            </a:extLst>
          </p:cNvPr>
          <p:cNvSpPr txBox="1"/>
          <p:nvPr/>
        </p:nvSpPr>
        <p:spPr>
          <a:xfrm>
            <a:off x="228600" y="2267713"/>
            <a:ext cx="11963400" cy="29077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3464" indent="-18288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Permiten decisiones más fundamentadas y responsables.</a:t>
            </a:r>
          </a:p>
          <a:p>
            <a:pPr marL="283464" indent="-18288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Conectan datos financieros con resultados económicos probables.</a:t>
            </a:r>
          </a:p>
          <a:p>
            <a:pPr marL="283464" indent="-18288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Aumentan la eficiencia en asignación de crédito.</a:t>
            </a:r>
          </a:p>
          <a:p>
            <a:pPr marL="283464" indent="-182880">
              <a:lnSpc>
                <a:spcPct val="12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Fortalecen la visión estratégica del analista.</a:t>
            </a:r>
          </a:p>
          <a:p>
            <a:pPr marL="283464" indent="-182880">
              <a:lnSpc>
                <a:spcPct val="120000"/>
              </a:lnSpc>
              <a:spcAft>
                <a:spcPts val="600"/>
              </a:spcAft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⚠️ No basta con confiar en el modelo: hay que entenderlo.</a:t>
            </a:r>
          </a:p>
          <a:p>
            <a:pPr marL="283464" indent="-182880">
              <a:lnSpc>
                <a:spcPct val="120000"/>
              </a:lnSpc>
              <a:spcAft>
                <a:spcPts val="600"/>
              </a:spcAft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🧠 Análisis técnico + juicio profesional = mejor gestión del riesgo.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1D1B292-4DD7-A94F-1764-96E6A578FC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643107"/>
              </p:ext>
            </p:extLst>
          </p:nvPr>
        </p:nvGraphicFramePr>
        <p:xfrm>
          <a:off x="9994393" y="2267713"/>
          <a:ext cx="990110" cy="835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showAsIcon="1" r:id="rId2" imgW="914400" imgH="771525" progId="Acrobat.Document.DC">
                  <p:embed/>
                </p:oleObj>
              </mc:Choice>
              <mc:Fallback>
                <p:oleObj name="Acrobat Document" showAsIcon="1" r:id="rId2" imgW="914400" imgH="771525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94393" y="2267713"/>
                        <a:ext cx="990110" cy="835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97120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200D6-1F60-AB6F-177E-D19247D29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D4EF9A-4BCF-0537-1EAB-684471234C7B}"/>
              </a:ext>
            </a:extLst>
          </p:cNvPr>
          <p:cNvSpPr txBox="1"/>
          <p:nvPr/>
        </p:nvSpPr>
        <p:spPr>
          <a:xfrm>
            <a:off x="2518029" y="1968401"/>
            <a:ext cx="8046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Aplicación de herramientas cuantitativas al riesgo crediticio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E4BF9-6376-E8FF-F6FD-7766F11FBE82}"/>
              </a:ext>
            </a:extLst>
          </p:cNvPr>
          <p:cNvSpPr txBox="1"/>
          <p:nvPr/>
        </p:nvSpPr>
        <p:spPr>
          <a:xfrm>
            <a:off x="2518029" y="3907065"/>
            <a:ext cx="804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PF6570 Matemáticas y Probabilidades para Economía Financiera</a:t>
            </a:r>
          </a:p>
          <a:p>
            <a:pPr algn="ctr"/>
            <a:r>
              <a:rPr lang="es-E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Estudiante: Óscar Eduardo Rocha Mora</a:t>
            </a:r>
          </a:p>
          <a:p>
            <a:pPr algn="ctr"/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Jose Pablo Barquero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Cuatrimestre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0F17A0-B716-9265-8AB7-80B85C7AD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909" y="6134100"/>
            <a:ext cx="2244091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0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</TotalTime>
  <Words>678</Words>
  <Application>Microsoft Office PowerPoint</Application>
  <PresentationFormat>Widescreen</PresentationFormat>
  <Paragraphs>93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Aptos</vt:lpstr>
      <vt:lpstr>Arial</vt:lpstr>
      <vt:lpstr>Cambria Math</vt:lpstr>
      <vt:lpstr>Gill Sans MT</vt:lpstr>
      <vt:lpstr>Symbol</vt:lpstr>
      <vt:lpstr>Times New Roman</vt:lpstr>
      <vt:lpstr>Wingdings</vt:lpstr>
      <vt:lpstr>Gallery</vt:lpstr>
      <vt:lpstr>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Oscar Rocha</dc:creator>
  <cp:lastModifiedBy>Oscar Rocha</cp:lastModifiedBy>
  <cp:revision>4</cp:revision>
  <dcterms:created xsi:type="dcterms:W3CDTF">2025-07-18T13:44:40Z</dcterms:created>
  <dcterms:modified xsi:type="dcterms:W3CDTF">2025-07-18T21:25:42Z</dcterms:modified>
</cp:coreProperties>
</file>