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ADA0"/>
    <a:srgbClr val="70AD47"/>
    <a:srgbClr val="5B9BD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4660"/>
  </p:normalViewPr>
  <p:slideViewPr>
    <p:cSldViewPr snapToGrid="0">
      <p:cViewPr>
        <p:scale>
          <a:sx n="119" d="100"/>
          <a:sy n="119" d="100"/>
        </p:scale>
        <p:origin x="1064"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C218-EB1C-4841-9486-BE62B2C81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A08EA-892C-4C46-A397-E2ACBBA56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F3062-4FCA-41F1-BB19-2487EB9CC522}"/>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5" name="Footer Placeholder 4">
            <a:extLst>
              <a:ext uri="{FF2B5EF4-FFF2-40B4-BE49-F238E27FC236}">
                <a16:creationId xmlns:a16="http://schemas.microsoft.com/office/drawing/2014/main" id="{E90897C9-B26D-458A-B53F-786696839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5905B-6791-40DB-843E-99132ECFB610}"/>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76384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776B-50A8-43C4-BC48-7A5AFAE306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F10CF-E571-4DAB-B34A-DBF88817FE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59D0-504A-4CCB-A257-7B0469DA4548}"/>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5" name="Footer Placeholder 4">
            <a:extLst>
              <a:ext uri="{FF2B5EF4-FFF2-40B4-BE49-F238E27FC236}">
                <a16:creationId xmlns:a16="http://schemas.microsoft.com/office/drawing/2014/main" id="{2E0ADCB9-D661-478A-8528-6A4AE5831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52A76-48CF-4555-ACA8-512AF927F76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35040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CD9F64-70DA-4AF3-B35B-B0B39BB4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78889-BA1F-4599-B94F-DC6CB38D0A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F0783-D68A-45AD-9497-F6BB3E4FCAEB}"/>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5" name="Footer Placeholder 4">
            <a:extLst>
              <a:ext uri="{FF2B5EF4-FFF2-40B4-BE49-F238E27FC236}">
                <a16:creationId xmlns:a16="http://schemas.microsoft.com/office/drawing/2014/main" id="{3A857D9F-EE93-4F87-9C80-46220648E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EB957-3EC1-440B-8B0B-D0C1A8C0B497}"/>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03234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1DFA-C9FF-427A-98C1-32A916FE8C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CCA39-EE7B-4353-92BF-90A1E8A9688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C85E-72DF-4DC9-83BD-41AE0925F5E0}"/>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5" name="Footer Placeholder 4">
            <a:extLst>
              <a:ext uri="{FF2B5EF4-FFF2-40B4-BE49-F238E27FC236}">
                <a16:creationId xmlns:a16="http://schemas.microsoft.com/office/drawing/2014/main" id="{6420D179-1767-4C5F-9A7D-84D976DD5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95C97-6268-4C57-89D0-4AB997A542D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25018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1409-F1CC-4E81-BE53-781D32F39F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4C265-FCDB-4393-AB6B-E188FA86E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7012B0-961E-494B-BEF2-771F52F73D65}"/>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5" name="Footer Placeholder 4">
            <a:extLst>
              <a:ext uri="{FF2B5EF4-FFF2-40B4-BE49-F238E27FC236}">
                <a16:creationId xmlns:a16="http://schemas.microsoft.com/office/drawing/2014/main" id="{F4033B22-6A13-415B-A0FF-E91333FB6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27E2-4190-4728-867D-22FA43BCF5FE}"/>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2212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FF209-13C4-4721-A68E-16F3F7C38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A7EC7-5E3D-4CC6-AEC9-F25FE3B420B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C80A9-726D-4D4A-B64B-87147C625A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3F85A-DCC8-4055-BAF7-0DDEF2F5123F}"/>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6" name="Footer Placeholder 5">
            <a:extLst>
              <a:ext uri="{FF2B5EF4-FFF2-40B4-BE49-F238E27FC236}">
                <a16:creationId xmlns:a16="http://schemas.microsoft.com/office/drawing/2014/main" id="{8ECA26BB-D940-4A6B-8440-015D5D44E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E3A71-83F4-4CD8-A397-DC81B3756D58}"/>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7224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C51D-DD1D-496E-A9AF-526D60009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D3AEF8-50FD-4B97-BDA7-7ECB9AD3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FBFCE93-2B6C-4CD6-A4A1-30DC2B8A55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56441-4478-4BB0-98FD-9448DC58D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FF051B1-51A5-4A58-9D33-554AFE080C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378C7D-9BAA-418E-9DDF-254ED4BF720D}"/>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8" name="Footer Placeholder 7">
            <a:extLst>
              <a:ext uri="{FF2B5EF4-FFF2-40B4-BE49-F238E27FC236}">
                <a16:creationId xmlns:a16="http://schemas.microsoft.com/office/drawing/2014/main" id="{098624DF-80F9-4317-B509-E226C8B3A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BBD91-C26E-4B5B-9E1F-C8D835B1AF5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387836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A274-60BF-4E09-9CAA-433382626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B58008-655D-4484-86A5-DC66A978325A}"/>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4" name="Footer Placeholder 3">
            <a:extLst>
              <a:ext uri="{FF2B5EF4-FFF2-40B4-BE49-F238E27FC236}">
                <a16:creationId xmlns:a16="http://schemas.microsoft.com/office/drawing/2014/main" id="{29E3E0D1-61F1-4492-B57E-0655560465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F6D83-9739-410E-9EB1-A43EE18CC7DB}"/>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18703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C89219-A09C-43AE-B640-5987CCF18A41}"/>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3" name="Footer Placeholder 2">
            <a:extLst>
              <a:ext uri="{FF2B5EF4-FFF2-40B4-BE49-F238E27FC236}">
                <a16:creationId xmlns:a16="http://schemas.microsoft.com/office/drawing/2014/main" id="{DA77EBF3-1254-4339-A701-D9B5DDD42F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782C3-E1DD-4DD7-8E6C-9D0581BCA921}"/>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281711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E251-F7C6-4F36-A694-870CEDFA2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14533-486D-4DF5-9719-D84E4F31A0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4E8AEE-F590-4325-B5DE-4D773A0CB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91FC02-470E-4C8A-9E5D-115D2B43C2C7}"/>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6" name="Footer Placeholder 5">
            <a:extLst>
              <a:ext uri="{FF2B5EF4-FFF2-40B4-BE49-F238E27FC236}">
                <a16:creationId xmlns:a16="http://schemas.microsoft.com/office/drawing/2014/main" id="{96F66904-7EA9-41E5-8E43-0C5A066110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1FA03-B785-4A6A-A5AE-82D90ED9B98A}"/>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04383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906D-606A-45A7-A66F-96A2F4DF4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DE08BB-E274-4F33-A4B1-C5366D29A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1961E2-D25D-4B3B-8799-2AE888501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612BDA-CFDF-4C96-81A8-89DD1BEF5426}"/>
              </a:ext>
            </a:extLst>
          </p:cNvPr>
          <p:cNvSpPr>
            <a:spLocks noGrp="1"/>
          </p:cNvSpPr>
          <p:nvPr>
            <p:ph type="dt" sz="half" idx="10"/>
          </p:nvPr>
        </p:nvSpPr>
        <p:spPr/>
        <p:txBody>
          <a:bodyPr/>
          <a:lstStyle/>
          <a:p>
            <a:fld id="{F9BC3C69-DE4E-4035-A783-F6EC31600773}" type="datetimeFigureOut">
              <a:rPr lang="en-US" smtClean="0"/>
              <a:t>9/11/18</a:t>
            </a:fld>
            <a:endParaRPr lang="en-US"/>
          </a:p>
        </p:txBody>
      </p:sp>
      <p:sp>
        <p:nvSpPr>
          <p:cNvPr id="6" name="Footer Placeholder 5">
            <a:extLst>
              <a:ext uri="{FF2B5EF4-FFF2-40B4-BE49-F238E27FC236}">
                <a16:creationId xmlns:a16="http://schemas.microsoft.com/office/drawing/2014/main" id="{F11E4FF2-578D-48A3-B6F3-804386B72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37298-98CA-4C2A-8A5F-F212FD61F41D}"/>
              </a:ext>
            </a:extLst>
          </p:cNvPr>
          <p:cNvSpPr>
            <a:spLocks noGrp="1"/>
          </p:cNvSpPr>
          <p:nvPr>
            <p:ph type="sldNum" sz="quarter" idx="12"/>
          </p:nvPr>
        </p:nvSpPr>
        <p:spPr/>
        <p:txBody>
          <a:bodyPr/>
          <a:lstStyle/>
          <a:p>
            <a:fld id="{46AFD49C-28F0-4635-92D1-690E7767A25D}" type="slidenum">
              <a:rPr lang="en-US" smtClean="0"/>
              <a:t>‹#›</a:t>
            </a:fld>
            <a:endParaRPr lang="en-US"/>
          </a:p>
        </p:txBody>
      </p:sp>
    </p:spTree>
    <p:extLst>
      <p:ext uri="{BB962C8B-B14F-4D97-AF65-F5344CB8AC3E}">
        <p14:creationId xmlns:p14="http://schemas.microsoft.com/office/powerpoint/2010/main" val="43999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3D2B9-8BEF-422C-820E-017E109A3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72A442-F25A-495F-A80C-0897DCF17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8F70-ABFC-4AD2-BA7A-B6873FD38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C3C69-DE4E-4035-A783-F6EC31600773}" type="datetimeFigureOut">
              <a:rPr lang="en-US" smtClean="0"/>
              <a:t>9/11/18</a:t>
            </a:fld>
            <a:endParaRPr lang="en-US"/>
          </a:p>
        </p:txBody>
      </p:sp>
      <p:sp>
        <p:nvSpPr>
          <p:cNvPr id="5" name="Footer Placeholder 4">
            <a:extLst>
              <a:ext uri="{FF2B5EF4-FFF2-40B4-BE49-F238E27FC236}">
                <a16:creationId xmlns:a16="http://schemas.microsoft.com/office/drawing/2014/main" id="{EE04623B-5BC0-4F34-9925-9F17BB22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F5A2A4-7F40-4DD6-8DC7-D12FE6217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AFD49C-28F0-4635-92D1-690E7767A25D}" type="slidenum">
              <a:rPr lang="en-US" smtClean="0"/>
              <a:t>‹#›</a:t>
            </a:fld>
            <a:endParaRPr lang="en-US"/>
          </a:p>
        </p:txBody>
      </p:sp>
    </p:spTree>
    <p:extLst>
      <p:ext uri="{BB962C8B-B14F-4D97-AF65-F5344CB8AC3E}">
        <p14:creationId xmlns:p14="http://schemas.microsoft.com/office/powerpoint/2010/main" val="190455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 name="Table"/>
          <p:cNvGraphicFramePr/>
          <p:nvPr>
            <p:extLst>
              <p:ext uri="{D42A27DB-BD31-4B8C-83A1-F6EECF244321}">
                <p14:modId xmlns:p14="http://schemas.microsoft.com/office/powerpoint/2010/main" val="694434563"/>
              </p:ext>
            </p:extLst>
          </p:nvPr>
        </p:nvGraphicFramePr>
        <p:xfrm>
          <a:off x="333486" y="17941"/>
          <a:ext cx="10956665" cy="6840059"/>
        </p:xfrm>
        <a:graphic>
          <a:graphicData uri="http://schemas.openxmlformats.org/drawingml/2006/table">
            <a:tbl>
              <a:tblPr bandRow="1"/>
              <a:tblGrid>
                <a:gridCol w="676455">
                  <a:extLst>
                    <a:ext uri="{9D8B030D-6E8A-4147-A177-3AD203B41FA5}">
                      <a16:colId xmlns:a16="http://schemas.microsoft.com/office/drawing/2014/main" val="20000"/>
                    </a:ext>
                  </a:extLst>
                </a:gridCol>
                <a:gridCol w="3056450">
                  <a:extLst>
                    <a:ext uri="{9D8B030D-6E8A-4147-A177-3AD203B41FA5}">
                      <a16:colId xmlns:a16="http://schemas.microsoft.com/office/drawing/2014/main" val="20001"/>
                    </a:ext>
                  </a:extLst>
                </a:gridCol>
                <a:gridCol w="1371600">
                  <a:extLst>
                    <a:ext uri="{9D8B030D-6E8A-4147-A177-3AD203B41FA5}">
                      <a16:colId xmlns:a16="http://schemas.microsoft.com/office/drawing/2014/main" val="1104812182"/>
                    </a:ext>
                  </a:extLst>
                </a:gridCol>
                <a:gridCol w="365760">
                  <a:extLst>
                    <a:ext uri="{9D8B030D-6E8A-4147-A177-3AD203B41FA5}">
                      <a16:colId xmlns:a16="http://schemas.microsoft.com/office/drawing/2014/main" val="293915756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tblGrid>
              <a:tr h="357480">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sz="2200">
                          <a:sym typeface="Helvetica Neue"/>
                        </a:defRPr>
                      </a:pPr>
                      <a:r>
                        <a:rPr lang="en-US" sz="1600" b="0" dirty="0"/>
                        <a:t>Decision steps: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lang="en-US" sz="1200" b="1" dirty="0">
                          <a:sym typeface="Helvetica Neue"/>
                        </a:rPr>
                        <a:t>1: Does the method yield estimates of ND and RFD compatible with Chesson’s inequality?</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miter lim="400000"/>
                      <a:headEnd type="none" w="med" len="med"/>
                      <a:tailEnd type="none" w="med" len="med"/>
                    </a:lnB>
                    <a:noFill/>
                  </a:tcPr>
                </a:tc>
                <a:extLst>
                  <a:ext uri="{0D108BD9-81ED-4DB2-BD59-A6C34878D82A}">
                    <a16:rowId xmlns:a16="http://schemas.microsoft.com/office/drawing/2014/main" val="10000"/>
                  </a:ext>
                </a:extLst>
              </a:tr>
              <a:tr h="252048">
                <a:tc vMerge="1">
                  <a:txBody>
                    <a:bodyPr/>
                    <a:lstStyle/>
                    <a:p>
                      <a:endParaRPr lang="en-US"/>
                    </a:p>
                  </a:txBody>
                  <a:tcPr/>
                </a:tc>
                <a:tc>
                  <a:txBody>
                    <a:bodyPr/>
                    <a:lstStyle/>
                    <a:p>
                      <a:pPr defTabSz="914400">
                        <a:defRPr sz="1800"/>
                      </a:pPr>
                      <a:r>
                        <a:rPr lang="en-US" sz="1200" b="1" dirty="0">
                          <a:sym typeface="Helvetica Neue"/>
                        </a:rPr>
                        <a:t>2: Do you know the factors that govern population dynamics?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a:noFill/>
                      <a:miter lim="400000"/>
                    </a:lnT>
                    <a:lnB w="12700" cap="flat" cmpd="sng" algn="ctr">
                      <a:noFill/>
                      <a:prstDash val="solid"/>
                      <a:round/>
                      <a:headEnd type="none" w="med" len="med"/>
                      <a:tailEnd type="none" w="med" len="med"/>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lang="en-US"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3389151738"/>
                  </a:ext>
                </a:extLst>
              </a:tr>
              <a:tr h="252048">
                <a:tc vMerge="1">
                  <a:txBody>
                    <a:bodyPr/>
                    <a:lstStyle/>
                    <a:p>
                      <a:pPr defTabSz="914400">
                        <a:defRPr sz="2200">
                          <a:sym typeface="Helvetica Neue"/>
                        </a:defRPr>
                      </a:pPr>
                      <a:endParaRPr sz="1500" dirty="0"/>
                    </a:p>
                  </a:txBody>
                  <a:tcPr marL="35719" marR="35719" marT="35719" marB="35719" vert="vert270"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2: How will empirical data be obtained?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experimental or observational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experimental or observational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12700">
                      <a:solidFill>
                        <a:srgbClr val="000000"/>
                      </a:solidFill>
                      <a:miter lim="400000"/>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experimental</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experimental</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01"/>
                  </a:ext>
                </a:extLst>
              </a:tr>
              <a:tr h="14661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3: Can you have monocultures?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2"/>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4: Can you assume ≥ 1 species is at steady-state?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3"/>
                  </a:ext>
                </a:extLst>
              </a:tr>
              <a:tr h="252048">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5: Need a method for more than 2 focal species at a time?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04"/>
                  </a:ext>
                </a:extLst>
              </a:tr>
              <a:tr h="438912">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6: The resource is: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not explicit or 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not explicit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biotic (dynamic)</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abiotic</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36012">
                <a:tc rowSpan="4">
                  <a:txBody>
                    <a:bodyPr/>
                    <a:lstStyle/>
                    <a:p>
                      <a:pPr algn="ctr" defTabSz="914400">
                        <a:defRPr sz="1200" b="1">
                          <a:sym typeface="Helvetica Neue"/>
                        </a:defRPr>
                      </a:pPr>
                      <a:r>
                        <a:rPr lang="en-US" sz="1600" b="0" dirty="0"/>
                        <a:t>Method</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200" b="1">
                          <a:sym typeface="Helvetica Neue"/>
                        </a:defRPr>
                      </a:pPr>
                      <a:endParaRPr sz="1200"/>
                    </a:p>
                  </a:txBody>
                  <a:tcPr marL="35719" marR="35719" marT="35719" marB="35719" anchor="b"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0">
                      <a:miter lim="400000"/>
                    </a:lnB>
                    <a:noFill/>
                  </a:tcPr>
                </a:tc>
                <a:tc>
                  <a:txBody>
                    <a:bodyPr/>
                    <a:lstStyle/>
                    <a:p>
                      <a:pPr defTabSz="914400">
                        <a:defRPr sz="1800"/>
                      </a:pPr>
                      <a:r>
                        <a:rPr sz="1200" b="1" dirty="0">
                          <a:sym typeface="Helvetica Neue"/>
                        </a:rPr>
                        <a:t>Negative frequency dependence</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b="1" dirty="0">
                        <a:sym typeface="Helvetica Neue"/>
                      </a:endParaRP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b="1" dirty="0" err="1">
                          <a:sym typeface="Helvetica Neue"/>
                        </a:rPr>
                        <a:t>Lotka</a:t>
                      </a:r>
                      <a:r>
                        <a:rPr sz="1200" b="1" dirty="0">
                          <a:sym typeface="Helvetica Neue"/>
                        </a:rPr>
                        <a:t>-Volterra</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Sensitivity</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MacArthur’s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Tilman’s R*
CRM</a:t>
                      </a:r>
                    </a:p>
                  </a:txBody>
                  <a:tcPr marL="35719" marR="35719" marT="35719" marB="3571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Foundational paper for model</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Rees and </a:t>
                      </a:r>
                      <a:r>
                        <a:rPr sz="1200" dirty="0" err="1">
                          <a:sym typeface="Helvetica Neue"/>
                        </a:rPr>
                        <a:t>Westoby</a:t>
                      </a:r>
                      <a:r>
                        <a:rPr sz="1200" dirty="0">
                          <a:sym typeface="Helvetica Neue"/>
                        </a:rPr>
                        <a:t> 1997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Volterra 1928</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dirty="0">
                          <a:sym typeface="Helvetica Neue"/>
                        </a:rPr>
                        <a:t>MacArthur 1970</a:t>
                      </a:r>
                    </a:p>
                  </a:txBody>
                  <a:tcPr marL="35719" marR="35719" marT="35719" marB="35719" anchor="ctr" horzOverflow="overflow">
                    <a:lnL w="12700">
                      <a:solidFill>
                        <a:srgbClr val="000000"/>
                      </a:solidFill>
                      <a:miter lim="400000"/>
                    </a:lnL>
                    <a:lnR w="12700">
                      <a:solidFill>
                        <a:srgbClr val="000000"/>
                      </a:solidFill>
                      <a:miter lim="400000"/>
                    </a:lnR>
                    <a:lnT w="28575" cap="flat" cmpd="sng" algn="ctr">
                      <a:solidFill>
                        <a:schemeClr val="tx1"/>
                      </a:solidFill>
                      <a:prstDash val="solid"/>
                      <a:round/>
                      <a:headEnd type="none" w="med" len="med"/>
                      <a:tailEnd type="none" w="med" len="med"/>
                    </a:lnT>
                    <a:lnB w="0">
                      <a:miter lim="400000"/>
                    </a:lnB>
                    <a:noFill/>
                  </a:tcPr>
                </a:tc>
                <a:tc>
                  <a:txBody>
                    <a:bodyPr/>
                    <a:lstStyle/>
                    <a:p>
                      <a:pPr defTabSz="914400">
                        <a:defRPr sz="1800"/>
                      </a:pPr>
                      <a:r>
                        <a:rPr sz="1200">
                          <a:sym typeface="Helvetica Neue"/>
                        </a:rPr>
                        <a:t>MacArthur 1970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28575" cap="flat" cmpd="sng" algn="ctr">
                      <a:solidFill>
                        <a:schemeClr val="tx1"/>
                      </a:solidFill>
                      <a:prstDash val="solid"/>
                      <a:round/>
                      <a:headEnd type="none" w="med" len="med"/>
                      <a:tailEnd type="none" w="med" len="med"/>
                    </a:lnT>
                    <a:lnB w="0">
                      <a:noFill/>
                      <a:miter lim="400000"/>
                    </a:lnB>
                    <a:noFill/>
                  </a:tcPr>
                </a:tc>
                <a:tc>
                  <a:txBody>
                    <a:bodyPr/>
                    <a:lstStyle/>
                    <a:p>
                      <a:pPr defTabSz="914400">
                        <a:defRPr sz="1800"/>
                      </a:pPr>
                      <a:r>
                        <a:rPr sz="1200" dirty="0">
                          <a:sym typeface="Helvetica Neue"/>
                        </a:rPr>
                        <a:t>Tilman 1977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a:miter lim="400000"/>
                    </a:lnB>
                    <a:noFill/>
                  </a:tcPr>
                </a:tc>
                <a:extLst>
                  <a:ext uri="{0D108BD9-81ED-4DB2-BD59-A6C34878D82A}">
                    <a16:rowId xmlns:a16="http://schemas.microsoft.com/office/drawing/2014/main" val="10007"/>
                  </a:ext>
                </a:extLst>
              </a:tr>
              <a:tr h="252048">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algn="r" defTabSz="914400">
                        <a:defRPr sz="1800"/>
                      </a:pPr>
                      <a:r>
                        <a:rPr sz="1200" b="1">
                          <a:sym typeface="Helvetica Neue"/>
                        </a:rPr>
                        <a:t>Theoretical paper linking model to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0">
                      <a:miter lim="400000"/>
                    </a:lnB>
                    <a:noFill/>
                  </a:tcPr>
                </a:tc>
                <a:tc>
                  <a:txBody>
                    <a:bodyPr/>
                    <a:lstStyle/>
                    <a:p>
                      <a:pPr defTabSz="914400">
                        <a:defRPr sz="1800"/>
                      </a:pPr>
                      <a:r>
                        <a:rPr sz="1200" dirty="0">
                          <a:sym typeface="Helvetica Neue"/>
                        </a:rPr>
                        <a:t>Adler et al 2007</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0">
                      <a:noFill/>
                      <a:miter lim="400000"/>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Chesson 2000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0">
                      <a:miter lim="400000"/>
                    </a:lnB>
                    <a:noFill/>
                  </a:tcPr>
                </a:tc>
                <a:tc>
                  <a:txBody>
                    <a:bodyPr/>
                    <a:lstStyle/>
                    <a:p>
                      <a:pPr defTabSz="914400">
                        <a:defRPr sz="1800"/>
                      </a:pPr>
                      <a:r>
                        <a:rPr sz="1200">
                          <a:sym typeface="Helvetica Neue"/>
                        </a:rPr>
                        <a:t>Carrol et al 2011</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dirty="0">
                          <a:sym typeface="Helvetica Neue"/>
                        </a:rPr>
                        <a:t>Chesson 1990</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0">
                      <a:noFill/>
                      <a:miter lim="400000"/>
                    </a:lnB>
                    <a:noFill/>
                  </a:tcPr>
                </a:tc>
                <a:tc>
                  <a:txBody>
                    <a:bodyPr/>
                    <a:lstStyle/>
                    <a:p>
                      <a:pPr defTabSz="914400">
                        <a:defRPr sz="1800"/>
                      </a:pPr>
                      <a:r>
                        <a:rPr sz="1200">
                          <a:sym typeface="Helvetica Neue"/>
                        </a:rPr>
                        <a:t>Letten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0">
                      <a:miter lim="400000"/>
                    </a:lnB>
                    <a:noFill/>
                  </a:tcPr>
                </a:tc>
                <a:extLst>
                  <a:ext uri="{0D108BD9-81ED-4DB2-BD59-A6C34878D82A}">
                    <a16:rowId xmlns:a16="http://schemas.microsoft.com/office/drawing/2014/main" val="10008"/>
                  </a:ext>
                </a:extLst>
              </a:tr>
              <a:tr h="0">
                <a:tc vMerge="1">
                  <a:txBody>
                    <a:bodyPr/>
                    <a:lstStyle/>
                    <a:p>
                      <a:pPr algn="r" defTabSz="914400">
                        <a:defRPr sz="1200" b="1">
                          <a:sym typeface="Helvetica Neue"/>
                        </a:defRPr>
                      </a:pPr>
                      <a:endParaRPr sz="8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algn="r" defTabSz="914400">
                        <a:defRPr sz="1800"/>
                      </a:pPr>
                      <a:r>
                        <a:rPr sz="1200" b="1">
                          <a:sym typeface="Helvetica Neue"/>
                        </a:rPr>
                        <a:t>Empirical paper using model for MCT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miter lim="400000"/>
                    </a:lnT>
                    <a:lnB w="12700">
                      <a:solidFill>
                        <a:srgbClr val="000000"/>
                      </a:solidFill>
                      <a:miter lim="400000"/>
                    </a:lnB>
                    <a:noFill/>
                  </a:tcPr>
                </a:tc>
                <a:tc>
                  <a:txBody>
                    <a:bodyPr/>
                    <a:lstStyle/>
                    <a:p>
                      <a:pPr defTabSz="914400">
                        <a:defRPr sz="1800"/>
                      </a:pPr>
                      <a:r>
                        <a:rPr sz="1200" dirty="0">
                          <a:sym typeface="Helvetica Neue"/>
                        </a:rPr>
                        <a:t>Levine and </a:t>
                      </a:r>
                      <a:r>
                        <a:rPr sz="1200" dirty="0" err="1">
                          <a:sym typeface="Helvetica Neue"/>
                        </a:rPr>
                        <a:t>HilleRisLambers</a:t>
                      </a:r>
                      <a:r>
                        <a:rPr sz="1200" dirty="0">
                          <a:sym typeface="Helvetica Neue"/>
                        </a:rPr>
                        <a:t> 2009</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Godoy and Levine 2014</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a:sym typeface="Helvetica Neue"/>
                        </a:rPr>
                        <a:t>Narwani et al 2013</a:t>
                      </a:r>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0">
                      <a:no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err="1">
                          <a:sym typeface="Helvetica Neue"/>
                        </a:rPr>
                        <a:t>Letten</a:t>
                      </a:r>
                      <a:r>
                        <a:rPr sz="1200" dirty="0">
                          <a:sym typeface="Helvetica Neue"/>
                        </a:rPr>
                        <a:t> 2017</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0">
                      <a:miter lim="400000"/>
                    </a:lnT>
                    <a:lnB w="12700">
                      <a:solidFill>
                        <a:srgbClr val="000000"/>
                      </a:solidFill>
                      <a:miter lim="400000"/>
                    </a:lnB>
                    <a:noFill/>
                  </a:tcPr>
                </a:tc>
                <a:extLst>
                  <a:ext uri="{0D108BD9-81ED-4DB2-BD59-A6C34878D82A}">
                    <a16:rowId xmlns:a16="http://schemas.microsoft.com/office/drawing/2014/main" val="10009"/>
                  </a:ext>
                </a:extLst>
              </a:tr>
              <a:tr h="177093">
                <a:tc rowSpan="4">
                  <a:txBody>
                    <a:bodyPr/>
                    <a:lstStyle/>
                    <a:p>
                      <a:pPr algn="ctr" defTabSz="914400">
                        <a:defRPr sz="2200">
                          <a:sym typeface="Helvetica Neue"/>
                        </a:defRPr>
                      </a:pPr>
                      <a:r>
                        <a:rPr lang="en-US" sz="1600" b="0" dirty="0"/>
                        <a:t>Experimental Requirements</a:t>
                      </a:r>
                      <a:endParaRPr sz="1600" b="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a:solidFill>
                        <a:srgbClr val="000000"/>
                      </a:solidFill>
                      <a:miter lim="400000"/>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b="1">
                          <a:sym typeface="Helvetica Neue"/>
                        </a:rPr>
                        <a:t>Requires invasion from rare?</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yes</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0"/>
                  </a:ext>
                </a:extLst>
              </a:tr>
              <a:tr h="252048">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How many mixtures of species A and B?</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≥1</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2</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1"/>
                  </a:ext>
                </a:extLst>
              </a:tr>
              <a:tr h="177093">
                <a:tc vMerge="1">
                  <a:txBody>
                    <a:bodyPr/>
                    <a:lstStyle/>
                    <a:p>
                      <a:pPr defTabSz="914400">
                        <a:defRPr sz="2200">
                          <a:sym typeface="Helvetica Neue"/>
                        </a:defRPr>
                      </a:pPr>
                      <a:endParaRPr sz="1500"/>
                    </a:p>
                  </a:txBody>
                  <a:tcPr marL="35719" marR="35719" marT="35719" marB="35719" anchor="ctr" horzOverflow="overflow">
                    <a:lnL w="12700">
                      <a:solidFill>
                        <a:srgbClr val="000000"/>
                      </a:solidFill>
                      <a:miter lim="400000"/>
                    </a:lnL>
                    <a:lnR w="12700">
                      <a:solidFill>
                        <a:srgbClr val="000000"/>
                      </a:solidFill>
                      <a:miter lim="400000"/>
                    </a:lnR>
                    <a:lnT w="0">
                      <a:miter lim="400000"/>
                    </a:lnT>
                    <a:lnB w="0">
                      <a:miter lim="400000"/>
                    </a:lnB>
                    <a:noFill/>
                  </a:tcPr>
                </a:tc>
                <a:tc>
                  <a:txBody>
                    <a:bodyPr/>
                    <a:lstStyle/>
                    <a:p>
                      <a:pPr defTabSz="914400">
                        <a:defRPr sz="1800"/>
                      </a:pPr>
                      <a:r>
                        <a:rPr sz="1200" b="1">
                          <a:sym typeface="Helvetica Neue"/>
                        </a:rPr>
                        <a:t>Are time-series required?</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short</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long</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short</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none</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a:sym typeface="Helvetica Neue"/>
                        </a:rPr>
                        <a:t>none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2"/>
                  </a:ext>
                </a:extLst>
              </a:tr>
              <a:tr h="574697">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a:sym typeface="Helvetica Neue"/>
                        </a:rPr>
                        <a:t>How many experiments required for pairwise predictions for n species</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m*n*(n-1), where m≥2</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a:sym typeface="Helvetica Neue"/>
                        </a:rPr>
                        <a:t>n+[n(n-1)/2]</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a:sym typeface="Helvetica Neue"/>
                        </a:rPr>
                        <a:t>n(n-1)</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noFill/>
                  </a:tcPr>
                </a:tc>
                <a:tc>
                  <a:txBody>
                    <a:bodyPr/>
                    <a:lstStyle/>
                    <a:p>
                      <a:pPr defTabSz="914400">
                        <a:defRPr sz="1800"/>
                      </a:pPr>
                      <a:r>
                        <a:rPr sz="1200" dirty="0">
                          <a:sym typeface="Helvetica Neue"/>
                        </a:rPr>
                        <a:t>2n</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2n</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12700">
                      <a:solidFill>
                        <a:srgbClr val="000000"/>
                      </a:solidFill>
                      <a:miter lim="400000"/>
                    </a:lnB>
                    <a:noFill/>
                  </a:tcPr>
                </a:tc>
                <a:extLst>
                  <a:ext uri="{0D108BD9-81ED-4DB2-BD59-A6C34878D82A}">
                    <a16:rowId xmlns:a16="http://schemas.microsoft.com/office/drawing/2014/main" val="10013"/>
                  </a:ext>
                </a:extLst>
              </a:tr>
              <a:tr h="357480">
                <a:tc rowSpan="2">
                  <a:txBody>
                    <a:bodyPr/>
                    <a:lstStyle/>
                    <a:p>
                      <a:pPr algn="ctr" defTabSz="914400">
                        <a:defRPr sz="2200">
                          <a:sym typeface="Helvetica Neue"/>
                        </a:defRPr>
                      </a:pPr>
                      <a:r>
                        <a:rPr lang="en-US" sz="1500" dirty="0"/>
                        <a:t>Outputs</a:t>
                      </a:r>
                      <a:endParaRPr sz="1500" dirty="0"/>
                    </a:p>
                  </a:txBody>
                  <a:tcPr marL="35719" marR="35719" marT="35719" marB="35719" vert="vert270"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for new combinations of species?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12700" cap="flat" cmpd="sng" algn="ctr">
                      <a:solidFill>
                        <a:srgbClr val="000000"/>
                      </a:solidFill>
                      <a:prstDash val="solid"/>
                      <a:miter lim="400000"/>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miter lim="400000"/>
                      <a:headEnd type="none" w="med" len="med"/>
                      <a:tailEnd type="none" w="med" len="med"/>
                    </a:lnT>
                    <a:lnB w="12700">
                      <a:solidFill>
                        <a:srgbClr val="000000"/>
                      </a:solidFill>
                      <a:miter lim="400000"/>
                    </a:lnB>
                    <a:noFill/>
                  </a:tcPr>
                </a:tc>
                <a:extLst>
                  <a:ext uri="{0D108BD9-81ED-4DB2-BD59-A6C34878D82A}">
                    <a16:rowId xmlns:a16="http://schemas.microsoft.com/office/drawing/2014/main" val="10015"/>
                  </a:ext>
                </a:extLst>
              </a:tr>
              <a:tr h="357480">
                <a:tc vMerge="1">
                  <a:txBody>
                    <a:bodyPr/>
                    <a:lstStyle/>
                    <a:p>
                      <a:pPr defTabSz="914400">
                        <a:defRPr sz="2200">
                          <a:sym typeface="Helvetica Neue"/>
                        </a:defRPr>
                      </a:pPr>
                      <a:endParaRPr sz="1500" dirty="0"/>
                    </a:p>
                  </a:txBody>
                  <a:tcPr marL="35719" marR="35719" marT="35719" marB="35719" anchor="ctr" horzOverflow="overflow">
                    <a:lnL w="12700">
                      <a:solidFill>
                        <a:srgbClr val="000000"/>
                      </a:solidFill>
                      <a:miter lim="400000"/>
                    </a:lnL>
                    <a:lnR w="12700">
                      <a:solidFill>
                        <a:srgbClr val="000000"/>
                      </a:solidFill>
                      <a:miter lim="400000"/>
                    </a:lnR>
                    <a:lnT w="0">
                      <a:miter lim="400000"/>
                    </a:lnT>
                    <a:lnB w="12700">
                      <a:solidFill>
                        <a:srgbClr val="000000"/>
                      </a:solidFill>
                      <a:miter lim="400000"/>
                    </a:lnB>
                    <a:noFill/>
                  </a:tcPr>
                </a:tc>
                <a:tc>
                  <a:txBody>
                    <a:bodyPr/>
                    <a:lstStyle/>
                    <a:p>
                      <a:pPr defTabSz="914400">
                        <a:defRPr sz="1800"/>
                      </a:pPr>
                      <a:r>
                        <a:rPr sz="1200" b="1" dirty="0">
                          <a:sym typeface="Helvetica Neue"/>
                        </a:rPr>
                        <a:t>Can the </a:t>
                      </a:r>
                      <a:r>
                        <a:rPr lang="en-US" sz="1200" b="1" dirty="0">
                          <a:sym typeface="Helvetica Neue"/>
                        </a:rPr>
                        <a:t>method</a:t>
                      </a:r>
                      <a:r>
                        <a:rPr sz="1200" b="1" dirty="0">
                          <a:sym typeface="Helvetica Neue"/>
                        </a:rPr>
                        <a:t> predict coexistence under different environmen</a:t>
                      </a:r>
                      <a:r>
                        <a:rPr lang="en-US" sz="1200" b="1" dirty="0">
                          <a:sym typeface="Helvetica Neue"/>
                        </a:rPr>
                        <a:t>t?</a:t>
                      </a:r>
                      <a:endParaRPr sz="1200" b="1" dirty="0">
                        <a:sym typeface="Helvetica Neue"/>
                      </a:endParaRP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cap="flat" cmpd="sng" algn="ctr">
                      <a:solidFill>
                        <a:srgbClr val="000000"/>
                      </a:solidFill>
                      <a:prstDash val="solid"/>
                      <a:miter lim="400000"/>
                      <a:headEnd type="none" w="med" len="med"/>
                      <a:tailEnd type="none" w="med" len="med"/>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endParaRPr sz="1200" dirty="0">
                        <a:sym typeface="Helvetica Neue"/>
                      </a:endParaRP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cap="flat" cmpd="sng" algn="ctr">
                      <a:solidFill>
                        <a:srgbClr val="000000"/>
                      </a:solidFill>
                      <a:prstDash val="solid"/>
                      <a:miter lim="400000"/>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a:sym typeface="Helvetica Neue"/>
                        </a:rPr>
                        <a:t>no</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no</a:t>
                      </a:r>
                    </a:p>
                  </a:txBody>
                  <a:tcPr marL="35719" marR="35719" marT="35719" marB="35719" anchor="ctr" horzOverflow="overflow">
                    <a:lnL w="12700">
                      <a:solidFill>
                        <a:srgbClr val="000000"/>
                      </a:solidFill>
                      <a:miter lim="400000"/>
                    </a:lnL>
                    <a:lnR w="12700">
                      <a:solidFill>
                        <a:srgbClr val="000000"/>
                      </a:solidFill>
                      <a:miter lim="400000"/>
                    </a:lnR>
                    <a:lnT w="12700">
                      <a:solidFill>
                        <a:srgbClr val="000000"/>
                      </a:solidFill>
                      <a:miter lim="400000"/>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yes</a:t>
                      </a:r>
                    </a:p>
                  </a:txBody>
                  <a:tcPr marL="35719" marR="35719" marT="35719" marB="35719" anchor="ctr" horzOverflow="overflow">
                    <a:lnL w="12700" cap="flat" cmpd="sng" algn="ctr">
                      <a:solidFill>
                        <a:srgbClr val="000000"/>
                      </a:solidFill>
                      <a:prstDash val="solid"/>
                      <a:miter lim="400000"/>
                      <a:headEnd type="none" w="med" len="med"/>
                      <a:tailEnd type="none" w="med" len="med"/>
                    </a:lnL>
                    <a:lnR w="12700">
                      <a:solidFill>
                        <a:srgbClr val="000000"/>
                      </a:solidFill>
                      <a:miter lim="400000"/>
                    </a:lnR>
                    <a:lnT w="12700" cap="flat" cmpd="sng" algn="ctr">
                      <a:solidFill>
                        <a:srgbClr val="000000"/>
                      </a:solidFill>
                      <a:prstDash val="solid"/>
                      <a:miter lim="400000"/>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defTabSz="914400">
                        <a:defRPr sz="1800"/>
                      </a:pPr>
                      <a:r>
                        <a:rPr sz="1200" dirty="0">
                          <a:sym typeface="Helvetica Neue"/>
                        </a:rPr>
                        <a:t>some</a:t>
                      </a:r>
                    </a:p>
                  </a:txBody>
                  <a:tcPr marL="35719" marR="35719" marT="35719" marB="35719" anchor="ctr" horzOverflow="overflow">
                    <a:lnL w="12700">
                      <a:solidFill>
                        <a:srgbClr val="000000"/>
                      </a:solidFill>
                      <a:miter lim="400000"/>
                    </a:lnL>
                    <a:lnR w="28575" cap="flat" cmpd="sng" algn="ctr">
                      <a:solidFill>
                        <a:schemeClr val="tx1"/>
                      </a:solidFill>
                      <a:prstDash val="solid"/>
                      <a:round/>
                      <a:headEnd type="none" w="med" len="med"/>
                      <a:tailEnd type="none" w="med" len="med"/>
                    </a:lnR>
                    <a:lnT w="12700">
                      <a:solidFill>
                        <a:srgbClr val="000000"/>
                      </a:solidFill>
                      <a:miter lim="400000"/>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bl>
          </a:graphicData>
        </a:graphic>
      </p:graphicFrame>
      <p:sp>
        <p:nvSpPr>
          <p:cNvPr id="120" name="Rectangle"/>
          <p:cNvSpPr/>
          <p:nvPr/>
        </p:nvSpPr>
        <p:spPr>
          <a:xfrm>
            <a:off x="4050745" y="17941"/>
            <a:ext cx="1371600" cy="1554480"/>
          </a:xfrm>
          <a:prstGeom prst="rect">
            <a:avLst/>
          </a:prstGeom>
          <a:solidFill>
            <a:srgbClr val="FF000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21" name="Rectangle"/>
          <p:cNvSpPr/>
          <p:nvPr/>
        </p:nvSpPr>
        <p:spPr>
          <a:xfrm>
            <a:off x="5813319" y="462579"/>
            <a:ext cx="2743200" cy="877158"/>
          </a:xfrm>
          <a:prstGeom prst="rect">
            <a:avLst/>
          </a:prstGeom>
          <a:solidFill>
            <a:srgbClr val="70AD47">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7" name="Arrow">
            <a:extLst>
              <a:ext uri="{FF2B5EF4-FFF2-40B4-BE49-F238E27FC236}">
                <a16:creationId xmlns:a16="http://schemas.microsoft.com/office/drawing/2014/main" id="{7F01EF41-1CE9-3945-A11B-D6EDC3F3F166}"/>
              </a:ext>
            </a:extLst>
          </p:cNvPr>
          <p:cNvSpPr/>
          <p:nvPr/>
        </p:nvSpPr>
        <p:spPr>
          <a:xfrm rot="5402397">
            <a:off x="5695927" y="1436815"/>
            <a:ext cx="1563886" cy="1371600"/>
          </a:xfrm>
          <a:prstGeom prst="rightArrow">
            <a:avLst>
              <a:gd name="adj1" fmla="val 100000"/>
              <a:gd name="adj2" fmla="val 13393"/>
            </a:avLst>
          </a:prstGeom>
          <a:solidFill>
            <a:schemeClr val="accent6">
              <a:alpha val="39999"/>
            </a:scheme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8" name="Arrow">
            <a:extLst>
              <a:ext uri="{FF2B5EF4-FFF2-40B4-BE49-F238E27FC236}">
                <a16:creationId xmlns:a16="http://schemas.microsoft.com/office/drawing/2014/main" id="{FD35026B-2BCF-134A-984D-E42296EFA394}"/>
              </a:ext>
            </a:extLst>
          </p:cNvPr>
          <p:cNvSpPr/>
          <p:nvPr/>
        </p:nvSpPr>
        <p:spPr>
          <a:xfrm rot="5402397">
            <a:off x="4066528" y="1547549"/>
            <a:ext cx="1342416" cy="1371600"/>
          </a:xfrm>
          <a:prstGeom prst="rightArrow">
            <a:avLst>
              <a:gd name="adj1" fmla="val 100000"/>
              <a:gd name="adj2" fmla="val 14905"/>
            </a:avLst>
          </a:prstGeom>
          <a:solidFill>
            <a:srgbClr val="FF000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19" name="Arrow">
            <a:extLst>
              <a:ext uri="{FF2B5EF4-FFF2-40B4-BE49-F238E27FC236}">
                <a16:creationId xmlns:a16="http://schemas.microsoft.com/office/drawing/2014/main" id="{02775204-1A17-A84E-99F2-A9678EE4A84D}"/>
              </a:ext>
            </a:extLst>
          </p:cNvPr>
          <p:cNvSpPr/>
          <p:nvPr/>
        </p:nvSpPr>
        <p:spPr>
          <a:xfrm rot="5402397">
            <a:off x="7072202" y="1437043"/>
            <a:ext cx="1564342" cy="1371600"/>
          </a:xfrm>
          <a:prstGeom prst="rightArrow">
            <a:avLst>
              <a:gd name="adj1" fmla="val 100000"/>
              <a:gd name="adj2" fmla="val 13240"/>
            </a:avLst>
          </a:prstGeom>
          <a:solidFill>
            <a:srgbClr val="70AD47">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0" name="Rectangle">
            <a:extLst>
              <a:ext uri="{FF2B5EF4-FFF2-40B4-BE49-F238E27FC236}">
                <a16:creationId xmlns:a16="http://schemas.microsoft.com/office/drawing/2014/main" id="{6B80D5A0-F923-3F47-B94F-62FE9351AF8B}"/>
              </a:ext>
            </a:extLst>
          </p:cNvPr>
          <p:cNvSpPr/>
          <p:nvPr/>
        </p:nvSpPr>
        <p:spPr>
          <a:xfrm>
            <a:off x="8556519" y="462121"/>
            <a:ext cx="2743200" cy="1571073"/>
          </a:xfrm>
          <a:prstGeom prst="rect">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1" name="Arrow">
            <a:extLst>
              <a:ext uri="{FF2B5EF4-FFF2-40B4-BE49-F238E27FC236}">
                <a16:creationId xmlns:a16="http://schemas.microsoft.com/office/drawing/2014/main" id="{E8B31BAC-AF7B-404C-A702-5C66579B8A20}"/>
              </a:ext>
            </a:extLst>
          </p:cNvPr>
          <p:cNvSpPr/>
          <p:nvPr/>
        </p:nvSpPr>
        <p:spPr>
          <a:xfrm rot="5402397">
            <a:off x="8806473" y="1783366"/>
            <a:ext cx="871912" cy="1371600"/>
          </a:xfrm>
          <a:prstGeom prst="rightArrow">
            <a:avLst>
              <a:gd name="adj1" fmla="val 100000"/>
              <a:gd name="adj2" fmla="val 16683"/>
            </a:avLst>
          </a:prstGeom>
          <a:solidFill>
            <a:srgbClr val="5B9BD5">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2" name="Arrow">
            <a:extLst>
              <a:ext uri="{FF2B5EF4-FFF2-40B4-BE49-F238E27FC236}">
                <a16:creationId xmlns:a16="http://schemas.microsoft.com/office/drawing/2014/main" id="{CA250FB2-C34C-BB41-BBA6-DEB434568518}"/>
              </a:ext>
            </a:extLst>
          </p:cNvPr>
          <p:cNvSpPr/>
          <p:nvPr/>
        </p:nvSpPr>
        <p:spPr>
          <a:xfrm rot="5402397">
            <a:off x="10156917" y="1783092"/>
            <a:ext cx="872268" cy="1371600"/>
          </a:xfrm>
          <a:prstGeom prst="rightArrow">
            <a:avLst>
              <a:gd name="adj1" fmla="val 100000"/>
              <a:gd name="adj2" fmla="val 17163"/>
            </a:avLst>
          </a:prstGeom>
          <a:solidFill>
            <a:srgbClr val="5B9BD5">
              <a:alpha val="25098"/>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
        <p:nvSpPr>
          <p:cNvPr id="23" name="Rectangle">
            <a:extLst>
              <a:ext uri="{FF2B5EF4-FFF2-40B4-BE49-F238E27FC236}">
                <a16:creationId xmlns:a16="http://schemas.microsoft.com/office/drawing/2014/main" id="{7B5C0E0C-EB93-C946-99E5-2A6607EED5C4}"/>
              </a:ext>
            </a:extLst>
          </p:cNvPr>
          <p:cNvSpPr/>
          <p:nvPr/>
        </p:nvSpPr>
        <p:spPr>
          <a:xfrm>
            <a:off x="5813318" y="17941"/>
            <a:ext cx="5466415" cy="430904"/>
          </a:xfrm>
          <a:prstGeom prst="rect">
            <a:avLst/>
          </a:prstGeom>
          <a:solidFill>
            <a:srgbClr val="23ADA0">
              <a:alpha val="40000"/>
            </a:srgbClr>
          </a:solidFill>
          <a:ln w="12700">
            <a:miter lim="400000"/>
          </a:ln>
        </p:spPr>
        <p:txBody>
          <a:bodyPr lIns="35719" tIns="35719" rIns="35719" bIns="35719" anchor="ctr"/>
          <a:lstStyle/>
          <a:p>
            <a:pPr>
              <a:defRPr sz="2200" b="0">
                <a:solidFill>
                  <a:srgbClr val="FFFFFF"/>
                </a:solidFill>
                <a:latin typeface="+mn-lt"/>
                <a:ea typeface="+mn-ea"/>
                <a:cs typeface="+mn-cs"/>
                <a:sym typeface="Helvetica Neue Medium"/>
              </a:defRPr>
            </a:pPr>
            <a:endParaRPr sz="1547"/>
          </a:p>
        </p:txBody>
      </p:sp>
    </p:spTree>
    <p:extLst>
      <p:ext uri="{BB962C8B-B14F-4D97-AF65-F5344CB8AC3E}">
        <p14:creationId xmlns:p14="http://schemas.microsoft.com/office/powerpoint/2010/main" val="1656169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8699D18-0E2D-4751-8148-48DC0F1A71F1}"/>
              </a:ext>
            </a:extLst>
          </p:cNvPr>
          <p:cNvGraphicFramePr>
            <a:graphicFrameLocks noGrp="1"/>
          </p:cNvGraphicFramePr>
          <p:nvPr>
            <p:extLst>
              <p:ext uri="{D42A27DB-BD31-4B8C-83A1-F6EECF244321}">
                <p14:modId xmlns:p14="http://schemas.microsoft.com/office/powerpoint/2010/main" val="548097252"/>
              </p:ext>
            </p:extLst>
          </p:nvPr>
        </p:nvGraphicFramePr>
        <p:xfrm>
          <a:off x="2602616" y="581381"/>
          <a:ext cx="7703666" cy="5276088"/>
        </p:xfrm>
        <a:graphic>
          <a:graphicData uri="http://schemas.openxmlformats.org/drawingml/2006/table">
            <a:tbl>
              <a:tblPr firstRow="1" bandRow="1">
                <a:tableStyleId>{5C22544A-7EE6-4342-B048-85BDC9FD1C3A}</a:tableStyleId>
              </a:tblPr>
              <a:tblGrid>
                <a:gridCol w="2577892">
                  <a:extLst>
                    <a:ext uri="{9D8B030D-6E8A-4147-A177-3AD203B41FA5}">
                      <a16:colId xmlns:a16="http://schemas.microsoft.com/office/drawing/2014/main" val="1037323226"/>
                    </a:ext>
                  </a:extLst>
                </a:gridCol>
                <a:gridCol w="304295">
                  <a:extLst>
                    <a:ext uri="{9D8B030D-6E8A-4147-A177-3AD203B41FA5}">
                      <a16:colId xmlns:a16="http://schemas.microsoft.com/office/drawing/2014/main" val="2817946478"/>
                    </a:ext>
                  </a:extLst>
                </a:gridCol>
                <a:gridCol w="457200">
                  <a:extLst>
                    <a:ext uri="{9D8B030D-6E8A-4147-A177-3AD203B41FA5}">
                      <a16:colId xmlns:a16="http://schemas.microsoft.com/office/drawing/2014/main" val="3803143104"/>
                    </a:ext>
                  </a:extLst>
                </a:gridCol>
                <a:gridCol w="457200">
                  <a:extLst>
                    <a:ext uri="{9D8B030D-6E8A-4147-A177-3AD203B41FA5}">
                      <a16:colId xmlns:a16="http://schemas.microsoft.com/office/drawing/2014/main" val="1935063586"/>
                    </a:ext>
                  </a:extLst>
                </a:gridCol>
                <a:gridCol w="457200">
                  <a:extLst>
                    <a:ext uri="{9D8B030D-6E8A-4147-A177-3AD203B41FA5}">
                      <a16:colId xmlns:a16="http://schemas.microsoft.com/office/drawing/2014/main" val="2158431527"/>
                    </a:ext>
                  </a:extLst>
                </a:gridCol>
                <a:gridCol w="457200">
                  <a:extLst>
                    <a:ext uri="{9D8B030D-6E8A-4147-A177-3AD203B41FA5}">
                      <a16:colId xmlns:a16="http://schemas.microsoft.com/office/drawing/2014/main" val="2448427221"/>
                    </a:ext>
                  </a:extLst>
                </a:gridCol>
                <a:gridCol w="457200">
                  <a:extLst>
                    <a:ext uri="{9D8B030D-6E8A-4147-A177-3AD203B41FA5}">
                      <a16:colId xmlns:a16="http://schemas.microsoft.com/office/drawing/2014/main" val="945830285"/>
                    </a:ext>
                  </a:extLst>
                </a:gridCol>
                <a:gridCol w="249479">
                  <a:extLst>
                    <a:ext uri="{9D8B030D-6E8A-4147-A177-3AD203B41FA5}">
                      <a16:colId xmlns:a16="http://schemas.microsoft.com/office/drawing/2014/main" val="1291187819"/>
                    </a:ext>
                  </a:extLst>
                </a:gridCol>
                <a:gridCol w="457200">
                  <a:extLst>
                    <a:ext uri="{9D8B030D-6E8A-4147-A177-3AD203B41FA5}">
                      <a16:colId xmlns:a16="http://schemas.microsoft.com/office/drawing/2014/main" val="1630331654"/>
                    </a:ext>
                  </a:extLst>
                </a:gridCol>
                <a:gridCol w="457200">
                  <a:extLst>
                    <a:ext uri="{9D8B030D-6E8A-4147-A177-3AD203B41FA5}">
                      <a16:colId xmlns:a16="http://schemas.microsoft.com/office/drawing/2014/main" val="1460315337"/>
                    </a:ext>
                  </a:extLst>
                </a:gridCol>
                <a:gridCol w="457200">
                  <a:extLst>
                    <a:ext uri="{9D8B030D-6E8A-4147-A177-3AD203B41FA5}">
                      <a16:colId xmlns:a16="http://schemas.microsoft.com/office/drawing/2014/main" val="1577204218"/>
                    </a:ext>
                  </a:extLst>
                </a:gridCol>
                <a:gridCol w="457200">
                  <a:extLst>
                    <a:ext uri="{9D8B030D-6E8A-4147-A177-3AD203B41FA5}">
                      <a16:colId xmlns:a16="http://schemas.microsoft.com/office/drawing/2014/main" val="3428713527"/>
                    </a:ext>
                  </a:extLst>
                </a:gridCol>
                <a:gridCol w="457200">
                  <a:extLst>
                    <a:ext uri="{9D8B030D-6E8A-4147-A177-3AD203B41FA5}">
                      <a16:colId xmlns:a16="http://schemas.microsoft.com/office/drawing/2014/main" val="2170501325"/>
                    </a:ext>
                  </a:extLst>
                </a:gridCol>
              </a:tblGrid>
              <a:tr h="1069848">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Are the methods algebraically equivalent?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Do the methods give the same prediction about coexistence?</a:t>
                      </a: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2609964"/>
                  </a:ext>
                </a:extLst>
              </a:tr>
              <a:tr h="1005840">
                <a:tc>
                  <a:txBody>
                    <a:bodyPr/>
                    <a:lstStyle/>
                    <a:p>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NFD</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L-V model</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rPr>
                        <a:t>Sensitivity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MCR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600" b="0" dirty="0">
                          <a:solidFill>
                            <a:schemeClr val="tx1"/>
                          </a:solidFill>
                        </a:rPr>
                        <a:t>TCR</a:t>
                      </a:r>
                      <a:endParaRPr lang="en-US" sz="1600" b="0" dirty="0">
                        <a:solidFill>
                          <a:schemeClr val="tx1"/>
                        </a:solidFill>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321956"/>
                  </a:ext>
                </a:extLst>
              </a:tr>
              <a:tr h="640080">
                <a:tc>
                  <a:txBody>
                    <a:bodyPr/>
                    <a:lstStyle/>
                    <a:p>
                      <a:r>
                        <a:rPr lang="en-US" sz="1600" dirty="0">
                          <a:solidFill>
                            <a:schemeClr val="tx1"/>
                          </a:solidFill>
                        </a:rPr>
                        <a:t>NFD:</a:t>
                      </a:r>
                    </a:p>
                    <a:p>
                      <a:r>
                        <a:rPr lang="en-US" sz="1600" dirty="0">
                          <a:solidFill>
                            <a:schemeClr val="tx1"/>
                          </a:solidFill>
                        </a:rPr>
                        <a:t>frequency dependency slope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932940"/>
                  </a:ext>
                </a:extLst>
              </a:tr>
              <a:tr h="640080">
                <a:tc>
                  <a:txBody>
                    <a:bodyPr/>
                    <a:lstStyle/>
                    <a:p>
                      <a:r>
                        <a:rPr lang="en-US" sz="1600" dirty="0">
                          <a:solidFill>
                            <a:schemeClr val="tx1"/>
                          </a:solidFill>
                        </a:rPr>
                        <a:t>L-V: </a:t>
                      </a:r>
                      <a:r>
                        <a:rPr lang="en-US" sz="1600" dirty="0" err="1">
                          <a:solidFill>
                            <a:schemeClr val="tx1"/>
                          </a:solidFill>
                        </a:rPr>
                        <a:t>Lotka</a:t>
                      </a:r>
                      <a:r>
                        <a:rPr lang="en-US" sz="1600" dirty="0">
                          <a:solidFill>
                            <a:schemeClr val="tx1"/>
                          </a:solidFill>
                        </a:rPr>
                        <a:t>-Volterra model fitting (</a:t>
                      </a:r>
                      <a:r>
                        <a:rPr lang="el-GR" sz="1600" i="1" dirty="0">
                          <a:solidFill>
                            <a:schemeClr val="tx1"/>
                          </a:solidFill>
                        </a:rPr>
                        <a:t>α</a:t>
                      </a:r>
                      <a:r>
                        <a:rPr lang="en-US" altLang="zh-TW" sz="1600" dirty="0">
                          <a:solidFill>
                            <a:schemeClr val="tx1"/>
                          </a:solidFill>
                        </a:rPr>
                        <a:t>)</a:t>
                      </a: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2664530"/>
                  </a:ext>
                </a:extLst>
              </a:tr>
              <a:tr h="640080">
                <a:tc>
                  <a:txBody>
                    <a:bodyPr/>
                    <a:lstStyle/>
                    <a:p>
                      <a:r>
                        <a:rPr lang="en-US" sz="1600" dirty="0">
                          <a:solidFill>
                            <a:schemeClr val="tx1"/>
                          </a:solidFill>
                        </a:rPr>
                        <a:t>Sensitivity: (</a:t>
                      </a:r>
                      <a:r>
                        <a:rPr lang="en-US" sz="1600" i="1" dirty="0">
                          <a:solidFill>
                            <a:schemeClr val="tx1"/>
                          </a:solidFill>
                        </a:rPr>
                        <a:t>S</a:t>
                      </a:r>
                      <a:r>
                        <a:rPr lang="en-US" sz="1600" i="1" baseline="-25000" dirty="0">
                          <a:solidFill>
                            <a:schemeClr val="tx1"/>
                          </a:solidFill>
                        </a:rPr>
                        <a:t>i</a:t>
                      </a: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dirty="0"/>
                        <a:t>Y</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b="1" u="sng"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3247342"/>
                  </a:ext>
                </a:extLst>
              </a:tr>
              <a:tr h="640080">
                <a:tc>
                  <a:txBody>
                    <a:bodyPr/>
                    <a:lstStyle/>
                    <a:p>
                      <a:r>
                        <a:rPr lang="en-US" sz="1600" dirty="0">
                          <a:solidFill>
                            <a:schemeClr val="tx1"/>
                          </a:solidFill>
                        </a:rPr>
                        <a:t>MCR: MacArthur’s consumer-resource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3431457"/>
                  </a:ext>
                </a:extLst>
              </a:tr>
              <a:tr h="640080">
                <a:tc>
                  <a:txBody>
                    <a:bodyPr/>
                    <a:lstStyle/>
                    <a:p>
                      <a:r>
                        <a:rPr lang="en-US" sz="1600" dirty="0">
                          <a:solidFill>
                            <a:schemeClr val="tx1"/>
                          </a:solidFill>
                        </a:rPr>
                        <a:t>TCR: Tilman’s consumer-resource model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9470458"/>
                  </a:ext>
                </a:extLst>
              </a:tr>
            </a:tbl>
          </a:graphicData>
        </a:graphic>
      </p:graphicFrame>
    </p:spTree>
    <p:extLst>
      <p:ext uri="{BB962C8B-B14F-4D97-AF65-F5344CB8AC3E}">
        <p14:creationId xmlns:p14="http://schemas.microsoft.com/office/powerpoint/2010/main" val="395098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00CAB-B80A-4A41-ABC4-1756EF532BFD}"/>
              </a:ext>
            </a:extLst>
          </p:cNvPr>
          <p:cNvSpPr txBox="1"/>
          <p:nvPr/>
        </p:nvSpPr>
        <p:spPr>
          <a:xfrm>
            <a:off x="1390881" y="4701093"/>
            <a:ext cx="9369911" cy="1477328"/>
          </a:xfrm>
          <a:prstGeom prst="rect">
            <a:avLst/>
          </a:prstGeom>
          <a:noFill/>
        </p:spPr>
        <p:txBody>
          <a:bodyPr wrap="square" rtlCol="0">
            <a:spAutoFit/>
          </a:bodyPr>
          <a:lstStyle/>
          <a:p>
            <a:r>
              <a:rPr lang="en-US" dirty="0"/>
              <a:t>Supplement Figure XXX. Results of numerical simulations showing that a consumer-resource model can produce a non-linear relationship between a species’ frequency and growth rate. When the negative frequency dependence method is applied to these numerical experiments, the slope of the relationship is dependent upon the relative densities of the two species and cannot be used to compute ND and RFD as show by Adler et al (2007).</a:t>
            </a:r>
          </a:p>
        </p:txBody>
      </p:sp>
      <p:pic>
        <p:nvPicPr>
          <p:cNvPr id="4" name="Picture 3">
            <a:extLst>
              <a:ext uri="{FF2B5EF4-FFF2-40B4-BE49-F238E27FC236}">
                <a16:creationId xmlns:a16="http://schemas.microsoft.com/office/drawing/2014/main" id="{2DE1BE74-6ED5-D84A-959C-0971BD5A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844" y="1543274"/>
            <a:ext cx="4942313" cy="2926080"/>
          </a:xfrm>
          <a:prstGeom prst="rect">
            <a:avLst/>
          </a:prstGeom>
        </p:spPr>
      </p:pic>
      <p:pic>
        <p:nvPicPr>
          <p:cNvPr id="6" name="Picture 5">
            <a:extLst>
              <a:ext uri="{FF2B5EF4-FFF2-40B4-BE49-F238E27FC236}">
                <a16:creationId xmlns:a16="http://schemas.microsoft.com/office/drawing/2014/main" id="{7DB057DE-75A9-0A4B-94A1-23097BF02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8479" y="1543274"/>
            <a:ext cx="4942313" cy="2926080"/>
          </a:xfrm>
          <a:prstGeom prst="rect">
            <a:avLst/>
          </a:prstGeom>
        </p:spPr>
      </p:pic>
    </p:spTree>
    <p:extLst>
      <p:ext uri="{BB962C8B-B14F-4D97-AF65-F5344CB8AC3E}">
        <p14:creationId xmlns:p14="http://schemas.microsoft.com/office/powerpoint/2010/main" val="157718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68F85-B4C1-A84F-859C-4D6D77BB63D3}"/>
              </a:ext>
            </a:extLst>
          </p:cNvPr>
          <p:cNvSpPr txBox="1"/>
          <p:nvPr/>
        </p:nvSpPr>
        <p:spPr>
          <a:xfrm>
            <a:off x="1390881" y="882127"/>
            <a:ext cx="4030973" cy="2585323"/>
          </a:xfrm>
          <a:prstGeom prst="rect">
            <a:avLst/>
          </a:prstGeom>
          <a:noFill/>
        </p:spPr>
        <p:txBody>
          <a:bodyPr wrap="square" rtlCol="0">
            <a:spAutoFit/>
          </a:bodyPr>
          <a:lstStyle/>
          <a:p>
            <a:r>
              <a:rPr lang="en-US" dirty="0"/>
              <a:t>Supplement Figure XXX. Results of numerical simulations showing that three methods yield the same prediction for species coexistence (sensitivity, Tilman’s CRM, and the L-V method). </a:t>
            </a:r>
          </a:p>
          <a:p>
            <a:endParaRPr lang="en-US" dirty="0"/>
          </a:p>
          <a:p>
            <a:r>
              <a:rPr lang="en-US" dirty="0"/>
              <a:t>CASEY NEEDS TO WRITE DETAILS OF HOW THESE WERE GENERATED. THIS FIGURE IS REFERENCED BY TABLE 2. </a:t>
            </a:r>
          </a:p>
        </p:txBody>
      </p:sp>
      <p:pic>
        <p:nvPicPr>
          <p:cNvPr id="4" name="Picture 3">
            <a:extLst>
              <a:ext uri="{FF2B5EF4-FFF2-40B4-BE49-F238E27FC236}">
                <a16:creationId xmlns:a16="http://schemas.microsoft.com/office/drawing/2014/main" id="{6BB143A3-A1C2-7543-BCDB-C30F4A809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196" y="207083"/>
            <a:ext cx="5481610" cy="5693486"/>
          </a:xfrm>
          <a:prstGeom prst="rect">
            <a:avLst/>
          </a:prstGeom>
        </p:spPr>
      </p:pic>
    </p:spTree>
    <p:extLst>
      <p:ext uri="{BB962C8B-B14F-4D97-AF65-F5344CB8AC3E}">
        <p14:creationId xmlns:p14="http://schemas.microsoft.com/office/powerpoint/2010/main" val="3426712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503</Words>
  <Application>Microsoft Macintosh PowerPoint</Application>
  <PresentationFormat>Widescreen</PresentationFormat>
  <Paragraphs>147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Helvetica Neue</vt:lpstr>
      <vt:lpstr>Helvetica Neue Medium</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Chang</dc:creator>
  <cp:lastModifiedBy>Godwin, Casey</cp:lastModifiedBy>
  <cp:revision>16</cp:revision>
  <dcterms:created xsi:type="dcterms:W3CDTF">2018-08-30T20:28:40Z</dcterms:created>
  <dcterms:modified xsi:type="dcterms:W3CDTF">2018-09-11T17:18:10Z</dcterms:modified>
</cp:coreProperties>
</file>