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dwin, Casey" initials="GC" lastIdx="3" clrIdx="0">
    <p:extLst>
      <p:ext uri="{19B8F6BF-5375-455C-9EA6-DF929625EA0E}">
        <p15:presenceInfo xmlns:p15="http://schemas.microsoft.com/office/powerpoint/2012/main" userId="f4598c88-1037-4f04-a103-89f4c9d8bc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3ADA0"/>
    <a:srgbClr val="70AD47"/>
    <a:srgbClr val="5B9BD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12" autoAdjust="0"/>
    <p:restoredTop sz="94660"/>
  </p:normalViewPr>
  <p:slideViewPr>
    <p:cSldViewPr snapToGrid="0">
      <p:cViewPr varScale="1">
        <p:scale>
          <a:sx n="83" d="100"/>
          <a:sy n="83" d="100"/>
        </p:scale>
        <p:origin x="1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28T15:26:05.767" idx="1">
    <p:pos x="6126" y="2194"/>
    <p:text>1. I would not include the *s. We have already explained under which conditions these methods are valid, and will repeat this caveat in the discussion, so it is distracting to include the *s here. 2. Do we have a result of numerical simulation for whether the MCR matches the prediction from other methods?</p:text>
    <p:extLst mod="1">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9-28T15:45:19.044" idx="3">
    <p:pos x="6742" y="1849"/>
    <p:text>I am not sure that these names for the methods are the best choice. Right now they are mix of terms that describe underlying models and terms that describe approaches. We need to decide what to call these methods, and make it distinct from models that they are associated with. In particular, both of the CRMs can be used to assess coexistence by numerical simulation, without using MCT. This is confusing. </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9-28T15:31:02.498" idx="2">
    <p:pos x="3637" y="2990"/>
    <p:text>I'm not sure that this is needed. This shows that the slope from NFD method is not constant like the interspecific interaction coefficient from the LV model. However, I do not see where this non-linearity is a problem for assessing mutual invasibility. Really the only place where the slope is evaluated is as the frequency approaches 1. When I do this in numerical simulations from the TCR, the predictions are right.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CC218-EB1C-4841-9486-BE62B2C811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2A08EA-892C-4C46-A397-E2ACBBA56F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4F3062-4FCA-41F1-BB19-2487EB9CC522}"/>
              </a:ext>
            </a:extLst>
          </p:cNvPr>
          <p:cNvSpPr>
            <a:spLocks noGrp="1"/>
          </p:cNvSpPr>
          <p:nvPr>
            <p:ph type="dt" sz="half" idx="10"/>
          </p:nvPr>
        </p:nvSpPr>
        <p:spPr/>
        <p:txBody>
          <a:bodyPr/>
          <a:lstStyle/>
          <a:p>
            <a:fld id="{F9BC3C69-DE4E-4035-A783-F6EC31600773}" type="datetimeFigureOut">
              <a:rPr lang="en-US" smtClean="0"/>
              <a:t>9/30/2018</a:t>
            </a:fld>
            <a:endParaRPr lang="en-US"/>
          </a:p>
        </p:txBody>
      </p:sp>
      <p:sp>
        <p:nvSpPr>
          <p:cNvPr id="5" name="Footer Placeholder 4">
            <a:extLst>
              <a:ext uri="{FF2B5EF4-FFF2-40B4-BE49-F238E27FC236}">
                <a16:creationId xmlns:a16="http://schemas.microsoft.com/office/drawing/2014/main" id="{E90897C9-B26D-458A-B53F-786696839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5905B-6791-40DB-843E-99132ECFB610}"/>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3376384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776B-50A8-43C4-BC48-7A5AFAE306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CF10CF-E571-4DAB-B34A-DBF88817FE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659D0-504A-4CCB-A257-7B0469DA4548}"/>
              </a:ext>
            </a:extLst>
          </p:cNvPr>
          <p:cNvSpPr>
            <a:spLocks noGrp="1"/>
          </p:cNvSpPr>
          <p:nvPr>
            <p:ph type="dt" sz="half" idx="10"/>
          </p:nvPr>
        </p:nvSpPr>
        <p:spPr/>
        <p:txBody>
          <a:bodyPr/>
          <a:lstStyle/>
          <a:p>
            <a:fld id="{F9BC3C69-DE4E-4035-A783-F6EC31600773}" type="datetimeFigureOut">
              <a:rPr lang="en-US" smtClean="0"/>
              <a:t>9/30/2018</a:t>
            </a:fld>
            <a:endParaRPr lang="en-US"/>
          </a:p>
        </p:txBody>
      </p:sp>
      <p:sp>
        <p:nvSpPr>
          <p:cNvPr id="5" name="Footer Placeholder 4">
            <a:extLst>
              <a:ext uri="{FF2B5EF4-FFF2-40B4-BE49-F238E27FC236}">
                <a16:creationId xmlns:a16="http://schemas.microsoft.com/office/drawing/2014/main" id="{2E0ADCB9-D661-478A-8528-6A4AE5831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52A76-48CF-4555-ACA8-512AF927F76A}"/>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3350406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CD9F64-70DA-4AF3-B35B-B0B39BB42F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778889-BA1F-4599-B94F-DC6CB38D0A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F0783-D68A-45AD-9497-F6BB3E4FCAEB}"/>
              </a:ext>
            </a:extLst>
          </p:cNvPr>
          <p:cNvSpPr>
            <a:spLocks noGrp="1"/>
          </p:cNvSpPr>
          <p:nvPr>
            <p:ph type="dt" sz="half" idx="10"/>
          </p:nvPr>
        </p:nvSpPr>
        <p:spPr/>
        <p:txBody>
          <a:bodyPr/>
          <a:lstStyle/>
          <a:p>
            <a:fld id="{F9BC3C69-DE4E-4035-A783-F6EC31600773}" type="datetimeFigureOut">
              <a:rPr lang="en-US" smtClean="0"/>
              <a:t>9/30/2018</a:t>
            </a:fld>
            <a:endParaRPr lang="en-US"/>
          </a:p>
        </p:txBody>
      </p:sp>
      <p:sp>
        <p:nvSpPr>
          <p:cNvPr id="5" name="Footer Placeholder 4">
            <a:extLst>
              <a:ext uri="{FF2B5EF4-FFF2-40B4-BE49-F238E27FC236}">
                <a16:creationId xmlns:a16="http://schemas.microsoft.com/office/drawing/2014/main" id="{3A857D9F-EE93-4F87-9C80-46220648EE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EB957-3EC1-440B-8B0B-D0C1A8C0B497}"/>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1032347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1DFA-C9FF-427A-98C1-32A916FE8C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CCA39-EE7B-4353-92BF-90A1E8A968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0C85E-72DF-4DC9-83BD-41AE0925F5E0}"/>
              </a:ext>
            </a:extLst>
          </p:cNvPr>
          <p:cNvSpPr>
            <a:spLocks noGrp="1"/>
          </p:cNvSpPr>
          <p:nvPr>
            <p:ph type="dt" sz="half" idx="10"/>
          </p:nvPr>
        </p:nvSpPr>
        <p:spPr/>
        <p:txBody>
          <a:bodyPr/>
          <a:lstStyle/>
          <a:p>
            <a:fld id="{F9BC3C69-DE4E-4035-A783-F6EC31600773}" type="datetimeFigureOut">
              <a:rPr lang="en-US" smtClean="0"/>
              <a:t>9/30/2018</a:t>
            </a:fld>
            <a:endParaRPr lang="en-US"/>
          </a:p>
        </p:txBody>
      </p:sp>
      <p:sp>
        <p:nvSpPr>
          <p:cNvPr id="5" name="Footer Placeholder 4">
            <a:extLst>
              <a:ext uri="{FF2B5EF4-FFF2-40B4-BE49-F238E27FC236}">
                <a16:creationId xmlns:a16="http://schemas.microsoft.com/office/drawing/2014/main" id="{6420D179-1767-4C5F-9A7D-84D976DD5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95C97-6268-4C57-89D0-4AB997A542D1}"/>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225018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E1409-F1CC-4E81-BE53-781D32F39F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C4C265-FCDB-4393-AB6B-E188FA86E9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7012B0-961E-494B-BEF2-771F52F73D65}"/>
              </a:ext>
            </a:extLst>
          </p:cNvPr>
          <p:cNvSpPr>
            <a:spLocks noGrp="1"/>
          </p:cNvSpPr>
          <p:nvPr>
            <p:ph type="dt" sz="half" idx="10"/>
          </p:nvPr>
        </p:nvSpPr>
        <p:spPr/>
        <p:txBody>
          <a:bodyPr/>
          <a:lstStyle/>
          <a:p>
            <a:fld id="{F9BC3C69-DE4E-4035-A783-F6EC31600773}" type="datetimeFigureOut">
              <a:rPr lang="en-US" smtClean="0"/>
              <a:t>9/30/2018</a:t>
            </a:fld>
            <a:endParaRPr lang="en-US"/>
          </a:p>
        </p:txBody>
      </p:sp>
      <p:sp>
        <p:nvSpPr>
          <p:cNvPr id="5" name="Footer Placeholder 4">
            <a:extLst>
              <a:ext uri="{FF2B5EF4-FFF2-40B4-BE49-F238E27FC236}">
                <a16:creationId xmlns:a16="http://schemas.microsoft.com/office/drawing/2014/main" id="{F4033B22-6A13-415B-A0FF-E91333FB6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527E2-4190-4728-867D-22FA43BCF5FE}"/>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42212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F209-13C4-4721-A68E-16F3F7C38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7A7EC7-5E3D-4CC6-AEC9-F25FE3B420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C80A9-726D-4D4A-B64B-87147C625A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43F85A-DCC8-4055-BAF7-0DDEF2F5123F}"/>
              </a:ext>
            </a:extLst>
          </p:cNvPr>
          <p:cNvSpPr>
            <a:spLocks noGrp="1"/>
          </p:cNvSpPr>
          <p:nvPr>
            <p:ph type="dt" sz="half" idx="10"/>
          </p:nvPr>
        </p:nvSpPr>
        <p:spPr/>
        <p:txBody>
          <a:bodyPr/>
          <a:lstStyle/>
          <a:p>
            <a:fld id="{F9BC3C69-DE4E-4035-A783-F6EC31600773}" type="datetimeFigureOut">
              <a:rPr lang="en-US" smtClean="0"/>
              <a:t>9/30/2018</a:t>
            </a:fld>
            <a:endParaRPr lang="en-US"/>
          </a:p>
        </p:txBody>
      </p:sp>
      <p:sp>
        <p:nvSpPr>
          <p:cNvPr id="6" name="Footer Placeholder 5">
            <a:extLst>
              <a:ext uri="{FF2B5EF4-FFF2-40B4-BE49-F238E27FC236}">
                <a16:creationId xmlns:a16="http://schemas.microsoft.com/office/drawing/2014/main" id="{8ECA26BB-D940-4A6B-8440-015D5D44E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EE3A71-83F4-4CD8-A397-DC81B3756D58}"/>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272249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C51D-DD1D-496E-A9AF-526D60009B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D3AEF8-50FD-4B97-BDA7-7ECB9AD3B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BFCE93-2B6C-4CD6-A4A1-30DC2B8A55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756441-4478-4BB0-98FD-9448DC58DA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FF051B1-51A5-4A58-9D33-554AFE080C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378C7D-9BAA-418E-9DDF-254ED4BF720D}"/>
              </a:ext>
            </a:extLst>
          </p:cNvPr>
          <p:cNvSpPr>
            <a:spLocks noGrp="1"/>
          </p:cNvSpPr>
          <p:nvPr>
            <p:ph type="dt" sz="half" idx="10"/>
          </p:nvPr>
        </p:nvSpPr>
        <p:spPr/>
        <p:txBody>
          <a:bodyPr/>
          <a:lstStyle/>
          <a:p>
            <a:fld id="{F9BC3C69-DE4E-4035-A783-F6EC31600773}" type="datetimeFigureOut">
              <a:rPr lang="en-US" smtClean="0"/>
              <a:t>9/30/2018</a:t>
            </a:fld>
            <a:endParaRPr lang="en-US"/>
          </a:p>
        </p:txBody>
      </p:sp>
      <p:sp>
        <p:nvSpPr>
          <p:cNvPr id="8" name="Footer Placeholder 7">
            <a:extLst>
              <a:ext uri="{FF2B5EF4-FFF2-40B4-BE49-F238E27FC236}">
                <a16:creationId xmlns:a16="http://schemas.microsoft.com/office/drawing/2014/main" id="{098624DF-80F9-4317-B509-E226C8B3AB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0BBD91-C26E-4B5B-9E1F-C8D835B1AF5A}"/>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3878369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A274-60BF-4E09-9CAA-433382626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B58008-655D-4484-86A5-DC66A978325A}"/>
              </a:ext>
            </a:extLst>
          </p:cNvPr>
          <p:cNvSpPr>
            <a:spLocks noGrp="1"/>
          </p:cNvSpPr>
          <p:nvPr>
            <p:ph type="dt" sz="half" idx="10"/>
          </p:nvPr>
        </p:nvSpPr>
        <p:spPr/>
        <p:txBody>
          <a:bodyPr/>
          <a:lstStyle/>
          <a:p>
            <a:fld id="{F9BC3C69-DE4E-4035-A783-F6EC31600773}" type="datetimeFigureOut">
              <a:rPr lang="en-US" smtClean="0"/>
              <a:t>9/30/2018</a:t>
            </a:fld>
            <a:endParaRPr lang="en-US"/>
          </a:p>
        </p:txBody>
      </p:sp>
      <p:sp>
        <p:nvSpPr>
          <p:cNvPr id="4" name="Footer Placeholder 3">
            <a:extLst>
              <a:ext uri="{FF2B5EF4-FFF2-40B4-BE49-F238E27FC236}">
                <a16:creationId xmlns:a16="http://schemas.microsoft.com/office/drawing/2014/main" id="{29E3E0D1-61F1-4492-B57E-0655560465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AF6D83-9739-410E-9EB1-A43EE18CC7DB}"/>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18703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C89219-A09C-43AE-B640-5987CCF18A41}"/>
              </a:ext>
            </a:extLst>
          </p:cNvPr>
          <p:cNvSpPr>
            <a:spLocks noGrp="1"/>
          </p:cNvSpPr>
          <p:nvPr>
            <p:ph type="dt" sz="half" idx="10"/>
          </p:nvPr>
        </p:nvSpPr>
        <p:spPr/>
        <p:txBody>
          <a:bodyPr/>
          <a:lstStyle/>
          <a:p>
            <a:fld id="{F9BC3C69-DE4E-4035-A783-F6EC31600773}" type="datetimeFigureOut">
              <a:rPr lang="en-US" smtClean="0"/>
              <a:t>9/30/2018</a:t>
            </a:fld>
            <a:endParaRPr lang="en-US"/>
          </a:p>
        </p:txBody>
      </p:sp>
      <p:sp>
        <p:nvSpPr>
          <p:cNvPr id="3" name="Footer Placeholder 2">
            <a:extLst>
              <a:ext uri="{FF2B5EF4-FFF2-40B4-BE49-F238E27FC236}">
                <a16:creationId xmlns:a16="http://schemas.microsoft.com/office/drawing/2014/main" id="{DA77EBF3-1254-4339-A701-D9B5DDD42F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B782C3-E1DD-4DD7-8E6C-9D0581BCA921}"/>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2817115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E251-F7C6-4F36-A694-870CEDFA2C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514533-486D-4DF5-9719-D84E4F31A0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4E8AEE-F590-4325-B5DE-4D773A0CB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91FC02-470E-4C8A-9E5D-115D2B43C2C7}"/>
              </a:ext>
            </a:extLst>
          </p:cNvPr>
          <p:cNvSpPr>
            <a:spLocks noGrp="1"/>
          </p:cNvSpPr>
          <p:nvPr>
            <p:ph type="dt" sz="half" idx="10"/>
          </p:nvPr>
        </p:nvSpPr>
        <p:spPr/>
        <p:txBody>
          <a:bodyPr/>
          <a:lstStyle/>
          <a:p>
            <a:fld id="{F9BC3C69-DE4E-4035-A783-F6EC31600773}" type="datetimeFigureOut">
              <a:rPr lang="en-US" smtClean="0"/>
              <a:t>9/30/2018</a:t>
            </a:fld>
            <a:endParaRPr lang="en-US"/>
          </a:p>
        </p:txBody>
      </p:sp>
      <p:sp>
        <p:nvSpPr>
          <p:cNvPr id="6" name="Footer Placeholder 5">
            <a:extLst>
              <a:ext uri="{FF2B5EF4-FFF2-40B4-BE49-F238E27FC236}">
                <a16:creationId xmlns:a16="http://schemas.microsoft.com/office/drawing/2014/main" id="{96F66904-7EA9-41E5-8E43-0C5A066110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31FA03-B785-4A6A-A5AE-82D90ED9B98A}"/>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4043839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D906D-606A-45A7-A66F-96A2F4DF4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DE08BB-E274-4F33-A4B1-C5366D29AF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1961E2-D25D-4B3B-8799-2AE888501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612BDA-CFDF-4C96-81A8-89DD1BEF5426}"/>
              </a:ext>
            </a:extLst>
          </p:cNvPr>
          <p:cNvSpPr>
            <a:spLocks noGrp="1"/>
          </p:cNvSpPr>
          <p:nvPr>
            <p:ph type="dt" sz="half" idx="10"/>
          </p:nvPr>
        </p:nvSpPr>
        <p:spPr/>
        <p:txBody>
          <a:bodyPr/>
          <a:lstStyle/>
          <a:p>
            <a:fld id="{F9BC3C69-DE4E-4035-A783-F6EC31600773}" type="datetimeFigureOut">
              <a:rPr lang="en-US" smtClean="0"/>
              <a:t>9/30/2018</a:t>
            </a:fld>
            <a:endParaRPr lang="en-US"/>
          </a:p>
        </p:txBody>
      </p:sp>
      <p:sp>
        <p:nvSpPr>
          <p:cNvPr id="6" name="Footer Placeholder 5">
            <a:extLst>
              <a:ext uri="{FF2B5EF4-FFF2-40B4-BE49-F238E27FC236}">
                <a16:creationId xmlns:a16="http://schemas.microsoft.com/office/drawing/2014/main" id="{F11E4FF2-578D-48A3-B6F3-804386B72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37298-98CA-4C2A-8A5F-F212FD61F41D}"/>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43999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23D2B9-8BEF-422C-820E-017E109A34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72A442-F25A-495F-A80C-0897DCF174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58F70-ABFC-4AD2-BA7A-B6873FD389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C3C69-DE4E-4035-A783-F6EC31600773}" type="datetimeFigureOut">
              <a:rPr lang="en-US" smtClean="0"/>
              <a:t>9/30/2018</a:t>
            </a:fld>
            <a:endParaRPr lang="en-US"/>
          </a:p>
        </p:txBody>
      </p:sp>
      <p:sp>
        <p:nvSpPr>
          <p:cNvPr id="5" name="Footer Placeholder 4">
            <a:extLst>
              <a:ext uri="{FF2B5EF4-FFF2-40B4-BE49-F238E27FC236}">
                <a16:creationId xmlns:a16="http://schemas.microsoft.com/office/drawing/2014/main" id="{EE04623B-5BC0-4F34-9925-9F17BB221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F5A2A4-7F40-4DD6-8DC7-D12FE62173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FD49C-28F0-4635-92D1-690E7767A25D}" type="slidenum">
              <a:rPr lang="en-US" smtClean="0"/>
              <a:t>‹#›</a:t>
            </a:fld>
            <a:endParaRPr lang="en-US"/>
          </a:p>
        </p:txBody>
      </p:sp>
    </p:spTree>
    <p:extLst>
      <p:ext uri="{BB962C8B-B14F-4D97-AF65-F5344CB8AC3E}">
        <p14:creationId xmlns:p14="http://schemas.microsoft.com/office/powerpoint/2010/main" val="1904558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8699D18-0E2D-4751-8148-48DC0F1A71F1}"/>
              </a:ext>
            </a:extLst>
          </p:cNvPr>
          <p:cNvGraphicFramePr>
            <a:graphicFrameLocks noGrp="1"/>
          </p:cNvGraphicFramePr>
          <p:nvPr>
            <p:extLst>
              <p:ext uri="{D42A27DB-BD31-4B8C-83A1-F6EECF244321}">
                <p14:modId xmlns:p14="http://schemas.microsoft.com/office/powerpoint/2010/main" val="2702016946"/>
              </p:ext>
            </p:extLst>
          </p:nvPr>
        </p:nvGraphicFramePr>
        <p:xfrm>
          <a:off x="2602616" y="581381"/>
          <a:ext cx="7703666" cy="5276088"/>
        </p:xfrm>
        <a:graphic>
          <a:graphicData uri="http://schemas.openxmlformats.org/drawingml/2006/table">
            <a:tbl>
              <a:tblPr firstRow="1" bandRow="1">
                <a:tableStyleId>{5C22544A-7EE6-4342-B048-85BDC9FD1C3A}</a:tableStyleId>
              </a:tblPr>
              <a:tblGrid>
                <a:gridCol w="2577892">
                  <a:extLst>
                    <a:ext uri="{9D8B030D-6E8A-4147-A177-3AD203B41FA5}">
                      <a16:colId xmlns:a16="http://schemas.microsoft.com/office/drawing/2014/main" val="1037323226"/>
                    </a:ext>
                  </a:extLst>
                </a:gridCol>
                <a:gridCol w="304295">
                  <a:extLst>
                    <a:ext uri="{9D8B030D-6E8A-4147-A177-3AD203B41FA5}">
                      <a16:colId xmlns:a16="http://schemas.microsoft.com/office/drawing/2014/main" val="2817946478"/>
                    </a:ext>
                  </a:extLst>
                </a:gridCol>
                <a:gridCol w="457200">
                  <a:extLst>
                    <a:ext uri="{9D8B030D-6E8A-4147-A177-3AD203B41FA5}">
                      <a16:colId xmlns:a16="http://schemas.microsoft.com/office/drawing/2014/main" val="3803143104"/>
                    </a:ext>
                  </a:extLst>
                </a:gridCol>
                <a:gridCol w="457200">
                  <a:extLst>
                    <a:ext uri="{9D8B030D-6E8A-4147-A177-3AD203B41FA5}">
                      <a16:colId xmlns:a16="http://schemas.microsoft.com/office/drawing/2014/main" val="1935063586"/>
                    </a:ext>
                  </a:extLst>
                </a:gridCol>
                <a:gridCol w="457200">
                  <a:extLst>
                    <a:ext uri="{9D8B030D-6E8A-4147-A177-3AD203B41FA5}">
                      <a16:colId xmlns:a16="http://schemas.microsoft.com/office/drawing/2014/main" val="2158431527"/>
                    </a:ext>
                  </a:extLst>
                </a:gridCol>
                <a:gridCol w="457200">
                  <a:extLst>
                    <a:ext uri="{9D8B030D-6E8A-4147-A177-3AD203B41FA5}">
                      <a16:colId xmlns:a16="http://schemas.microsoft.com/office/drawing/2014/main" val="2448427221"/>
                    </a:ext>
                  </a:extLst>
                </a:gridCol>
                <a:gridCol w="457200">
                  <a:extLst>
                    <a:ext uri="{9D8B030D-6E8A-4147-A177-3AD203B41FA5}">
                      <a16:colId xmlns:a16="http://schemas.microsoft.com/office/drawing/2014/main" val="945830285"/>
                    </a:ext>
                  </a:extLst>
                </a:gridCol>
                <a:gridCol w="249479">
                  <a:extLst>
                    <a:ext uri="{9D8B030D-6E8A-4147-A177-3AD203B41FA5}">
                      <a16:colId xmlns:a16="http://schemas.microsoft.com/office/drawing/2014/main" val="1291187819"/>
                    </a:ext>
                  </a:extLst>
                </a:gridCol>
                <a:gridCol w="457200">
                  <a:extLst>
                    <a:ext uri="{9D8B030D-6E8A-4147-A177-3AD203B41FA5}">
                      <a16:colId xmlns:a16="http://schemas.microsoft.com/office/drawing/2014/main" val="1630331654"/>
                    </a:ext>
                  </a:extLst>
                </a:gridCol>
                <a:gridCol w="457200">
                  <a:extLst>
                    <a:ext uri="{9D8B030D-6E8A-4147-A177-3AD203B41FA5}">
                      <a16:colId xmlns:a16="http://schemas.microsoft.com/office/drawing/2014/main" val="1460315337"/>
                    </a:ext>
                  </a:extLst>
                </a:gridCol>
                <a:gridCol w="457200">
                  <a:extLst>
                    <a:ext uri="{9D8B030D-6E8A-4147-A177-3AD203B41FA5}">
                      <a16:colId xmlns:a16="http://schemas.microsoft.com/office/drawing/2014/main" val="1577204218"/>
                    </a:ext>
                  </a:extLst>
                </a:gridCol>
                <a:gridCol w="457200">
                  <a:extLst>
                    <a:ext uri="{9D8B030D-6E8A-4147-A177-3AD203B41FA5}">
                      <a16:colId xmlns:a16="http://schemas.microsoft.com/office/drawing/2014/main" val="3428713527"/>
                    </a:ext>
                  </a:extLst>
                </a:gridCol>
                <a:gridCol w="457200">
                  <a:extLst>
                    <a:ext uri="{9D8B030D-6E8A-4147-A177-3AD203B41FA5}">
                      <a16:colId xmlns:a16="http://schemas.microsoft.com/office/drawing/2014/main" val="2170501325"/>
                    </a:ext>
                  </a:extLst>
                </a:gridCol>
              </a:tblGrid>
              <a:tr h="1069848">
                <a:tc>
                  <a:txBody>
                    <a:bodyPr/>
                    <a:lstStyle/>
                    <a:p>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0" dirty="0">
                        <a:solidFill>
                          <a:schemeClr val="tx1"/>
                        </a:solidFill>
                      </a:endParaRPr>
                    </a:p>
                  </a:txBody>
                  <a:tcPr vert="vert27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Are the methods algebraically equivalent?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Do the methods give the same prediction about coexistence?</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2609964"/>
                  </a:ext>
                </a:extLst>
              </a:tr>
              <a:tr h="1005840">
                <a:tc>
                  <a:txBody>
                    <a:bodyPr/>
                    <a:lstStyle/>
                    <a:p>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0" dirty="0">
                        <a:solidFill>
                          <a:schemeClr val="tx1"/>
                        </a:solidFill>
                      </a:endParaRPr>
                    </a:p>
                  </a:txBody>
                  <a:tcPr vert="vert27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NFD</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L-V model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Sensitivity</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TCR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MCR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NFD</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L-V model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Sensitivity</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TCR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MCR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9321956"/>
                  </a:ext>
                </a:extLst>
              </a:tr>
              <a:tr h="640080">
                <a:tc>
                  <a:txBody>
                    <a:bodyPr/>
                    <a:lstStyle/>
                    <a:p>
                      <a:r>
                        <a:rPr lang="en-US" sz="1600" dirty="0">
                          <a:solidFill>
                            <a:schemeClr val="tx1"/>
                          </a:solidFill>
                        </a:rPr>
                        <a:t>NFD:</a:t>
                      </a:r>
                    </a:p>
                    <a:p>
                      <a:r>
                        <a:rPr lang="en-US" sz="1600" dirty="0">
                          <a:solidFill>
                            <a:schemeClr val="tx1"/>
                          </a:solidFill>
                        </a:rPr>
                        <a:t>frequency dependency slope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Y</a:t>
                      </a:r>
                      <a:r>
                        <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Y</a:t>
                      </a:r>
                      <a:r>
                        <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a:t>
                      </a:r>
                      <a:r>
                        <a:rPr kumimoji="0" lang="zh-TW"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Y</a:t>
                      </a:r>
                      <a:r>
                        <a:rPr kumimoji="0" lang="zh-TW" altLang="en-US" sz="1800" b="0" i="0" u="none" strike="noStrike" kern="1200" cap="none" spc="0" normalizeH="0" baseline="0" noProof="0" dirty="0">
                          <a:ln>
                            <a:noFill/>
                          </a:ln>
                          <a:solidFill>
                            <a:prstClr val="black"/>
                          </a:solidFill>
                          <a:effectLst/>
                          <a:uLnTx/>
                          <a:uFillTx/>
                          <a:latin typeface="+mn-lt"/>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7932940"/>
                  </a:ext>
                </a:extLst>
              </a:tr>
              <a:tr h="640080">
                <a:tc>
                  <a:txBody>
                    <a:bodyPr/>
                    <a:lstStyle/>
                    <a:p>
                      <a:r>
                        <a:rPr lang="en-US" sz="1600" dirty="0">
                          <a:solidFill>
                            <a:schemeClr val="tx1"/>
                          </a:solidFill>
                        </a:rPr>
                        <a:t>L-V: </a:t>
                      </a:r>
                      <a:r>
                        <a:rPr lang="en-US" sz="1600" dirty="0" err="1">
                          <a:solidFill>
                            <a:schemeClr val="tx1"/>
                          </a:solidFill>
                        </a:rPr>
                        <a:t>Lotka</a:t>
                      </a:r>
                      <a:r>
                        <a:rPr lang="en-US" sz="1600" dirty="0">
                          <a:solidFill>
                            <a:schemeClr val="tx1"/>
                          </a:solidFill>
                        </a:rPr>
                        <a:t>-Volterra model fitting (</a:t>
                      </a:r>
                      <a:r>
                        <a:rPr lang="el-GR" sz="1600" i="1" dirty="0">
                          <a:solidFill>
                            <a:schemeClr val="tx1"/>
                          </a:solidFill>
                        </a:rPr>
                        <a:t>α</a:t>
                      </a:r>
                      <a:r>
                        <a:rPr lang="en-US" altLang="zh-TW" sz="1600" dirty="0">
                          <a:solidFill>
                            <a:schemeClr val="tx1"/>
                          </a:solidFill>
                        </a:rPr>
                        <a:t>)</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2664530"/>
                  </a:ext>
                </a:extLst>
              </a:tr>
              <a:tr h="640080">
                <a:tc>
                  <a:txBody>
                    <a:bodyPr/>
                    <a:lstStyle/>
                    <a:p>
                      <a:r>
                        <a:rPr lang="en-US" sz="1600" dirty="0">
                          <a:solidFill>
                            <a:schemeClr val="tx1"/>
                          </a:solidFill>
                        </a:rPr>
                        <a:t>Sensitivity: (</a:t>
                      </a:r>
                      <a:r>
                        <a:rPr lang="en-US" sz="1600" i="1" dirty="0">
                          <a:solidFill>
                            <a:schemeClr val="tx1"/>
                          </a:solidFill>
                        </a:rPr>
                        <a:t>S</a:t>
                      </a:r>
                      <a:r>
                        <a:rPr lang="en-US" sz="1600" i="1" baseline="-25000" dirty="0">
                          <a:solidFill>
                            <a:schemeClr val="tx1"/>
                          </a:solidFill>
                        </a:rPr>
                        <a:t>i</a:t>
                      </a: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3247342"/>
                  </a:ext>
                </a:extLst>
              </a:tr>
              <a:tr h="640080">
                <a:tc>
                  <a:txBody>
                    <a:bodyPr/>
                    <a:lstStyle/>
                    <a:p>
                      <a:r>
                        <a:rPr lang="en-US" sz="1600" dirty="0">
                          <a:solidFill>
                            <a:schemeClr val="tx1"/>
                          </a:solidFill>
                        </a:rPr>
                        <a:t>TCR: Tilman’s consumer-resource model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9470458"/>
                  </a:ext>
                </a:extLst>
              </a:tr>
              <a:tr h="640080">
                <a:tc>
                  <a:txBody>
                    <a:bodyPr/>
                    <a:lstStyle/>
                    <a:p>
                      <a:r>
                        <a:rPr lang="en-US" sz="1600" dirty="0">
                          <a:solidFill>
                            <a:schemeClr val="tx1"/>
                          </a:solidFill>
                        </a:rPr>
                        <a:t>MCR: MacArthur’s consumer-resource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7470618"/>
                  </a:ext>
                </a:extLst>
              </a:tr>
            </a:tbl>
          </a:graphicData>
        </a:graphic>
      </p:graphicFrame>
    </p:spTree>
    <p:extLst>
      <p:ext uri="{BB962C8B-B14F-4D97-AF65-F5344CB8AC3E}">
        <p14:creationId xmlns:p14="http://schemas.microsoft.com/office/powerpoint/2010/main" val="395098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7" name="Table"/>
          <p:cNvGraphicFramePr/>
          <p:nvPr>
            <p:extLst>
              <p:ext uri="{D42A27DB-BD31-4B8C-83A1-F6EECF244321}">
                <p14:modId xmlns:p14="http://schemas.microsoft.com/office/powerpoint/2010/main" val="694434563"/>
              </p:ext>
            </p:extLst>
          </p:nvPr>
        </p:nvGraphicFramePr>
        <p:xfrm>
          <a:off x="333486" y="17941"/>
          <a:ext cx="10956665" cy="6840059"/>
        </p:xfrm>
        <a:graphic>
          <a:graphicData uri="http://schemas.openxmlformats.org/drawingml/2006/table">
            <a:tbl>
              <a:tblPr bandRow="1"/>
              <a:tblGrid>
                <a:gridCol w="676455">
                  <a:extLst>
                    <a:ext uri="{9D8B030D-6E8A-4147-A177-3AD203B41FA5}">
                      <a16:colId xmlns:a16="http://schemas.microsoft.com/office/drawing/2014/main" val="20000"/>
                    </a:ext>
                  </a:extLst>
                </a:gridCol>
                <a:gridCol w="3056450">
                  <a:extLst>
                    <a:ext uri="{9D8B030D-6E8A-4147-A177-3AD203B41FA5}">
                      <a16:colId xmlns:a16="http://schemas.microsoft.com/office/drawing/2014/main" val="20001"/>
                    </a:ext>
                  </a:extLst>
                </a:gridCol>
                <a:gridCol w="1371600">
                  <a:extLst>
                    <a:ext uri="{9D8B030D-6E8A-4147-A177-3AD203B41FA5}">
                      <a16:colId xmlns:a16="http://schemas.microsoft.com/office/drawing/2014/main" val="1104812182"/>
                    </a:ext>
                  </a:extLst>
                </a:gridCol>
                <a:gridCol w="365760">
                  <a:extLst>
                    <a:ext uri="{9D8B030D-6E8A-4147-A177-3AD203B41FA5}">
                      <a16:colId xmlns:a16="http://schemas.microsoft.com/office/drawing/2014/main" val="293915756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5"/>
                    </a:ext>
                  </a:extLst>
                </a:gridCol>
                <a:gridCol w="1371600">
                  <a:extLst>
                    <a:ext uri="{9D8B030D-6E8A-4147-A177-3AD203B41FA5}">
                      <a16:colId xmlns:a16="http://schemas.microsoft.com/office/drawing/2014/main" val="20006"/>
                    </a:ext>
                  </a:extLst>
                </a:gridCol>
              </a:tblGrid>
              <a:tr h="357480">
                <a:tc row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sz="2200">
                          <a:sym typeface="Helvetica Neue"/>
                        </a:defRPr>
                      </a:pPr>
                      <a:r>
                        <a:rPr lang="en-US" sz="1600" b="0" dirty="0"/>
                        <a:t>Decision steps:</a:t>
                      </a:r>
                      <a:endParaRPr sz="1600" b="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lang="en-US" sz="1200" b="1" dirty="0">
                          <a:sym typeface="Helvetica Neue"/>
                        </a:rPr>
                        <a:t>1: Does the method yield estimates of ND and RFD compatible with Chesson’s inequality?</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00"/>
                  </a:ext>
                </a:extLst>
              </a:tr>
              <a:tr h="252048">
                <a:tc vMerge="1">
                  <a:txBody>
                    <a:bodyPr/>
                    <a:lstStyle/>
                    <a:p>
                      <a:endParaRPr lang="en-US"/>
                    </a:p>
                  </a:txBody>
                  <a:tcPr/>
                </a:tc>
                <a:tc>
                  <a:txBody>
                    <a:bodyPr/>
                    <a:lstStyle/>
                    <a:p>
                      <a:pPr defTabSz="914400">
                        <a:defRPr sz="1800"/>
                      </a:pPr>
                      <a:r>
                        <a:rPr lang="en-US" sz="1200" b="1" dirty="0">
                          <a:sym typeface="Helvetica Neue"/>
                        </a:rPr>
                        <a:t>2: Do you know the factors that govern population dynamics?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lang="en-US" sz="1200" dirty="0">
                          <a:sym typeface="Helvetica Neue"/>
                        </a:rPr>
                        <a:t>no</a:t>
                      </a: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a:noFill/>
                      <a:miter lim="400000"/>
                    </a:lnT>
                    <a:lnB w="12700" cap="flat" cmpd="sng" algn="ctr">
                      <a:noFill/>
                      <a:prstDash val="solid"/>
                      <a:round/>
                      <a:headEnd type="none" w="med" len="med"/>
                      <a:tailEnd type="none" w="med" len="med"/>
                    </a:lnB>
                    <a:noFill/>
                  </a:tcPr>
                </a:tc>
                <a:tc>
                  <a:txBody>
                    <a:bodyPr/>
                    <a:lstStyle/>
                    <a:p>
                      <a:pPr defTabSz="914400">
                        <a:defRPr sz="1800"/>
                      </a:pPr>
                      <a:r>
                        <a:rPr lang="en-US"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lang="en-US"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extLst>
                  <a:ext uri="{0D108BD9-81ED-4DB2-BD59-A6C34878D82A}">
                    <a16:rowId xmlns:a16="http://schemas.microsoft.com/office/drawing/2014/main" val="3389151738"/>
                  </a:ext>
                </a:extLst>
              </a:tr>
              <a:tr h="252048">
                <a:tc vMerge="1">
                  <a:txBody>
                    <a:bodyPr/>
                    <a:lstStyle/>
                    <a:p>
                      <a:pPr defTabSz="914400">
                        <a:defRPr sz="2200">
                          <a:sym typeface="Helvetica Neue"/>
                        </a:defRPr>
                      </a:pPr>
                      <a:endParaRPr sz="1500" dirty="0"/>
                    </a:p>
                  </a:txBody>
                  <a:tcPr marL="35719" marR="35719" marT="35719" marB="35719" vert="vert270"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2: How will empirical data be obtained?</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experimental or observational</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experimental or observational</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experimental</a:t>
                      </a:r>
                    </a:p>
                  </a:txBody>
                  <a:tcPr marL="35719" marR="35719" marT="35719" marB="35719" anchor="ctr" horzOverflow="overflow">
                    <a:lnL w="12700">
                      <a:solidFill>
                        <a:srgbClr val="000000"/>
                      </a:solidFill>
                      <a:miter lim="400000"/>
                    </a:lnL>
                    <a:lnR w="12700">
                      <a:solidFill>
                        <a:srgbClr val="000000"/>
                      </a:solidFill>
                      <a:miter lim="400000"/>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a:sym typeface="Helvetica Neue"/>
                        </a:rPr>
                        <a:t>experimental</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experimental</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extLst>
                  <a:ext uri="{0D108BD9-81ED-4DB2-BD59-A6C34878D82A}">
                    <a16:rowId xmlns:a16="http://schemas.microsoft.com/office/drawing/2014/main" val="10001"/>
                  </a:ext>
                </a:extLst>
              </a:tr>
              <a:tr h="146617">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3: Can you have monocultures?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2"/>
                  </a:ext>
                </a:extLst>
              </a:tr>
              <a:tr h="252048">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4: Can you assume ≥ 1 species is at steady-state?</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3"/>
                  </a:ext>
                </a:extLst>
              </a:tr>
              <a:tr h="252048">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5: Need a method for more than 2 focal species at a time?</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4"/>
                  </a:ext>
                </a:extLst>
              </a:tr>
              <a:tr h="438912">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b="1" dirty="0">
                          <a:sym typeface="Helvetica Neue"/>
                        </a:rPr>
                        <a:t>6: The resource is: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not explicit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not explicit or biotic (dynamic)</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not explicit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biotic (dynamic)</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abiotic</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36012">
                <a:tc rowSpan="4">
                  <a:txBody>
                    <a:bodyPr/>
                    <a:lstStyle/>
                    <a:p>
                      <a:pPr algn="ctr" defTabSz="914400">
                        <a:defRPr sz="1200" b="1">
                          <a:sym typeface="Helvetica Neue"/>
                        </a:defRPr>
                      </a:pPr>
                      <a:r>
                        <a:rPr lang="en-US" sz="1600" b="0" dirty="0"/>
                        <a:t>Method</a:t>
                      </a:r>
                      <a:endParaRPr sz="1600" b="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12700">
                      <a:solidFill>
                        <a:srgbClr val="000000"/>
                      </a:solid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200" b="1">
                          <a:sym typeface="Helvetica Neue"/>
                        </a:defRPr>
                      </a:pPr>
                      <a:endParaRPr sz="1200"/>
                    </a:p>
                  </a:txBody>
                  <a:tcPr marL="35719" marR="35719" marT="35719" marB="35719" anchor="b"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0">
                      <a:miter lim="400000"/>
                    </a:lnB>
                    <a:noFill/>
                  </a:tcPr>
                </a:tc>
                <a:tc>
                  <a:txBody>
                    <a:bodyPr/>
                    <a:lstStyle/>
                    <a:p>
                      <a:pPr defTabSz="914400">
                        <a:defRPr sz="1800"/>
                      </a:pPr>
                      <a:r>
                        <a:rPr sz="1200" b="1" dirty="0">
                          <a:sym typeface="Helvetica Neue"/>
                        </a:rPr>
                        <a:t>Negative frequency dependence</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endParaRPr sz="1200" b="1" dirty="0">
                        <a:sym typeface="Helvetica Neue"/>
                      </a:endParaRP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b="1" dirty="0" err="1">
                          <a:sym typeface="Helvetica Neue"/>
                        </a:rPr>
                        <a:t>Lotka</a:t>
                      </a:r>
                      <a:r>
                        <a:rPr sz="1200" b="1" dirty="0">
                          <a:sym typeface="Helvetica Neue"/>
                        </a:rPr>
                        <a:t>-Volterra</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Sensitivity</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MacArthur’s CRM</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Tilman’s R*
CRM</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52048">
                <a:tc vMerge="1">
                  <a:txBody>
                    <a:bodyPr/>
                    <a:lstStyle/>
                    <a:p>
                      <a:pPr algn="r" defTabSz="914400">
                        <a:defRPr sz="1200" b="1">
                          <a:sym typeface="Helvetica Neue"/>
                        </a:defRPr>
                      </a:pPr>
                      <a:endParaRPr sz="8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algn="r" defTabSz="914400">
                        <a:defRPr sz="1800"/>
                      </a:pPr>
                      <a:r>
                        <a:rPr sz="1200" b="1">
                          <a:sym typeface="Helvetica Neue"/>
                        </a:rPr>
                        <a:t>Foundational paper for model</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miter lim="400000"/>
                    </a:lnT>
                    <a:lnB w="0">
                      <a:miter lim="400000"/>
                    </a:lnB>
                    <a:noFill/>
                  </a:tcPr>
                </a:tc>
                <a:tc>
                  <a:txBody>
                    <a:bodyPr/>
                    <a:lstStyle/>
                    <a:p>
                      <a:pPr defTabSz="914400">
                        <a:defRPr sz="1800"/>
                      </a:pPr>
                      <a:r>
                        <a:rPr sz="1200" dirty="0">
                          <a:sym typeface="Helvetica Neue"/>
                        </a:rPr>
                        <a:t>Rees and </a:t>
                      </a:r>
                      <a:r>
                        <a:rPr sz="1200" dirty="0" err="1">
                          <a:sym typeface="Helvetica Neue"/>
                        </a:rPr>
                        <a:t>Westoby</a:t>
                      </a:r>
                      <a:r>
                        <a:rPr sz="1200" dirty="0">
                          <a:sym typeface="Helvetica Neue"/>
                        </a:rPr>
                        <a:t> 1997</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0">
                      <a:noFill/>
                      <a:miter lim="400000"/>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Volterra 1928</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0">
                      <a:miter lim="400000"/>
                    </a:lnB>
                    <a:noFill/>
                  </a:tcPr>
                </a:tc>
                <a:tc>
                  <a:txBody>
                    <a:bodyPr/>
                    <a:lstStyle/>
                    <a:p>
                      <a:pPr defTabSz="914400">
                        <a:defRPr sz="1800"/>
                      </a:pPr>
                      <a:r>
                        <a:rPr sz="1200" dirty="0">
                          <a:sym typeface="Helvetica Neue"/>
                        </a:rPr>
                        <a:t>MacArthur 1970</a:t>
                      </a:r>
                    </a:p>
                  </a:txBody>
                  <a:tcPr marL="35719" marR="35719" marT="35719" marB="35719" anchor="ctr" horzOverflow="overflow">
                    <a:lnL w="12700">
                      <a:solidFill>
                        <a:srgbClr val="000000"/>
                      </a:solidFill>
                      <a:miter lim="400000"/>
                    </a:lnL>
                    <a:lnR w="12700">
                      <a:solidFill>
                        <a:srgbClr val="000000"/>
                      </a:solidFill>
                      <a:miter lim="400000"/>
                    </a:lnR>
                    <a:lnT w="28575" cap="flat" cmpd="sng" algn="ctr">
                      <a:solidFill>
                        <a:schemeClr val="tx1"/>
                      </a:solidFill>
                      <a:prstDash val="solid"/>
                      <a:round/>
                      <a:headEnd type="none" w="med" len="med"/>
                      <a:tailEnd type="none" w="med" len="med"/>
                    </a:lnT>
                    <a:lnB w="0">
                      <a:miter lim="400000"/>
                    </a:lnB>
                    <a:noFill/>
                  </a:tcPr>
                </a:tc>
                <a:tc>
                  <a:txBody>
                    <a:bodyPr/>
                    <a:lstStyle/>
                    <a:p>
                      <a:pPr defTabSz="914400">
                        <a:defRPr sz="1800"/>
                      </a:pPr>
                      <a:r>
                        <a:rPr sz="1200">
                          <a:sym typeface="Helvetica Neue"/>
                        </a:rPr>
                        <a:t>MacArthur 1970</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0">
                      <a:noFill/>
                      <a:miter lim="400000"/>
                    </a:lnB>
                    <a:noFill/>
                  </a:tcPr>
                </a:tc>
                <a:tc>
                  <a:txBody>
                    <a:bodyPr/>
                    <a:lstStyle/>
                    <a:p>
                      <a:pPr defTabSz="914400">
                        <a:defRPr sz="1800"/>
                      </a:pPr>
                      <a:r>
                        <a:rPr sz="1200" dirty="0">
                          <a:sym typeface="Helvetica Neue"/>
                        </a:rPr>
                        <a:t>Tilman 1977</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0">
                      <a:miter lim="400000"/>
                    </a:lnB>
                    <a:noFill/>
                  </a:tcPr>
                </a:tc>
                <a:extLst>
                  <a:ext uri="{0D108BD9-81ED-4DB2-BD59-A6C34878D82A}">
                    <a16:rowId xmlns:a16="http://schemas.microsoft.com/office/drawing/2014/main" val="10007"/>
                  </a:ext>
                </a:extLst>
              </a:tr>
              <a:tr h="252048">
                <a:tc vMerge="1">
                  <a:txBody>
                    <a:bodyPr/>
                    <a:lstStyle/>
                    <a:p>
                      <a:pPr algn="r" defTabSz="914400">
                        <a:defRPr sz="1200" b="1">
                          <a:sym typeface="Helvetica Neue"/>
                        </a:defRPr>
                      </a:pPr>
                      <a:endParaRPr sz="8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algn="r" defTabSz="914400">
                        <a:defRPr sz="1800"/>
                      </a:pPr>
                      <a:r>
                        <a:rPr sz="1200" b="1">
                          <a:sym typeface="Helvetica Neue"/>
                        </a:rPr>
                        <a:t>Theoretical paper linking model to MCT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miter lim="400000"/>
                    </a:lnT>
                    <a:lnB w="0">
                      <a:miter lim="400000"/>
                    </a:lnB>
                    <a:noFill/>
                  </a:tcPr>
                </a:tc>
                <a:tc>
                  <a:txBody>
                    <a:bodyPr/>
                    <a:lstStyle/>
                    <a:p>
                      <a:pPr defTabSz="914400">
                        <a:defRPr sz="1800"/>
                      </a:pPr>
                      <a:r>
                        <a:rPr sz="1200" dirty="0">
                          <a:sym typeface="Helvetica Neue"/>
                        </a:rPr>
                        <a:t>Adler et al 2007</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noFill/>
                      <a:miter lim="400000"/>
                    </a:lnT>
                    <a:lnB w="0">
                      <a:noFill/>
                      <a:miter lim="400000"/>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Chesson 2000</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miter lim="400000"/>
                    </a:lnT>
                    <a:lnB w="0">
                      <a:miter lim="400000"/>
                    </a:lnB>
                    <a:noFill/>
                  </a:tcPr>
                </a:tc>
                <a:tc>
                  <a:txBody>
                    <a:bodyPr/>
                    <a:lstStyle/>
                    <a:p>
                      <a:pPr defTabSz="914400">
                        <a:defRPr sz="1800"/>
                      </a:pPr>
                      <a:r>
                        <a:rPr sz="1200">
                          <a:sym typeface="Helvetica Neue"/>
                        </a:rPr>
                        <a:t>Carrol et al 2011</a:t>
                      </a:r>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dirty="0">
                          <a:sym typeface="Helvetica Neue"/>
                        </a:rPr>
                        <a:t>Chesson 1990</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noFill/>
                      <a:miter lim="400000"/>
                    </a:lnT>
                    <a:lnB w="0">
                      <a:noFill/>
                      <a:miter lim="400000"/>
                    </a:lnB>
                    <a:noFill/>
                  </a:tcPr>
                </a:tc>
                <a:tc>
                  <a:txBody>
                    <a:bodyPr/>
                    <a:lstStyle/>
                    <a:p>
                      <a:pPr defTabSz="914400">
                        <a:defRPr sz="1800"/>
                      </a:pPr>
                      <a:r>
                        <a:rPr sz="1200">
                          <a:sym typeface="Helvetica Neue"/>
                        </a:rPr>
                        <a:t>Letten 2017</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0">
                      <a:miter lim="400000"/>
                    </a:lnT>
                    <a:lnB w="0">
                      <a:miter lim="400000"/>
                    </a:lnB>
                    <a:noFill/>
                  </a:tcPr>
                </a:tc>
                <a:extLst>
                  <a:ext uri="{0D108BD9-81ED-4DB2-BD59-A6C34878D82A}">
                    <a16:rowId xmlns:a16="http://schemas.microsoft.com/office/drawing/2014/main" val="10008"/>
                  </a:ext>
                </a:extLst>
              </a:tr>
              <a:tr h="0">
                <a:tc vMerge="1">
                  <a:txBody>
                    <a:bodyPr/>
                    <a:lstStyle/>
                    <a:p>
                      <a:pPr algn="r" defTabSz="914400">
                        <a:defRPr sz="1200" b="1">
                          <a:sym typeface="Helvetica Neue"/>
                        </a:defRPr>
                      </a:pPr>
                      <a:endParaRPr sz="8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algn="r" defTabSz="914400">
                        <a:defRPr sz="1800"/>
                      </a:pPr>
                      <a:r>
                        <a:rPr sz="1200" b="1">
                          <a:sym typeface="Helvetica Neue"/>
                        </a:rPr>
                        <a:t>Empirical paper using model for MCT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miter lim="400000"/>
                    </a:lnT>
                    <a:lnB w="12700">
                      <a:solidFill>
                        <a:srgbClr val="000000"/>
                      </a:solidFill>
                      <a:miter lim="400000"/>
                    </a:lnB>
                    <a:noFill/>
                  </a:tcPr>
                </a:tc>
                <a:tc>
                  <a:txBody>
                    <a:bodyPr/>
                    <a:lstStyle/>
                    <a:p>
                      <a:pPr defTabSz="914400">
                        <a:defRPr sz="1800"/>
                      </a:pPr>
                      <a:r>
                        <a:rPr sz="1200" dirty="0">
                          <a:sym typeface="Helvetica Neue"/>
                        </a:rPr>
                        <a:t>Levine and </a:t>
                      </a:r>
                      <a:r>
                        <a:rPr sz="1200" dirty="0" err="1">
                          <a:sym typeface="Helvetica Neue"/>
                        </a:rPr>
                        <a:t>HilleRisLambers</a:t>
                      </a:r>
                      <a:r>
                        <a:rPr sz="1200" dirty="0">
                          <a:sym typeface="Helvetica Neue"/>
                        </a:rPr>
                        <a:t> 2009</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no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Godoy and Levine 2014</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a:sym typeface="Helvetica Neue"/>
                        </a:rPr>
                        <a:t>Narwani et al 2013</a:t>
                      </a:r>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dirty="0">
                          <a:sym typeface="Helvetica Neue"/>
                        </a:rPr>
                        <a:t>none</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no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err="1">
                          <a:sym typeface="Helvetica Neue"/>
                        </a:rPr>
                        <a:t>Letten</a:t>
                      </a:r>
                      <a:r>
                        <a:rPr sz="1200" dirty="0">
                          <a:sym typeface="Helvetica Neue"/>
                        </a:rPr>
                        <a:t> 2017</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0">
                      <a:miter lim="400000"/>
                    </a:lnT>
                    <a:lnB w="12700">
                      <a:solidFill>
                        <a:srgbClr val="000000"/>
                      </a:solidFill>
                      <a:miter lim="400000"/>
                    </a:lnB>
                    <a:noFill/>
                  </a:tcPr>
                </a:tc>
                <a:extLst>
                  <a:ext uri="{0D108BD9-81ED-4DB2-BD59-A6C34878D82A}">
                    <a16:rowId xmlns:a16="http://schemas.microsoft.com/office/drawing/2014/main" val="10009"/>
                  </a:ext>
                </a:extLst>
              </a:tr>
              <a:tr h="177093">
                <a:tc rowSpan="4">
                  <a:txBody>
                    <a:bodyPr/>
                    <a:lstStyle/>
                    <a:p>
                      <a:pPr algn="ctr" defTabSz="914400">
                        <a:defRPr sz="2200">
                          <a:sym typeface="Helvetica Neue"/>
                        </a:defRPr>
                      </a:pPr>
                      <a:r>
                        <a:rPr lang="en-US" sz="1600" b="0" dirty="0"/>
                        <a:t>Experimental Requirements</a:t>
                      </a:r>
                      <a:endParaRPr sz="1600" b="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12700">
                      <a:solidFill>
                        <a:srgbClr val="000000"/>
                      </a:solid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b="1">
                          <a:sym typeface="Helvetica Neue"/>
                        </a:rPr>
                        <a:t>Requires invasion from rare?</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0"/>
                  </a:ext>
                </a:extLst>
              </a:tr>
              <a:tr h="252048">
                <a:tc vMerge="1">
                  <a:txBody>
                    <a:bodyPr/>
                    <a:lstStyle/>
                    <a:p>
                      <a:pPr defTabSz="914400">
                        <a:defRPr sz="2200">
                          <a:sym typeface="Helvetica Neue"/>
                        </a:defRPr>
                      </a:pPr>
                      <a:endParaRPr sz="150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How many mixtures of species A and B?</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≥2</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≥1</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2</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1"/>
                  </a:ext>
                </a:extLst>
              </a:tr>
              <a:tr h="177093">
                <a:tc vMerge="1">
                  <a:txBody>
                    <a:bodyPr/>
                    <a:lstStyle/>
                    <a:p>
                      <a:pPr defTabSz="914400">
                        <a:defRPr sz="2200">
                          <a:sym typeface="Helvetica Neue"/>
                        </a:defRPr>
                      </a:pPr>
                      <a:endParaRPr sz="150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Are time-series required?</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short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long</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short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none</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a:sym typeface="Helvetica Neue"/>
                        </a:rPr>
                        <a:t>none</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2"/>
                  </a:ext>
                </a:extLst>
              </a:tr>
              <a:tr h="574697">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b="1">
                          <a:sym typeface="Helvetica Neue"/>
                        </a:rPr>
                        <a:t>How many experiments required for pairwise predictions for n species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m*n*(n-1), where m≥2</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n+[n(n-1)/2]</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n(n-1)</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2n</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2n</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3"/>
                  </a:ext>
                </a:extLst>
              </a:tr>
              <a:tr h="357480">
                <a:tc rowSpan="2">
                  <a:txBody>
                    <a:bodyPr/>
                    <a:lstStyle/>
                    <a:p>
                      <a:pPr algn="ctr" defTabSz="914400">
                        <a:defRPr sz="2200">
                          <a:sym typeface="Helvetica Neue"/>
                        </a:defRPr>
                      </a:pPr>
                      <a:r>
                        <a:rPr lang="en-US" sz="1500" dirty="0"/>
                        <a:t>Outputs</a:t>
                      </a:r>
                      <a:endParaRPr sz="150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Can the </a:t>
                      </a:r>
                      <a:r>
                        <a:rPr lang="en-US" sz="1200" b="1" dirty="0">
                          <a:sym typeface="Helvetica Neue"/>
                        </a:rPr>
                        <a:t>method</a:t>
                      </a:r>
                      <a:r>
                        <a:rPr sz="1200" b="1" dirty="0">
                          <a:sym typeface="Helvetica Neue"/>
                        </a:rPr>
                        <a:t> predict coexistence for new combinations of species?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extLst>
                  <a:ext uri="{0D108BD9-81ED-4DB2-BD59-A6C34878D82A}">
                    <a16:rowId xmlns:a16="http://schemas.microsoft.com/office/drawing/2014/main" val="10015"/>
                  </a:ext>
                </a:extLst>
              </a:tr>
              <a:tr h="357480">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b="1" dirty="0">
                          <a:sym typeface="Helvetica Neue"/>
                        </a:rPr>
                        <a:t>Can the </a:t>
                      </a:r>
                      <a:r>
                        <a:rPr lang="en-US" sz="1200" b="1" dirty="0">
                          <a:sym typeface="Helvetica Neue"/>
                        </a:rPr>
                        <a:t>method</a:t>
                      </a:r>
                      <a:r>
                        <a:rPr sz="1200" b="1" dirty="0">
                          <a:sym typeface="Helvetica Neue"/>
                        </a:rPr>
                        <a:t> predict coexistence under different environmen</a:t>
                      </a:r>
                      <a:r>
                        <a:rPr lang="en-US" sz="1200" b="1" dirty="0">
                          <a:sym typeface="Helvetica Neue"/>
                        </a:rPr>
                        <a:t>t?</a:t>
                      </a:r>
                      <a:endParaRPr sz="1200" b="1" dirty="0">
                        <a:sym typeface="Helvetica Neue"/>
                      </a:endParaRP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some</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6"/>
                  </a:ext>
                </a:extLst>
              </a:tr>
            </a:tbl>
          </a:graphicData>
        </a:graphic>
      </p:graphicFrame>
      <p:sp>
        <p:nvSpPr>
          <p:cNvPr id="121" name="Rectangle"/>
          <p:cNvSpPr/>
          <p:nvPr/>
        </p:nvSpPr>
        <p:spPr>
          <a:xfrm>
            <a:off x="5813319" y="17663"/>
            <a:ext cx="2743200" cy="1322074"/>
          </a:xfrm>
          <a:prstGeom prst="rect">
            <a:avLst/>
          </a:prstGeom>
          <a:solidFill>
            <a:srgbClr val="70AD47">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7" name="Arrow">
            <a:extLst>
              <a:ext uri="{FF2B5EF4-FFF2-40B4-BE49-F238E27FC236}">
                <a16:creationId xmlns:a16="http://schemas.microsoft.com/office/drawing/2014/main" id="{7F01EF41-1CE9-3945-A11B-D6EDC3F3F166}"/>
              </a:ext>
            </a:extLst>
          </p:cNvPr>
          <p:cNvSpPr/>
          <p:nvPr/>
        </p:nvSpPr>
        <p:spPr>
          <a:xfrm rot="5402397">
            <a:off x="5695927" y="1436815"/>
            <a:ext cx="1563886" cy="1371600"/>
          </a:xfrm>
          <a:prstGeom prst="rightArrow">
            <a:avLst>
              <a:gd name="adj1" fmla="val 100000"/>
              <a:gd name="adj2" fmla="val 13393"/>
            </a:avLst>
          </a:prstGeom>
          <a:solidFill>
            <a:schemeClr val="accent6">
              <a:alpha val="39999"/>
            </a:scheme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8" name="Arrow">
            <a:extLst>
              <a:ext uri="{FF2B5EF4-FFF2-40B4-BE49-F238E27FC236}">
                <a16:creationId xmlns:a16="http://schemas.microsoft.com/office/drawing/2014/main" id="{FD35026B-2BCF-134A-984D-E42296EFA394}"/>
              </a:ext>
            </a:extLst>
          </p:cNvPr>
          <p:cNvSpPr/>
          <p:nvPr/>
        </p:nvSpPr>
        <p:spPr>
          <a:xfrm rot="5402397">
            <a:off x="3303455" y="775549"/>
            <a:ext cx="2886416" cy="1371600"/>
          </a:xfrm>
          <a:prstGeom prst="rightArrow">
            <a:avLst>
              <a:gd name="adj1" fmla="val 100000"/>
              <a:gd name="adj2" fmla="val 14905"/>
            </a:avLst>
          </a:prstGeom>
          <a:solidFill>
            <a:srgbClr val="FF0000">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9" name="Arrow">
            <a:extLst>
              <a:ext uri="{FF2B5EF4-FFF2-40B4-BE49-F238E27FC236}">
                <a16:creationId xmlns:a16="http://schemas.microsoft.com/office/drawing/2014/main" id="{02775204-1A17-A84E-99F2-A9678EE4A84D}"/>
              </a:ext>
            </a:extLst>
          </p:cNvPr>
          <p:cNvSpPr/>
          <p:nvPr/>
        </p:nvSpPr>
        <p:spPr>
          <a:xfrm rot="5402397">
            <a:off x="7072202" y="1437043"/>
            <a:ext cx="1564342" cy="1371600"/>
          </a:xfrm>
          <a:prstGeom prst="rightArrow">
            <a:avLst>
              <a:gd name="adj1" fmla="val 100000"/>
              <a:gd name="adj2" fmla="val 13240"/>
            </a:avLst>
          </a:prstGeom>
          <a:solidFill>
            <a:srgbClr val="70AD47">
              <a:alpha val="25098"/>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0" name="Rectangle">
            <a:extLst>
              <a:ext uri="{FF2B5EF4-FFF2-40B4-BE49-F238E27FC236}">
                <a16:creationId xmlns:a16="http://schemas.microsoft.com/office/drawing/2014/main" id="{6B80D5A0-F923-3F47-B94F-62FE9351AF8B}"/>
              </a:ext>
            </a:extLst>
          </p:cNvPr>
          <p:cNvSpPr/>
          <p:nvPr/>
        </p:nvSpPr>
        <p:spPr>
          <a:xfrm>
            <a:off x="8556519" y="17663"/>
            <a:ext cx="2743200" cy="2015531"/>
          </a:xfrm>
          <a:prstGeom prst="rect">
            <a:avLst/>
          </a:prstGeom>
          <a:solidFill>
            <a:srgbClr val="5B9BD5">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1" name="Arrow">
            <a:extLst>
              <a:ext uri="{FF2B5EF4-FFF2-40B4-BE49-F238E27FC236}">
                <a16:creationId xmlns:a16="http://schemas.microsoft.com/office/drawing/2014/main" id="{E8B31BAC-AF7B-404C-A702-5C66579B8A20}"/>
              </a:ext>
            </a:extLst>
          </p:cNvPr>
          <p:cNvSpPr/>
          <p:nvPr/>
        </p:nvSpPr>
        <p:spPr>
          <a:xfrm rot="5402397">
            <a:off x="8806473" y="1783366"/>
            <a:ext cx="871912" cy="1371600"/>
          </a:xfrm>
          <a:prstGeom prst="rightArrow">
            <a:avLst>
              <a:gd name="adj1" fmla="val 100000"/>
              <a:gd name="adj2" fmla="val 16683"/>
            </a:avLst>
          </a:prstGeom>
          <a:solidFill>
            <a:srgbClr val="5B9BD5">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2" name="Arrow">
            <a:extLst>
              <a:ext uri="{FF2B5EF4-FFF2-40B4-BE49-F238E27FC236}">
                <a16:creationId xmlns:a16="http://schemas.microsoft.com/office/drawing/2014/main" id="{CA250FB2-C34C-BB41-BBA6-DEB434568518}"/>
              </a:ext>
            </a:extLst>
          </p:cNvPr>
          <p:cNvSpPr/>
          <p:nvPr/>
        </p:nvSpPr>
        <p:spPr>
          <a:xfrm rot="5402397">
            <a:off x="10156917" y="1783092"/>
            <a:ext cx="872268" cy="1371600"/>
          </a:xfrm>
          <a:prstGeom prst="rightArrow">
            <a:avLst>
              <a:gd name="adj1" fmla="val 100000"/>
              <a:gd name="adj2" fmla="val 17163"/>
            </a:avLst>
          </a:prstGeom>
          <a:solidFill>
            <a:srgbClr val="5B9BD5">
              <a:alpha val="25098"/>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165616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100CAB-B80A-4A41-ABC4-1756EF532BFD}"/>
              </a:ext>
            </a:extLst>
          </p:cNvPr>
          <p:cNvSpPr txBox="1"/>
          <p:nvPr/>
        </p:nvSpPr>
        <p:spPr>
          <a:xfrm>
            <a:off x="1390881" y="4701093"/>
            <a:ext cx="9369911" cy="1477328"/>
          </a:xfrm>
          <a:prstGeom prst="rect">
            <a:avLst/>
          </a:prstGeom>
          <a:noFill/>
        </p:spPr>
        <p:txBody>
          <a:bodyPr wrap="square" rtlCol="0">
            <a:spAutoFit/>
          </a:bodyPr>
          <a:lstStyle/>
          <a:p>
            <a:r>
              <a:rPr lang="en-US" dirty="0"/>
              <a:t>Supplement Figure XXX. Results of numerical simulations showing that a consumer-resource model can produce a non-linear relationship between a species’ frequency and growth rate. When the negative frequency dependence method is applied to these numerical experiments, the slope of the relationship is dependent upon the relative densities of the two species and cannot be used to compute ND and RFD as show by Adler et al (2007).</a:t>
            </a:r>
          </a:p>
        </p:txBody>
      </p:sp>
      <p:pic>
        <p:nvPicPr>
          <p:cNvPr id="4" name="Picture 3">
            <a:extLst>
              <a:ext uri="{FF2B5EF4-FFF2-40B4-BE49-F238E27FC236}">
                <a16:creationId xmlns:a16="http://schemas.microsoft.com/office/drawing/2014/main" id="{2DE1BE74-6ED5-D84A-959C-0971BD5A3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844" y="1543274"/>
            <a:ext cx="4942313" cy="2926080"/>
          </a:xfrm>
          <a:prstGeom prst="rect">
            <a:avLst/>
          </a:prstGeom>
        </p:spPr>
      </p:pic>
      <p:pic>
        <p:nvPicPr>
          <p:cNvPr id="6" name="Picture 5">
            <a:extLst>
              <a:ext uri="{FF2B5EF4-FFF2-40B4-BE49-F238E27FC236}">
                <a16:creationId xmlns:a16="http://schemas.microsoft.com/office/drawing/2014/main" id="{7DB057DE-75A9-0A4B-94A1-23097BF02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8479" y="1543274"/>
            <a:ext cx="4942313" cy="2926080"/>
          </a:xfrm>
          <a:prstGeom prst="rect">
            <a:avLst/>
          </a:prstGeom>
        </p:spPr>
      </p:pic>
    </p:spTree>
    <p:extLst>
      <p:ext uri="{BB962C8B-B14F-4D97-AF65-F5344CB8AC3E}">
        <p14:creationId xmlns:p14="http://schemas.microsoft.com/office/powerpoint/2010/main" val="1577180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068F85-B4C1-A84F-859C-4D6D77BB63D3}"/>
              </a:ext>
            </a:extLst>
          </p:cNvPr>
          <p:cNvSpPr txBox="1"/>
          <p:nvPr/>
        </p:nvSpPr>
        <p:spPr>
          <a:xfrm>
            <a:off x="1390881" y="882127"/>
            <a:ext cx="4030973" cy="2585323"/>
          </a:xfrm>
          <a:prstGeom prst="rect">
            <a:avLst/>
          </a:prstGeom>
          <a:noFill/>
        </p:spPr>
        <p:txBody>
          <a:bodyPr wrap="square" rtlCol="0">
            <a:spAutoFit/>
          </a:bodyPr>
          <a:lstStyle/>
          <a:p>
            <a:r>
              <a:rPr lang="en-US" dirty="0"/>
              <a:t>Supplement Figure XXX. Results of numerical simulations from the phytoplankton consumer-resource model showing that four methods yield the same prediction for whether or not species coexist. Additionally, numerical simulation was used to predict whether both species persist after 10,000 timesteps. </a:t>
            </a:r>
          </a:p>
        </p:txBody>
      </p:sp>
      <p:pic>
        <p:nvPicPr>
          <p:cNvPr id="5" name="Picture 4">
            <a:extLst>
              <a:ext uri="{FF2B5EF4-FFF2-40B4-BE49-F238E27FC236}">
                <a16:creationId xmlns:a16="http://schemas.microsoft.com/office/drawing/2014/main" id="{5545C2DD-AA3A-D04D-9D78-EFE6299E3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484" y="566057"/>
            <a:ext cx="4413757" cy="5638800"/>
          </a:xfrm>
          <a:prstGeom prst="rect">
            <a:avLst/>
          </a:prstGeom>
        </p:spPr>
      </p:pic>
    </p:spTree>
    <p:extLst>
      <p:ext uri="{BB962C8B-B14F-4D97-AF65-F5344CB8AC3E}">
        <p14:creationId xmlns:p14="http://schemas.microsoft.com/office/powerpoint/2010/main" val="3426712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498</Words>
  <Application>Microsoft Office PowerPoint</Application>
  <PresentationFormat>Widescreen</PresentationFormat>
  <Paragraphs>145</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Helvetica Neue</vt:lpstr>
      <vt:lpstr>Helvetica Neue Medium</vt:lpstr>
      <vt:lpstr>新細明體</vt: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 Chang</dc:creator>
  <cp:lastModifiedBy>Chang, Feng-Hsun</cp:lastModifiedBy>
  <cp:revision>24</cp:revision>
  <dcterms:created xsi:type="dcterms:W3CDTF">2018-08-30T20:28:40Z</dcterms:created>
  <dcterms:modified xsi:type="dcterms:W3CDTF">2018-09-30T23:54:47Z</dcterms:modified>
</cp:coreProperties>
</file>