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990033"/>
    <a:srgbClr val="A50021"/>
    <a:srgbClr val="3333FF"/>
    <a:srgbClr val="333399"/>
    <a:srgbClr val="996633"/>
    <a:srgbClr val="CC9900"/>
    <a:srgbClr val="FF99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075D4-C4B6-4C26-9368-777FCA0737B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DA488-9B64-4034-A39C-B7591E64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6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8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0CAD-C579-4C38-9739-5AB7B67C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4129D-A118-403B-87F4-B7F20093B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21A4-03FB-4359-8C00-EE17A16B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92AF-B197-4B18-9244-01648091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4A42-1F1E-433E-8258-F0A50B1C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7758-17EB-4C0B-BFDC-E009B587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FAD94-962A-4E3F-93D4-CA1A6179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89700-44C3-4798-BEBC-3ADCC833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E7FF-B91E-440F-AFF9-50BCEAA1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7B06-8835-427E-B257-ED1872FD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5AD4A-6ED2-4DA5-8522-E6734B6F2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1A215-7B26-4F48-B4F7-8BFD3F641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9F09-0689-450D-A9DA-25143E9A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F66A-84B9-4F1E-AF53-810A07E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C8A9-1320-4004-9F5B-F0EA1D47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6F45-5164-4D55-A3E2-19088F83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C9FD-FDD5-40A9-AF79-3DA83532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4EC0-7467-44A1-878C-37EA9BFA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5590-174A-44C5-B00F-292E5C40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0BDBB-13B8-4DCF-8509-B79C95FF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38BE-0E08-4818-8818-3DCE72D0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F6AA-D0EF-4A4A-95D1-6D888A26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A9DE-B295-403E-AC80-6F415A28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4685-AC89-460C-A3FF-779FB2F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EB9C3-B492-4159-99C7-8C5FE831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2B70-4F18-434B-9FF6-19E25036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3F8A-492E-4A34-B05F-2C772AA4C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657B5-D431-4B1E-B95A-BF80FBE2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74A35-A480-4A15-8CFE-E6648C50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F032-14AA-45AF-BEAB-6954B5EA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836EB-153F-419B-8324-19139866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08D4-6D0B-42C2-8F8D-ED30099B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694C1-B10D-4369-B728-DC8510CC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4C79E-59DF-4BE9-AF76-E728BCCD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450AD-11E8-49BF-9902-D1444E4C0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C3973-195B-43F5-8081-F6E0CD168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7C7B9-43ED-425E-8C2D-6A215CA8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975DE-1F5E-434A-950A-9FC64C10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48516-226E-4EDA-8315-13DC93C5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1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5580-FCA5-4A31-ABAC-FAAA4752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831EC-4031-4D39-8453-3207B911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2DAC8-EDC2-4FF2-A73A-E4B8C973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25D4B-91C2-4DC3-913F-1E4BE4C4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8C205-80E8-42DE-89B3-04018042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45E51-E155-443A-BC2B-A59EF87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DE75-A827-4B1E-A4E6-FBBCF48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D429-0AD5-456A-AB0C-B197C8BB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EFCD-9CAF-4A68-812C-235D9691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BAD1F-0367-42B0-8478-1B3870D2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E0C7C-525D-41F7-8F9C-5C1C365A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EE1C-2766-4126-A671-EDEDA378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7E28-4BA1-4D81-B7E4-53E256FA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F066-55F2-4AC6-903D-130B132C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4F25E-AC31-4AD4-89AB-E7DCB406A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DCE6F-824F-46D7-98EC-7759C6C58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67487-D24E-4F2E-825C-35B1616F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F96DD-B38B-4F62-BE03-A6E0FA7A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92780-90C1-4C02-BC3C-FEEC6853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0EA08-6E7A-498D-A4A8-3985574F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AE024-69F9-4BDB-AE56-D550F2DC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0AD94-8A37-4D95-B273-3FCCC1F4E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ED4B-C49F-4E52-A6E6-78449EA24BE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020F-342F-4841-BD52-0F8A74BA8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881C-E4E0-487A-9D38-4D7484543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1A00EB-6BE7-41D6-A051-E8F847BB9CA4}"/>
              </a:ext>
            </a:extLst>
          </p:cNvPr>
          <p:cNvCxnSpPr>
            <a:cxnSpLocks/>
          </p:cNvCxnSpPr>
          <p:nvPr/>
        </p:nvCxnSpPr>
        <p:spPr>
          <a:xfrm>
            <a:off x="1540457" y="5871462"/>
            <a:ext cx="104647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BC647-9CDD-4A4D-AF04-42E88FC7B428}"/>
              </a:ext>
            </a:extLst>
          </p:cNvPr>
          <p:cNvCxnSpPr>
            <a:cxnSpLocks/>
          </p:cNvCxnSpPr>
          <p:nvPr/>
        </p:nvCxnSpPr>
        <p:spPr>
          <a:xfrm flipV="1">
            <a:off x="1540457" y="1155984"/>
            <a:ext cx="0" cy="4715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C9ABF-6AA9-435E-B978-3D6A58E6D94E}"/>
              </a:ext>
            </a:extLst>
          </p:cNvPr>
          <p:cNvSpPr/>
          <p:nvPr/>
        </p:nvSpPr>
        <p:spPr>
          <a:xfrm>
            <a:off x="1748178" y="5123443"/>
            <a:ext cx="1201502" cy="60952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Bacteria</a:t>
            </a:r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6BDF44-562E-4ABA-BE18-ED2E39741C50}"/>
              </a:ext>
            </a:extLst>
          </p:cNvPr>
          <p:cNvSpPr/>
          <p:nvPr/>
        </p:nvSpPr>
        <p:spPr>
          <a:xfrm>
            <a:off x="2949681" y="5123443"/>
            <a:ext cx="6381134" cy="6095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Phytoplankton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C7694-B3D4-4D54-B0D6-3B1CC50111FD}"/>
              </a:ext>
            </a:extLst>
          </p:cNvPr>
          <p:cNvSpPr txBox="1"/>
          <p:nvPr/>
        </p:nvSpPr>
        <p:spPr>
          <a:xfrm>
            <a:off x="1559399" y="6009952"/>
            <a:ext cx="5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F30810-E2AE-49BE-AF1F-F92759E1E4E1}"/>
              </a:ext>
            </a:extLst>
          </p:cNvPr>
          <p:cNvSpPr txBox="1"/>
          <p:nvPr/>
        </p:nvSpPr>
        <p:spPr>
          <a:xfrm>
            <a:off x="2812028" y="6009952"/>
            <a:ext cx="27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1E4E8-6F85-484F-AE1E-D0FA2CBC4A51}"/>
              </a:ext>
            </a:extLst>
          </p:cNvPr>
          <p:cNvSpPr txBox="1"/>
          <p:nvPr/>
        </p:nvSpPr>
        <p:spPr>
          <a:xfrm>
            <a:off x="3739282" y="5984791"/>
            <a:ext cx="43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154B7-375A-471A-9BD9-C0CFA48F15E9}"/>
              </a:ext>
            </a:extLst>
          </p:cNvPr>
          <p:cNvSpPr txBox="1"/>
          <p:nvPr/>
        </p:nvSpPr>
        <p:spPr>
          <a:xfrm>
            <a:off x="4491378" y="5997647"/>
            <a:ext cx="43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0C436-41ED-4045-9D92-79432E00D4B5}"/>
              </a:ext>
            </a:extLst>
          </p:cNvPr>
          <p:cNvSpPr txBox="1"/>
          <p:nvPr/>
        </p:nvSpPr>
        <p:spPr>
          <a:xfrm>
            <a:off x="5952699" y="5975637"/>
            <a:ext cx="5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B3A3E-2A62-49F9-84B1-460BDEA2BDAB}"/>
              </a:ext>
            </a:extLst>
          </p:cNvPr>
          <p:cNvSpPr txBox="1"/>
          <p:nvPr/>
        </p:nvSpPr>
        <p:spPr>
          <a:xfrm>
            <a:off x="7525384" y="5975637"/>
            <a:ext cx="5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C5A30-AE48-4852-89FE-DB36040A1D0E}"/>
              </a:ext>
            </a:extLst>
          </p:cNvPr>
          <p:cNvSpPr txBox="1"/>
          <p:nvPr/>
        </p:nvSpPr>
        <p:spPr>
          <a:xfrm>
            <a:off x="9098069" y="5975637"/>
            <a:ext cx="5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D139179-2C8F-4B1D-A232-E18BF3A31442}"/>
              </a:ext>
            </a:extLst>
          </p:cNvPr>
          <p:cNvSpPr/>
          <p:nvPr/>
        </p:nvSpPr>
        <p:spPr>
          <a:xfrm>
            <a:off x="2952417" y="3795406"/>
            <a:ext cx="1022554" cy="609529"/>
          </a:xfrm>
          <a:prstGeom prst="roundRect">
            <a:avLst/>
          </a:prstGeom>
          <a:solidFill>
            <a:srgbClr val="0000CC">
              <a:alpha val="68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HNF</a:t>
            </a:r>
            <a:endParaRPr lang="en-US" sz="2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CF36C7-D794-4BEE-9F64-98F64D862CD1}"/>
              </a:ext>
            </a:extLst>
          </p:cNvPr>
          <p:cNvSpPr/>
          <p:nvPr/>
        </p:nvSpPr>
        <p:spPr>
          <a:xfrm>
            <a:off x="3958903" y="1759286"/>
            <a:ext cx="5368388" cy="1363674"/>
          </a:xfrm>
          <a:prstGeom prst="roundRect">
            <a:avLst/>
          </a:prstGeom>
          <a:solidFill>
            <a:srgbClr val="0000C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Microzooplankton</a:t>
            </a:r>
          </a:p>
          <a:p>
            <a:pPr algn="ctr"/>
            <a:r>
              <a:rPr lang="en-US" altLang="zh-TW" sz="2000" dirty="0" err="1"/>
              <a:t>Protozooplankton</a:t>
            </a:r>
            <a:r>
              <a:rPr lang="zh-TW" altLang="en-US" sz="2000" dirty="0"/>
              <a:t> </a:t>
            </a:r>
            <a:r>
              <a:rPr lang="en-US" altLang="zh-TW" sz="2000" dirty="0"/>
              <a:t>(ciliates, </a:t>
            </a:r>
            <a:r>
              <a:rPr lang="en-US" altLang="zh-TW" sz="2000" dirty="0" err="1"/>
              <a:t>dinoflagellages</a:t>
            </a:r>
            <a:r>
              <a:rPr lang="en-US" altLang="zh-TW" sz="2000" dirty="0"/>
              <a:t>)</a:t>
            </a:r>
          </a:p>
          <a:p>
            <a:pPr algn="ctr"/>
            <a:r>
              <a:rPr lang="en-US" sz="2000" dirty="0"/>
              <a:t>Nauplii</a:t>
            </a:r>
          </a:p>
          <a:p>
            <a:pPr algn="ctr"/>
            <a:r>
              <a:rPr lang="en-US" sz="2000" dirty="0"/>
              <a:t>Copepodites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551EA9-CC02-486B-AF29-A752B9C21AE7}"/>
              </a:ext>
            </a:extLst>
          </p:cNvPr>
          <p:cNvSpPr/>
          <p:nvPr/>
        </p:nvSpPr>
        <p:spPr>
          <a:xfrm>
            <a:off x="9330573" y="713296"/>
            <a:ext cx="2170949" cy="10201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M</a:t>
            </a:r>
            <a:r>
              <a:rPr lang="en-US" sz="2000" dirty="0" err="1"/>
              <a:t>esozooplankton</a:t>
            </a:r>
            <a:endParaRPr lang="en-US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DAC6FF-2391-4DB9-98BA-88EC230C8026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2348929" y="4404935"/>
            <a:ext cx="1114765" cy="718508"/>
          </a:xfrm>
          <a:prstGeom prst="straightConnector1">
            <a:avLst/>
          </a:prstGeom>
          <a:ln w="3810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FD0AA-A7F5-4A07-9BAE-06FAFBFA16D8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3463694" y="3122960"/>
            <a:ext cx="3179403" cy="672446"/>
          </a:xfrm>
          <a:prstGeom prst="straightConnector1">
            <a:avLst/>
          </a:prstGeom>
          <a:ln w="3810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F070A-228A-4875-8DFD-4326F13E38B0}"/>
              </a:ext>
            </a:extLst>
          </p:cNvPr>
          <p:cNvCxnSpPr>
            <a:cxnSpLocks/>
            <a:stCxn id="13" idx="0"/>
            <a:endCxn id="24" idx="2"/>
          </p:cNvCxnSpPr>
          <p:nvPr/>
        </p:nvCxnSpPr>
        <p:spPr>
          <a:xfrm flipV="1">
            <a:off x="6140248" y="3122960"/>
            <a:ext cx="502849" cy="2000483"/>
          </a:xfrm>
          <a:prstGeom prst="straightConnector1">
            <a:avLst/>
          </a:prstGeom>
          <a:ln w="3810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6CF570-B76F-41B7-9316-210F5688F058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6643097" y="1223348"/>
            <a:ext cx="2687476" cy="535938"/>
          </a:xfrm>
          <a:prstGeom prst="straightConnector1">
            <a:avLst/>
          </a:prstGeom>
          <a:ln w="3810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29C034EC-6FF9-40DC-84AA-6F1954B36A91}"/>
              </a:ext>
            </a:extLst>
          </p:cNvPr>
          <p:cNvSpPr/>
          <p:nvPr/>
        </p:nvSpPr>
        <p:spPr>
          <a:xfrm>
            <a:off x="1707607" y="4862888"/>
            <a:ext cx="511277" cy="501445"/>
          </a:xfrm>
          <a:prstGeom prst="arc">
            <a:avLst>
              <a:gd name="adj1" fmla="val 9067587"/>
              <a:gd name="adj2" fmla="val 549647"/>
            </a:avLst>
          </a:prstGeom>
          <a:ln w="38100">
            <a:solidFill>
              <a:schemeClr val="tx1">
                <a:lumMod val="65000"/>
                <a:lumOff val="35000"/>
                <a:alpha val="68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2B4546-46B9-4386-B37D-C741D99FB713}"/>
              </a:ext>
            </a:extLst>
          </p:cNvPr>
          <p:cNvSpPr txBox="1"/>
          <p:nvPr/>
        </p:nvSpPr>
        <p:spPr>
          <a:xfrm>
            <a:off x="1678470" y="4488474"/>
            <a:ext cx="591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BP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9215D1C-342D-420F-9AF8-5F0CF08324C6}"/>
              </a:ext>
            </a:extLst>
          </p:cNvPr>
          <p:cNvSpPr/>
          <p:nvPr/>
        </p:nvSpPr>
        <p:spPr>
          <a:xfrm>
            <a:off x="4932327" y="4663241"/>
            <a:ext cx="511277" cy="501445"/>
          </a:xfrm>
          <a:prstGeom prst="arc">
            <a:avLst>
              <a:gd name="adj1" fmla="val 7196122"/>
              <a:gd name="adj2" fmla="val 3630073"/>
            </a:avLst>
          </a:prstGeom>
          <a:ln w="38100">
            <a:solidFill>
              <a:schemeClr val="tx1">
                <a:lumMod val="65000"/>
                <a:lumOff val="35000"/>
                <a:alpha val="68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835F84-ECB2-4E0C-9E12-614FC162F943}"/>
              </a:ext>
            </a:extLst>
          </p:cNvPr>
          <p:cNvSpPr txBox="1"/>
          <p:nvPr/>
        </p:nvSpPr>
        <p:spPr>
          <a:xfrm>
            <a:off x="4585419" y="4503516"/>
            <a:ext cx="54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PP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D17F2C52-7A2B-4364-91E1-B78A94533CEA}"/>
              </a:ext>
            </a:extLst>
          </p:cNvPr>
          <p:cNvSpPr/>
          <p:nvPr/>
        </p:nvSpPr>
        <p:spPr>
          <a:xfrm>
            <a:off x="2741591" y="3598726"/>
            <a:ext cx="511277" cy="501445"/>
          </a:xfrm>
          <a:prstGeom prst="arc">
            <a:avLst>
              <a:gd name="adj1" fmla="val 5913845"/>
              <a:gd name="adj2" fmla="val 21154727"/>
            </a:avLst>
          </a:prstGeom>
          <a:ln w="38100">
            <a:solidFill>
              <a:srgbClr val="0000CC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552AD8-6803-4969-AAEE-9721D6D0BB77}"/>
              </a:ext>
            </a:extLst>
          </p:cNvPr>
          <p:cNvSpPr txBox="1"/>
          <p:nvPr/>
        </p:nvSpPr>
        <p:spPr>
          <a:xfrm>
            <a:off x="2193804" y="3107015"/>
            <a:ext cx="10095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G</a:t>
            </a:r>
            <a:r>
              <a:rPr lang="en-US" sz="2800" b="1" baseline="-25000" dirty="0">
                <a:solidFill>
                  <a:srgbClr val="0000CC"/>
                </a:solidFill>
              </a:rPr>
              <a:t>HNF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188451B-4859-4592-BAE4-DCDA3A5577B6}"/>
              </a:ext>
            </a:extLst>
          </p:cNvPr>
          <p:cNvSpPr/>
          <p:nvPr/>
        </p:nvSpPr>
        <p:spPr>
          <a:xfrm>
            <a:off x="3750638" y="1487908"/>
            <a:ext cx="511277" cy="501445"/>
          </a:xfrm>
          <a:prstGeom prst="arc">
            <a:avLst>
              <a:gd name="adj1" fmla="val 5913845"/>
              <a:gd name="adj2" fmla="val 549647"/>
            </a:avLst>
          </a:prstGeom>
          <a:ln w="38100">
            <a:solidFill>
              <a:srgbClr val="0000CC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976542-AFAC-495E-A9F8-62D7A817D586}"/>
              </a:ext>
            </a:extLst>
          </p:cNvPr>
          <p:cNvSpPr txBox="1"/>
          <p:nvPr/>
        </p:nvSpPr>
        <p:spPr>
          <a:xfrm>
            <a:off x="3102145" y="1110059"/>
            <a:ext cx="856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G</a:t>
            </a:r>
            <a:r>
              <a:rPr lang="en-US" sz="2800" b="1" baseline="-25000" dirty="0">
                <a:solidFill>
                  <a:srgbClr val="0000CC"/>
                </a:solidFill>
              </a:rPr>
              <a:t>PZP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EA4B9B-95FD-4124-94B6-37EC8AF26065}"/>
              </a:ext>
            </a:extLst>
          </p:cNvPr>
          <p:cNvSpPr txBox="1"/>
          <p:nvPr/>
        </p:nvSpPr>
        <p:spPr>
          <a:xfrm>
            <a:off x="2997229" y="4565496"/>
            <a:ext cx="73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663300"/>
                </a:solidFill>
              </a:rPr>
              <a:t>Gz</a:t>
            </a:r>
            <a:r>
              <a:rPr lang="en-US" sz="2800" b="1" baseline="-25000" dirty="0" err="1">
                <a:solidFill>
                  <a:srgbClr val="663300"/>
                </a:solidFill>
              </a:rPr>
              <a:t>B</a:t>
            </a:r>
            <a:endParaRPr lang="en-US" sz="2800" b="1" baseline="-25000" dirty="0">
              <a:solidFill>
                <a:srgbClr val="6633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45FF36-FD46-4D70-8FC0-0A0E3FBB0D8E}"/>
              </a:ext>
            </a:extLst>
          </p:cNvPr>
          <p:cNvSpPr txBox="1"/>
          <p:nvPr/>
        </p:nvSpPr>
        <p:spPr>
          <a:xfrm>
            <a:off x="6503305" y="3925169"/>
            <a:ext cx="85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663300"/>
                </a:solidFill>
              </a:rPr>
              <a:t>Gz</a:t>
            </a:r>
            <a:r>
              <a:rPr lang="en-US" sz="2800" b="1" baseline="-25000" dirty="0" err="1">
                <a:solidFill>
                  <a:srgbClr val="663300"/>
                </a:solidFill>
              </a:rPr>
              <a:t>P</a:t>
            </a:r>
            <a:endParaRPr lang="en-US" sz="2800" b="1" baseline="-25000" dirty="0">
              <a:solidFill>
                <a:srgbClr val="6633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FC1C43-4EF5-43DB-A430-BCE0299D7E3F}"/>
              </a:ext>
            </a:extLst>
          </p:cNvPr>
          <p:cNvSpPr txBox="1"/>
          <p:nvPr/>
        </p:nvSpPr>
        <p:spPr>
          <a:xfrm>
            <a:off x="4476431" y="3482214"/>
            <a:ext cx="105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663300"/>
                </a:solidFill>
              </a:rPr>
              <a:t>Gz</a:t>
            </a:r>
            <a:r>
              <a:rPr lang="en-US" sz="2800" b="1" baseline="-25000" dirty="0" err="1">
                <a:solidFill>
                  <a:srgbClr val="663300"/>
                </a:solidFill>
              </a:rPr>
              <a:t>HNF</a:t>
            </a:r>
            <a:endParaRPr lang="en-US" sz="2800" b="1" baseline="-25000" dirty="0">
              <a:solidFill>
                <a:srgbClr val="6633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BC23D-D2B3-4906-8FA8-E954E5CC2869}"/>
              </a:ext>
            </a:extLst>
          </p:cNvPr>
          <p:cNvSpPr txBox="1"/>
          <p:nvPr/>
        </p:nvSpPr>
        <p:spPr>
          <a:xfrm>
            <a:off x="7138952" y="957077"/>
            <a:ext cx="1094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663300"/>
                </a:solidFill>
              </a:rPr>
              <a:t>Gz</a:t>
            </a:r>
            <a:r>
              <a:rPr lang="en-US" sz="2800" b="1" baseline="-25000" dirty="0" err="1">
                <a:solidFill>
                  <a:srgbClr val="663300"/>
                </a:solidFill>
              </a:rPr>
              <a:t>MZP</a:t>
            </a:r>
            <a:endParaRPr lang="en-US" sz="2800" b="1" baseline="-25000" dirty="0">
              <a:solidFill>
                <a:srgbClr val="6633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C78602-E7DA-44EB-A255-E743F2F70918}"/>
              </a:ext>
            </a:extLst>
          </p:cNvPr>
          <p:cNvSpPr txBox="1"/>
          <p:nvPr/>
        </p:nvSpPr>
        <p:spPr>
          <a:xfrm>
            <a:off x="10851794" y="5882899"/>
            <a:ext cx="12691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Size</a:t>
            </a:r>
          </a:p>
          <a:p>
            <a:pPr algn="ctr"/>
            <a:r>
              <a:rPr lang="en-US" sz="2000" dirty="0"/>
              <a:t>(ESD; </a:t>
            </a:r>
            <a:r>
              <a:rPr lang="el-GR" sz="2000" dirty="0"/>
              <a:t>μ</a:t>
            </a:r>
            <a:r>
              <a:rPr lang="en-US" sz="2000" dirty="0"/>
              <a:t>m)</a:t>
            </a:r>
            <a:endParaRPr lang="en-US" sz="3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39F758-E6F2-420E-BC15-257E8B5B5C66}"/>
              </a:ext>
            </a:extLst>
          </p:cNvPr>
          <p:cNvSpPr txBox="1"/>
          <p:nvPr/>
        </p:nvSpPr>
        <p:spPr>
          <a:xfrm>
            <a:off x="1199538" y="611249"/>
            <a:ext cx="2724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Trophic level</a:t>
            </a:r>
          </a:p>
        </p:txBody>
      </p:sp>
    </p:spTree>
    <p:extLst>
      <p:ext uri="{BB962C8B-B14F-4D97-AF65-F5344CB8AC3E}">
        <p14:creationId xmlns:p14="http://schemas.microsoft.com/office/powerpoint/2010/main" val="322885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30648"/>
              </p:ext>
            </p:extLst>
          </p:nvPr>
        </p:nvGraphicFramePr>
        <p:xfrm>
          <a:off x="749498" y="373626"/>
          <a:ext cx="10693004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00">
                  <a:extLst>
                    <a:ext uri="{9D8B030D-6E8A-4147-A177-3AD203B41FA5}">
                      <a16:colId xmlns:a16="http://schemas.microsoft.com/office/drawing/2014/main" val="299007584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728586351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402437777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016760325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1508639280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58022192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4076236313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118980061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1147838213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666739950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154320665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25971835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735168290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9648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&gt;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(MESO)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649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2526890" y="471948"/>
            <a:ext cx="4375355" cy="3539613"/>
          </a:xfrm>
          <a:prstGeom prst="rect">
            <a:avLst/>
          </a:prstGeom>
          <a:solidFill>
            <a:srgbClr val="6633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B5EDF09-24B2-441B-B744-237759A86A36}"/>
              </a:ext>
            </a:extLst>
          </p:cNvPr>
          <p:cNvSpPr/>
          <p:nvPr/>
        </p:nvSpPr>
        <p:spPr>
          <a:xfrm rot="5400000">
            <a:off x="4488425" y="2050025"/>
            <a:ext cx="452284" cy="4375355"/>
          </a:xfrm>
          <a:prstGeom prst="rightBrace">
            <a:avLst>
              <a:gd name="adj1" fmla="val 147463"/>
              <a:gd name="adj2" fmla="val 50000"/>
            </a:avLst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7A090-50E8-4DC1-AB2A-D84AA2032639}"/>
              </a:ext>
            </a:extLst>
          </p:cNvPr>
          <p:cNvSpPr/>
          <p:nvPr/>
        </p:nvSpPr>
        <p:spPr>
          <a:xfrm>
            <a:off x="2902276" y="4572000"/>
            <a:ext cx="3624582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663300"/>
                </a:solidFill>
              </a:rPr>
              <a:t>I: </a:t>
            </a:r>
            <a:r>
              <a:rPr lang="en-US" sz="3200" b="1" dirty="0" err="1">
                <a:solidFill>
                  <a:srgbClr val="663300"/>
                </a:solidFill>
              </a:rPr>
              <a:t>Gz</a:t>
            </a:r>
            <a:r>
              <a:rPr lang="en-US" sz="3200" b="1" baseline="-25000" dirty="0" err="1">
                <a:solidFill>
                  <a:srgbClr val="663300"/>
                </a:solidFill>
              </a:rPr>
              <a:t>B</a:t>
            </a:r>
            <a:endParaRPr lang="en-US" b="1" dirty="0">
              <a:solidFill>
                <a:srgbClr val="663300"/>
              </a:solidFill>
            </a:endParaRPr>
          </a:p>
          <a:p>
            <a:pPr algn="ctr"/>
            <a:r>
              <a:rPr lang="en-US" b="1" dirty="0"/>
              <a:t>grazing mortality of bacteria by HNF</a:t>
            </a:r>
          </a:p>
          <a:p>
            <a:pPr algn="ctr"/>
            <a:endParaRPr lang="en-US" altLang="zh-TW" b="1" dirty="0"/>
          </a:p>
          <a:p>
            <a:pPr algn="ctr"/>
            <a:r>
              <a:rPr lang="en-US" altLang="zh-TW" b="1" dirty="0"/>
              <a:t>Bacteria </a:t>
            </a:r>
            <a:r>
              <a:rPr lang="en-US" altLang="zh-TW" b="1" dirty="0" err="1"/>
              <a:t>flowcytometery</a:t>
            </a:r>
            <a:endParaRPr lang="en-US" altLang="zh-TW" b="1" dirty="0"/>
          </a:p>
          <a:p>
            <a:pPr algn="ctr"/>
            <a:r>
              <a:rPr lang="en-US" b="1" dirty="0"/>
              <a:t>16s sequence</a:t>
            </a:r>
          </a:p>
        </p:txBody>
      </p:sp>
    </p:spTree>
    <p:extLst>
      <p:ext uri="{BB962C8B-B14F-4D97-AF65-F5344CB8AC3E}">
        <p14:creationId xmlns:p14="http://schemas.microsoft.com/office/powerpoint/2010/main" val="43227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9498" y="373626"/>
          <a:ext cx="10693004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00">
                  <a:extLst>
                    <a:ext uri="{9D8B030D-6E8A-4147-A177-3AD203B41FA5}">
                      <a16:colId xmlns:a16="http://schemas.microsoft.com/office/drawing/2014/main" val="299007584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728586351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402437777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016760325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1508639280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58022192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4076236313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118980061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1147838213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666739950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154320665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25971835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735168290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9648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&gt;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(MESO)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649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6921910" y="471948"/>
            <a:ext cx="3814916" cy="3539613"/>
          </a:xfrm>
          <a:prstGeom prst="rect">
            <a:avLst/>
          </a:prstGeom>
          <a:solidFill>
            <a:srgbClr val="6633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B5EDF09-24B2-441B-B744-237759A86A36}"/>
              </a:ext>
            </a:extLst>
          </p:cNvPr>
          <p:cNvSpPr/>
          <p:nvPr/>
        </p:nvSpPr>
        <p:spPr>
          <a:xfrm rot="5400000">
            <a:off x="8603225" y="2330245"/>
            <a:ext cx="452284" cy="3814916"/>
          </a:xfrm>
          <a:prstGeom prst="rightBrace">
            <a:avLst>
              <a:gd name="adj1" fmla="val 147463"/>
              <a:gd name="adj2" fmla="val 50000"/>
            </a:avLst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7A090-50E8-4DC1-AB2A-D84AA2032639}"/>
              </a:ext>
            </a:extLst>
          </p:cNvPr>
          <p:cNvSpPr/>
          <p:nvPr/>
        </p:nvSpPr>
        <p:spPr>
          <a:xfrm>
            <a:off x="6435212" y="4572000"/>
            <a:ext cx="47883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663300"/>
                </a:solidFill>
              </a:rPr>
              <a:t>II: </a:t>
            </a:r>
            <a:r>
              <a:rPr lang="en-US" sz="3200" b="1" dirty="0" err="1">
                <a:solidFill>
                  <a:srgbClr val="663300"/>
                </a:solidFill>
              </a:rPr>
              <a:t>Gz</a:t>
            </a:r>
            <a:r>
              <a:rPr lang="en-US" altLang="zh-TW" sz="3200" b="1" baseline="-25000" dirty="0" err="1">
                <a:solidFill>
                  <a:srgbClr val="663300"/>
                </a:solidFill>
              </a:rPr>
              <a:t>HNF</a:t>
            </a:r>
            <a:endParaRPr lang="en-US" altLang="zh-TW" sz="3200" b="1" baseline="-25000" dirty="0">
              <a:solidFill>
                <a:srgbClr val="663300"/>
              </a:solidFill>
            </a:endParaRPr>
          </a:p>
          <a:p>
            <a:pPr algn="ctr"/>
            <a:r>
              <a:rPr lang="en-US" b="1" dirty="0"/>
              <a:t>grazing mortality of </a:t>
            </a:r>
            <a:r>
              <a:rPr lang="en-US" altLang="zh-TW" b="1" dirty="0"/>
              <a:t>HNF</a:t>
            </a:r>
            <a:r>
              <a:rPr lang="en-US" b="1" dirty="0"/>
              <a:t> by </a:t>
            </a:r>
            <a:r>
              <a:rPr lang="en-US" altLang="zh-TW" b="1" dirty="0"/>
              <a:t>MZP</a:t>
            </a:r>
            <a:endParaRPr lang="en-US" altLang="zh-TW" b="1" dirty="0">
              <a:solidFill>
                <a:srgbClr val="663300"/>
              </a:solidFill>
            </a:endParaRPr>
          </a:p>
          <a:p>
            <a:pPr algn="ctr"/>
            <a:r>
              <a:rPr lang="en-US" sz="3200" b="1" dirty="0">
                <a:solidFill>
                  <a:srgbClr val="663300"/>
                </a:solidFill>
              </a:rPr>
              <a:t>III: </a:t>
            </a:r>
            <a:r>
              <a:rPr lang="en-US" sz="3200" b="1" dirty="0" err="1">
                <a:solidFill>
                  <a:srgbClr val="663300"/>
                </a:solidFill>
              </a:rPr>
              <a:t>Gz</a:t>
            </a:r>
            <a:r>
              <a:rPr lang="en-US" altLang="zh-TW" sz="3200" b="1" baseline="-25000" dirty="0" err="1">
                <a:solidFill>
                  <a:srgbClr val="663300"/>
                </a:solidFill>
              </a:rPr>
              <a:t>P</a:t>
            </a:r>
            <a:endParaRPr lang="en-US" altLang="zh-TW" sz="3200" b="1" baseline="-25000" dirty="0">
              <a:solidFill>
                <a:srgbClr val="663300"/>
              </a:solidFill>
            </a:endParaRPr>
          </a:p>
          <a:p>
            <a:pPr algn="ctr"/>
            <a:r>
              <a:rPr lang="en-US" b="1" dirty="0"/>
              <a:t>grazing mortality of phytoplankton by </a:t>
            </a:r>
            <a:r>
              <a:rPr lang="en-US" altLang="zh-TW" b="1" dirty="0"/>
              <a:t>MZP</a:t>
            </a:r>
            <a:endParaRPr lang="en-US" altLang="zh-TW" b="1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6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9498" y="373626"/>
          <a:ext cx="10693004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00">
                  <a:extLst>
                    <a:ext uri="{9D8B030D-6E8A-4147-A177-3AD203B41FA5}">
                      <a16:colId xmlns:a16="http://schemas.microsoft.com/office/drawing/2014/main" val="299007584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728586351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402437777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016760325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1508639280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58022192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4076236313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118980061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1147838213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666739950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154320665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25971835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735168290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9648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&gt;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(MESO)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649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9930580" y="471948"/>
            <a:ext cx="1511921" cy="3539613"/>
          </a:xfrm>
          <a:prstGeom prst="rect">
            <a:avLst/>
          </a:prstGeom>
          <a:solidFill>
            <a:srgbClr val="6633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B5EDF09-24B2-441B-B744-237759A86A36}"/>
              </a:ext>
            </a:extLst>
          </p:cNvPr>
          <p:cNvSpPr/>
          <p:nvPr/>
        </p:nvSpPr>
        <p:spPr>
          <a:xfrm rot="5400000">
            <a:off x="10460398" y="3481742"/>
            <a:ext cx="452284" cy="1511921"/>
          </a:xfrm>
          <a:prstGeom prst="rightBrace">
            <a:avLst>
              <a:gd name="adj1" fmla="val 147463"/>
              <a:gd name="adj2" fmla="val 50000"/>
            </a:avLst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7A090-50E8-4DC1-AB2A-D84AA2032639}"/>
              </a:ext>
            </a:extLst>
          </p:cNvPr>
          <p:cNvSpPr/>
          <p:nvPr/>
        </p:nvSpPr>
        <p:spPr>
          <a:xfrm>
            <a:off x="9737693" y="4572000"/>
            <a:ext cx="189769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663300"/>
                </a:solidFill>
              </a:rPr>
              <a:t>IV: </a:t>
            </a:r>
            <a:r>
              <a:rPr lang="en-US" sz="3200" b="1" dirty="0" err="1">
                <a:solidFill>
                  <a:srgbClr val="663300"/>
                </a:solidFill>
              </a:rPr>
              <a:t>Gz</a:t>
            </a:r>
            <a:r>
              <a:rPr lang="en-US" sz="3200" b="1" baseline="-25000" dirty="0" err="1">
                <a:solidFill>
                  <a:srgbClr val="663300"/>
                </a:solidFill>
              </a:rPr>
              <a:t>MZP</a:t>
            </a:r>
            <a:endParaRPr lang="en-US" altLang="zh-TW" sz="3200" b="1" baseline="-25000" dirty="0">
              <a:solidFill>
                <a:srgbClr val="663300"/>
              </a:solidFill>
            </a:endParaRPr>
          </a:p>
          <a:p>
            <a:pPr algn="ctr"/>
            <a:r>
              <a:rPr lang="en-US" b="1" dirty="0"/>
              <a:t>grazing mortality of </a:t>
            </a:r>
            <a:r>
              <a:rPr lang="en-US" altLang="zh-TW" b="1" dirty="0"/>
              <a:t>MZP</a:t>
            </a:r>
            <a:r>
              <a:rPr lang="en-US" b="1" dirty="0"/>
              <a:t> by </a:t>
            </a:r>
            <a:r>
              <a:rPr lang="en-US" b="1" dirty="0" err="1"/>
              <a:t>mesozooplankton</a:t>
            </a:r>
            <a:endParaRPr lang="en-US" altLang="zh-TW" b="1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3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9498" y="373626"/>
          <a:ext cx="10693004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00">
                  <a:extLst>
                    <a:ext uri="{9D8B030D-6E8A-4147-A177-3AD203B41FA5}">
                      <a16:colId xmlns:a16="http://schemas.microsoft.com/office/drawing/2014/main" val="299007584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728586351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402437777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016760325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1508639280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58022192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4076236313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118980061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1147838213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666739950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154320665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25971835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735168290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9648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&gt;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(MESO)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649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6243484" y="471948"/>
            <a:ext cx="658761" cy="3539613"/>
          </a:xfrm>
          <a:prstGeom prst="rect">
            <a:avLst/>
          </a:prstGeom>
          <a:solidFill>
            <a:srgbClr val="00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B5EDF09-24B2-441B-B744-237759A86A36}"/>
              </a:ext>
            </a:extLst>
          </p:cNvPr>
          <p:cNvSpPr/>
          <p:nvPr/>
        </p:nvSpPr>
        <p:spPr>
          <a:xfrm rot="5400000">
            <a:off x="8205021" y="2050026"/>
            <a:ext cx="452284" cy="4375355"/>
          </a:xfrm>
          <a:prstGeom prst="rightBrace">
            <a:avLst>
              <a:gd name="adj1" fmla="val 147463"/>
              <a:gd name="adj2" fmla="val 50000"/>
            </a:avLst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7A090-50E8-4DC1-AB2A-D84AA2032639}"/>
              </a:ext>
            </a:extLst>
          </p:cNvPr>
          <p:cNvSpPr/>
          <p:nvPr/>
        </p:nvSpPr>
        <p:spPr>
          <a:xfrm>
            <a:off x="7622770" y="4572001"/>
            <a:ext cx="161678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CC"/>
                </a:solidFill>
              </a:rPr>
              <a:t>V: G</a:t>
            </a:r>
            <a:r>
              <a:rPr lang="en-US" sz="3200" b="1" baseline="-25000" dirty="0">
                <a:solidFill>
                  <a:srgbClr val="0000CC"/>
                </a:solidFill>
              </a:rPr>
              <a:t>HNF</a:t>
            </a:r>
            <a:endParaRPr lang="en-US" b="1" dirty="0">
              <a:solidFill>
                <a:srgbClr val="0000CC"/>
              </a:solidFill>
            </a:endParaRPr>
          </a:p>
          <a:p>
            <a:pPr algn="ctr"/>
            <a:r>
              <a:rPr lang="en-US" b="1" dirty="0"/>
              <a:t>Growth of HNF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07208-EFFC-468E-AB11-28107C47809F}"/>
              </a:ext>
            </a:extLst>
          </p:cNvPr>
          <p:cNvSpPr/>
          <p:nvPr/>
        </p:nvSpPr>
        <p:spPr>
          <a:xfrm>
            <a:off x="9960079" y="471948"/>
            <a:ext cx="658761" cy="3539613"/>
          </a:xfrm>
          <a:prstGeom prst="rect">
            <a:avLst/>
          </a:prstGeom>
          <a:solidFill>
            <a:srgbClr val="00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9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9498" y="373626"/>
          <a:ext cx="10693004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00">
                  <a:extLst>
                    <a:ext uri="{9D8B030D-6E8A-4147-A177-3AD203B41FA5}">
                      <a16:colId xmlns:a16="http://schemas.microsoft.com/office/drawing/2014/main" val="299007584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728586351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402437777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016760325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1508639280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58022192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4076236313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118980061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1147838213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666739950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154320665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2259718357"/>
                    </a:ext>
                  </a:extLst>
                </a:gridCol>
                <a:gridCol w="749642">
                  <a:extLst>
                    <a:ext uri="{9D8B030D-6E8A-4147-A177-3AD203B41FA5}">
                      <a16:colId xmlns:a16="http://schemas.microsoft.com/office/drawing/2014/main" val="3735168290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9648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&gt;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(MESO)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64990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3B5EDF09-24B2-441B-B744-237759A86A36}"/>
              </a:ext>
            </a:extLst>
          </p:cNvPr>
          <p:cNvSpPr/>
          <p:nvPr/>
        </p:nvSpPr>
        <p:spPr>
          <a:xfrm rot="5400000">
            <a:off x="10467515" y="3504125"/>
            <a:ext cx="452284" cy="1467157"/>
          </a:xfrm>
          <a:prstGeom prst="rightBrace">
            <a:avLst>
              <a:gd name="adj1" fmla="val 147463"/>
              <a:gd name="adj2" fmla="val 50000"/>
            </a:avLst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7A090-50E8-4DC1-AB2A-D84AA2032639}"/>
              </a:ext>
            </a:extLst>
          </p:cNvPr>
          <p:cNvSpPr/>
          <p:nvPr/>
        </p:nvSpPr>
        <p:spPr>
          <a:xfrm>
            <a:off x="9092677" y="4572000"/>
            <a:ext cx="320196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CC"/>
                </a:solidFill>
              </a:rPr>
              <a:t>VI: G</a:t>
            </a:r>
            <a:r>
              <a:rPr lang="en-US" sz="3200" b="1" baseline="-25000" dirty="0">
                <a:solidFill>
                  <a:srgbClr val="0000CC"/>
                </a:solidFill>
              </a:rPr>
              <a:t>PZP</a:t>
            </a:r>
            <a:endParaRPr lang="en-US" b="1" dirty="0">
              <a:solidFill>
                <a:srgbClr val="0000CC"/>
              </a:solidFill>
            </a:endParaRPr>
          </a:p>
          <a:p>
            <a:pPr algn="ctr"/>
            <a:r>
              <a:rPr lang="en-US" b="1" dirty="0"/>
              <a:t>Growth of </a:t>
            </a:r>
            <a:r>
              <a:rPr lang="en-US" b="1" dirty="0" err="1"/>
              <a:t>Protozooplankton</a:t>
            </a:r>
            <a:endParaRPr lang="en-US" b="1" dirty="0"/>
          </a:p>
          <a:p>
            <a:pPr algn="ctr"/>
            <a:r>
              <a:rPr lang="en-US" b="1" dirty="0"/>
              <a:t>(i.e. ciliates and dinoflagellates</a:t>
            </a:r>
            <a:r>
              <a:rPr lang="en-US" altLang="zh-TW" b="1" dirty="0"/>
              <a:t>)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07208-EFFC-468E-AB11-28107C47809F}"/>
              </a:ext>
            </a:extLst>
          </p:cNvPr>
          <p:cNvSpPr/>
          <p:nvPr/>
        </p:nvSpPr>
        <p:spPr>
          <a:xfrm>
            <a:off x="9960079" y="471948"/>
            <a:ext cx="1482423" cy="3539613"/>
          </a:xfrm>
          <a:prstGeom prst="rect">
            <a:avLst/>
          </a:prstGeom>
          <a:solidFill>
            <a:srgbClr val="00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8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D3F0A86D-5E51-4BDE-AB3B-33ABC19D7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91870"/>
              </p:ext>
            </p:extLst>
          </p:nvPr>
        </p:nvGraphicFramePr>
        <p:xfrm>
          <a:off x="378541" y="640080"/>
          <a:ext cx="1162664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2002301054"/>
                    </a:ext>
                  </a:extLst>
                </a:gridCol>
                <a:gridCol w="9723252">
                  <a:extLst>
                    <a:ext uri="{9D8B030D-6E8A-4147-A177-3AD203B41FA5}">
                      <a16:colId xmlns:a16="http://schemas.microsoft.com/office/drawing/2014/main" val="248558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Objective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Measurements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62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 (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sz="2400" b="1" baseline="-250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Bacteria flowcytometry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5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16s sequence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14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II (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sz="2400" b="1" baseline="-25000" dirty="0" err="1">
                          <a:solidFill>
                            <a:schemeClr val="tx1"/>
                          </a:solidFill>
                        </a:rPr>
                        <a:t>HNF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HNF microscopic count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70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18s sequence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5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III (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sz="2400" b="1" baseline="-250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In situ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FlowCAM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62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IV: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sz="2400" b="1" baseline="-25000" dirty="0" err="1">
                          <a:solidFill>
                            <a:schemeClr val="tx1"/>
                          </a:solidFill>
                        </a:rPr>
                        <a:t>MZP</a:t>
                      </a:r>
                      <a:endParaRPr lang="en-US" altLang="zh-TW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In situ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FlowCAM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MZP include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protozooplankton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(ciliates and dinoflagellates), nauplii and copepodites,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but 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In situ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nauplii and copepodites density might not be high enough to be measured.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V: G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</a:rPr>
                        <a:t>HNF</a:t>
                      </a:r>
                      <a:endParaRPr lang="en-US" altLang="zh-TW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HNF microscopic count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30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VI: G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</a:rPr>
                        <a:t>PZP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In situ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FlowCAM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Growth of nauplii and copepodites can be measured by the existing GR experiment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5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704</Words>
  <Application>Microsoft Office PowerPoint</Application>
  <PresentationFormat>Widescreen</PresentationFormat>
  <Paragraphs>417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Chang</dc:creator>
  <cp:lastModifiedBy>OSCAR Chang</cp:lastModifiedBy>
  <cp:revision>15</cp:revision>
  <dcterms:created xsi:type="dcterms:W3CDTF">2020-04-04T10:32:38Z</dcterms:created>
  <dcterms:modified xsi:type="dcterms:W3CDTF">2020-04-04T17:26:05Z</dcterms:modified>
</cp:coreProperties>
</file>