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56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FA0C-1C12-461B-A0D2-158F655E0E5E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CD43-A4A6-48CB-86A5-315B05C66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4A80B-276C-45A9-A413-AD2D2664A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9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6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7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5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0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BA12-4A7B-4C97-BC3C-235E4D84433B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5494-C7F6-4954-8468-50BE974D4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7991083" y="135171"/>
            <a:ext cx="3524495" cy="3031013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4948453" y="135172"/>
            <a:ext cx="3604826" cy="303101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991083" y="143918"/>
            <a:ext cx="3198159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III </a:t>
            </a:r>
            <a:r>
              <a:rPr lang="en-US" altLang="zh-TW" sz="1600" dirty="0"/>
              <a:t>(&lt;20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)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48452" y="145110"/>
            <a:ext cx="3042631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74662" y="135172"/>
            <a:ext cx="2931543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graphicFrame>
        <p:nvGraphicFramePr>
          <p:cNvPr id="5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1084"/>
              </p:ext>
            </p:extLst>
          </p:nvPr>
        </p:nvGraphicFramePr>
        <p:xfrm>
          <a:off x="710410" y="477848"/>
          <a:ext cx="10805168" cy="268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16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</a:tblGrid>
              <a:tr h="5376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Treatment</a:t>
                      </a:r>
                      <a:r>
                        <a:rPr lang="zh-TW" altLang="en-US" sz="1600" dirty="0"/>
                        <a:t> 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(~1 L; 2 reps)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30 </a:t>
                      </a:r>
                      <a:r>
                        <a:rPr lang="en-US" sz="1600" baseline="0" dirty="0" err="1"/>
                        <a:t>kDa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(virus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0.2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(particle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(</a:t>
                      </a:r>
                      <a:r>
                        <a:rPr lang="en-US" sz="1600" baseline="0" dirty="0"/>
                        <a:t>HNF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baseline="0" dirty="0"/>
                        <a:t>(MZP)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50577" y="3303224"/>
            <a:ext cx="11974749" cy="3481696"/>
            <a:chOff x="150577" y="29184"/>
            <a:chExt cx="11974749" cy="3481696"/>
          </a:xfrm>
        </p:grpSpPr>
        <p:sp>
          <p:nvSpPr>
            <p:cNvPr id="10" name="圓角矩形 9"/>
            <p:cNvSpPr/>
            <p:nvPr/>
          </p:nvSpPr>
          <p:spPr>
            <a:xfrm>
              <a:off x="3484883" y="29184"/>
              <a:ext cx="7200000" cy="314618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50000"/>
                <a:alpha val="5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120470" y="568036"/>
              <a:ext cx="4363397" cy="2607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4">
              <a:extLst>
                <a:ext uri="{FF2B5EF4-FFF2-40B4-BE49-F238E27FC236}">
                  <a16:creationId xmlns:a16="http://schemas.microsoft.com/office/drawing/2014/main" id="{BE1A00EB-6BE7-41D6-A051-E8F847BB9C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577" y="3175367"/>
              <a:ext cx="11974749" cy="12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2120630" y="2720961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Bacteria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926BDF44-562E-4ABA-BE18-ED2E39741C50}"/>
                </a:ext>
              </a:extLst>
            </p:cNvPr>
            <p:cNvSpPr/>
            <p:nvPr/>
          </p:nvSpPr>
          <p:spPr>
            <a:xfrm>
              <a:off x="3306426" y="2721221"/>
              <a:ext cx="31632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Phytoplankton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777C7694-B3D4-4D54-B0D6-3B1CC50111FD}"/>
                </a:ext>
              </a:extLst>
            </p:cNvPr>
            <p:cNvSpPr txBox="1"/>
            <p:nvPr/>
          </p:nvSpPr>
          <p:spPr>
            <a:xfrm>
              <a:off x="1845327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85F30810-E2AE-49BE-AF1F-F92759E1E4E1}"/>
                </a:ext>
              </a:extLst>
            </p:cNvPr>
            <p:cNvSpPr txBox="1"/>
            <p:nvPr/>
          </p:nvSpPr>
          <p:spPr>
            <a:xfrm>
              <a:off x="3306427" y="3141548"/>
              <a:ext cx="27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C3F1E4E8-6F85-484F-AE1E-D0FA2CBC4A51}"/>
                </a:ext>
              </a:extLst>
            </p:cNvPr>
            <p:cNvSpPr txBox="1"/>
            <p:nvPr/>
          </p:nvSpPr>
          <p:spPr>
            <a:xfrm>
              <a:off x="5698711" y="3141548"/>
              <a:ext cx="43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57DC5A30-AE48-4852-89FE-DB36040A1D0E}"/>
                </a:ext>
              </a:extLst>
            </p:cNvPr>
            <p:cNvSpPr txBox="1"/>
            <p:nvPr/>
          </p:nvSpPr>
          <p:spPr>
            <a:xfrm>
              <a:off x="10225888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</p:txBody>
        </p:sp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CD139179-2C8F-4B1D-A232-E18BF3A31442}"/>
                </a:ext>
              </a:extLst>
            </p:cNvPr>
            <p:cNvSpPr/>
            <p:nvPr/>
          </p:nvSpPr>
          <p:spPr>
            <a:xfrm>
              <a:off x="3484883" y="1666092"/>
              <a:ext cx="2984748" cy="504597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Heterotrphic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nanoflagellate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(HNF)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3">
              <a:extLst>
                <a:ext uri="{FF2B5EF4-FFF2-40B4-BE49-F238E27FC236}">
                  <a16:creationId xmlns:a16="http://schemas.microsoft.com/office/drawing/2014/main" id="{F2CF36C7-D794-4BEE-9F64-98F64D862CD1}"/>
                </a:ext>
              </a:extLst>
            </p:cNvPr>
            <p:cNvSpPr/>
            <p:nvPr/>
          </p:nvSpPr>
          <p:spPr>
            <a:xfrm>
              <a:off x="7592366" y="505841"/>
              <a:ext cx="2908825" cy="109922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Crustacean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microzooplankton</a:t>
              </a:r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Nauplii</a:t>
              </a:r>
              <a:endParaRPr lang="en-US" altLang="zh-TW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Copepodites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0"/>
              <a:endCxn id="20" idx="1"/>
            </p:cNvCxnSpPr>
            <p:nvPr/>
          </p:nvCxnSpPr>
          <p:spPr>
            <a:xfrm flipV="1">
              <a:off x="2803033" y="1918391"/>
              <a:ext cx="681850" cy="80257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6469631" y="1055451"/>
              <a:ext cx="1122735" cy="86294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88F070A-228A-4875-8DFD-4326F13E38B0}"/>
                </a:ext>
              </a:extLst>
            </p:cNvPr>
            <p:cNvCxnSpPr>
              <a:cxnSpLocks/>
              <a:stCxn id="15" idx="3"/>
              <a:endCxn id="21" idx="2"/>
            </p:cNvCxnSpPr>
            <p:nvPr/>
          </p:nvCxnSpPr>
          <p:spPr>
            <a:xfrm flipV="1">
              <a:off x="6469631" y="1605061"/>
              <a:ext cx="2577148" cy="131116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81EA4B9B-95FD-4124-94B6-37EC8AF26065}"/>
                </a:ext>
              </a:extLst>
            </p:cNvPr>
            <p:cNvSpPr txBox="1"/>
            <p:nvPr/>
          </p:nvSpPr>
          <p:spPr>
            <a:xfrm>
              <a:off x="7703312" y="2231985"/>
              <a:ext cx="79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MP</a:t>
              </a:r>
            </a:p>
          </p:txBody>
        </p:sp>
        <p:sp>
          <p:nvSpPr>
            <p:cNvPr id="26" name="TextBox 47">
              <a:extLst>
                <a:ext uri="{FF2B5EF4-FFF2-40B4-BE49-F238E27FC236}">
                  <a16:creationId xmlns:a16="http://schemas.microsoft.com/office/drawing/2014/main" id="{0645FF36-FD46-4D70-8FC0-0A0E3FBB0D8E}"/>
                </a:ext>
              </a:extLst>
            </p:cNvPr>
            <p:cNvSpPr txBox="1"/>
            <p:nvPr/>
          </p:nvSpPr>
          <p:spPr>
            <a:xfrm>
              <a:off x="6525514" y="898086"/>
              <a:ext cx="85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MH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2498328" y="1975085"/>
              <a:ext cx="8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HB</a:t>
              </a: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6DC78602-E7DA-44EB-A255-E743F2F70918}"/>
                </a:ext>
              </a:extLst>
            </p:cNvPr>
            <p:cNvSpPr txBox="1"/>
            <p:nvPr/>
          </p:nvSpPr>
          <p:spPr>
            <a:xfrm>
              <a:off x="10851142" y="2646678"/>
              <a:ext cx="1269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Size</a:t>
              </a:r>
            </a:p>
            <a:p>
              <a:pPr algn="ctr"/>
              <a:r>
                <a:rPr lang="en-US" sz="1400" dirty="0"/>
                <a:t>(ESD; </a:t>
              </a:r>
              <a:r>
                <a:rPr lang="el-GR" sz="1400" dirty="0"/>
                <a:t>μ</a:t>
              </a:r>
              <a:r>
                <a:rPr lang="en-US" sz="1400" dirty="0"/>
                <a:t>m)</a:t>
              </a:r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15" idx="0"/>
              <a:endCxn id="20" idx="2"/>
            </p:cNvCxnSpPr>
            <p:nvPr/>
          </p:nvCxnSpPr>
          <p:spPr>
            <a:xfrm flipV="1">
              <a:off x="4888029" y="2170689"/>
              <a:ext cx="89228" cy="55053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555548" y="2107527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Virus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1"/>
              <a:endCxn id="30" idx="2"/>
            </p:cNvCxnSpPr>
            <p:nvPr/>
          </p:nvCxnSpPr>
          <p:spPr>
            <a:xfrm flipH="1" flipV="1">
              <a:off x="1237951" y="2497531"/>
              <a:ext cx="882679" cy="4184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1297583" y="2646439"/>
              <a:ext cx="78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VB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484883" y="35425"/>
              <a:ext cx="3198158" cy="338554"/>
            </a:xfrm>
            <a:prstGeom prst="rect">
              <a:avLst/>
            </a:prstGeom>
            <a:solidFill>
              <a:schemeClr val="accent4">
                <a:lumMod val="5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Dilution exp. III </a:t>
              </a:r>
              <a:r>
                <a:rPr lang="en-US" altLang="zh-TW" sz="1600" dirty="0"/>
                <a:t>(&lt;20</a:t>
              </a:r>
              <a:r>
                <a:rPr lang="el-GR" altLang="zh-TW" sz="1600" dirty="0"/>
                <a:t> μ</a:t>
              </a:r>
              <a:r>
                <a:rPr lang="en-US" altLang="zh-TW" sz="1600" dirty="0"/>
                <a:t>m + &lt;200</a:t>
              </a:r>
              <a:r>
                <a:rPr lang="el-GR" altLang="zh-TW" sz="1600" dirty="0"/>
                <a:t> μ</a:t>
              </a:r>
              <a:r>
                <a:rPr lang="en-US" altLang="zh-TW" sz="1600" dirty="0"/>
                <a:t>m )</a:t>
              </a:r>
              <a:endParaRPr lang="zh-TW" altLang="en-US" sz="16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127463" y="566028"/>
              <a:ext cx="3042630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u="sng" dirty="0"/>
                <a:t>Dilution exp. II </a:t>
              </a:r>
              <a:r>
                <a:rPr lang="en-US" altLang="zh-TW" sz="1600" u="sng" dirty="0"/>
                <a:t>(&lt;0.2 </a:t>
              </a:r>
              <a:r>
                <a:rPr lang="el-GR" altLang="zh-TW" sz="1600" u="sng" dirty="0"/>
                <a:t>μ</a:t>
              </a:r>
              <a:r>
                <a:rPr lang="en-US" altLang="zh-TW" sz="1600" u="sng" dirty="0"/>
                <a:t>m + &lt;20</a:t>
              </a:r>
              <a:r>
                <a:rPr lang="el-GR" altLang="zh-TW" sz="1600" u="sng" dirty="0"/>
                <a:t> μ</a:t>
              </a:r>
              <a:r>
                <a:rPr lang="en-US" altLang="zh-TW" sz="1600" u="sng" dirty="0"/>
                <a:t>m)</a:t>
              </a:r>
              <a:endParaRPr lang="zh-TW" altLang="en-US" sz="1600" u="sng" dirty="0"/>
            </a:p>
          </p:txBody>
        </p:sp>
        <p:sp>
          <p:nvSpPr>
            <p:cNvPr id="35" name="TextBox 48">
              <a:extLst>
                <a:ext uri="{FF2B5EF4-FFF2-40B4-BE49-F238E27FC236}">
                  <a16:creationId xmlns:a16="http://schemas.microsoft.com/office/drawing/2014/main" id="{C66BF2F1-0215-4422-9F94-678D8E325B3A}"/>
                </a:ext>
              </a:extLst>
            </p:cNvPr>
            <p:cNvSpPr txBox="1"/>
            <p:nvPr/>
          </p:nvSpPr>
          <p:spPr>
            <a:xfrm>
              <a:off x="4231688" y="2273521"/>
              <a:ext cx="83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HP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1974663" y="135172"/>
            <a:ext cx="2973790" cy="3068243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4948453" y="135172"/>
            <a:ext cx="3604826" cy="303101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948452" y="145110"/>
            <a:ext cx="3042631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74662" y="135172"/>
            <a:ext cx="2931543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graphicFrame>
        <p:nvGraphicFramePr>
          <p:cNvPr id="57" name="Table 5"/>
          <p:cNvGraphicFramePr>
            <a:graphicFrameLocks noGrp="1"/>
          </p:cNvGraphicFramePr>
          <p:nvPr>
            <p:extLst/>
          </p:nvPr>
        </p:nvGraphicFramePr>
        <p:xfrm>
          <a:off x="710410" y="477848"/>
          <a:ext cx="10805168" cy="268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16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</a:tblGrid>
              <a:tr h="5376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Treatment</a:t>
                      </a:r>
                      <a:r>
                        <a:rPr lang="zh-TW" altLang="en-US" sz="1600" dirty="0"/>
                        <a:t> 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(~1 L; 2 reps)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30 </a:t>
                      </a:r>
                      <a:r>
                        <a:rPr lang="en-US" sz="1600" baseline="0" dirty="0" err="1"/>
                        <a:t>kDa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(virus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0.2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(particle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(</a:t>
                      </a:r>
                      <a:r>
                        <a:rPr lang="en-US" sz="1600" baseline="0" dirty="0"/>
                        <a:t>HNF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baseline="0" dirty="0"/>
                        <a:t>(MZP)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50577" y="3779881"/>
            <a:ext cx="11974749" cy="3005039"/>
            <a:chOff x="150577" y="505841"/>
            <a:chExt cx="11974749" cy="3005039"/>
          </a:xfrm>
        </p:grpSpPr>
        <p:sp>
          <p:nvSpPr>
            <p:cNvPr id="11" name="圓角矩形 10"/>
            <p:cNvSpPr/>
            <p:nvPr/>
          </p:nvSpPr>
          <p:spPr>
            <a:xfrm>
              <a:off x="2120470" y="568036"/>
              <a:ext cx="4363397" cy="2607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4">
              <a:extLst>
                <a:ext uri="{FF2B5EF4-FFF2-40B4-BE49-F238E27FC236}">
                  <a16:creationId xmlns:a16="http://schemas.microsoft.com/office/drawing/2014/main" id="{BE1A00EB-6BE7-41D6-A051-E8F847BB9C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577" y="3175367"/>
              <a:ext cx="11974749" cy="12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2120630" y="2720961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Bacteria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926BDF44-562E-4ABA-BE18-ED2E39741C50}"/>
                </a:ext>
              </a:extLst>
            </p:cNvPr>
            <p:cNvSpPr/>
            <p:nvPr/>
          </p:nvSpPr>
          <p:spPr>
            <a:xfrm>
              <a:off x="3306426" y="2721221"/>
              <a:ext cx="31632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Phytoplankton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777C7694-B3D4-4D54-B0D6-3B1CC50111FD}"/>
                </a:ext>
              </a:extLst>
            </p:cNvPr>
            <p:cNvSpPr txBox="1"/>
            <p:nvPr/>
          </p:nvSpPr>
          <p:spPr>
            <a:xfrm>
              <a:off x="1845327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85F30810-E2AE-49BE-AF1F-F92759E1E4E1}"/>
                </a:ext>
              </a:extLst>
            </p:cNvPr>
            <p:cNvSpPr txBox="1"/>
            <p:nvPr/>
          </p:nvSpPr>
          <p:spPr>
            <a:xfrm>
              <a:off x="3306427" y="3141548"/>
              <a:ext cx="27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C3F1E4E8-6F85-484F-AE1E-D0FA2CBC4A51}"/>
                </a:ext>
              </a:extLst>
            </p:cNvPr>
            <p:cNvSpPr txBox="1"/>
            <p:nvPr/>
          </p:nvSpPr>
          <p:spPr>
            <a:xfrm>
              <a:off x="5698711" y="3141548"/>
              <a:ext cx="43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57DC5A30-AE48-4852-89FE-DB36040A1D0E}"/>
                </a:ext>
              </a:extLst>
            </p:cNvPr>
            <p:cNvSpPr txBox="1"/>
            <p:nvPr/>
          </p:nvSpPr>
          <p:spPr>
            <a:xfrm>
              <a:off x="10225888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</p:txBody>
        </p:sp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CD139179-2C8F-4B1D-A232-E18BF3A31442}"/>
                </a:ext>
              </a:extLst>
            </p:cNvPr>
            <p:cNvSpPr/>
            <p:nvPr/>
          </p:nvSpPr>
          <p:spPr>
            <a:xfrm>
              <a:off x="3484883" y="1666092"/>
              <a:ext cx="2984748" cy="504597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Heterotrphic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nanoflagellate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(HNF)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3">
              <a:extLst>
                <a:ext uri="{FF2B5EF4-FFF2-40B4-BE49-F238E27FC236}">
                  <a16:creationId xmlns:a16="http://schemas.microsoft.com/office/drawing/2014/main" id="{F2CF36C7-D794-4BEE-9F64-98F64D862CD1}"/>
                </a:ext>
              </a:extLst>
            </p:cNvPr>
            <p:cNvSpPr/>
            <p:nvPr/>
          </p:nvSpPr>
          <p:spPr>
            <a:xfrm>
              <a:off x="7592366" y="505841"/>
              <a:ext cx="2908825" cy="109922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Crustacean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microzooplankton</a:t>
              </a:r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Nauplii</a:t>
              </a:r>
              <a:endParaRPr lang="en-US" altLang="zh-TW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Copepodites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0"/>
              <a:endCxn id="20" idx="1"/>
            </p:cNvCxnSpPr>
            <p:nvPr/>
          </p:nvCxnSpPr>
          <p:spPr>
            <a:xfrm flipV="1">
              <a:off x="2803033" y="1918391"/>
              <a:ext cx="681850" cy="80257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6469631" y="1055451"/>
              <a:ext cx="1122735" cy="862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88F070A-228A-4875-8DFD-4326F13E38B0}"/>
                </a:ext>
              </a:extLst>
            </p:cNvPr>
            <p:cNvCxnSpPr>
              <a:cxnSpLocks/>
              <a:stCxn id="15" idx="3"/>
              <a:endCxn id="21" idx="2"/>
            </p:cNvCxnSpPr>
            <p:nvPr/>
          </p:nvCxnSpPr>
          <p:spPr>
            <a:xfrm flipV="1">
              <a:off x="6469631" y="1605061"/>
              <a:ext cx="2577148" cy="13111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81EA4B9B-95FD-4124-94B6-37EC8AF26065}"/>
                </a:ext>
              </a:extLst>
            </p:cNvPr>
            <p:cNvSpPr txBox="1"/>
            <p:nvPr/>
          </p:nvSpPr>
          <p:spPr>
            <a:xfrm>
              <a:off x="7703312" y="2231985"/>
              <a:ext cx="79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MP</a:t>
              </a:r>
            </a:p>
          </p:txBody>
        </p:sp>
        <p:sp>
          <p:nvSpPr>
            <p:cNvPr id="26" name="TextBox 47">
              <a:extLst>
                <a:ext uri="{FF2B5EF4-FFF2-40B4-BE49-F238E27FC236}">
                  <a16:creationId xmlns:a16="http://schemas.microsoft.com/office/drawing/2014/main" id="{0645FF36-FD46-4D70-8FC0-0A0E3FBB0D8E}"/>
                </a:ext>
              </a:extLst>
            </p:cNvPr>
            <p:cNvSpPr txBox="1"/>
            <p:nvPr/>
          </p:nvSpPr>
          <p:spPr>
            <a:xfrm>
              <a:off x="6525514" y="898086"/>
              <a:ext cx="85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MH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2498328" y="1975085"/>
              <a:ext cx="8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HB</a:t>
              </a: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6DC78602-E7DA-44EB-A255-E743F2F70918}"/>
                </a:ext>
              </a:extLst>
            </p:cNvPr>
            <p:cNvSpPr txBox="1"/>
            <p:nvPr/>
          </p:nvSpPr>
          <p:spPr>
            <a:xfrm>
              <a:off x="10851142" y="2646678"/>
              <a:ext cx="1269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Size</a:t>
              </a:r>
            </a:p>
            <a:p>
              <a:pPr algn="ctr"/>
              <a:r>
                <a:rPr lang="en-US" sz="1400" dirty="0"/>
                <a:t>(ESD; </a:t>
              </a:r>
              <a:r>
                <a:rPr lang="el-GR" sz="1400" dirty="0"/>
                <a:t>μ</a:t>
              </a:r>
              <a:r>
                <a:rPr lang="en-US" sz="1400" dirty="0"/>
                <a:t>m)</a:t>
              </a:r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15" idx="0"/>
              <a:endCxn id="20" idx="2"/>
            </p:cNvCxnSpPr>
            <p:nvPr/>
          </p:nvCxnSpPr>
          <p:spPr>
            <a:xfrm flipV="1">
              <a:off x="4888029" y="2170689"/>
              <a:ext cx="89228" cy="55053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555548" y="2107527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Virus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1"/>
              <a:endCxn id="30" idx="2"/>
            </p:cNvCxnSpPr>
            <p:nvPr/>
          </p:nvCxnSpPr>
          <p:spPr>
            <a:xfrm flipH="1" flipV="1">
              <a:off x="1237951" y="2497531"/>
              <a:ext cx="882679" cy="4184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1297583" y="2646439"/>
              <a:ext cx="78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VB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127463" y="566028"/>
              <a:ext cx="3042630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u="sng" dirty="0"/>
                <a:t>Dilution exp. II </a:t>
              </a:r>
              <a:r>
                <a:rPr lang="en-US" altLang="zh-TW" sz="1600" u="sng" dirty="0"/>
                <a:t>(&lt;0.2 </a:t>
              </a:r>
              <a:r>
                <a:rPr lang="el-GR" altLang="zh-TW" sz="1600" u="sng" dirty="0"/>
                <a:t>μ</a:t>
              </a:r>
              <a:r>
                <a:rPr lang="en-US" altLang="zh-TW" sz="1600" u="sng" dirty="0"/>
                <a:t>m + &lt;20</a:t>
              </a:r>
              <a:r>
                <a:rPr lang="el-GR" altLang="zh-TW" sz="1600" u="sng" dirty="0"/>
                <a:t> μ</a:t>
              </a:r>
              <a:r>
                <a:rPr lang="en-US" altLang="zh-TW" sz="1600" u="sng" dirty="0"/>
                <a:t>m)</a:t>
              </a:r>
              <a:endParaRPr lang="zh-TW" altLang="en-US" sz="1600" u="sng" dirty="0"/>
            </a:p>
          </p:txBody>
        </p:sp>
        <p:sp>
          <p:nvSpPr>
            <p:cNvPr id="35" name="TextBox 48">
              <a:extLst>
                <a:ext uri="{FF2B5EF4-FFF2-40B4-BE49-F238E27FC236}">
                  <a16:creationId xmlns:a16="http://schemas.microsoft.com/office/drawing/2014/main" id="{C66BF2F1-0215-4422-9F94-678D8E325B3A}"/>
                </a:ext>
              </a:extLst>
            </p:cNvPr>
            <p:cNvSpPr txBox="1"/>
            <p:nvPr/>
          </p:nvSpPr>
          <p:spPr>
            <a:xfrm>
              <a:off x="4231688" y="2273521"/>
              <a:ext cx="83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HP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1974663" y="135173"/>
            <a:ext cx="2973790" cy="3290156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8553279" y="135171"/>
            <a:ext cx="2962299" cy="3290157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-2" y="0"/>
            <a:ext cx="502920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Station 2-1 @ 12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hour</a:t>
            </a:r>
            <a:endParaRPr lang="zh-TW" altLang="en-US" sz="32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02" y="467139"/>
            <a:ext cx="10651058" cy="63908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47120" y="4297017"/>
            <a:ext cx="502920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663300"/>
                </a:solidFill>
              </a:rPr>
              <a:t>R</a:t>
            </a:r>
            <a:r>
              <a:rPr lang="en-US" altLang="zh-TW" sz="3200" b="1" baseline="30000" dirty="0" smtClean="0">
                <a:solidFill>
                  <a:srgbClr val="663300"/>
                </a:solidFill>
              </a:rPr>
              <a:t>2</a:t>
            </a:r>
            <a:r>
              <a:rPr lang="en-US" altLang="zh-TW" sz="3200" b="1" dirty="0" smtClean="0">
                <a:solidFill>
                  <a:srgbClr val="663300"/>
                </a:solidFill>
              </a:rPr>
              <a:t> = 0.26 p = 0.05</a:t>
            </a:r>
          </a:p>
          <a:p>
            <a:r>
              <a:rPr lang="en-US" altLang="zh-TW" sz="3200" b="1" dirty="0" smtClean="0">
                <a:solidFill>
                  <a:srgbClr val="00CC00"/>
                </a:solidFill>
              </a:rPr>
              <a:t>R</a:t>
            </a:r>
            <a:r>
              <a:rPr lang="en-US" altLang="zh-TW" sz="3200" b="1" baseline="30000" dirty="0" smtClean="0">
                <a:solidFill>
                  <a:srgbClr val="00CC00"/>
                </a:solidFill>
              </a:rPr>
              <a:t>2</a:t>
            </a:r>
            <a:r>
              <a:rPr lang="en-US" altLang="zh-TW" sz="3200" b="1" dirty="0" smtClean="0">
                <a:solidFill>
                  <a:srgbClr val="00CC00"/>
                </a:solidFill>
              </a:rPr>
              <a:t> = 0.16 p = 0.1</a:t>
            </a:r>
            <a:endParaRPr lang="zh-TW" altLang="en-US" sz="3200" b="1" dirty="0" smtClean="0">
              <a:solidFill>
                <a:srgbClr val="00CC00"/>
              </a:solidFill>
            </a:endParaRPr>
          </a:p>
          <a:p>
            <a:r>
              <a:rPr lang="en-US" altLang="zh-TW" sz="3200" b="1" dirty="0" smtClean="0"/>
              <a:t>R</a:t>
            </a:r>
            <a:r>
              <a:rPr lang="en-US" altLang="zh-TW" sz="3200" b="1" baseline="30000" dirty="0" smtClean="0"/>
              <a:t>2</a:t>
            </a:r>
            <a:r>
              <a:rPr lang="en-US" altLang="zh-TW" sz="3200" b="1" dirty="0" smtClean="0"/>
              <a:t> = 0.27 p = 0.05</a:t>
            </a:r>
            <a:endParaRPr lang="zh-TW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017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53"/>
          <p:cNvSpPr txBox="1"/>
          <p:nvPr/>
        </p:nvSpPr>
        <p:spPr>
          <a:xfrm>
            <a:off x="4948452" y="135171"/>
            <a:ext cx="3042631" cy="338554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II </a:t>
            </a:r>
            <a:r>
              <a:rPr lang="en-US" altLang="zh-TW" sz="1600" u="sng" dirty="0"/>
              <a:t>(&lt;0.2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+ &lt;20</a:t>
            </a:r>
            <a:r>
              <a:rPr lang="el-GR" altLang="zh-TW" sz="1600" u="sng" dirty="0"/>
              <a:t> μ</a:t>
            </a:r>
            <a:r>
              <a:rPr lang="en-US" altLang="zh-TW" sz="1600" u="sng" dirty="0"/>
              <a:t>m)</a:t>
            </a:r>
            <a:endParaRPr lang="zh-TW" altLang="en-US" sz="1600" u="sng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7991083" y="135171"/>
            <a:ext cx="3524495" cy="3031013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991083" y="133979"/>
            <a:ext cx="3198159" cy="33855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Dilution exp. III </a:t>
            </a:r>
            <a:r>
              <a:rPr lang="en-US" altLang="zh-TW" sz="1600" dirty="0"/>
              <a:t>(&lt;20</a:t>
            </a:r>
            <a:r>
              <a:rPr lang="el-GR" altLang="zh-TW" sz="1600" dirty="0"/>
              <a:t> μ</a:t>
            </a:r>
            <a:r>
              <a:rPr lang="en-US" altLang="zh-TW" sz="1600" dirty="0"/>
              <a:t>m + &lt;200</a:t>
            </a:r>
            <a:r>
              <a:rPr lang="el-GR" altLang="zh-TW" sz="1600" dirty="0"/>
              <a:t> μ</a:t>
            </a:r>
            <a:r>
              <a:rPr lang="en-US" altLang="zh-TW" sz="1600" dirty="0"/>
              <a:t>m )</a:t>
            </a:r>
            <a:endParaRPr lang="zh-TW" altLang="en-US" sz="16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74662" y="135172"/>
            <a:ext cx="2931543" cy="338554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u="sng" dirty="0"/>
              <a:t>Dilution exp. I </a:t>
            </a:r>
            <a:r>
              <a:rPr lang="en-US" altLang="zh-TW" sz="1600" u="sng" dirty="0"/>
              <a:t>(&lt;30 Da + &lt;20 </a:t>
            </a:r>
            <a:r>
              <a:rPr lang="el-GR" altLang="zh-TW" sz="1600" u="sng" dirty="0"/>
              <a:t>μ</a:t>
            </a:r>
            <a:r>
              <a:rPr lang="en-US" altLang="zh-TW" sz="1600" u="sng" dirty="0"/>
              <a:t>m )</a:t>
            </a:r>
            <a:endParaRPr lang="zh-TW" altLang="en-US" sz="1600" u="sng" dirty="0"/>
          </a:p>
        </p:txBody>
      </p:sp>
      <p:graphicFrame>
        <p:nvGraphicFramePr>
          <p:cNvPr id="57" name="Table 5"/>
          <p:cNvGraphicFramePr>
            <a:graphicFrameLocks noGrp="1"/>
          </p:cNvGraphicFramePr>
          <p:nvPr>
            <p:extLst/>
          </p:nvPr>
        </p:nvGraphicFramePr>
        <p:xfrm>
          <a:off x="710410" y="477848"/>
          <a:ext cx="10805168" cy="268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16">
                  <a:extLst>
                    <a:ext uri="{9D8B030D-6E8A-4147-A177-3AD203B41FA5}">
                      <a16:colId xmlns:a16="http://schemas.microsoft.com/office/drawing/2014/main" val="29900758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72858635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2437777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016760325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50863928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580221927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40762363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2118980061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1147838213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666739950"/>
                    </a:ext>
                  </a:extLst>
                </a:gridCol>
                <a:gridCol w="596672">
                  <a:extLst>
                    <a:ext uri="{9D8B030D-6E8A-4147-A177-3AD203B41FA5}">
                      <a16:colId xmlns:a16="http://schemas.microsoft.com/office/drawing/2014/main" val="3154320665"/>
                    </a:ext>
                  </a:extLst>
                </a:gridCol>
              </a:tblGrid>
              <a:tr h="53766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Treatment</a:t>
                      </a:r>
                      <a:r>
                        <a:rPr lang="zh-TW" altLang="en-US" sz="1600" dirty="0"/>
                        <a:t> 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(~1 L; 2 reps)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5235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30 </a:t>
                      </a:r>
                      <a:r>
                        <a:rPr lang="en-US" sz="1600" baseline="0" dirty="0" err="1"/>
                        <a:t>kDa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(virus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5149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0.2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(particle free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/>
                        <a:t>(</a:t>
                      </a:r>
                      <a:r>
                        <a:rPr lang="en-US" sz="1600" baseline="0" dirty="0"/>
                        <a:t>HNF</a:t>
                      </a:r>
                      <a:r>
                        <a:rPr lang="en-US" altLang="zh-TW" sz="1600" baseline="0" dirty="0"/>
                        <a:t>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994140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%</a:t>
                      </a:r>
                      <a:r>
                        <a:rPr lang="en-US" sz="1600" baseline="0" dirty="0"/>
                        <a:t> of &lt; 200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baseline="0" dirty="0"/>
                        <a:t>(MZP)</a:t>
                      </a:r>
                      <a:endParaRPr lang="en-US" sz="1600" dirty="0"/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37328" marR="37328" marT="18664" marB="18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37328" marR="37328" marT="18664" marB="1866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964826"/>
                  </a:ext>
                </a:extLst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50577" y="3303224"/>
            <a:ext cx="11974749" cy="3481696"/>
            <a:chOff x="150577" y="29184"/>
            <a:chExt cx="11974749" cy="3481696"/>
          </a:xfrm>
        </p:grpSpPr>
        <p:sp>
          <p:nvSpPr>
            <p:cNvPr id="10" name="圓角矩形 9"/>
            <p:cNvSpPr/>
            <p:nvPr/>
          </p:nvSpPr>
          <p:spPr>
            <a:xfrm>
              <a:off x="3484883" y="29184"/>
              <a:ext cx="7200000" cy="3146183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50000"/>
                <a:alpha val="5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4">
              <a:extLst>
                <a:ext uri="{FF2B5EF4-FFF2-40B4-BE49-F238E27FC236}">
                  <a16:creationId xmlns:a16="http://schemas.microsoft.com/office/drawing/2014/main" id="{BE1A00EB-6BE7-41D6-A051-E8F847BB9C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577" y="3175367"/>
              <a:ext cx="11974749" cy="12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2120630" y="2720961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Bacteria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2">
              <a:extLst>
                <a:ext uri="{FF2B5EF4-FFF2-40B4-BE49-F238E27FC236}">
                  <a16:creationId xmlns:a16="http://schemas.microsoft.com/office/drawing/2014/main" id="{926BDF44-562E-4ABA-BE18-ED2E39741C50}"/>
                </a:ext>
              </a:extLst>
            </p:cNvPr>
            <p:cNvSpPr/>
            <p:nvPr/>
          </p:nvSpPr>
          <p:spPr>
            <a:xfrm>
              <a:off x="3306426" y="2721221"/>
              <a:ext cx="31632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Phytoplankton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777C7694-B3D4-4D54-B0D6-3B1CC50111FD}"/>
                </a:ext>
              </a:extLst>
            </p:cNvPr>
            <p:cNvSpPr txBox="1"/>
            <p:nvPr/>
          </p:nvSpPr>
          <p:spPr>
            <a:xfrm>
              <a:off x="1845327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85F30810-E2AE-49BE-AF1F-F92759E1E4E1}"/>
                </a:ext>
              </a:extLst>
            </p:cNvPr>
            <p:cNvSpPr txBox="1"/>
            <p:nvPr/>
          </p:nvSpPr>
          <p:spPr>
            <a:xfrm>
              <a:off x="3306427" y="3141548"/>
              <a:ext cx="27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C3F1E4E8-6F85-484F-AE1E-D0FA2CBC4A51}"/>
                </a:ext>
              </a:extLst>
            </p:cNvPr>
            <p:cNvSpPr txBox="1"/>
            <p:nvPr/>
          </p:nvSpPr>
          <p:spPr>
            <a:xfrm>
              <a:off x="5698711" y="3141548"/>
              <a:ext cx="43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57DC5A30-AE48-4852-89FE-DB36040A1D0E}"/>
                </a:ext>
              </a:extLst>
            </p:cNvPr>
            <p:cNvSpPr txBox="1"/>
            <p:nvPr/>
          </p:nvSpPr>
          <p:spPr>
            <a:xfrm>
              <a:off x="10225888" y="3141548"/>
              <a:ext cx="55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</p:txBody>
        </p:sp>
        <p:sp>
          <p:nvSpPr>
            <p:cNvPr id="20" name="Rectangle: Rounded Corners 21">
              <a:extLst>
                <a:ext uri="{FF2B5EF4-FFF2-40B4-BE49-F238E27FC236}">
                  <a16:creationId xmlns:a16="http://schemas.microsoft.com/office/drawing/2014/main" id="{CD139179-2C8F-4B1D-A232-E18BF3A31442}"/>
                </a:ext>
              </a:extLst>
            </p:cNvPr>
            <p:cNvSpPr/>
            <p:nvPr/>
          </p:nvSpPr>
          <p:spPr>
            <a:xfrm>
              <a:off x="3484883" y="1666092"/>
              <a:ext cx="2984748" cy="504597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1"/>
                  </a:solidFill>
                </a:rPr>
                <a:t>Heterotrphic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nanoflagellate</a:t>
              </a:r>
              <a:r>
                <a:rPr lang="en-US" altLang="zh-TW" sz="1600" b="1" dirty="0">
                  <a:solidFill>
                    <a:schemeClr val="tx1"/>
                  </a:solidFill>
                </a:rPr>
                <a:t> (HNF)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3">
              <a:extLst>
                <a:ext uri="{FF2B5EF4-FFF2-40B4-BE49-F238E27FC236}">
                  <a16:creationId xmlns:a16="http://schemas.microsoft.com/office/drawing/2014/main" id="{F2CF36C7-D794-4BEE-9F64-98F64D862CD1}"/>
                </a:ext>
              </a:extLst>
            </p:cNvPr>
            <p:cNvSpPr/>
            <p:nvPr/>
          </p:nvSpPr>
          <p:spPr>
            <a:xfrm>
              <a:off x="7592366" y="505841"/>
              <a:ext cx="2908825" cy="109922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Crustacean </a:t>
              </a:r>
              <a:r>
                <a:rPr lang="en-US" altLang="zh-TW" sz="1600" b="1" dirty="0" err="1">
                  <a:solidFill>
                    <a:schemeClr val="tx1"/>
                  </a:solidFill>
                </a:rPr>
                <a:t>microzooplankton</a:t>
              </a:r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Nauplii</a:t>
              </a:r>
              <a:endParaRPr lang="en-US" altLang="zh-TW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Copepodites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0"/>
              <a:endCxn id="20" idx="1"/>
            </p:cNvCxnSpPr>
            <p:nvPr/>
          </p:nvCxnSpPr>
          <p:spPr>
            <a:xfrm flipV="1">
              <a:off x="2803033" y="1918391"/>
              <a:ext cx="681850" cy="802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6469631" y="1055451"/>
              <a:ext cx="1122735" cy="86294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88F070A-228A-4875-8DFD-4326F13E38B0}"/>
                </a:ext>
              </a:extLst>
            </p:cNvPr>
            <p:cNvCxnSpPr>
              <a:cxnSpLocks/>
              <a:stCxn id="15" idx="3"/>
              <a:endCxn id="21" idx="2"/>
            </p:cNvCxnSpPr>
            <p:nvPr/>
          </p:nvCxnSpPr>
          <p:spPr>
            <a:xfrm flipV="1">
              <a:off x="6469631" y="1605061"/>
              <a:ext cx="2577148" cy="131116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81EA4B9B-95FD-4124-94B6-37EC8AF26065}"/>
                </a:ext>
              </a:extLst>
            </p:cNvPr>
            <p:cNvSpPr txBox="1"/>
            <p:nvPr/>
          </p:nvSpPr>
          <p:spPr>
            <a:xfrm>
              <a:off x="7703312" y="2231985"/>
              <a:ext cx="79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MP</a:t>
              </a:r>
            </a:p>
          </p:txBody>
        </p:sp>
        <p:sp>
          <p:nvSpPr>
            <p:cNvPr id="26" name="TextBox 47">
              <a:extLst>
                <a:ext uri="{FF2B5EF4-FFF2-40B4-BE49-F238E27FC236}">
                  <a16:creationId xmlns:a16="http://schemas.microsoft.com/office/drawing/2014/main" id="{0645FF36-FD46-4D70-8FC0-0A0E3FBB0D8E}"/>
                </a:ext>
              </a:extLst>
            </p:cNvPr>
            <p:cNvSpPr txBox="1"/>
            <p:nvPr/>
          </p:nvSpPr>
          <p:spPr>
            <a:xfrm>
              <a:off x="6525514" y="898086"/>
              <a:ext cx="85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3333FF"/>
                  </a:solidFill>
                </a:rPr>
                <a:t>GZ</a:t>
              </a:r>
              <a:r>
                <a:rPr lang="en-US" b="1" i="1" baseline="-25000" dirty="0">
                  <a:solidFill>
                    <a:srgbClr val="3333FF"/>
                  </a:solidFill>
                </a:rPr>
                <a:t>MH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2498328" y="1975085"/>
              <a:ext cx="88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HB</a:t>
              </a: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6DC78602-E7DA-44EB-A255-E743F2F70918}"/>
                </a:ext>
              </a:extLst>
            </p:cNvPr>
            <p:cNvSpPr txBox="1"/>
            <p:nvPr/>
          </p:nvSpPr>
          <p:spPr>
            <a:xfrm>
              <a:off x="10851142" y="2646678"/>
              <a:ext cx="1269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Size</a:t>
              </a:r>
            </a:p>
            <a:p>
              <a:pPr algn="ctr"/>
              <a:r>
                <a:rPr lang="en-US" sz="1400" dirty="0"/>
                <a:t>(ESD; </a:t>
              </a:r>
              <a:r>
                <a:rPr lang="el-GR" sz="1400" dirty="0"/>
                <a:t>μ</a:t>
              </a:r>
              <a:r>
                <a:rPr lang="en-US" sz="1400" dirty="0"/>
                <a:t>m)</a:t>
              </a:r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FD0AA-A7F5-4A07-9BAE-06FAFBFA16D8}"/>
                </a:ext>
              </a:extLst>
            </p:cNvPr>
            <p:cNvCxnSpPr>
              <a:cxnSpLocks/>
              <a:stCxn id="15" idx="0"/>
              <a:endCxn id="20" idx="2"/>
            </p:cNvCxnSpPr>
            <p:nvPr/>
          </p:nvCxnSpPr>
          <p:spPr>
            <a:xfrm flipV="1">
              <a:off x="4888029" y="2170689"/>
              <a:ext cx="89228" cy="550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1">
              <a:extLst>
                <a:ext uri="{FF2B5EF4-FFF2-40B4-BE49-F238E27FC236}">
                  <a16:creationId xmlns:a16="http://schemas.microsoft.com/office/drawing/2014/main" id="{89CC9ABF-6AA9-435E-B978-3D6A58E6D94E}"/>
                </a:ext>
              </a:extLst>
            </p:cNvPr>
            <p:cNvSpPr/>
            <p:nvPr/>
          </p:nvSpPr>
          <p:spPr>
            <a:xfrm>
              <a:off x="555548" y="2107527"/>
              <a:ext cx="1364805" cy="390004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Virus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26">
              <a:extLst>
                <a:ext uri="{FF2B5EF4-FFF2-40B4-BE49-F238E27FC236}">
                  <a16:creationId xmlns:a16="http://schemas.microsoft.com/office/drawing/2014/main" id="{2DDAC6FF-2391-4DB9-98BA-88EC230C8026}"/>
                </a:ext>
              </a:extLst>
            </p:cNvPr>
            <p:cNvCxnSpPr>
              <a:cxnSpLocks/>
              <a:stCxn id="14" idx="1"/>
              <a:endCxn id="30" idx="2"/>
            </p:cNvCxnSpPr>
            <p:nvPr/>
          </p:nvCxnSpPr>
          <p:spPr>
            <a:xfrm flipH="1" flipV="1">
              <a:off x="1237951" y="2497531"/>
              <a:ext cx="882679" cy="4184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8">
              <a:extLst>
                <a:ext uri="{FF2B5EF4-FFF2-40B4-BE49-F238E27FC236}">
                  <a16:creationId xmlns:a16="http://schemas.microsoft.com/office/drawing/2014/main" id="{EDFC1C43-4EF5-43DB-A430-BCE0299D7E3F}"/>
                </a:ext>
              </a:extLst>
            </p:cNvPr>
            <p:cNvSpPr txBox="1"/>
            <p:nvPr/>
          </p:nvSpPr>
          <p:spPr>
            <a:xfrm>
              <a:off x="1297583" y="2646439"/>
              <a:ext cx="78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VB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484883" y="35425"/>
              <a:ext cx="3198158" cy="338554"/>
            </a:xfrm>
            <a:prstGeom prst="rect">
              <a:avLst/>
            </a:prstGeom>
            <a:solidFill>
              <a:schemeClr val="accent4">
                <a:lumMod val="5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Dilution exp. III </a:t>
              </a:r>
              <a:r>
                <a:rPr lang="en-US" altLang="zh-TW" sz="1600" dirty="0"/>
                <a:t>(&lt;20</a:t>
              </a:r>
              <a:r>
                <a:rPr lang="el-GR" altLang="zh-TW" sz="1600" dirty="0"/>
                <a:t> μ</a:t>
              </a:r>
              <a:r>
                <a:rPr lang="en-US" altLang="zh-TW" sz="1600" dirty="0"/>
                <a:t>m + &lt;200</a:t>
              </a:r>
              <a:r>
                <a:rPr lang="el-GR" altLang="zh-TW" sz="1600" dirty="0"/>
                <a:t> μ</a:t>
              </a:r>
              <a:r>
                <a:rPr lang="en-US" altLang="zh-TW" sz="1600" dirty="0"/>
                <a:t>m )</a:t>
              </a:r>
              <a:endParaRPr lang="zh-TW" altLang="en-US" sz="1600" dirty="0"/>
            </a:p>
          </p:txBody>
        </p:sp>
        <p:sp>
          <p:nvSpPr>
            <p:cNvPr id="35" name="TextBox 48">
              <a:extLst>
                <a:ext uri="{FF2B5EF4-FFF2-40B4-BE49-F238E27FC236}">
                  <a16:creationId xmlns:a16="http://schemas.microsoft.com/office/drawing/2014/main" id="{C66BF2F1-0215-4422-9F94-678D8E325B3A}"/>
                </a:ext>
              </a:extLst>
            </p:cNvPr>
            <p:cNvSpPr txBox="1"/>
            <p:nvPr/>
          </p:nvSpPr>
          <p:spPr>
            <a:xfrm>
              <a:off x="4231688" y="2273521"/>
              <a:ext cx="83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GZ</a:t>
              </a:r>
              <a:r>
                <a:rPr lang="en-US" b="1" i="1" baseline="-25000" dirty="0"/>
                <a:t>HP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1974663" y="135173"/>
            <a:ext cx="2973790" cy="3110150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5A88E9FC-3D21-4876-B4F2-1A279877F796}"/>
              </a:ext>
            </a:extLst>
          </p:cNvPr>
          <p:cNvSpPr/>
          <p:nvPr/>
        </p:nvSpPr>
        <p:spPr>
          <a:xfrm>
            <a:off x="4948453" y="135172"/>
            <a:ext cx="3042630" cy="3110150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0" y="298174"/>
            <a:ext cx="10933969" cy="6559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" y="0"/>
            <a:ext cx="392595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12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hours incubation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249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0" y="298174"/>
            <a:ext cx="10933969" cy="65598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" y="0"/>
            <a:ext cx="392595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Station 2-1 @ 12 hour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520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3" y="298175"/>
            <a:ext cx="10933967" cy="65598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" y="0"/>
            <a:ext cx="392595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Station 2-1 @ 12 hour</a:t>
            </a:r>
            <a:endParaRPr lang="zh-TW" altLang="en-US" sz="32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5288340"/>
            <a:ext cx="1644927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663300"/>
                </a:solidFill>
              </a:rPr>
              <a:t>p = 0.09</a:t>
            </a:r>
          </a:p>
          <a:p>
            <a:r>
              <a:rPr lang="en-US" altLang="zh-TW" sz="3200" b="1" dirty="0" smtClean="0">
                <a:solidFill>
                  <a:srgbClr val="00CC00"/>
                </a:solidFill>
              </a:rPr>
              <a:t>p = 0.98</a:t>
            </a:r>
            <a:endParaRPr lang="zh-TW" altLang="en-US" sz="3200" b="1" dirty="0" smtClean="0">
              <a:solidFill>
                <a:srgbClr val="00CC00"/>
              </a:solidFill>
            </a:endParaRPr>
          </a:p>
          <a:p>
            <a:r>
              <a:rPr lang="en-US" altLang="zh-TW" sz="3200" b="1" dirty="0" smtClean="0"/>
              <a:t>p = 0.46</a:t>
            </a:r>
            <a:endParaRPr lang="zh-TW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773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30" y="298174"/>
            <a:ext cx="10933969" cy="65598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1" y="0"/>
            <a:ext cx="392595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24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hours incubation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135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675</Words>
  <Application>Microsoft Office PowerPoint</Application>
  <PresentationFormat>寬螢幕</PresentationFormat>
  <Paragraphs>347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OscarFHC</dc:creator>
  <cp:lastModifiedBy>OscarFHC</cp:lastModifiedBy>
  <cp:revision>9</cp:revision>
  <dcterms:created xsi:type="dcterms:W3CDTF">2020-11-08T07:21:03Z</dcterms:created>
  <dcterms:modified xsi:type="dcterms:W3CDTF">2020-11-08T09:31:17Z</dcterms:modified>
</cp:coreProperties>
</file>