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E53-0804-024B-8FA6-84A2EFDC3820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CBC7-7D65-4441-9BF9-3B39F9B612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938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CBC7-7D65-4441-9BF9-3B39F9B612C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375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612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62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18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83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60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3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00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032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65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198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4E5E-D972-084A-A604-8F9D1F9513F9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676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83336" y="2031575"/>
            <a:ext cx="13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100-150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1333" y="2325587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50-80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2690" y="3488454"/>
            <a:ext cx="12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200-20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8920" y="5674197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&lt; 1.2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cxnSp>
        <p:nvCxnSpPr>
          <p:cNvPr id="14" name="直線箭頭接點 13"/>
          <p:cNvCxnSpPr>
            <a:stCxn id="6" idx="0"/>
            <a:endCxn id="5" idx="2"/>
          </p:cNvCxnSpPr>
          <p:nvPr/>
        </p:nvCxnSpPr>
        <p:spPr>
          <a:xfrm flipV="1">
            <a:off x="2289998" y="2698762"/>
            <a:ext cx="843951" cy="65119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 flipH="1" flipV="1">
            <a:off x="2281133" y="4018689"/>
            <a:ext cx="8865" cy="6860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419660" y="2329430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1b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直線箭頭接點 19"/>
          <p:cNvCxnSpPr>
            <a:stCxn id="10" idx="0"/>
            <a:endCxn id="5" idx="2"/>
          </p:cNvCxnSpPr>
          <p:nvPr/>
        </p:nvCxnSpPr>
        <p:spPr>
          <a:xfrm flipH="1" flipV="1">
            <a:off x="3133949" y="2698762"/>
            <a:ext cx="1441814" cy="9827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789254" y="1554109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1a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直線箭頭接點 17"/>
          <p:cNvCxnSpPr>
            <a:stCxn id="10" idx="1"/>
            <a:endCxn id="6" idx="3"/>
          </p:cNvCxnSpPr>
          <p:nvPr/>
        </p:nvCxnSpPr>
        <p:spPr>
          <a:xfrm flipH="1" flipV="1">
            <a:off x="2985060" y="3673120"/>
            <a:ext cx="937181" cy="1930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117162" y="3064502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2a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780357" y="4199569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4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2438887" y="1846909"/>
            <a:ext cx="2133898" cy="1289114"/>
            <a:chOff x="1583424" y="2593660"/>
            <a:chExt cx="2133898" cy="1289114"/>
          </a:xfrm>
        </p:grpSpPr>
        <p:sp>
          <p:nvSpPr>
            <p:cNvPr id="4" name="文字方塊 3"/>
            <p:cNvSpPr txBox="1"/>
            <p:nvPr/>
          </p:nvSpPr>
          <p:spPr>
            <a:xfrm>
              <a:off x="1583424" y="2706849"/>
              <a:ext cx="1390124" cy="3693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Copepodites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1583424" y="3076181"/>
              <a:ext cx="1910900" cy="806593"/>
              <a:chOff x="1600388" y="1684366"/>
              <a:chExt cx="1910900" cy="806593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1600388" y="1684366"/>
                <a:ext cx="1390124" cy="36933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b="1" dirty="0" err="1" smtClean="0">
                    <a:solidFill>
                      <a:schemeClr val="bg1"/>
                    </a:solidFill>
                  </a:rPr>
                  <a:t>Nauplia</a:t>
                </a:r>
                <a:endParaRPr kumimoji="1" lang="en-US" altLang="zh-TW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手繪多邊形 24"/>
              <p:cNvSpPr/>
              <p:nvPr/>
            </p:nvSpPr>
            <p:spPr>
              <a:xfrm>
                <a:off x="2785703" y="1911635"/>
                <a:ext cx="347746" cy="347510"/>
              </a:xfrm>
              <a:custGeom>
                <a:avLst/>
                <a:gdLst>
                  <a:gd name="connsiteX0" fmla="*/ 0 w 451266"/>
                  <a:gd name="connsiteY0" fmla="*/ 177509 h 397519"/>
                  <a:gd name="connsiteX1" fmla="*/ 95588 w 451266"/>
                  <a:gd name="connsiteY1" fmla="*/ 341364 h 397519"/>
                  <a:gd name="connsiteX2" fmla="*/ 232142 w 451266"/>
                  <a:gd name="connsiteY2" fmla="*/ 395982 h 397519"/>
                  <a:gd name="connsiteX3" fmla="*/ 382352 w 451266"/>
                  <a:gd name="connsiteY3" fmla="*/ 368673 h 397519"/>
                  <a:gd name="connsiteX4" fmla="*/ 450629 w 451266"/>
                  <a:gd name="connsiteY4" fmla="*/ 232127 h 397519"/>
                  <a:gd name="connsiteX5" fmla="*/ 409663 w 451266"/>
                  <a:gd name="connsiteY5" fmla="*/ 68273 h 397519"/>
                  <a:gd name="connsiteX6" fmla="*/ 300419 w 451266"/>
                  <a:gd name="connsiteY6" fmla="*/ 13655 h 397519"/>
                  <a:gd name="connsiteX7" fmla="*/ 300419 w 451266"/>
                  <a:gd name="connsiteY7" fmla="*/ 13655 h 397519"/>
                  <a:gd name="connsiteX8" fmla="*/ 191176 w 451266"/>
                  <a:gd name="connsiteY8" fmla="*/ 0 h 397519"/>
                  <a:gd name="connsiteX9" fmla="*/ 191176 w 451266"/>
                  <a:gd name="connsiteY9" fmla="*/ 0 h 39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1266" h="397519">
                    <a:moveTo>
                      <a:pt x="0" y="177509"/>
                    </a:moveTo>
                    <a:cubicBezTo>
                      <a:pt x="28449" y="241230"/>
                      <a:pt x="56898" y="304952"/>
                      <a:pt x="95588" y="341364"/>
                    </a:cubicBezTo>
                    <a:cubicBezTo>
                      <a:pt x="134278" y="377776"/>
                      <a:pt x="184348" y="391431"/>
                      <a:pt x="232142" y="395982"/>
                    </a:cubicBezTo>
                    <a:cubicBezTo>
                      <a:pt x="279936" y="400533"/>
                      <a:pt x="345937" y="395982"/>
                      <a:pt x="382352" y="368673"/>
                    </a:cubicBezTo>
                    <a:cubicBezTo>
                      <a:pt x="418767" y="341364"/>
                      <a:pt x="446077" y="282194"/>
                      <a:pt x="450629" y="232127"/>
                    </a:cubicBezTo>
                    <a:cubicBezTo>
                      <a:pt x="455181" y="182060"/>
                      <a:pt x="434698" y="104685"/>
                      <a:pt x="409663" y="68273"/>
                    </a:cubicBezTo>
                    <a:cubicBezTo>
                      <a:pt x="384628" y="31861"/>
                      <a:pt x="300419" y="13655"/>
                      <a:pt x="300419" y="13655"/>
                    </a:cubicBezTo>
                    <a:lnTo>
                      <a:pt x="300419" y="13655"/>
                    </a:lnTo>
                    <a:lnTo>
                      <a:pt x="191176" y="0"/>
                    </a:lnTo>
                    <a:lnTo>
                      <a:pt x="191176" y="0"/>
                    </a:lnTo>
                  </a:path>
                </a:pathLst>
              </a:custGeom>
              <a:ln w="38100" cmpd="sng">
                <a:solidFill>
                  <a:srgbClr val="0000FF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977668" y="2121627"/>
                <a:ext cx="533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rgbClr val="0000FF"/>
                    </a:solidFill>
                  </a:rPr>
                  <a:t>GR</a:t>
                </a:r>
                <a:r>
                  <a:rPr kumimoji="1" lang="en-US" altLang="zh-TW" baseline="-25000" dirty="0" smtClean="0">
                    <a:solidFill>
                      <a:srgbClr val="0000FF"/>
                    </a:solidFill>
                  </a:rPr>
                  <a:t>2</a:t>
                </a:r>
                <a:endParaRPr kumimoji="1" lang="zh-TW" altLang="en-US" baseline="-250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7" name="手繪多邊形 26"/>
            <p:cNvSpPr/>
            <p:nvPr/>
          </p:nvSpPr>
          <p:spPr>
            <a:xfrm>
              <a:off x="2840325" y="2594364"/>
              <a:ext cx="343377" cy="331513"/>
            </a:xfrm>
            <a:custGeom>
              <a:avLst/>
              <a:gdLst>
                <a:gd name="connsiteX0" fmla="*/ 150210 w 547649"/>
                <a:gd name="connsiteY0" fmla="*/ 410517 h 438058"/>
                <a:gd name="connsiteX1" fmla="*/ 314074 w 547649"/>
                <a:gd name="connsiteY1" fmla="*/ 437826 h 438058"/>
                <a:gd name="connsiteX2" fmla="*/ 464284 w 547649"/>
                <a:gd name="connsiteY2" fmla="*/ 396863 h 438058"/>
                <a:gd name="connsiteX3" fmla="*/ 546216 w 547649"/>
                <a:gd name="connsiteY3" fmla="*/ 246663 h 438058"/>
                <a:gd name="connsiteX4" fmla="*/ 505250 w 547649"/>
                <a:gd name="connsiteY4" fmla="*/ 110117 h 438058"/>
                <a:gd name="connsiteX5" fmla="*/ 368696 w 547649"/>
                <a:gd name="connsiteY5" fmla="*/ 28190 h 438058"/>
                <a:gd name="connsiteX6" fmla="*/ 218487 w 547649"/>
                <a:gd name="connsiteY6" fmla="*/ 881 h 438058"/>
                <a:gd name="connsiteX7" fmla="*/ 81932 w 547649"/>
                <a:gd name="connsiteY7" fmla="*/ 55499 h 438058"/>
                <a:gd name="connsiteX8" fmla="*/ 27311 w 547649"/>
                <a:gd name="connsiteY8" fmla="*/ 123772 h 438058"/>
                <a:gd name="connsiteX9" fmla="*/ 0 w 547649"/>
                <a:gd name="connsiteY9" fmla="*/ 205699 h 43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7649" h="438058">
                  <a:moveTo>
                    <a:pt x="150210" y="410517"/>
                  </a:moveTo>
                  <a:cubicBezTo>
                    <a:pt x="205969" y="425309"/>
                    <a:pt x="261729" y="440102"/>
                    <a:pt x="314074" y="437826"/>
                  </a:cubicBezTo>
                  <a:cubicBezTo>
                    <a:pt x="366419" y="435550"/>
                    <a:pt x="425594" y="428723"/>
                    <a:pt x="464284" y="396863"/>
                  </a:cubicBezTo>
                  <a:cubicBezTo>
                    <a:pt x="502974" y="365003"/>
                    <a:pt x="539388" y="294454"/>
                    <a:pt x="546216" y="246663"/>
                  </a:cubicBezTo>
                  <a:cubicBezTo>
                    <a:pt x="553044" y="198872"/>
                    <a:pt x="534837" y="146529"/>
                    <a:pt x="505250" y="110117"/>
                  </a:cubicBezTo>
                  <a:cubicBezTo>
                    <a:pt x="475663" y="73705"/>
                    <a:pt x="416490" y="46396"/>
                    <a:pt x="368696" y="28190"/>
                  </a:cubicBezTo>
                  <a:cubicBezTo>
                    <a:pt x="320902" y="9984"/>
                    <a:pt x="266281" y="-3670"/>
                    <a:pt x="218487" y="881"/>
                  </a:cubicBezTo>
                  <a:cubicBezTo>
                    <a:pt x="170693" y="5432"/>
                    <a:pt x="113795" y="35017"/>
                    <a:pt x="81932" y="55499"/>
                  </a:cubicBezTo>
                  <a:cubicBezTo>
                    <a:pt x="50069" y="75981"/>
                    <a:pt x="40966" y="98739"/>
                    <a:pt x="27311" y="123772"/>
                  </a:cubicBezTo>
                  <a:cubicBezTo>
                    <a:pt x="13656" y="148805"/>
                    <a:pt x="0" y="205699"/>
                    <a:pt x="0" y="205699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183702" y="2593660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1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594936" y="3349954"/>
            <a:ext cx="1796562" cy="1209503"/>
            <a:chOff x="1600387" y="2771872"/>
            <a:chExt cx="1796562" cy="1209503"/>
          </a:xfrm>
        </p:grpSpPr>
        <p:sp>
          <p:nvSpPr>
            <p:cNvPr id="6" name="文字方塊 5"/>
            <p:cNvSpPr txBox="1"/>
            <p:nvPr/>
          </p:nvSpPr>
          <p:spPr>
            <a:xfrm>
              <a:off x="1600387" y="2771872"/>
              <a:ext cx="1390124" cy="6463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smtClean="0">
                  <a:solidFill>
                    <a:schemeClr val="bg1"/>
                  </a:solidFill>
                </a:rPr>
                <a:t>Ciliates</a:t>
              </a:r>
            </a:p>
            <a:p>
              <a:pPr algn="ctr"/>
              <a:r>
                <a:rPr kumimoji="1" lang="en-US" altLang="zh-TW" b="1" dirty="0" smtClean="0">
                  <a:solidFill>
                    <a:srgbClr val="FFFFFF"/>
                  </a:solidFill>
                </a:rPr>
                <a:t>(</a:t>
              </a:r>
              <a:r>
                <a:rPr kumimoji="1" lang="en-US" altLang="zh-TW" b="1" dirty="0" err="1" smtClean="0">
                  <a:solidFill>
                    <a:srgbClr val="FFFFFF"/>
                  </a:solidFill>
                </a:rPr>
                <a:t>microzoo</a:t>
              </a:r>
              <a:r>
                <a:rPr kumimoji="1" lang="en-US" altLang="zh-TW" b="1" dirty="0" smtClean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31" name="手繪多邊形 30"/>
            <p:cNvSpPr/>
            <p:nvPr/>
          </p:nvSpPr>
          <p:spPr>
            <a:xfrm rot="1455314">
              <a:off x="2685577" y="3370834"/>
              <a:ext cx="375471" cy="350571"/>
            </a:xfrm>
            <a:custGeom>
              <a:avLst/>
              <a:gdLst>
                <a:gd name="connsiteX0" fmla="*/ 16963 w 520037"/>
                <a:gd name="connsiteY0" fmla="*/ 123003 h 437693"/>
                <a:gd name="connsiteX1" fmla="*/ 3308 w 520037"/>
                <a:gd name="connsiteY1" fmla="*/ 286857 h 437693"/>
                <a:gd name="connsiteX2" fmla="*/ 71585 w 520037"/>
                <a:gd name="connsiteY2" fmla="*/ 396094 h 437693"/>
                <a:gd name="connsiteX3" fmla="*/ 303727 w 520037"/>
                <a:gd name="connsiteY3" fmla="*/ 437057 h 437693"/>
                <a:gd name="connsiteX4" fmla="*/ 453936 w 520037"/>
                <a:gd name="connsiteY4" fmla="*/ 368785 h 437693"/>
                <a:gd name="connsiteX5" fmla="*/ 508558 w 520037"/>
                <a:gd name="connsiteY5" fmla="*/ 273203 h 437693"/>
                <a:gd name="connsiteX6" fmla="*/ 508558 w 520037"/>
                <a:gd name="connsiteY6" fmla="*/ 95693 h 437693"/>
                <a:gd name="connsiteX7" fmla="*/ 385659 w 520037"/>
                <a:gd name="connsiteY7" fmla="*/ 13766 h 437693"/>
                <a:gd name="connsiteX8" fmla="*/ 317382 w 520037"/>
                <a:gd name="connsiteY8" fmla="*/ 112 h 43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037" h="437693">
                  <a:moveTo>
                    <a:pt x="16963" y="123003"/>
                  </a:moveTo>
                  <a:cubicBezTo>
                    <a:pt x="5583" y="182172"/>
                    <a:pt x="-5796" y="241342"/>
                    <a:pt x="3308" y="286857"/>
                  </a:cubicBezTo>
                  <a:cubicBezTo>
                    <a:pt x="12412" y="332372"/>
                    <a:pt x="21515" y="371061"/>
                    <a:pt x="71585" y="396094"/>
                  </a:cubicBezTo>
                  <a:cubicBezTo>
                    <a:pt x="121655" y="421127"/>
                    <a:pt x="240002" y="441608"/>
                    <a:pt x="303727" y="437057"/>
                  </a:cubicBezTo>
                  <a:cubicBezTo>
                    <a:pt x="367452" y="432506"/>
                    <a:pt x="419798" y="396094"/>
                    <a:pt x="453936" y="368785"/>
                  </a:cubicBezTo>
                  <a:cubicBezTo>
                    <a:pt x="488074" y="341476"/>
                    <a:pt x="499454" y="318718"/>
                    <a:pt x="508558" y="273203"/>
                  </a:cubicBezTo>
                  <a:cubicBezTo>
                    <a:pt x="517662" y="227688"/>
                    <a:pt x="529041" y="138932"/>
                    <a:pt x="508558" y="95693"/>
                  </a:cubicBezTo>
                  <a:cubicBezTo>
                    <a:pt x="488075" y="52454"/>
                    <a:pt x="417522" y="29696"/>
                    <a:pt x="385659" y="13766"/>
                  </a:cubicBezTo>
                  <a:cubicBezTo>
                    <a:pt x="353796" y="-2164"/>
                    <a:pt x="317382" y="112"/>
                    <a:pt x="317382" y="112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863329" y="3612043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 smtClean="0">
                  <a:solidFill>
                    <a:srgbClr val="0000FF"/>
                  </a:solidFill>
                </a:rPr>
                <a:t>3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5636637" y="237466"/>
            <a:ext cx="3507363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Growth rate of each compartment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GR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 smtClean="0"/>
              <a:t> and GR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 by artificial cohort incubation.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GR</a:t>
            </a:r>
            <a:r>
              <a:rPr kumimoji="1" lang="en-US" altLang="zh-TW" baseline="-25000" dirty="0" smtClean="0"/>
              <a:t>3</a:t>
            </a:r>
            <a:r>
              <a:rPr kumimoji="1" lang="en-US" altLang="zh-TW" dirty="0" smtClean="0"/>
              <a:t> and </a:t>
            </a:r>
            <a:r>
              <a:rPr kumimoji="1" lang="en-US" altLang="zh-TW" dirty="0" smtClean="0"/>
              <a:t>GR</a:t>
            </a:r>
            <a:r>
              <a:rPr kumimoji="1" lang="en-US" altLang="zh-TW" baseline="-25000" dirty="0" smtClean="0"/>
              <a:t>5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by incubation of water filtered through </a:t>
            </a:r>
            <a:r>
              <a:rPr kumimoji="1" lang="en-US" altLang="zh-TW" dirty="0" smtClean="0"/>
              <a:t>200/20 </a:t>
            </a:r>
            <a:r>
              <a:rPr kumimoji="1" lang="en-US" altLang="zh-TW" dirty="0" err="1" smtClean="0"/>
              <a:t>μm</a:t>
            </a:r>
            <a:r>
              <a:rPr kumimoji="1" lang="en-US" altLang="zh-TW" dirty="0" smtClean="0"/>
              <a:t> sieve. Estimate the biomass change </a:t>
            </a:r>
            <a:r>
              <a:rPr kumimoji="1" lang="en-US" altLang="zh-TW" dirty="0" smtClean="0"/>
              <a:t>before and after incubation</a:t>
            </a:r>
            <a:r>
              <a:rPr kumimoji="1" lang="en-US" altLang="zh-TW" dirty="0" smtClean="0"/>
              <a:t>.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GR</a:t>
            </a:r>
            <a:r>
              <a:rPr kumimoji="1" lang="en-US" altLang="zh-TW" baseline="-25000" dirty="0"/>
              <a:t>4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and GR</a:t>
            </a:r>
            <a:r>
              <a:rPr kumimoji="1" lang="en-US" altLang="zh-TW" baseline="-25000" dirty="0" smtClean="0"/>
              <a:t>6</a:t>
            </a:r>
            <a:r>
              <a:rPr kumimoji="1" lang="en-US" altLang="zh-TW" dirty="0" smtClean="0"/>
              <a:t> by </a:t>
            </a:r>
            <a:r>
              <a:rPr kumimoji="1" lang="en-US" altLang="zh-TW" dirty="0" smtClean="0"/>
              <a:t>incubation of </a:t>
            </a:r>
            <a:r>
              <a:rPr kumimoji="1" lang="en-US" altLang="zh-TW" dirty="0"/>
              <a:t>water </a:t>
            </a:r>
            <a:r>
              <a:rPr kumimoji="1" lang="en-US" altLang="zh-TW" dirty="0" smtClean="0"/>
              <a:t>filtered through </a:t>
            </a:r>
            <a:r>
              <a:rPr kumimoji="1" lang="en-US" altLang="zh-TW" dirty="0"/>
              <a:t>200/20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sieve </a:t>
            </a:r>
            <a:r>
              <a:rPr kumimoji="1" lang="en-US" altLang="zh-TW" dirty="0" smtClean="0"/>
              <a:t>with </a:t>
            </a:r>
            <a:r>
              <a:rPr kumimoji="1" lang="en-US" altLang="zh-TW" baseline="30000" dirty="0" smtClean="0"/>
              <a:t>13</a:t>
            </a:r>
            <a:r>
              <a:rPr kumimoji="1" lang="en-US" altLang="zh-TW" dirty="0" smtClean="0"/>
              <a:t>CO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 (PP)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GR</a:t>
            </a:r>
            <a:r>
              <a:rPr kumimoji="1" lang="en-US" altLang="zh-TW" baseline="-25000" dirty="0" smtClean="0"/>
              <a:t>7</a:t>
            </a:r>
            <a:r>
              <a:rPr kumimoji="1" lang="en-US" altLang="zh-TW" dirty="0" smtClean="0"/>
              <a:t> by incubation &lt;1.2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μm</a:t>
            </a:r>
            <a:endParaRPr kumimoji="1" lang="en-US" altLang="zh-TW" dirty="0" smtClean="0">
              <a:solidFill>
                <a:srgbClr val="00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36637" y="3747601"/>
            <a:ext cx="3507363" cy="2862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Ingestion rate links compartments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IR</a:t>
            </a:r>
            <a:r>
              <a:rPr kumimoji="1" lang="en-US" altLang="zh-TW" baseline="-25000" dirty="0" smtClean="0"/>
              <a:t>1a</a:t>
            </a:r>
            <a:r>
              <a:rPr kumimoji="1" lang="en-US" altLang="zh-TW" dirty="0"/>
              <a:t>+</a:t>
            </a:r>
            <a:r>
              <a:rPr kumimoji="1" lang="en-US" altLang="zh-TW" dirty="0" smtClean="0"/>
              <a:t>IR</a:t>
            </a:r>
            <a:r>
              <a:rPr kumimoji="1" lang="en-US" altLang="zh-TW" baseline="-25000" dirty="0" smtClean="0"/>
              <a:t>1b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using modified dilution and estimating the mass change of particles &lt; 50 </a:t>
            </a:r>
            <a:r>
              <a:rPr kumimoji="1" lang="en-US" altLang="zh-TW" dirty="0" err="1" smtClean="0"/>
              <a:t>μm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IR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 and IR</a:t>
            </a:r>
            <a:r>
              <a:rPr kumimoji="1" lang="en-US" altLang="zh-TW" baseline="-25000" dirty="0" smtClean="0"/>
              <a:t>3</a:t>
            </a:r>
            <a:r>
              <a:rPr kumimoji="1" lang="en-US" altLang="zh-TW" dirty="0" smtClean="0"/>
              <a:t>, IR</a:t>
            </a:r>
            <a:r>
              <a:rPr kumimoji="1" lang="en-US" altLang="zh-TW" baseline="-25000" dirty="0" smtClean="0"/>
              <a:t>4a</a:t>
            </a:r>
            <a:r>
              <a:rPr kumimoji="1" lang="en-US" altLang="zh-TW" dirty="0" smtClean="0"/>
              <a:t>, IR</a:t>
            </a:r>
            <a:r>
              <a:rPr kumimoji="1" lang="en-US" altLang="zh-TW" baseline="-25000" dirty="0" smtClean="0"/>
              <a:t>4b</a:t>
            </a:r>
            <a:r>
              <a:rPr kumimoji="1" lang="en-US" altLang="zh-TW" dirty="0" smtClean="0"/>
              <a:t> by dilution experiment using 200 and </a:t>
            </a:r>
            <a:r>
              <a:rPr kumimoji="1" lang="en-US" altLang="zh-TW" dirty="0" smtClean="0">
                <a:solidFill>
                  <a:schemeClr val="tx1"/>
                </a:solidFill>
              </a:rPr>
              <a:t>0.2 </a:t>
            </a:r>
            <a:r>
              <a:rPr kumimoji="1" lang="en-US" altLang="zh-TW" dirty="0" err="1" smtClean="0">
                <a:solidFill>
                  <a:schemeClr val="tx1"/>
                </a:solidFill>
              </a:rPr>
              <a:t>μm</a:t>
            </a:r>
            <a:r>
              <a:rPr kumimoji="1" lang="en-US" altLang="zh-TW" dirty="0" smtClean="0">
                <a:solidFill>
                  <a:schemeClr val="tx1"/>
                </a:solidFill>
              </a:rPr>
              <a:t> sieve</a:t>
            </a:r>
            <a:endParaRPr kumimoji="1" lang="en-US" altLang="zh-TW" baseline="-25000" dirty="0" smtClean="0"/>
          </a:p>
          <a:p>
            <a:pPr marL="342900" indent="-342900">
              <a:buFontTx/>
              <a:buAutoNum type="arabicPeriod"/>
            </a:pPr>
            <a:r>
              <a:rPr kumimoji="1" lang="en-US" altLang="zh-TW" dirty="0" smtClean="0">
                <a:solidFill>
                  <a:schemeClr val="tx1"/>
                </a:solidFill>
              </a:rPr>
              <a:t>IR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5</a:t>
            </a:r>
            <a:r>
              <a:rPr kumimoji="1" lang="en-US" altLang="zh-TW" baseline="-25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</a:rPr>
              <a:t>and</a:t>
            </a:r>
            <a:r>
              <a:rPr kumimoji="1" lang="en-US" altLang="zh-TW" baseline="-25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chemeClr val="tx1"/>
                </a:solidFill>
              </a:rPr>
              <a:t>6</a:t>
            </a:r>
            <a:r>
              <a:rPr kumimoji="1" lang="en-US" altLang="zh-TW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dirty="0" smtClean="0"/>
              <a:t>by </a:t>
            </a:r>
            <a:r>
              <a:rPr kumimoji="1" lang="en-US" altLang="zh-TW" dirty="0"/>
              <a:t>dilution experiment using </a:t>
            </a:r>
            <a:r>
              <a:rPr kumimoji="1" lang="en-US" altLang="zh-TW" dirty="0" smtClean="0"/>
              <a:t>20 </a:t>
            </a:r>
            <a:r>
              <a:rPr kumimoji="1" lang="en-US" altLang="zh-TW" dirty="0"/>
              <a:t>and </a:t>
            </a:r>
            <a:r>
              <a:rPr kumimoji="1" lang="en-US" altLang="zh-TW" dirty="0">
                <a:solidFill>
                  <a:schemeClr val="tx1"/>
                </a:solidFill>
              </a:rPr>
              <a:t>0.2 </a:t>
            </a:r>
            <a:r>
              <a:rPr kumimoji="1" lang="en-US" altLang="zh-TW" dirty="0" err="1">
                <a:solidFill>
                  <a:schemeClr val="tx1"/>
                </a:solidFill>
              </a:rPr>
              <a:t>μm</a:t>
            </a:r>
            <a:r>
              <a:rPr kumimoji="1" lang="en-US" altLang="zh-TW" dirty="0">
                <a:solidFill>
                  <a:schemeClr val="tx1"/>
                </a:solidFill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</a:rPr>
              <a:t>sieve</a:t>
            </a:r>
            <a:endParaRPr kumimoji="1" lang="en-US" altLang="zh-TW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611900" y="4704708"/>
            <a:ext cx="1390124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HNF</a:t>
            </a:r>
          </a:p>
        </p:txBody>
      </p:sp>
      <p:cxnSp>
        <p:nvCxnSpPr>
          <p:cNvPr id="39" name="直線箭頭接點 38"/>
          <p:cNvCxnSpPr>
            <a:stCxn id="37" idx="1"/>
            <a:endCxn id="36" idx="3"/>
          </p:cNvCxnSpPr>
          <p:nvPr/>
        </p:nvCxnSpPr>
        <p:spPr>
          <a:xfrm flipH="1" flipV="1">
            <a:off x="3002024" y="4889374"/>
            <a:ext cx="920217" cy="81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/>
          <p:cNvCxnSpPr>
            <a:stCxn id="11" idx="0"/>
          </p:cNvCxnSpPr>
          <p:nvPr/>
        </p:nvCxnSpPr>
        <p:spPr>
          <a:xfrm flipH="1" flipV="1">
            <a:off x="2281133" y="5060388"/>
            <a:ext cx="8865" cy="5890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922241" y="4785754"/>
            <a:ext cx="1623586" cy="900193"/>
            <a:chOff x="3910729" y="4888108"/>
            <a:chExt cx="1623586" cy="900193"/>
          </a:xfrm>
        </p:grpSpPr>
        <p:sp>
          <p:nvSpPr>
            <p:cNvPr id="37" name="文字方塊 36"/>
            <p:cNvSpPr txBox="1"/>
            <p:nvPr/>
          </p:nvSpPr>
          <p:spPr>
            <a:xfrm>
              <a:off x="3910729" y="4888108"/>
              <a:ext cx="1296801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smtClean="0">
                  <a:solidFill>
                    <a:srgbClr val="FFFFFF"/>
                  </a:solidFill>
                </a:rPr>
                <a:t>ANF</a:t>
              </a:r>
            </a:p>
          </p:txBody>
        </p:sp>
        <p:sp>
          <p:nvSpPr>
            <p:cNvPr id="44" name="手繪多邊形 43"/>
            <p:cNvSpPr/>
            <p:nvPr/>
          </p:nvSpPr>
          <p:spPr>
            <a:xfrm>
              <a:off x="4992140" y="5072774"/>
              <a:ext cx="451266" cy="397519"/>
            </a:xfrm>
            <a:custGeom>
              <a:avLst/>
              <a:gdLst>
                <a:gd name="connsiteX0" fmla="*/ 0 w 451266"/>
                <a:gd name="connsiteY0" fmla="*/ 177509 h 397519"/>
                <a:gd name="connsiteX1" fmla="*/ 95588 w 451266"/>
                <a:gd name="connsiteY1" fmla="*/ 341364 h 397519"/>
                <a:gd name="connsiteX2" fmla="*/ 232142 w 451266"/>
                <a:gd name="connsiteY2" fmla="*/ 395982 h 397519"/>
                <a:gd name="connsiteX3" fmla="*/ 382352 w 451266"/>
                <a:gd name="connsiteY3" fmla="*/ 368673 h 397519"/>
                <a:gd name="connsiteX4" fmla="*/ 450629 w 451266"/>
                <a:gd name="connsiteY4" fmla="*/ 232127 h 397519"/>
                <a:gd name="connsiteX5" fmla="*/ 409663 w 451266"/>
                <a:gd name="connsiteY5" fmla="*/ 68273 h 397519"/>
                <a:gd name="connsiteX6" fmla="*/ 300419 w 451266"/>
                <a:gd name="connsiteY6" fmla="*/ 13655 h 397519"/>
                <a:gd name="connsiteX7" fmla="*/ 300419 w 451266"/>
                <a:gd name="connsiteY7" fmla="*/ 13655 h 397519"/>
                <a:gd name="connsiteX8" fmla="*/ 191176 w 451266"/>
                <a:gd name="connsiteY8" fmla="*/ 0 h 397519"/>
                <a:gd name="connsiteX9" fmla="*/ 191176 w 451266"/>
                <a:gd name="connsiteY9" fmla="*/ 0 h 39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1266" h="397519">
                  <a:moveTo>
                    <a:pt x="0" y="177509"/>
                  </a:moveTo>
                  <a:cubicBezTo>
                    <a:pt x="28449" y="241230"/>
                    <a:pt x="56898" y="304952"/>
                    <a:pt x="95588" y="341364"/>
                  </a:cubicBezTo>
                  <a:cubicBezTo>
                    <a:pt x="134278" y="377776"/>
                    <a:pt x="184348" y="391431"/>
                    <a:pt x="232142" y="395982"/>
                  </a:cubicBezTo>
                  <a:cubicBezTo>
                    <a:pt x="279936" y="400533"/>
                    <a:pt x="345937" y="395982"/>
                    <a:pt x="382352" y="368673"/>
                  </a:cubicBezTo>
                  <a:cubicBezTo>
                    <a:pt x="418767" y="341364"/>
                    <a:pt x="446077" y="282194"/>
                    <a:pt x="450629" y="232127"/>
                  </a:cubicBezTo>
                  <a:cubicBezTo>
                    <a:pt x="455181" y="182060"/>
                    <a:pt x="434698" y="104685"/>
                    <a:pt x="409663" y="68273"/>
                  </a:cubicBezTo>
                  <a:cubicBezTo>
                    <a:pt x="384628" y="31861"/>
                    <a:pt x="300419" y="13655"/>
                    <a:pt x="300419" y="13655"/>
                  </a:cubicBezTo>
                  <a:lnTo>
                    <a:pt x="300419" y="13655"/>
                  </a:lnTo>
                  <a:lnTo>
                    <a:pt x="191176" y="0"/>
                  </a:lnTo>
                  <a:lnTo>
                    <a:pt x="191176" y="0"/>
                  </a:ln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000695" y="5418969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6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783480" y="4935948"/>
            <a:ext cx="823516" cy="431114"/>
            <a:chOff x="2785065" y="5018155"/>
            <a:chExt cx="823516" cy="431114"/>
          </a:xfrm>
        </p:grpSpPr>
        <p:sp>
          <p:nvSpPr>
            <p:cNvPr id="46" name="手繪多邊形 45"/>
            <p:cNvSpPr/>
            <p:nvPr/>
          </p:nvSpPr>
          <p:spPr>
            <a:xfrm>
              <a:off x="2785065" y="5018155"/>
              <a:ext cx="344516" cy="326048"/>
            </a:xfrm>
            <a:custGeom>
              <a:avLst/>
              <a:gdLst>
                <a:gd name="connsiteX0" fmla="*/ 0 w 451266"/>
                <a:gd name="connsiteY0" fmla="*/ 177509 h 397519"/>
                <a:gd name="connsiteX1" fmla="*/ 95588 w 451266"/>
                <a:gd name="connsiteY1" fmla="*/ 341364 h 397519"/>
                <a:gd name="connsiteX2" fmla="*/ 232142 w 451266"/>
                <a:gd name="connsiteY2" fmla="*/ 395982 h 397519"/>
                <a:gd name="connsiteX3" fmla="*/ 382352 w 451266"/>
                <a:gd name="connsiteY3" fmla="*/ 368673 h 397519"/>
                <a:gd name="connsiteX4" fmla="*/ 450629 w 451266"/>
                <a:gd name="connsiteY4" fmla="*/ 232127 h 397519"/>
                <a:gd name="connsiteX5" fmla="*/ 409663 w 451266"/>
                <a:gd name="connsiteY5" fmla="*/ 68273 h 397519"/>
                <a:gd name="connsiteX6" fmla="*/ 300419 w 451266"/>
                <a:gd name="connsiteY6" fmla="*/ 13655 h 397519"/>
                <a:gd name="connsiteX7" fmla="*/ 300419 w 451266"/>
                <a:gd name="connsiteY7" fmla="*/ 13655 h 397519"/>
                <a:gd name="connsiteX8" fmla="*/ 191176 w 451266"/>
                <a:gd name="connsiteY8" fmla="*/ 0 h 397519"/>
                <a:gd name="connsiteX9" fmla="*/ 191176 w 451266"/>
                <a:gd name="connsiteY9" fmla="*/ 0 h 39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1266" h="397519">
                  <a:moveTo>
                    <a:pt x="0" y="177509"/>
                  </a:moveTo>
                  <a:cubicBezTo>
                    <a:pt x="28449" y="241230"/>
                    <a:pt x="56898" y="304952"/>
                    <a:pt x="95588" y="341364"/>
                  </a:cubicBezTo>
                  <a:cubicBezTo>
                    <a:pt x="134278" y="377776"/>
                    <a:pt x="184348" y="391431"/>
                    <a:pt x="232142" y="395982"/>
                  </a:cubicBezTo>
                  <a:cubicBezTo>
                    <a:pt x="279936" y="400533"/>
                    <a:pt x="345937" y="395982"/>
                    <a:pt x="382352" y="368673"/>
                  </a:cubicBezTo>
                  <a:cubicBezTo>
                    <a:pt x="418767" y="341364"/>
                    <a:pt x="446077" y="282194"/>
                    <a:pt x="450629" y="232127"/>
                  </a:cubicBezTo>
                  <a:cubicBezTo>
                    <a:pt x="455181" y="182060"/>
                    <a:pt x="434698" y="104685"/>
                    <a:pt x="409663" y="68273"/>
                  </a:cubicBezTo>
                  <a:cubicBezTo>
                    <a:pt x="384628" y="31861"/>
                    <a:pt x="300419" y="13655"/>
                    <a:pt x="300419" y="13655"/>
                  </a:cubicBezTo>
                  <a:lnTo>
                    <a:pt x="300419" y="13655"/>
                  </a:lnTo>
                  <a:lnTo>
                    <a:pt x="191176" y="0"/>
                  </a:lnTo>
                  <a:lnTo>
                    <a:pt x="191176" y="0"/>
                  </a:ln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074961" y="5079937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 smtClean="0">
                  <a:solidFill>
                    <a:srgbClr val="0000FF"/>
                  </a:solidFill>
                </a:rPr>
                <a:t>5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318643" y="4704708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2-20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265188" y="4559457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5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922241" y="3618500"/>
            <a:ext cx="1776446" cy="581754"/>
            <a:chOff x="3910729" y="2981970"/>
            <a:chExt cx="1776446" cy="581754"/>
          </a:xfrm>
        </p:grpSpPr>
        <p:sp>
          <p:nvSpPr>
            <p:cNvPr id="10" name="文字方塊 9"/>
            <p:cNvSpPr txBox="1"/>
            <p:nvPr/>
          </p:nvSpPr>
          <p:spPr>
            <a:xfrm>
              <a:off x="3910729" y="3044963"/>
              <a:ext cx="1307044" cy="36933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 smtClean="0">
                  <a:solidFill>
                    <a:srgbClr val="FFFFFF"/>
                  </a:solidFill>
                </a:rPr>
                <a:t>Microphyto</a:t>
              </a:r>
              <a:endParaRPr kumimoji="1" lang="en-US" altLang="zh-TW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153555" y="3194392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4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2" name="手繪多邊形 51"/>
            <p:cNvSpPr/>
            <p:nvPr/>
          </p:nvSpPr>
          <p:spPr>
            <a:xfrm>
              <a:off x="5109315" y="2981970"/>
              <a:ext cx="334091" cy="258978"/>
            </a:xfrm>
            <a:custGeom>
              <a:avLst/>
              <a:gdLst>
                <a:gd name="connsiteX0" fmla="*/ 109244 w 439049"/>
                <a:gd name="connsiteY0" fmla="*/ 396155 h 398783"/>
                <a:gd name="connsiteX1" fmla="*/ 259453 w 439049"/>
                <a:gd name="connsiteY1" fmla="*/ 396155 h 398783"/>
                <a:gd name="connsiteX2" fmla="*/ 355041 w 439049"/>
                <a:gd name="connsiteY2" fmla="*/ 368846 h 398783"/>
                <a:gd name="connsiteX3" fmla="*/ 436973 w 439049"/>
                <a:gd name="connsiteY3" fmla="*/ 259609 h 398783"/>
                <a:gd name="connsiteX4" fmla="*/ 396007 w 439049"/>
                <a:gd name="connsiteY4" fmla="*/ 54791 h 398783"/>
                <a:gd name="connsiteX5" fmla="*/ 204831 w 439049"/>
                <a:gd name="connsiteY5" fmla="*/ 173 h 398783"/>
                <a:gd name="connsiteX6" fmla="*/ 54622 w 439049"/>
                <a:gd name="connsiteY6" fmla="*/ 41137 h 398783"/>
                <a:gd name="connsiteX7" fmla="*/ 0 w 439049"/>
                <a:gd name="connsiteY7" fmla="*/ 136718 h 39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049" h="398783">
                  <a:moveTo>
                    <a:pt x="109244" y="396155"/>
                  </a:moveTo>
                  <a:cubicBezTo>
                    <a:pt x="163865" y="398431"/>
                    <a:pt x="218487" y="400707"/>
                    <a:pt x="259453" y="396155"/>
                  </a:cubicBezTo>
                  <a:cubicBezTo>
                    <a:pt x="300419" y="391603"/>
                    <a:pt x="325454" y="391604"/>
                    <a:pt x="355041" y="368846"/>
                  </a:cubicBezTo>
                  <a:cubicBezTo>
                    <a:pt x="384628" y="346088"/>
                    <a:pt x="430145" y="311951"/>
                    <a:pt x="436973" y="259609"/>
                  </a:cubicBezTo>
                  <a:cubicBezTo>
                    <a:pt x="443801" y="207266"/>
                    <a:pt x="434697" y="98030"/>
                    <a:pt x="396007" y="54791"/>
                  </a:cubicBezTo>
                  <a:cubicBezTo>
                    <a:pt x="357317" y="11552"/>
                    <a:pt x="261728" y="2449"/>
                    <a:pt x="204831" y="173"/>
                  </a:cubicBezTo>
                  <a:cubicBezTo>
                    <a:pt x="147934" y="-2103"/>
                    <a:pt x="88760" y="18379"/>
                    <a:pt x="54622" y="41137"/>
                  </a:cubicBezTo>
                  <a:cubicBezTo>
                    <a:pt x="20483" y="63894"/>
                    <a:pt x="0" y="136718"/>
                    <a:pt x="0" y="136718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594936" y="5583376"/>
            <a:ext cx="2079277" cy="435438"/>
            <a:chOff x="1583424" y="5828823"/>
            <a:chExt cx="2079277" cy="435438"/>
          </a:xfrm>
        </p:grpSpPr>
        <p:sp>
          <p:nvSpPr>
            <p:cNvPr id="11" name="文字方塊 10"/>
            <p:cNvSpPr txBox="1"/>
            <p:nvPr/>
          </p:nvSpPr>
          <p:spPr>
            <a:xfrm>
              <a:off x="1583424" y="5894929"/>
              <a:ext cx="13901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smtClean="0">
                  <a:solidFill>
                    <a:srgbClr val="FFFFFF"/>
                  </a:solidFill>
                </a:rPr>
                <a:t>Bacteria</a:t>
              </a:r>
            </a:p>
          </p:txBody>
        </p:sp>
        <p:sp>
          <p:nvSpPr>
            <p:cNvPr id="29" name="手繪多邊形 28"/>
            <p:cNvSpPr/>
            <p:nvPr/>
          </p:nvSpPr>
          <p:spPr>
            <a:xfrm>
              <a:off x="2873314" y="5828823"/>
              <a:ext cx="310388" cy="323819"/>
            </a:xfrm>
            <a:custGeom>
              <a:avLst/>
              <a:gdLst>
                <a:gd name="connsiteX0" fmla="*/ 109244 w 439049"/>
                <a:gd name="connsiteY0" fmla="*/ 396155 h 398783"/>
                <a:gd name="connsiteX1" fmla="*/ 259453 w 439049"/>
                <a:gd name="connsiteY1" fmla="*/ 396155 h 398783"/>
                <a:gd name="connsiteX2" fmla="*/ 355041 w 439049"/>
                <a:gd name="connsiteY2" fmla="*/ 368846 h 398783"/>
                <a:gd name="connsiteX3" fmla="*/ 436973 w 439049"/>
                <a:gd name="connsiteY3" fmla="*/ 259609 h 398783"/>
                <a:gd name="connsiteX4" fmla="*/ 396007 w 439049"/>
                <a:gd name="connsiteY4" fmla="*/ 54791 h 398783"/>
                <a:gd name="connsiteX5" fmla="*/ 204831 w 439049"/>
                <a:gd name="connsiteY5" fmla="*/ 173 h 398783"/>
                <a:gd name="connsiteX6" fmla="*/ 54622 w 439049"/>
                <a:gd name="connsiteY6" fmla="*/ 41137 h 398783"/>
                <a:gd name="connsiteX7" fmla="*/ 0 w 439049"/>
                <a:gd name="connsiteY7" fmla="*/ 136718 h 39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049" h="398783">
                  <a:moveTo>
                    <a:pt x="109244" y="396155"/>
                  </a:moveTo>
                  <a:cubicBezTo>
                    <a:pt x="163865" y="398431"/>
                    <a:pt x="218487" y="400707"/>
                    <a:pt x="259453" y="396155"/>
                  </a:cubicBezTo>
                  <a:cubicBezTo>
                    <a:pt x="300419" y="391603"/>
                    <a:pt x="325454" y="391604"/>
                    <a:pt x="355041" y="368846"/>
                  </a:cubicBezTo>
                  <a:cubicBezTo>
                    <a:pt x="384628" y="346088"/>
                    <a:pt x="430145" y="311951"/>
                    <a:pt x="436973" y="259609"/>
                  </a:cubicBezTo>
                  <a:cubicBezTo>
                    <a:pt x="443801" y="207266"/>
                    <a:pt x="434697" y="98030"/>
                    <a:pt x="396007" y="54791"/>
                  </a:cubicBezTo>
                  <a:cubicBezTo>
                    <a:pt x="357317" y="11552"/>
                    <a:pt x="261728" y="2449"/>
                    <a:pt x="204831" y="173"/>
                  </a:cubicBezTo>
                  <a:cubicBezTo>
                    <a:pt x="147934" y="-2103"/>
                    <a:pt x="88760" y="18379"/>
                    <a:pt x="54622" y="41137"/>
                  </a:cubicBezTo>
                  <a:cubicBezTo>
                    <a:pt x="20483" y="63894"/>
                    <a:pt x="0" y="136718"/>
                    <a:pt x="0" y="136718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129081" y="5832342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 smtClean="0">
                  <a:solidFill>
                    <a:srgbClr val="0000FF"/>
                  </a:solidFill>
                </a:rPr>
                <a:t>7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1780357" y="5214044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6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55" name="直線箭頭接點 54"/>
          <p:cNvCxnSpPr/>
          <p:nvPr/>
        </p:nvCxnSpPr>
        <p:spPr>
          <a:xfrm flipH="1" flipV="1">
            <a:off x="2947294" y="3707252"/>
            <a:ext cx="1642689" cy="10785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3310878" y="3401948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3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563459" y="1145050"/>
            <a:ext cx="137728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chemeClr val="bg1"/>
                </a:solidFill>
              </a:rPr>
              <a:t>Copepods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291333" y="1145050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&gt; 200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cxnSp>
        <p:nvCxnSpPr>
          <p:cNvPr id="66" name="直線箭頭接點 65"/>
          <p:cNvCxnSpPr/>
          <p:nvPr/>
        </p:nvCxnSpPr>
        <p:spPr>
          <a:xfrm flipV="1">
            <a:off x="1939529" y="1514382"/>
            <a:ext cx="0" cy="18355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手繪多邊形 67"/>
          <p:cNvSpPr/>
          <p:nvPr/>
        </p:nvSpPr>
        <p:spPr>
          <a:xfrm>
            <a:off x="2933768" y="1310030"/>
            <a:ext cx="1903640" cy="2339986"/>
          </a:xfrm>
          <a:custGeom>
            <a:avLst/>
            <a:gdLst>
              <a:gd name="connsiteX0" fmla="*/ 1939068 w 1943010"/>
              <a:gd name="connsiteY0" fmla="*/ 2339986 h 2339986"/>
              <a:gd name="connsiteX1" fmla="*/ 1939068 w 1943010"/>
              <a:gd name="connsiteY1" fmla="*/ 1138385 h 2339986"/>
              <a:gd name="connsiteX2" fmla="*/ 1898102 w 1943010"/>
              <a:gd name="connsiteY2" fmla="*/ 715094 h 2339986"/>
              <a:gd name="connsiteX3" fmla="*/ 1624994 w 1943010"/>
              <a:gd name="connsiteY3" fmla="*/ 250839 h 2339986"/>
              <a:gd name="connsiteX4" fmla="*/ 996845 w 1943010"/>
              <a:gd name="connsiteY4" fmla="*/ 73330 h 2339986"/>
              <a:gd name="connsiteX5" fmla="*/ 368696 w 1943010"/>
              <a:gd name="connsiteY5" fmla="*/ 5057 h 2339986"/>
              <a:gd name="connsiteX6" fmla="*/ 0 w 1943010"/>
              <a:gd name="connsiteY6" fmla="*/ 5057 h 23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010" h="2339986">
                <a:moveTo>
                  <a:pt x="1939068" y="2339986"/>
                </a:moveTo>
                <a:cubicBezTo>
                  <a:pt x="1942482" y="1874593"/>
                  <a:pt x="1945896" y="1409200"/>
                  <a:pt x="1939068" y="1138385"/>
                </a:cubicBezTo>
                <a:cubicBezTo>
                  <a:pt x="1932240" y="867570"/>
                  <a:pt x="1950448" y="863018"/>
                  <a:pt x="1898102" y="715094"/>
                </a:cubicBezTo>
                <a:cubicBezTo>
                  <a:pt x="1845756" y="567170"/>
                  <a:pt x="1775204" y="357800"/>
                  <a:pt x="1624994" y="250839"/>
                </a:cubicBezTo>
                <a:cubicBezTo>
                  <a:pt x="1474784" y="143878"/>
                  <a:pt x="1206228" y="114294"/>
                  <a:pt x="996845" y="73330"/>
                </a:cubicBezTo>
                <a:cubicBezTo>
                  <a:pt x="787462" y="32366"/>
                  <a:pt x="534837" y="16436"/>
                  <a:pt x="368696" y="5057"/>
                </a:cubicBezTo>
                <a:cubicBezTo>
                  <a:pt x="202555" y="-6322"/>
                  <a:pt x="0" y="5057"/>
                  <a:pt x="0" y="5057"/>
                </a:cubicBezTo>
              </a:path>
            </a:pathLst>
          </a:custGeom>
          <a:noFill/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2134418" y="2774163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2b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959029" y="4176470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5216365" y="949325"/>
            <a:ext cx="36186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IR</a:t>
            </a:r>
            <a:r>
              <a:rPr kumimoji="1" lang="en-US" altLang="zh-TW" baseline="-25000" dirty="0" smtClean="0"/>
              <a:t>1a</a:t>
            </a:r>
            <a:r>
              <a:rPr kumimoji="1" lang="en-US" altLang="zh-TW" dirty="0" smtClean="0"/>
              <a:t>+IR</a:t>
            </a:r>
            <a:r>
              <a:rPr kumimoji="1" lang="en-US" altLang="zh-TW" baseline="-25000" dirty="0" smtClean="0"/>
              <a:t>1b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Prepare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regular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dilution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experiment with 50 </a:t>
            </a:r>
            <a:r>
              <a:rPr kumimoji="1" lang="en-US" altLang="zh-TW" dirty="0" err="1" smtClean="0"/>
              <a:t>μm</a:t>
            </a:r>
            <a:r>
              <a:rPr kumimoji="1" lang="en-US" altLang="zh-TW" dirty="0" smtClean="0"/>
              <a:t> sieve. 50 </a:t>
            </a:r>
            <a:r>
              <a:rPr kumimoji="1" lang="en-US" altLang="zh-TW" dirty="0" err="1" smtClean="0"/>
              <a:t>μm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filtered water (no copepod larvae; with ciliates, flagellates, bacteria) is the diluent. Water with copepod is prepared by plankton net concentrates.</a:t>
            </a:r>
          </a:p>
          <a:p>
            <a:r>
              <a:rPr kumimoji="1" lang="en-US" altLang="zh-TW" dirty="0" smtClean="0"/>
              <a:t>Note: To know the degree of concentrating,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flowmeters</a:t>
            </a:r>
            <a:r>
              <a:rPr kumimoji="1" lang="en-US" altLang="zh-TW" dirty="0" smtClean="0"/>
              <a:t> should be used and record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volume of incubation water </a:t>
            </a:r>
            <a:r>
              <a:rPr kumimoji="1" lang="en-US" altLang="zh-TW" dirty="0" smtClean="0"/>
              <a:t>used for suspending the concentrate. By dividing the concentrating index we may get a better estimation of natural IR</a:t>
            </a:r>
            <a:r>
              <a:rPr kumimoji="1" lang="en-US" altLang="zh-TW" baseline="-25000" dirty="0" smtClean="0"/>
              <a:t>1a</a:t>
            </a:r>
            <a:r>
              <a:rPr kumimoji="1" lang="en-US" altLang="zh-TW" dirty="0" smtClean="0"/>
              <a:t>+IR</a:t>
            </a:r>
            <a:r>
              <a:rPr kumimoji="1" lang="en-US" altLang="zh-TW" baseline="-25000" dirty="0" smtClean="0"/>
              <a:t>1b</a:t>
            </a:r>
            <a:r>
              <a:rPr kumimoji="1" lang="en-US" altLang="zh-TW" dirty="0" smtClean="0"/>
              <a:t> for copepod larvae.</a:t>
            </a:r>
          </a:p>
        </p:txBody>
      </p:sp>
      <p:sp>
        <p:nvSpPr>
          <p:cNvPr id="17" name="橢圓 16"/>
          <p:cNvSpPr/>
          <p:nvPr/>
        </p:nvSpPr>
        <p:spPr>
          <a:xfrm>
            <a:off x="4584626" y="2209549"/>
            <a:ext cx="631739" cy="41613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5655" y="2687015"/>
            <a:ext cx="13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100-150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73652" y="2981027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50-80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5009" y="4143894"/>
            <a:ext cx="12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200-20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cxnSp>
        <p:nvCxnSpPr>
          <p:cNvPr id="22" name="直線箭頭接點 21"/>
          <p:cNvCxnSpPr>
            <a:stCxn id="38" idx="0"/>
            <a:endCxn id="34" idx="2"/>
          </p:cNvCxnSpPr>
          <p:nvPr/>
        </p:nvCxnSpPr>
        <p:spPr>
          <a:xfrm flipV="1">
            <a:off x="2172317" y="3354202"/>
            <a:ext cx="843951" cy="65119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301979" y="2984870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1b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24" name="直線箭頭接點 23"/>
          <p:cNvCxnSpPr>
            <a:stCxn id="42" idx="0"/>
            <a:endCxn id="34" idx="2"/>
          </p:cNvCxnSpPr>
          <p:nvPr/>
        </p:nvCxnSpPr>
        <p:spPr>
          <a:xfrm flipH="1" flipV="1">
            <a:off x="3016268" y="3354202"/>
            <a:ext cx="1441814" cy="9827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671573" y="2209549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1a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26" name="直線箭頭接點 25"/>
          <p:cNvCxnSpPr>
            <a:stCxn id="42" idx="1"/>
            <a:endCxn id="38" idx="3"/>
          </p:cNvCxnSpPr>
          <p:nvPr/>
        </p:nvCxnSpPr>
        <p:spPr>
          <a:xfrm flipH="1" flipV="1">
            <a:off x="2867379" y="4328560"/>
            <a:ext cx="937181" cy="1930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999481" y="3719942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2a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2321206" y="2615538"/>
            <a:ext cx="1390124" cy="738664"/>
            <a:chOff x="1583424" y="2706849"/>
            <a:chExt cx="1390124" cy="738664"/>
          </a:xfrm>
        </p:grpSpPr>
        <p:sp>
          <p:nvSpPr>
            <p:cNvPr id="30" name="文字方塊 29"/>
            <p:cNvSpPr txBox="1"/>
            <p:nvPr/>
          </p:nvSpPr>
          <p:spPr>
            <a:xfrm>
              <a:off x="1583424" y="2706849"/>
              <a:ext cx="1390124" cy="3693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Copepodites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583424" y="3076181"/>
              <a:ext cx="1390124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Nauplia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1477255" y="4005394"/>
            <a:ext cx="1390124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chemeClr val="bg1"/>
                </a:solidFill>
              </a:rPr>
              <a:t>Ciliates</a:t>
            </a:r>
          </a:p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(</a:t>
            </a:r>
            <a:r>
              <a:rPr kumimoji="1" lang="en-US" altLang="zh-TW" b="1" dirty="0" err="1" smtClean="0">
                <a:solidFill>
                  <a:srgbClr val="FFFFFF"/>
                </a:solidFill>
              </a:rPr>
              <a:t>microzoo</a:t>
            </a:r>
            <a:r>
              <a:rPr kumimoji="1" lang="en-US" altLang="zh-TW" b="1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3804560" y="4336933"/>
            <a:ext cx="1307044" cy="36933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 err="1" smtClean="0">
                <a:solidFill>
                  <a:srgbClr val="FFFFFF"/>
                </a:solidFill>
              </a:rPr>
              <a:t>Microphyto</a:t>
            </a:r>
            <a:endParaRPr kumimoji="1" lang="en-US" altLang="zh-TW" b="1" dirty="0" smtClean="0">
              <a:solidFill>
                <a:srgbClr val="FFFF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93197" y="4057388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3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445778" y="1800490"/>
            <a:ext cx="137728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chemeClr val="bg1"/>
                </a:solidFill>
              </a:rPr>
              <a:t>Copepods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173652" y="1800490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&gt; 200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cxnSp>
        <p:nvCxnSpPr>
          <p:cNvPr id="48" name="直線箭頭接點 47"/>
          <p:cNvCxnSpPr/>
          <p:nvPr/>
        </p:nvCxnSpPr>
        <p:spPr>
          <a:xfrm flipV="1">
            <a:off x="1821848" y="2169822"/>
            <a:ext cx="0" cy="18355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手繪多邊形 48"/>
          <p:cNvSpPr/>
          <p:nvPr/>
        </p:nvSpPr>
        <p:spPr>
          <a:xfrm>
            <a:off x="2816087" y="1965469"/>
            <a:ext cx="1855486" cy="2371463"/>
          </a:xfrm>
          <a:custGeom>
            <a:avLst/>
            <a:gdLst>
              <a:gd name="connsiteX0" fmla="*/ 1939068 w 1943010"/>
              <a:gd name="connsiteY0" fmla="*/ 2339986 h 2339986"/>
              <a:gd name="connsiteX1" fmla="*/ 1939068 w 1943010"/>
              <a:gd name="connsiteY1" fmla="*/ 1138385 h 2339986"/>
              <a:gd name="connsiteX2" fmla="*/ 1898102 w 1943010"/>
              <a:gd name="connsiteY2" fmla="*/ 715094 h 2339986"/>
              <a:gd name="connsiteX3" fmla="*/ 1624994 w 1943010"/>
              <a:gd name="connsiteY3" fmla="*/ 250839 h 2339986"/>
              <a:gd name="connsiteX4" fmla="*/ 996845 w 1943010"/>
              <a:gd name="connsiteY4" fmla="*/ 73330 h 2339986"/>
              <a:gd name="connsiteX5" fmla="*/ 368696 w 1943010"/>
              <a:gd name="connsiteY5" fmla="*/ 5057 h 2339986"/>
              <a:gd name="connsiteX6" fmla="*/ 0 w 1943010"/>
              <a:gd name="connsiteY6" fmla="*/ 5057 h 23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010" h="2339986">
                <a:moveTo>
                  <a:pt x="1939068" y="2339986"/>
                </a:moveTo>
                <a:cubicBezTo>
                  <a:pt x="1942482" y="1874593"/>
                  <a:pt x="1945896" y="1409200"/>
                  <a:pt x="1939068" y="1138385"/>
                </a:cubicBezTo>
                <a:cubicBezTo>
                  <a:pt x="1932240" y="867570"/>
                  <a:pt x="1950448" y="863018"/>
                  <a:pt x="1898102" y="715094"/>
                </a:cubicBezTo>
                <a:cubicBezTo>
                  <a:pt x="1845756" y="567170"/>
                  <a:pt x="1775204" y="357800"/>
                  <a:pt x="1624994" y="250839"/>
                </a:cubicBezTo>
                <a:cubicBezTo>
                  <a:pt x="1474784" y="143878"/>
                  <a:pt x="1206228" y="114294"/>
                  <a:pt x="996845" y="73330"/>
                </a:cubicBezTo>
                <a:cubicBezTo>
                  <a:pt x="787462" y="32366"/>
                  <a:pt x="534837" y="16436"/>
                  <a:pt x="368696" y="5057"/>
                </a:cubicBezTo>
                <a:cubicBezTo>
                  <a:pt x="202555" y="-6322"/>
                  <a:pt x="0" y="5057"/>
                  <a:pt x="0" y="5057"/>
                </a:cubicBezTo>
              </a:path>
            </a:pathLst>
          </a:custGeom>
          <a:noFill/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2016737" y="3429603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2b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190109" y="3011524"/>
            <a:ext cx="631739" cy="41613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28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5262878" y="1187201"/>
            <a:ext cx="36267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 smtClean="0"/>
              <a:t>IR</a:t>
            </a:r>
            <a:r>
              <a:rPr kumimoji="1" lang="en-US" altLang="zh-TW" baseline="-25000" dirty="0" smtClean="0"/>
              <a:t>2a</a:t>
            </a:r>
            <a:r>
              <a:rPr kumimoji="1" lang="en-US" altLang="zh-TW" dirty="0" smtClean="0"/>
              <a:t>, IR</a:t>
            </a:r>
            <a:r>
              <a:rPr kumimoji="1" lang="en-US" altLang="zh-TW" baseline="-25000" dirty="0" smtClean="0"/>
              <a:t>2b</a:t>
            </a:r>
            <a:r>
              <a:rPr kumimoji="1" lang="en-US" altLang="zh-TW" dirty="0" smtClean="0"/>
              <a:t>, IR</a:t>
            </a:r>
            <a:r>
              <a:rPr kumimoji="1" lang="en-US" altLang="zh-TW" baseline="-25000" dirty="0" smtClean="0"/>
              <a:t>3</a:t>
            </a:r>
            <a:r>
              <a:rPr kumimoji="1" lang="en-US" altLang="zh-TW" dirty="0" smtClean="0"/>
              <a:t>, IR</a:t>
            </a:r>
            <a:r>
              <a:rPr kumimoji="1" lang="en-US" altLang="zh-TW" baseline="-25000" dirty="0" smtClean="0"/>
              <a:t>4a</a:t>
            </a:r>
            <a:r>
              <a:rPr kumimoji="1" lang="en-US" altLang="zh-TW" dirty="0" smtClean="0"/>
              <a:t>, IR</a:t>
            </a:r>
            <a:r>
              <a:rPr kumimoji="1" lang="en-US" altLang="zh-TW" baseline="-25000" dirty="0" smtClean="0"/>
              <a:t>4b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Prepare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regular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dilution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experiment with 0.2 </a:t>
            </a:r>
            <a:r>
              <a:rPr kumimoji="1" lang="en-US" altLang="zh-TW" dirty="0" err="1" smtClean="0"/>
              <a:t>μm</a:t>
            </a:r>
            <a:r>
              <a:rPr kumimoji="1" lang="en-US" altLang="zh-TW" dirty="0" smtClean="0"/>
              <a:t> and 200 </a:t>
            </a:r>
            <a:r>
              <a:rPr kumimoji="1" lang="en-US" altLang="zh-TW" dirty="0" err="1" smtClean="0"/>
              <a:t>μm</a:t>
            </a:r>
            <a:r>
              <a:rPr kumimoji="1" lang="en-US" altLang="zh-TW" dirty="0" smtClean="0"/>
              <a:t> sieves. 0.2 </a:t>
            </a:r>
            <a:r>
              <a:rPr kumimoji="1" lang="en-US" altLang="zh-TW" dirty="0" err="1" smtClean="0"/>
              <a:t>μm</a:t>
            </a:r>
            <a:r>
              <a:rPr kumimoji="1" lang="en-US" altLang="zh-TW" dirty="0" smtClean="0"/>
              <a:t>-filtered water (should be particle-free) is the diluent. 200 </a:t>
            </a:r>
            <a:r>
              <a:rPr kumimoji="1" lang="en-US" altLang="zh-TW" dirty="0" err="1" smtClean="0"/>
              <a:t>μm</a:t>
            </a:r>
            <a:r>
              <a:rPr kumimoji="1" lang="en-US" altLang="zh-TW" dirty="0" smtClean="0"/>
              <a:t>-filtered water (ciliates, flagellates, bacteria) is the water with predators.</a:t>
            </a:r>
          </a:p>
          <a:p>
            <a:pPr marL="342900" indent="-342900">
              <a:buAutoNum type="arabicParenBoth"/>
            </a:pPr>
            <a:r>
              <a:rPr kumimoji="1" lang="en-US" altLang="zh-TW" dirty="0" smtClean="0"/>
              <a:t>Use onboard </a:t>
            </a:r>
            <a:r>
              <a:rPr kumimoji="1" lang="en-US" altLang="zh-TW" dirty="0" err="1" smtClean="0"/>
              <a:t>FlowCam</a:t>
            </a:r>
            <a:r>
              <a:rPr kumimoji="1" lang="en-US" altLang="zh-TW" dirty="0" smtClean="0"/>
              <a:t> with fluorescence trigger to measure IR</a:t>
            </a:r>
            <a:r>
              <a:rPr kumimoji="1" lang="en-US" altLang="zh-TW" baseline="-25000" dirty="0" smtClean="0"/>
              <a:t>2a</a:t>
            </a:r>
            <a:r>
              <a:rPr kumimoji="1" lang="en-US" altLang="zh-TW" dirty="0" smtClean="0"/>
              <a:t>+IR</a:t>
            </a:r>
            <a:r>
              <a:rPr kumimoji="1" lang="en-US" altLang="zh-TW" baseline="-25000" dirty="0"/>
              <a:t>3</a:t>
            </a:r>
            <a:r>
              <a:rPr kumimoji="1" lang="en-US" altLang="zh-TW" dirty="0" smtClean="0"/>
              <a:t>+IR</a:t>
            </a:r>
            <a:r>
              <a:rPr kumimoji="1" lang="en-US" altLang="zh-TW" baseline="-25000" dirty="0" smtClean="0"/>
              <a:t>4a</a:t>
            </a:r>
            <a:r>
              <a:rPr kumimoji="1" lang="en-US" altLang="zh-TW" dirty="0" smtClean="0"/>
              <a:t>.</a:t>
            </a:r>
          </a:p>
          <a:p>
            <a:pPr marL="342900" indent="-342900">
              <a:buAutoNum type="arabicParenBoth"/>
            </a:pPr>
            <a:r>
              <a:rPr kumimoji="1" lang="en-US" altLang="zh-TW" dirty="0" smtClean="0"/>
              <a:t>Preserve NF </a:t>
            </a:r>
            <a:r>
              <a:rPr kumimoji="1" lang="en-US" altLang="zh-TW" dirty="0"/>
              <a:t>in </a:t>
            </a:r>
            <a:r>
              <a:rPr kumimoji="1" lang="en-US" altLang="zh-TW" dirty="0" smtClean="0"/>
              <a:t>2% </a:t>
            </a:r>
            <a:r>
              <a:rPr kumimoji="1" lang="en-US" altLang="zh-TW" dirty="0" err="1" smtClean="0"/>
              <a:t>glutaraldehyde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and count by </a:t>
            </a:r>
            <a:r>
              <a:rPr kumimoji="1" lang="en-US" altLang="zh-TW" dirty="0" err="1"/>
              <a:t>epifluorescence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microscope to measure IR</a:t>
            </a:r>
            <a:r>
              <a:rPr kumimoji="1" lang="en-US" altLang="zh-TW" baseline="-25000" dirty="0" smtClean="0"/>
              <a:t>2</a:t>
            </a:r>
            <a:r>
              <a:rPr kumimoji="1" lang="en-US" altLang="zh-TW" baseline="-25000" dirty="0"/>
              <a:t>b</a:t>
            </a:r>
            <a:r>
              <a:rPr kumimoji="1" lang="en-US" altLang="zh-TW" dirty="0" smtClean="0"/>
              <a:t>+IR</a:t>
            </a:r>
            <a:r>
              <a:rPr kumimoji="1" lang="en-US" altLang="zh-TW" baseline="-25000" dirty="0" smtClean="0"/>
              <a:t>4b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36380" y="2278951"/>
            <a:ext cx="12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200-20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32610" y="446469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&lt; 1.2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cxnSp>
        <p:nvCxnSpPr>
          <p:cNvPr id="27" name="直線箭頭接點 26"/>
          <p:cNvCxnSpPr/>
          <p:nvPr/>
        </p:nvCxnSpPr>
        <p:spPr>
          <a:xfrm flipH="1" flipV="1">
            <a:off x="2154823" y="2809186"/>
            <a:ext cx="8865" cy="6860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>
            <a:stCxn id="59" idx="1"/>
            <a:endCxn id="43" idx="3"/>
          </p:cNvCxnSpPr>
          <p:nvPr/>
        </p:nvCxnSpPr>
        <p:spPr>
          <a:xfrm flipH="1" flipV="1">
            <a:off x="2858750" y="2463617"/>
            <a:ext cx="937181" cy="1930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54047" y="2990066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4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68626" y="2140451"/>
            <a:ext cx="1390124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chemeClr val="bg1"/>
                </a:solidFill>
              </a:rPr>
              <a:t>Ciliates</a:t>
            </a:r>
          </a:p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(</a:t>
            </a:r>
            <a:r>
              <a:rPr kumimoji="1" lang="en-US" altLang="zh-TW" b="1" dirty="0" err="1" smtClean="0">
                <a:solidFill>
                  <a:srgbClr val="FFFFFF"/>
                </a:solidFill>
              </a:rPr>
              <a:t>microzoo</a:t>
            </a:r>
            <a:r>
              <a:rPr kumimoji="1" lang="en-US" altLang="zh-TW" b="1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1485590" y="3495205"/>
            <a:ext cx="1390124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HNF</a:t>
            </a:r>
          </a:p>
        </p:txBody>
      </p:sp>
      <p:cxnSp>
        <p:nvCxnSpPr>
          <p:cNvPr id="47" name="直線箭頭接點 46"/>
          <p:cNvCxnSpPr>
            <a:stCxn id="50" idx="1"/>
            <a:endCxn id="46" idx="3"/>
          </p:cNvCxnSpPr>
          <p:nvPr/>
        </p:nvCxnSpPr>
        <p:spPr>
          <a:xfrm flipH="1" flipV="1">
            <a:off x="2875714" y="3679871"/>
            <a:ext cx="920217" cy="81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/>
          <p:cNvCxnSpPr>
            <a:stCxn id="63" idx="0"/>
          </p:cNvCxnSpPr>
          <p:nvPr/>
        </p:nvCxnSpPr>
        <p:spPr>
          <a:xfrm flipH="1" flipV="1">
            <a:off x="2154823" y="3850885"/>
            <a:ext cx="8865" cy="5890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795931" y="3576251"/>
            <a:ext cx="12968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ANF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192333" y="3495205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2-20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138878" y="3349954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5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795931" y="2471990"/>
            <a:ext cx="1307044" cy="36933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 err="1" smtClean="0">
                <a:solidFill>
                  <a:srgbClr val="FFFFFF"/>
                </a:solidFill>
              </a:rPr>
              <a:t>Microphyto</a:t>
            </a:r>
            <a:endParaRPr kumimoji="1" lang="en-US" altLang="zh-TW" b="1" dirty="0" smtClean="0">
              <a:solidFill>
                <a:srgbClr val="FFFF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468626" y="4439979"/>
            <a:ext cx="139012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Bacteria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1654047" y="4004541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6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7" name="直線箭頭接點 66"/>
          <p:cNvCxnSpPr/>
          <p:nvPr/>
        </p:nvCxnSpPr>
        <p:spPr>
          <a:xfrm flipH="1" flipV="1">
            <a:off x="2820984" y="2497749"/>
            <a:ext cx="1642689" cy="10785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184568" y="2192445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3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832719" y="2966967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76" name="直線箭頭接點 75"/>
          <p:cNvCxnSpPr>
            <a:endCxn id="81" idx="2"/>
          </p:cNvCxnSpPr>
          <p:nvPr/>
        </p:nvCxnSpPr>
        <p:spPr>
          <a:xfrm flipV="1">
            <a:off x="2154823" y="1500123"/>
            <a:ext cx="843951" cy="65119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箭頭接點 76"/>
          <p:cNvCxnSpPr>
            <a:endCxn id="81" idx="2"/>
          </p:cNvCxnSpPr>
          <p:nvPr/>
        </p:nvCxnSpPr>
        <p:spPr>
          <a:xfrm flipH="1" flipV="1">
            <a:off x="2998774" y="1500123"/>
            <a:ext cx="1441814" cy="9827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981987" y="1865863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2a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2303712" y="761459"/>
            <a:ext cx="1390124" cy="738664"/>
            <a:chOff x="1583424" y="2706849"/>
            <a:chExt cx="1390124" cy="738664"/>
          </a:xfrm>
        </p:grpSpPr>
        <p:sp>
          <p:nvSpPr>
            <p:cNvPr id="80" name="文字方塊 79"/>
            <p:cNvSpPr txBox="1"/>
            <p:nvPr/>
          </p:nvSpPr>
          <p:spPr>
            <a:xfrm>
              <a:off x="1583424" y="2706849"/>
              <a:ext cx="1390124" cy="3693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Copepodites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583424" y="3076181"/>
              <a:ext cx="1390124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Nauplia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1901771" y="1500123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2b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5655" y="817869"/>
            <a:ext cx="13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100-150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73652" y="1111881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50-80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3981987" y="1869455"/>
            <a:ext cx="519869" cy="409496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921119" y="1500123"/>
            <a:ext cx="519869" cy="40949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129773" y="2164752"/>
            <a:ext cx="519869" cy="409496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848050" y="2962373"/>
            <a:ext cx="519869" cy="409496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621749" y="3003792"/>
            <a:ext cx="519869" cy="40949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8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5262878" y="935641"/>
            <a:ext cx="36267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 smtClean="0"/>
              <a:t>IR</a:t>
            </a:r>
            <a:r>
              <a:rPr kumimoji="1" lang="en-US" altLang="zh-TW" baseline="-25000" dirty="0"/>
              <a:t>5</a:t>
            </a:r>
            <a:r>
              <a:rPr kumimoji="1" lang="en-US" altLang="zh-TW" dirty="0" smtClean="0"/>
              <a:t>, IR</a:t>
            </a:r>
            <a:r>
              <a:rPr kumimoji="1" lang="en-US" altLang="zh-TW" baseline="-25000" dirty="0"/>
              <a:t>6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Prepare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regular</a:t>
            </a:r>
            <a:r>
              <a:rPr kumimoji="1" lang="zh-TW" altLang="en-US" dirty="0"/>
              <a:t> </a:t>
            </a:r>
            <a:r>
              <a:rPr kumimoji="1" lang="en-US" altLang="zh-TW" dirty="0"/>
              <a:t>dilution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experiment with 0.2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and 20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sieves. 0.2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-filtered water (should be </a:t>
            </a:r>
            <a:r>
              <a:rPr kumimoji="1" lang="en-US" altLang="zh-TW" dirty="0" smtClean="0"/>
              <a:t>particle-free</a:t>
            </a:r>
            <a:r>
              <a:rPr kumimoji="1" lang="en-US" altLang="zh-TW" dirty="0"/>
              <a:t>) is the diluent. 20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-filtered water (flagellates, bacteria) is the water with </a:t>
            </a:r>
            <a:r>
              <a:rPr kumimoji="1" lang="en-US" altLang="zh-TW" dirty="0" smtClean="0"/>
              <a:t>predators.</a:t>
            </a:r>
          </a:p>
          <a:p>
            <a:pPr marL="342900" indent="-342900">
              <a:buAutoNum type="arabicParenBoth"/>
            </a:pPr>
            <a:r>
              <a:rPr kumimoji="1" lang="en-US" altLang="zh-TW" dirty="0" smtClean="0"/>
              <a:t>Preserve HNF + ANF in ice-cold 2% </a:t>
            </a:r>
            <a:r>
              <a:rPr kumimoji="1" lang="en-US" altLang="zh-TW" dirty="0" err="1" smtClean="0"/>
              <a:t>glutaraldehyde</a:t>
            </a:r>
            <a:r>
              <a:rPr kumimoji="1" lang="en-US" altLang="zh-TW" dirty="0" smtClean="0"/>
              <a:t>. </a:t>
            </a:r>
            <a:r>
              <a:rPr kumimoji="1" lang="en-US" altLang="zh-TW" dirty="0"/>
              <a:t>C</a:t>
            </a:r>
            <a:r>
              <a:rPr kumimoji="1" lang="en-US" altLang="zh-TW" dirty="0" smtClean="0"/>
              <a:t>ount the ANF by </a:t>
            </a:r>
            <a:r>
              <a:rPr kumimoji="1" lang="en-US" altLang="zh-TW" dirty="0" err="1"/>
              <a:t>epifluorescence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microscope with green light excitation </a:t>
            </a:r>
            <a:r>
              <a:rPr kumimoji="1" lang="en-US" altLang="zh-TW" dirty="0"/>
              <a:t>to </a:t>
            </a:r>
            <a:r>
              <a:rPr kumimoji="1" lang="en-US" altLang="zh-TW" dirty="0" smtClean="0"/>
              <a:t>measure IR</a:t>
            </a:r>
            <a:r>
              <a:rPr kumimoji="1" lang="en-US" altLang="zh-TW" baseline="-25000" dirty="0" smtClean="0"/>
              <a:t>5</a:t>
            </a:r>
          </a:p>
          <a:p>
            <a:pPr marL="342900" indent="-342900">
              <a:buAutoNum type="arabicParenBoth"/>
            </a:pPr>
            <a:r>
              <a:rPr kumimoji="1" lang="en-US" altLang="zh-TW" dirty="0" smtClean="0"/>
              <a:t>Preserve &lt;1.2μm particles (bacteria) for </a:t>
            </a:r>
            <a:r>
              <a:rPr kumimoji="1" lang="en-US" altLang="zh-TW" dirty="0" err="1" smtClean="0"/>
              <a:t>flowcytometry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36380" y="2278951"/>
            <a:ext cx="12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200-20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32610" y="446469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&lt; 1.2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cxnSp>
        <p:nvCxnSpPr>
          <p:cNvPr id="27" name="直線箭頭接點 26"/>
          <p:cNvCxnSpPr/>
          <p:nvPr/>
        </p:nvCxnSpPr>
        <p:spPr>
          <a:xfrm flipH="1" flipV="1">
            <a:off x="2154823" y="2809186"/>
            <a:ext cx="8865" cy="6860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>
            <a:stCxn id="59" idx="1"/>
            <a:endCxn id="43" idx="3"/>
          </p:cNvCxnSpPr>
          <p:nvPr/>
        </p:nvCxnSpPr>
        <p:spPr>
          <a:xfrm flipH="1" flipV="1">
            <a:off x="2858750" y="2463617"/>
            <a:ext cx="937181" cy="1930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54047" y="2990066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4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68626" y="2140451"/>
            <a:ext cx="1390124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chemeClr val="bg1"/>
                </a:solidFill>
              </a:rPr>
              <a:t>Ciliates</a:t>
            </a:r>
          </a:p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(</a:t>
            </a:r>
            <a:r>
              <a:rPr kumimoji="1" lang="en-US" altLang="zh-TW" b="1" dirty="0" err="1" smtClean="0">
                <a:solidFill>
                  <a:srgbClr val="FFFFFF"/>
                </a:solidFill>
              </a:rPr>
              <a:t>microzoo</a:t>
            </a:r>
            <a:r>
              <a:rPr kumimoji="1" lang="en-US" altLang="zh-TW" b="1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1485590" y="3495205"/>
            <a:ext cx="1390124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HNF</a:t>
            </a:r>
          </a:p>
        </p:txBody>
      </p:sp>
      <p:cxnSp>
        <p:nvCxnSpPr>
          <p:cNvPr id="47" name="直線箭頭接點 46"/>
          <p:cNvCxnSpPr>
            <a:stCxn id="50" idx="1"/>
            <a:endCxn id="46" idx="3"/>
          </p:cNvCxnSpPr>
          <p:nvPr/>
        </p:nvCxnSpPr>
        <p:spPr>
          <a:xfrm flipH="1" flipV="1">
            <a:off x="2875714" y="3679871"/>
            <a:ext cx="920217" cy="81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/>
          <p:cNvCxnSpPr>
            <a:stCxn id="63" idx="0"/>
          </p:cNvCxnSpPr>
          <p:nvPr/>
        </p:nvCxnSpPr>
        <p:spPr>
          <a:xfrm flipH="1" flipV="1">
            <a:off x="2154823" y="3850885"/>
            <a:ext cx="8865" cy="5890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795931" y="3576251"/>
            <a:ext cx="12968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ANF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192333" y="3495205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2-20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138878" y="3349954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5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795931" y="2471990"/>
            <a:ext cx="1307044" cy="36933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 err="1" smtClean="0">
                <a:solidFill>
                  <a:srgbClr val="FFFFFF"/>
                </a:solidFill>
              </a:rPr>
              <a:t>Microphyto</a:t>
            </a:r>
            <a:endParaRPr kumimoji="1" lang="en-US" altLang="zh-TW" b="1" dirty="0" smtClean="0">
              <a:solidFill>
                <a:srgbClr val="FFFF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468626" y="4439979"/>
            <a:ext cx="139012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FFFFFF"/>
                </a:solidFill>
              </a:rPr>
              <a:t>Bacteria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1654047" y="4004541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6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7" name="直線箭頭接點 66"/>
          <p:cNvCxnSpPr/>
          <p:nvPr/>
        </p:nvCxnSpPr>
        <p:spPr>
          <a:xfrm flipH="1" flipV="1">
            <a:off x="2820984" y="2497749"/>
            <a:ext cx="1642689" cy="10785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184568" y="2192445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3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832719" y="2966967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76" name="直線箭頭接點 75"/>
          <p:cNvCxnSpPr>
            <a:endCxn id="81" idx="2"/>
          </p:cNvCxnSpPr>
          <p:nvPr/>
        </p:nvCxnSpPr>
        <p:spPr>
          <a:xfrm flipV="1">
            <a:off x="2154823" y="1500123"/>
            <a:ext cx="843951" cy="65119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箭頭接點 76"/>
          <p:cNvCxnSpPr>
            <a:endCxn id="81" idx="2"/>
          </p:cNvCxnSpPr>
          <p:nvPr/>
        </p:nvCxnSpPr>
        <p:spPr>
          <a:xfrm flipH="1" flipV="1">
            <a:off x="2998774" y="1500123"/>
            <a:ext cx="1441814" cy="9827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981987" y="1865863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2a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2303712" y="761459"/>
            <a:ext cx="1390124" cy="738664"/>
            <a:chOff x="1583424" y="2706849"/>
            <a:chExt cx="1390124" cy="738664"/>
          </a:xfrm>
        </p:grpSpPr>
        <p:sp>
          <p:nvSpPr>
            <p:cNvPr id="80" name="文字方塊 79"/>
            <p:cNvSpPr txBox="1"/>
            <p:nvPr/>
          </p:nvSpPr>
          <p:spPr>
            <a:xfrm>
              <a:off x="1583424" y="2706849"/>
              <a:ext cx="1390124" cy="3693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Copepodites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583424" y="3076181"/>
              <a:ext cx="1390124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Nauplia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1901771" y="1500123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 smtClean="0">
                <a:solidFill>
                  <a:srgbClr val="FF0000"/>
                </a:solidFill>
              </a:rPr>
              <a:t>2b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5655" y="817869"/>
            <a:ext cx="13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100-150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73652" y="1111881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50-80 </a:t>
            </a:r>
            <a:r>
              <a:rPr kumimoji="1" lang="en-US" altLang="zh-TW" dirty="0" err="1" smtClean="0"/>
              <a:t>μm</a:t>
            </a:r>
            <a:endParaRPr kumimoji="1" lang="zh-TW" altLang="en-US" dirty="0"/>
          </a:p>
        </p:txBody>
      </p:sp>
      <p:sp>
        <p:nvSpPr>
          <p:cNvPr id="85" name="橢圓 84"/>
          <p:cNvSpPr/>
          <p:nvPr/>
        </p:nvSpPr>
        <p:spPr>
          <a:xfrm>
            <a:off x="3065165" y="3359398"/>
            <a:ext cx="519869" cy="409496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8000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1580334" y="4011283"/>
            <a:ext cx="519869" cy="409496"/>
          </a:xfrm>
          <a:prstGeom prst="ellipse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407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6550</TotalTime>
  <Words>520</Words>
  <Application>Microsoft Macintosh PowerPoint</Application>
  <PresentationFormat>如螢幕大小 (4:3)</PresentationFormat>
  <Paragraphs>104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Eva Ho</dc:creator>
  <cp:lastModifiedBy>Eva Ho</cp:lastModifiedBy>
  <cp:revision>46</cp:revision>
  <dcterms:created xsi:type="dcterms:W3CDTF">2020-01-09T02:36:12Z</dcterms:created>
  <dcterms:modified xsi:type="dcterms:W3CDTF">2020-01-31T07:01:58Z</dcterms:modified>
</cp:coreProperties>
</file>