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50021"/>
    <a:srgbClr val="663300"/>
    <a:srgbClr val="996633"/>
    <a:srgbClr val="0000CC"/>
    <a:srgbClr val="990033"/>
    <a:srgbClr val="333399"/>
    <a:srgbClr val="CC9900"/>
    <a:srgbClr val="FF99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75D4-C4B6-4C26-9368-777FCA0737BF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DA488-9B64-4034-A39C-B7591E64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20CAD-C579-4C38-9739-5AB7B67C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94129D-A118-403B-87F4-B7F20093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C821A4-03FB-4359-8C00-EE17A16B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D392AF-B197-4B18-9244-01648091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454A42-1F1E-433E-8258-F0A50B1C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47758-17EB-4C0B-BFDC-E009B587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EFAD94-962A-4E3F-93D4-CA1A617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989700-44C3-4798-BEBC-3ADCC833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36E7FF-B91E-440F-AFF9-50BCEAA1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7B06-8835-427E-B257-ED1872FD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95AD4A-6ED2-4DA5-8522-E6734B6F2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11A215-7B26-4F48-B4F7-8BFD3F641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1C9F09-0689-450D-A9DA-25143E9A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A5F66A-84B9-4F1E-AF53-810A07E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17C8A9-1320-4004-9F5B-F0EA1D4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C6F45-5164-4D55-A3E2-19088F83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0C9FD-FDD5-40A9-AF79-3DA83532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A54EC0-7467-44A1-878C-37EA9BFA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875590-174A-44C5-B00F-292E5C40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D0BDBB-13B8-4DCF-8509-B79C95FF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F38BE-0E08-4818-8818-3DCE72D0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91F6AA-D0EF-4A4A-95D1-6D888A26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DCA9DE-B295-403E-AC80-6F415A28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DC4685-AC89-460C-A3FF-779FB2F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7EB9C3-B492-4159-99C7-8C5FE831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C2B70-4F18-434B-9FF6-19E25036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EF3F8A-492E-4A34-B05F-2C772AA4C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1657B5-D431-4B1E-B95A-BF80FBE2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274A35-A480-4A15-8CFE-E6648C50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41F032-14AA-45AF-BEAB-6954B5EA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0836EB-153F-419B-8324-19139866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D08D4-6D0B-42C2-8F8D-ED30099B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7694C1-B10D-4369-B728-DC8510CC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D4C79E-59DF-4BE9-AF76-E728BCCD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6450AD-11E8-49BF-9902-D1444E4C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74C3973-195B-43F5-8081-F6E0CD168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B7C7B9-43ED-425E-8C2D-6A215CA8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3975DE-1F5E-434A-950A-9FC64C10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A48516-226E-4EDA-8315-13DC93C5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15580-FCA5-4A31-ABAC-FAAA4752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A831EC-4031-4D39-8453-3207B911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22DAC8-EDC2-4FF2-A73A-E4B8C973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C25D4B-91C2-4DC3-913F-1E4BE4C4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18C205-80E8-42DE-89B3-0401804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145E51-E155-443A-BC2B-A59EF87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EDE75-A827-4B1E-A4E6-FBBCF48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5D429-0AD5-456A-AB0C-B197C8BB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CEFCD-9CAF-4A68-812C-235D9691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2BAD1F-0367-42B0-8478-1B3870D2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7E0C7C-525D-41F7-8F9C-5C1C365A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D0EE1C-2766-4126-A671-EDEDA37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6C7E28-4BA1-4D81-B7E4-53E256FA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5F066-55F2-4AC6-903D-130B132C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4F25E-AC31-4AD4-89AB-E7DCB406A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8DCE6F-824F-46D7-98EC-7759C6C58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167487-D24E-4F2E-825C-35B1616F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7F96DD-B38B-4F62-BE03-A6E0FA7A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E92780-90C1-4C02-BC3C-FEEC685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A0EA08-6E7A-498D-A4A8-3985574F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EAE024-69F9-4BDB-AE56-D550F2DC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D0AD94-8A37-4D95-B273-3FCCC1F4E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11020F-342F-4841-BD52-0F8A74BA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1B881C-E4E0-487A-9D38-4D7484543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圓角矩形 135"/>
          <p:cNvSpPr/>
          <p:nvPr/>
        </p:nvSpPr>
        <p:spPr>
          <a:xfrm>
            <a:off x="3484883" y="29184"/>
            <a:ext cx="7200000" cy="314618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2120470" y="568036"/>
            <a:ext cx="4363397" cy="2607331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3" name="圓角矩形 132"/>
          <p:cNvSpPr/>
          <p:nvPr/>
        </p:nvSpPr>
        <p:spPr>
          <a:xfrm>
            <a:off x="359923" y="1108036"/>
            <a:ext cx="3125512" cy="20560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5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BE1A00EB-6BE7-41D6-A051-E8F847BB9CA4}"/>
              </a:ext>
            </a:extLst>
          </p:cNvPr>
          <p:cNvCxnSpPr>
            <a:cxnSpLocks/>
          </p:cNvCxnSpPr>
          <p:nvPr/>
        </p:nvCxnSpPr>
        <p:spPr>
          <a:xfrm>
            <a:off x="150577" y="3175367"/>
            <a:ext cx="11974749" cy="12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9CC9ABF-6AA9-435E-B978-3D6A58E6D94E}"/>
              </a:ext>
            </a:extLst>
          </p:cNvPr>
          <p:cNvSpPr/>
          <p:nvPr/>
        </p:nvSpPr>
        <p:spPr>
          <a:xfrm>
            <a:off x="2120630" y="2720961"/>
            <a:ext cx="1364805" cy="39000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26BDF44-562E-4ABA-BE18-ED2E39741C50}"/>
              </a:ext>
            </a:extLst>
          </p:cNvPr>
          <p:cNvSpPr/>
          <p:nvPr/>
        </p:nvSpPr>
        <p:spPr>
          <a:xfrm>
            <a:off x="3306426" y="2721221"/>
            <a:ext cx="3163205" cy="39000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Phytoplankton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7C7694-B3D4-4D54-B0D6-3B1CC50111FD}"/>
              </a:ext>
            </a:extLst>
          </p:cNvPr>
          <p:cNvSpPr txBox="1"/>
          <p:nvPr/>
        </p:nvSpPr>
        <p:spPr>
          <a:xfrm>
            <a:off x="1845327" y="3141548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5F30810-E2AE-49BE-AF1F-F92759E1E4E1}"/>
              </a:ext>
            </a:extLst>
          </p:cNvPr>
          <p:cNvSpPr txBox="1"/>
          <p:nvPr/>
        </p:nvSpPr>
        <p:spPr>
          <a:xfrm>
            <a:off x="3306427" y="3141548"/>
            <a:ext cx="27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3F1E4E8-6F85-484F-AE1E-D0FA2CBC4A51}"/>
              </a:ext>
            </a:extLst>
          </p:cNvPr>
          <p:cNvSpPr txBox="1"/>
          <p:nvPr/>
        </p:nvSpPr>
        <p:spPr>
          <a:xfrm>
            <a:off x="5698711" y="3141548"/>
            <a:ext cx="43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7DC5A30-AE48-4852-89FE-DB36040A1D0E}"/>
              </a:ext>
            </a:extLst>
          </p:cNvPr>
          <p:cNvSpPr txBox="1"/>
          <p:nvPr/>
        </p:nvSpPr>
        <p:spPr>
          <a:xfrm>
            <a:off x="10225888" y="3141548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D139179-2C8F-4B1D-A232-E18BF3A31442}"/>
              </a:ext>
            </a:extLst>
          </p:cNvPr>
          <p:cNvSpPr/>
          <p:nvPr/>
        </p:nvSpPr>
        <p:spPr>
          <a:xfrm>
            <a:off x="3484883" y="1666092"/>
            <a:ext cx="2984748" cy="50459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tx1"/>
                </a:solidFill>
              </a:rPr>
              <a:t>Heterotrphic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nanoflagellate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(HNF)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F2CF36C7-D794-4BEE-9F64-98F64D862CD1}"/>
              </a:ext>
            </a:extLst>
          </p:cNvPr>
          <p:cNvSpPr/>
          <p:nvPr/>
        </p:nvSpPr>
        <p:spPr>
          <a:xfrm>
            <a:off x="7592366" y="505841"/>
            <a:ext cx="2908825" cy="109922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Microzooplankton</a:t>
            </a:r>
          </a:p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Protozooplankton</a:t>
            </a: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(</a:t>
            </a:r>
            <a:r>
              <a:rPr lang="en-US" altLang="zh-TW" sz="1400" dirty="0">
                <a:solidFill>
                  <a:schemeClr val="tx1"/>
                </a:solidFill>
              </a:rPr>
              <a:t>ciliates, </a:t>
            </a:r>
            <a:r>
              <a:rPr lang="en-US" altLang="zh-TW" sz="1400" dirty="0" err="1">
                <a:solidFill>
                  <a:schemeClr val="tx1"/>
                </a:solidFill>
              </a:rPr>
              <a:t>dinoflagellages</a:t>
            </a:r>
            <a:r>
              <a:rPr lang="en-US" altLang="zh-TW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Nauplii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Copepodites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DDAC6FF-2391-4DB9-98BA-88EC230C8026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flipV="1">
            <a:off x="2803033" y="1918391"/>
            <a:ext cx="681850" cy="802570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2FD0AA-A7F5-4A07-9BAE-06FAFBFA16D8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469631" y="1055451"/>
            <a:ext cx="1122735" cy="862940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88F070A-228A-4875-8DFD-4326F13E38B0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469631" y="1605061"/>
            <a:ext cx="2577148" cy="1311162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22B4546-46B9-4386-B37D-C741D99FB713}"/>
              </a:ext>
            </a:extLst>
          </p:cNvPr>
          <p:cNvSpPr txBox="1"/>
          <p:nvPr/>
        </p:nvSpPr>
        <p:spPr>
          <a:xfrm>
            <a:off x="1980012" y="2013697"/>
            <a:ext cx="59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9552AD8-6803-4969-AAEE-9721D6D0BB77}"/>
              </a:ext>
            </a:extLst>
          </p:cNvPr>
          <p:cNvSpPr txBox="1"/>
          <p:nvPr/>
        </p:nvSpPr>
        <p:spPr>
          <a:xfrm>
            <a:off x="4212592" y="951304"/>
            <a:ext cx="10095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HNF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6188451B-4859-4592-BAE4-DCDA3A5577B6}"/>
              </a:ext>
            </a:extLst>
          </p:cNvPr>
          <p:cNvSpPr/>
          <p:nvPr/>
        </p:nvSpPr>
        <p:spPr>
          <a:xfrm>
            <a:off x="4116349" y="1226162"/>
            <a:ext cx="511277" cy="501445"/>
          </a:xfrm>
          <a:prstGeom prst="arc">
            <a:avLst>
              <a:gd name="adj1" fmla="val 8029138"/>
              <a:gd name="adj2" fmla="val 2792983"/>
            </a:avLst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1EA4B9B-95FD-4124-94B6-37EC8AF26065}"/>
              </a:ext>
            </a:extLst>
          </p:cNvPr>
          <p:cNvSpPr txBox="1"/>
          <p:nvPr/>
        </p:nvSpPr>
        <p:spPr>
          <a:xfrm>
            <a:off x="7703312" y="2231985"/>
            <a:ext cx="79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MP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645FF36-FD46-4D70-8FC0-0A0E3FBB0D8E}"/>
              </a:ext>
            </a:extLst>
          </p:cNvPr>
          <p:cNvSpPr txBox="1"/>
          <p:nvPr/>
        </p:nvSpPr>
        <p:spPr>
          <a:xfrm>
            <a:off x="6525514" y="898086"/>
            <a:ext cx="85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MH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FC1C43-4EF5-43DB-A430-BCE0299D7E3F}"/>
              </a:ext>
            </a:extLst>
          </p:cNvPr>
          <p:cNvSpPr txBox="1"/>
          <p:nvPr/>
        </p:nvSpPr>
        <p:spPr>
          <a:xfrm>
            <a:off x="2498328" y="1975085"/>
            <a:ext cx="8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HB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DC78602-E7DA-44EB-A255-E743F2F70918}"/>
              </a:ext>
            </a:extLst>
          </p:cNvPr>
          <p:cNvSpPr txBox="1"/>
          <p:nvPr/>
        </p:nvSpPr>
        <p:spPr>
          <a:xfrm>
            <a:off x="10851142" y="2646678"/>
            <a:ext cx="1269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Size</a:t>
            </a:r>
          </a:p>
          <a:p>
            <a:pPr algn="ctr"/>
            <a:r>
              <a:rPr lang="en-US" sz="1400" dirty="0"/>
              <a:t>(ESD; </a:t>
            </a:r>
            <a:r>
              <a:rPr lang="el-GR" sz="1400" dirty="0"/>
              <a:t>μ</a:t>
            </a:r>
            <a:r>
              <a:rPr lang="en-US" sz="1400" dirty="0"/>
              <a:t>m)</a:t>
            </a:r>
            <a:endParaRPr lang="en-US" sz="2000" dirty="0"/>
          </a:p>
        </p:txBody>
      </p:sp>
      <p:sp>
        <p:nvSpPr>
          <p:cNvPr id="79" name="TextBox 39">
            <a:extLst>
              <a:ext uri="{FF2B5EF4-FFF2-40B4-BE49-F238E27FC236}">
                <a16:creationId xmlns:a16="http://schemas.microsoft.com/office/drawing/2014/main" xmlns="" id="{122B4546-46B9-4386-B37D-C741D99FB713}"/>
              </a:ext>
            </a:extLst>
          </p:cNvPr>
          <p:cNvSpPr txBox="1"/>
          <p:nvPr/>
        </p:nvSpPr>
        <p:spPr>
          <a:xfrm>
            <a:off x="5870041" y="2170689"/>
            <a:ext cx="59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1" name="Straight Arrow Connector 28">
            <a:extLst>
              <a:ext uri="{FF2B5EF4-FFF2-40B4-BE49-F238E27FC236}">
                <a16:creationId xmlns:a16="http://schemas.microsoft.com/office/drawing/2014/main" xmlns="" id="{5D2FD0AA-A7F5-4A07-9BAE-06FAFBFA16D8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V="1">
            <a:off x="4888029" y="2170689"/>
            <a:ext cx="89228" cy="550532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48">
            <a:extLst>
              <a:ext uri="{FF2B5EF4-FFF2-40B4-BE49-F238E27FC236}">
                <a16:creationId xmlns:a16="http://schemas.microsoft.com/office/drawing/2014/main" xmlns="" id="{EDFC1C43-4EF5-43DB-A430-BCE0299D7E3F}"/>
              </a:ext>
            </a:extLst>
          </p:cNvPr>
          <p:cNvSpPr txBox="1"/>
          <p:nvPr/>
        </p:nvSpPr>
        <p:spPr>
          <a:xfrm>
            <a:off x="4045075" y="2273521"/>
            <a:ext cx="83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HP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graphicFrame>
        <p:nvGraphicFramePr>
          <p:cNvPr id="97" name="Table 8">
            <a:extLst>
              <a:ext uri="{FF2B5EF4-FFF2-40B4-BE49-F238E27FC236}">
                <a16:creationId xmlns:a16="http://schemas.microsoft.com/office/drawing/2014/main" xmlns="" id="{D3F0A86D-5E51-4BDE-AB3B-33ABC19D7D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860" y="3540067"/>
          <a:ext cx="11747033" cy="326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101">
                  <a:extLst>
                    <a:ext uri="{9D8B030D-6E8A-4147-A177-3AD203B41FA5}">
                      <a16:colId xmlns:a16="http://schemas.microsoft.com/office/drawing/2014/main" xmlns="" val="2002301054"/>
                    </a:ext>
                  </a:extLst>
                </a:gridCol>
                <a:gridCol w="2501983">
                  <a:extLst>
                    <a:ext uri="{9D8B030D-6E8A-4147-A177-3AD203B41FA5}">
                      <a16:colId xmlns:a16="http://schemas.microsoft.com/office/drawing/2014/main" xmlns="" val="2485585996"/>
                    </a:ext>
                  </a:extLst>
                </a:gridCol>
                <a:gridCol w="2501983"/>
                <a:gridCol w="2501983"/>
                <a:gridCol w="2501983"/>
              </a:tblGrid>
              <a:tr h="36998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Taxa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Grazing mortality</a:t>
                      </a:r>
                      <a:endParaRPr lang="en-US" sz="16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Growth / production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Density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Diversity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0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Virus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Flow cytometry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Tang?)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Sequence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Tang?)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77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Bacteria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VB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HB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Dilution exp. I + II)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BP 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rof.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Shiah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Flow cytometry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(Dr. Tseng)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16s rDNA sequence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Hsieh)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0554923"/>
                  </a:ext>
                </a:extLst>
              </a:tr>
              <a:tr h="577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Phytoplankton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(&lt;20</a:t>
                      </a:r>
                      <a:r>
                        <a:rPr lang="el-GR" sz="1600" b="1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 ESD)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MP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MP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Dilution exp. II + III)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PP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rof.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b="0" baseline="0" dirty="0" err="1" smtClean="0">
                          <a:solidFill>
                            <a:schemeClr val="tx1"/>
                          </a:solidFill>
                        </a:rPr>
                        <a:t>Shiah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Flow cytometry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(Dr. Tseng)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Sequence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(?)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8708544"/>
                  </a:ext>
                </a:extLst>
              </a:tr>
              <a:tr h="577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HNF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MH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Dilution exp. III)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</a:rPr>
                        <a:t>HNF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Dilution exp. III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Flow cytometry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Microscopic count 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18s rDNA sequence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Hsieh)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7526533"/>
                  </a:ext>
                </a:extLst>
              </a:tr>
              <a:tr h="561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Microzooplankton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</a:rPr>
                        <a:t>MZP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GR exp.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Microscopic 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Hsieh)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Microscopic identification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Hsieh)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0626911"/>
                  </a:ext>
                </a:extLst>
              </a:tr>
            </a:tbl>
          </a:graphicData>
        </a:graphic>
      </p:graphicFrame>
      <p:sp>
        <p:nvSpPr>
          <p:cNvPr id="98" name="Rectangle: Rounded Corners 11">
            <a:extLst>
              <a:ext uri="{FF2B5EF4-FFF2-40B4-BE49-F238E27FC236}">
                <a16:creationId xmlns:a16="http://schemas.microsoft.com/office/drawing/2014/main" xmlns="" id="{89CC9ABF-6AA9-435E-B978-3D6A58E6D94E}"/>
              </a:ext>
            </a:extLst>
          </p:cNvPr>
          <p:cNvSpPr/>
          <p:nvPr/>
        </p:nvSpPr>
        <p:spPr>
          <a:xfrm>
            <a:off x="555548" y="2107527"/>
            <a:ext cx="1364805" cy="39000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Virus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26">
            <a:extLst>
              <a:ext uri="{FF2B5EF4-FFF2-40B4-BE49-F238E27FC236}">
                <a16:creationId xmlns:a16="http://schemas.microsoft.com/office/drawing/2014/main" xmlns="" id="{2DDAC6FF-2391-4DB9-98BA-88EC230C8026}"/>
              </a:ext>
            </a:extLst>
          </p:cNvPr>
          <p:cNvCxnSpPr>
            <a:cxnSpLocks/>
            <a:stCxn id="12" idx="1"/>
            <a:endCxn id="98" idx="2"/>
          </p:cNvCxnSpPr>
          <p:nvPr/>
        </p:nvCxnSpPr>
        <p:spPr>
          <a:xfrm flipH="1" flipV="1">
            <a:off x="1237951" y="2497531"/>
            <a:ext cx="882679" cy="418432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48">
            <a:extLst>
              <a:ext uri="{FF2B5EF4-FFF2-40B4-BE49-F238E27FC236}">
                <a16:creationId xmlns:a16="http://schemas.microsoft.com/office/drawing/2014/main" xmlns="" id="{EDFC1C43-4EF5-43DB-A430-BCE0299D7E3F}"/>
              </a:ext>
            </a:extLst>
          </p:cNvPr>
          <p:cNvSpPr txBox="1"/>
          <p:nvPr/>
        </p:nvSpPr>
        <p:spPr>
          <a:xfrm>
            <a:off x="1297583" y="2646439"/>
            <a:ext cx="7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>
                <a:solidFill>
                  <a:srgbClr val="3333FF"/>
                </a:solidFill>
              </a:rPr>
              <a:t>V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B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106" name="TextBox 43">
            <a:extLst>
              <a:ext uri="{FF2B5EF4-FFF2-40B4-BE49-F238E27FC236}">
                <a16:creationId xmlns:a16="http://schemas.microsoft.com/office/drawing/2014/main" xmlns="" id="{49552AD8-6803-4969-AAEE-9721D6D0BB77}"/>
              </a:ext>
            </a:extLst>
          </p:cNvPr>
          <p:cNvSpPr txBox="1"/>
          <p:nvPr/>
        </p:nvSpPr>
        <p:spPr>
          <a:xfrm>
            <a:off x="10600168" y="411602"/>
            <a:ext cx="10095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MZP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" name="Arc 44">
            <a:extLst>
              <a:ext uri="{FF2B5EF4-FFF2-40B4-BE49-F238E27FC236}">
                <a16:creationId xmlns:a16="http://schemas.microsoft.com/office/drawing/2014/main" xmlns="" id="{6188451B-4859-4592-BAE4-DCDA3A5577B6}"/>
              </a:ext>
            </a:extLst>
          </p:cNvPr>
          <p:cNvSpPr/>
          <p:nvPr/>
        </p:nvSpPr>
        <p:spPr>
          <a:xfrm>
            <a:off x="10472007" y="686695"/>
            <a:ext cx="511277" cy="501445"/>
          </a:xfrm>
          <a:prstGeom prst="arc">
            <a:avLst>
              <a:gd name="adj1" fmla="val 12525867"/>
              <a:gd name="adj2" fmla="val 8991754"/>
            </a:avLst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484883" y="26189"/>
            <a:ext cx="3198158" cy="33855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Dilution exp. </a:t>
            </a:r>
            <a:r>
              <a:rPr lang="en-US" altLang="zh-TW" sz="1600" b="1" dirty="0" smtClean="0"/>
              <a:t>III </a:t>
            </a:r>
            <a:r>
              <a:rPr lang="en-US" altLang="zh-TW" sz="1600" dirty="0" smtClean="0"/>
              <a:t>(&lt;</a:t>
            </a:r>
            <a:r>
              <a:rPr lang="en-US" altLang="zh-TW" sz="1600" dirty="0"/>
              <a:t>20</a:t>
            </a:r>
            <a:r>
              <a:rPr lang="el-GR" altLang="zh-TW" sz="1600" dirty="0"/>
              <a:t> μ</a:t>
            </a:r>
            <a:r>
              <a:rPr lang="en-US" altLang="zh-TW" sz="1600" dirty="0"/>
              <a:t>m + &lt;200</a:t>
            </a:r>
            <a:r>
              <a:rPr lang="el-GR" altLang="zh-TW" sz="1600" dirty="0"/>
              <a:t> μ</a:t>
            </a:r>
            <a:r>
              <a:rPr lang="en-US" altLang="zh-TW" sz="1600" dirty="0"/>
              <a:t>m 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127463" y="566028"/>
            <a:ext cx="3042630" cy="338554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II </a:t>
            </a:r>
            <a:r>
              <a:rPr lang="en-US" altLang="zh-TW" sz="1600" u="sng" dirty="0"/>
              <a:t>(&lt;0.2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+ &lt;20</a:t>
            </a:r>
            <a:r>
              <a:rPr lang="el-GR" altLang="zh-TW" sz="1600" u="sng" dirty="0"/>
              <a:t> μ</a:t>
            </a:r>
            <a:r>
              <a:rPr lang="en-US" altLang="zh-TW" sz="1600" u="sng" dirty="0"/>
              <a:t>m)</a:t>
            </a:r>
            <a:endParaRPr lang="zh-TW" altLang="en-US" sz="1600" u="sng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369649" y="1106219"/>
            <a:ext cx="2931542" cy="33855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 </a:t>
            </a:r>
            <a:r>
              <a:rPr lang="en-US" altLang="zh-TW" sz="1600" u="sng" dirty="0"/>
              <a:t>(&lt;30 Da + </a:t>
            </a:r>
            <a:r>
              <a:rPr lang="en-US" altLang="zh-TW" sz="1600" u="sng" dirty="0" smtClean="0"/>
              <a:t>&lt;20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)</a:t>
            </a:r>
            <a:endParaRPr lang="zh-TW" altLang="en-US" sz="1600" u="sng" dirty="0"/>
          </a:p>
        </p:txBody>
      </p:sp>
      <p:sp>
        <p:nvSpPr>
          <p:cNvPr id="167" name="Arc 44">
            <a:extLst>
              <a:ext uri="{FF2B5EF4-FFF2-40B4-BE49-F238E27FC236}">
                <a16:creationId xmlns:a16="http://schemas.microsoft.com/office/drawing/2014/main" xmlns="" id="{6188451B-4859-4592-BAE4-DCDA3A5577B6}"/>
              </a:ext>
            </a:extLst>
          </p:cNvPr>
          <p:cNvSpPr/>
          <p:nvPr/>
        </p:nvSpPr>
        <p:spPr>
          <a:xfrm>
            <a:off x="5531786" y="2281617"/>
            <a:ext cx="511277" cy="501445"/>
          </a:xfrm>
          <a:prstGeom prst="arc">
            <a:avLst>
              <a:gd name="adj1" fmla="val 8029138"/>
              <a:gd name="adj2" fmla="val 2792983"/>
            </a:avLst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8" name="Arc 44">
            <a:extLst>
              <a:ext uri="{FF2B5EF4-FFF2-40B4-BE49-F238E27FC236}">
                <a16:creationId xmlns:a16="http://schemas.microsoft.com/office/drawing/2014/main" xmlns="" id="{6188451B-4859-4592-BAE4-DCDA3A5577B6}"/>
              </a:ext>
            </a:extLst>
          </p:cNvPr>
          <p:cNvSpPr/>
          <p:nvPr/>
        </p:nvSpPr>
        <p:spPr>
          <a:xfrm>
            <a:off x="2157497" y="2281617"/>
            <a:ext cx="511277" cy="501445"/>
          </a:xfrm>
          <a:prstGeom prst="arc">
            <a:avLst>
              <a:gd name="adj1" fmla="val 8029138"/>
              <a:gd name="adj2" fmla="val 2792983"/>
            </a:avLst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5A88E9FC-3D21-4876-B4F2-1A279877F796}"/>
              </a:ext>
            </a:extLst>
          </p:cNvPr>
          <p:cNvSpPr/>
          <p:nvPr/>
        </p:nvSpPr>
        <p:spPr>
          <a:xfrm>
            <a:off x="8131628" y="637200"/>
            <a:ext cx="3869872" cy="41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5A88E9FC-3D21-4876-B4F2-1A279877F796}"/>
              </a:ext>
            </a:extLst>
          </p:cNvPr>
          <p:cNvSpPr/>
          <p:nvPr/>
        </p:nvSpPr>
        <p:spPr>
          <a:xfrm>
            <a:off x="4914900" y="637200"/>
            <a:ext cx="3869872" cy="41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1627" y="632336"/>
            <a:ext cx="3198158" cy="33855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Dilution exp. </a:t>
            </a:r>
            <a:r>
              <a:rPr lang="en-US" altLang="zh-TW" sz="1600" b="1" dirty="0" smtClean="0"/>
              <a:t>III </a:t>
            </a:r>
            <a:r>
              <a:rPr lang="en-US" altLang="zh-TW" sz="1600" dirty="0" smtClean="0"/>
              <a:t>(&lt;</a:t>
            </a:r>
            <a:r>
              <a:rPr lang="en-US" altLang="zh-TW" sz="1600" dirty="0"/>
              <a:t>20</a:t>
            </a:r>
            <a:r>
              <a:rPr lang="el-GR" altLang="zh-TW" sz="1600" dirty="0"/>
              <a:t> μ</a:t>
            </a:r>
            <a:r>
              <a:rPr lang="en-US" altLang="zh-TW" sz="1600" dirty="0"/>
              <a:t>m + &lt;200</a:t>
            </a:r>
            <a:r>
              <a:rPr lang="el-GR" altLang="zh-TW" sz="1600" dirty="0"/>
              <a:t> μ</a:t>
            </a:r>
            <a:r>
              <a:rPr lang="en-US" altLang="zh-TW" sz="1600" dirty="0"/>
              <a:t>m 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14899" y="632336"/>
            <a:ext cx="3042630" cy="338554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II </a:t>
            </a:r>
            <a:r>
              <a:rPr lang="en-US" altLang="zh-TW" sz="1600" u="sng" dirty="0"/>
              <a:t>(&lt;0.2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+ &lt;20</a:t>
            </a:r>
            <a:r>
              <a:rPr lang="el-GR" altLang="zh-TW" sz="1600" u="sng" dirty="0"/>
              <a:t> μ</a:t>
            </a:r>
            <a:r>
              <a:rPr lang="en-US" altLang="zh-TW" sz="1600" u="sng" dirty="0"/>
              <a:t>m)</a:t>
            </a:r>
            <a:endParaRPr lang="zh-TW" altLang="en-US" sz="16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A88E9FC-3D21-4876-B4F2-1A279877F796}"/>
              </a:ext>
            </a:extLst>
          </p:cNvPr>
          <p:cNvSpPr/>
          <p:nvPr/>
        </p:nvSpPr>
        <p:spPr>
          <a:xfrm>
            <a:off x="1698170" y="637200"/>
            <a:ext cx="3216729" cy="4140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8169" y="635397"/>
            <a:ext cx="2931542" cy="33855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 </a:t>
            </a:r>
            <a:r>
              <a:rPr lang="en-US" altLang="zh-TW" sz="1600" u="sng" dirty="0"/>
              <a:t>(&lt;30 Da + </a:t>
            </a:r>
            <a:r>
              <a:rPr lang="en-US" altLang="zh-TW" sz="1600" u="sng" dirty="0" smtClean="0"/>
              <a:t>&lt;20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)</a:t>
            </a:r>
            <a:endParaRPr lang="zh-TW" altLang="en-US" sz="1600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93124"/>
              </p:ext>
            </p:extLst>
          </p:nvPr>
        </p:nvGraphicFramePr>
        <p:xfrm>
          <a:off x="244924" y="1141068"/>
          <a:ext cx="11756575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423">
                  <a:extLst>
                    <a:ext uri="{9D8B030D-6E8A-4147-A177-3AD203B41FA5}">
                      <a16:colId xmlns:a16="http://schemas.microsoft.com/office/drawing/2014/main" xmlns="" val="299007584"/>
                    </a:ext>
                  </a:extLst>
                </a:gridCol>
                <a:gridCol w="643697"/>
                <a:gridCol w="643697"/>
                <a:gridCol w="643697"/>
                <a:gridCol w="643697"/>
                <a:gridCol w="643697"/>
                <a:gridCol w="643697"/>
                <a:gridCol w="643697">
                  <a:extLst>
                    <a:ext uri="{9D8B030D-6E8A-4147-A177-3AD203B41FA5}">
                      <a16:colId xmlns:a16="http://schemas.microsoft.com/office/drawing/2014/main" xmlns="" val="728586351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4024377777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3016760325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1508639280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2580221927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4076236313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2118980061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1147838213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666739950"/>
                    </a:ext>
                  </a:extLst>
                </a:gridCol>
                <a:gridCol w="643697">
                  <a:extLst>
                    <a:ext uri="{9D8B030D-6E8A-4147-A177-3AD203B41FA5}">
                      <a16:colId xmlns:a16="http://schemas.microsoft.com/office/drawing/2014/main" xmlns="" val="3154320665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</a:t>
                      </a:r>
                      <a:r>
                        <a:rPr lang="en-US" sz="1800" baseline="0" dirty="0" smtClean="0"/>
                        <a:t>30 Da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(virus </a:t>
                      </a:r>
                      <a:r>
                        <a:rPr lang="en-US" sz="1800" baseline="0" dirty="0"/>
                        <a:t>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696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08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380</Words>
  <Application>Microsoft Office PowerPoint</Application>
  <PresentationFormat>寬螢幕</PresentationFormat>
  <Paragraphs>168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Chang</dc:creator>
  <cp:lastModifiedBy>OscarFHC</cp:lastModifiedBy>
  <cp:revision>33</cp:revision>
  <dcterms:created xsi:type="dcterms:W3CDTF">2020-04-04T10:32:38Z</dcterms:created>
  <dcterms:modified xsi:type="dcterms:W3CDTF">2020-06-04T13:20:24Z</dcterms:modified>
</cp:coreProperties>
</file>