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8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A50021"/>
    <a:srgbClr val="663300"/>
    <a:srgbClr val="996633"/>
    <a:srgbClr val="0000CC"/>
    <a:srgbClr val="990033"/>
    <a:srgbClr val="333399"/>
    <a:srgbClr val="CC9900"/>
    <a:srgbClr val="FF990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075D4-C4B6-4C26-9368-777FCA0737BF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DA488-9B64-4034-A39C-B7591E64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4A80B-276C-45A9-A413-AD2D2664A8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64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4A80B-276C-45A9-A413-AD2D2664A8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67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4A80B-276C-45A9-A413-AD2D2664A8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1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4A80B-276C-45A9-A413-AD2D2664A8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88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4A80B-276C-45A9-A413-AD2D2664A8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0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4A80B-276C-45A9-A413-AD2D2664A8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64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4A80B-276C-45A9-A413-AD2D2664A8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2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320CAD-C579-4C38-9739-5AB7B67C8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E94129D-A118-403B-87F4-B7F20093B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C821A4-03FB-4359-8C00-EE17A16B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D392AF-B197-4B18-9244-01648091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454A42-1F1E-433E-8258-F0A50B1C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0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547758-17EB-4C0B-BFDC-E009B587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CEFAD94-962A-4E3F-93D4-CA1A6179D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989700-44C3-4798-BEBC-3ADCC833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D36E7FF-B91E-440F-AFF9-50BCEAA1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F67B06-8835-427E-B257-ED1872FD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9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895AD4A-6ED2-4DA5-8522-E6734B6F2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911A215-7B26-4F48-B4F7-8BFD3F641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11C9F09-0689-450D-A9DA-25143E9A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A5F66A-84B9-4F1E-AF53-810A07EC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17C8A9-1320-4004-9F5B-F0EA1D47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9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4C6F45-5164-4D55-A3E2-19088F83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30C9FD-FDD5-40A9-AF79-3DA83532E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A54EC0-7467-44A1-878C-37EA9BFA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875590-174A-44C5-B00F-292E5C40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D0BDBB-13B8-4DCF-8509-B79C95FF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0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EF38BE-0E08-4818-8818-3DCE72D0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91F6AA-D0EF-4A4A-95D1-6D888A267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FDCA9DE-B295-403E-AC80-6F415A28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DC4685-AC89-460C-A3FF-779FB2F7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7EB9C3-B492-4159-99C7-8C5FE831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1C2B70-4F18-434B-9FF6-19E25036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EF3F8A-492E-4A34-B05F-2C772AA4C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21657B5-D431-4B1E-B95A-BF80FBE2B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B274A35-A480-4A15-8CFE-E6648C50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541F032-14AA-45AF-BEAB-6954B5EA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A0836EB-153F-419B-8324-19139866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4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7D08D4-6D0B-42C2-8F8D-ED30099B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47694C1-B10D-4369-B728-DC8510CCF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9D4C79E-59DF-4BE9-AF76-E728BCCD3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6450AD-11E8-49BF-9902-D1444E4C0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74C3973-195B-43F5-8081-F6E0CD168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CB7C7B9-43ED-425E-8C2D-6A215CA8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33975DE-1F5E-434A-950A-9FC64C10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AA48516-226E-4EDA-8315-13DC93C5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1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915580-FCA5-4A31-ABAC-FAAA4752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0A831EC-4031-4D39-8453-3207B911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322DAC8-EDC2-4FF2-A73A-E4B8C973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DC25D4B-91C2-4DC3-913F-1E4BE4C4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B18C205-80E8-42DE-89B3-04018042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9145E51-E155-443A-BC2B-A59EF878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3EEDE75-A827-4B1E-A4E6-FBBCF48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95D429-0AD5-456A-AB0C-B197C8BB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FCEFCD-9CAF-4A68-812C-235D96916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F2BAD1F-0367-42B0-8478-1B3870D22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7E0C7C-525D-41F7-8F9C-5C1C365A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D0EE1C-2766-4126-A671-EDEDA378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F6C7E28-4BA1-4D81-B7E4-53E256FA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1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C5F066-55F2-4AC6-903D-130B132C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534F25E-AC31-4AD4-89AB-E7DCB406A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8DCE6F-824F-46D7-98EC-7759C6C58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167487-D24E-4F2E-825C-35B1616F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ED4B-C49F-4E52-A6E6-78449EA24BE2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F7F96DD-B38B-4F62-BE03-A6E0FA7A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3E92780-90C1-4C02-BC3C-FEEC6853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EA0EA08-6E7A-498D-A4A8-3985574F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6EAE024-69F9-4BDB-AE56-D550F2DCB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D0AD94-8A37-4D95-B273-3FCCC1F4E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5ED4B-C49F-4E52-A6E6-78449EA24BE2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11020F-342F-4841-BD52-0F8A74BA8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1B881C-E4E0-487A-9D38-4D7484543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89366-794E-4192-8867-29B1C88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圓角矩形 135"/>
          <p:cNvSpPr/>
          <p:nvPr/>
        </p:nvSpPr>
        <p:spPr>
          <a:xfrm>
            <a:off x="3484883" y="29184"/>
            <a:ext cx="7200000" cy="3146183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  <a:alpha val="5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2120470" y="568036"/>
            <a:ext cx="4363397" cy="2607331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  <a:alpha val="5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3" name="圓角矩形 132"/>
          <p:cNvSpPr/>
          <p:nvPr/>
        </p:nvSpPr>
        <p:spPr>
          <a:xfrm>
            <a:off x="359923" y="1108036"/>
            <a:ext cx="3125512" cy="205605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50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BE1A00EB-6BE7-41D6-A051-E8F847BB9CA4}"/>
              </a:ext>
            </a:extLst>
          </p:cNvPr>
          <p:cNvCxnSpPr>
            <a:cxnSpLocks/>
          </p:cNvCxnSpPr>
          <p:nvPr/>
        </p:nvCxnSpPr>
        <p:spPr>
          <a:xfrm>
            <a:off x="150577" y="3175367"/>
            <a:ext cx="11974749" cy="128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89CC9ABF-6AA9-435E-B978-3D6A58E6D94E}"/>
              </a:ext>
            </a:extLst>
          </p:cNvPr>
          <p:cNvSpPr/>
          <p:nvPr/>
        </p:nvSpPr>
        <p:spPr>
          <a:xfrm>
            <a:off x="2120630" y="2720961"/>
            <a:ext cx="1364805" cy="390004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Bacteria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926BDF44-562E-4ABA-BE18-ED2E39741C50}"/>
              </a:ext>
            </a:extLst>
          </p:cNvPr>
          <p:cNvSpPr/>
          <p:nvPr/>
        </p:nvSpPr>
        <p:spPr>
          <a:xfrm>
            <a:off x="3306426" y="2721221"/>
            <a:ext cx="3163205" cy="390004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Phytoplankton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77C7694-B3D4-4D54-B0D6-3B1CC50111FD}"/>
              </a:ext>
            </a:extLst>
          </p:cNvPr>
          <p:cNvSpPr txBox="1"/>
          <p:nvPr/>
        </p:nvSpPr>
        <p:spPr>
          <a:xfrm>
            <a:off x="1845327" y="3141548"/>
            <a:ext cx="55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5F30810-E2AE-49BE-AF1F-F92759E1E4E1}"/>
              </a:ext>
            </a:extLst>
          </p:cNvPr>
          <p:cNvSpPr txBox="1"/>
          <p:nvPr/>
        </p:nvSpPr>
        <p:spPr>
          <a:xfrm>
            <a:off x="3306427" y="3141548"/>
            <a:ext cx="27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3F1E4E8-6F85-484F-AE1E-D0FA2CBC4A51}"/>
              </a:ext>
            </a:extLst>
          </p:cNvPr>
          <p:cNvSpPr txBox="1"/>
          <p:nvPr/>
        </p:nvSpPr>
        <p:spPr>
          <a:xfrm>
            <a:off x="5698711" y="3141548"/>
            <a:ext cx="43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7DC5A30-AE48-4852-89FE-DB36040A1D0E}"/>
              </a:ext>
            </a:extLst>
          </p:cNvPr>
          <p:cNvSpPr txBox="1"/>
          <p:nvPr/>
        </p:nvSpPr>
        <p:spPr>
          <a:xfrm>
            <a:off x="10225888" y="3141548"/>
            <a:ext cx="55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="" xmlns:a16="http://schemas.microsoft.com/office/drawing/2014/main" id="{CD139179-2C8F-4B1D-A232-E18BF3A31442}"/>
              </a:ext>
            </a:extLst>
          </p:cNvPr>
          <p:cNvSpPr/>
          <p:nvPr/>
        </p:nvSpPr>
        <p:spPr>
          <a:xfrm>
            <a:off x="3484883" y="1666092"/>
            <a:ext cx="2984748" cy="504597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solidFill>
                  <a:schemeClr val="tx1"/>
                </a:solidFill>
              </a:rPr>
              <a:t>Heterotrphic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 </a:t>
            </a:r>
            <a:r>
              <a:rPr lang="en-US" altLang="zh-TW" sz="1600" b="1" dirty="0" err="1" smtClean="0">
                <a:solidFill>
                  <a:schemeClr val="tx1"/>
                </a:solidFill>
              </a:rPr>
              <a:t>nanoflagellate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 (HNF)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="" xmlns:a16="http://schemas.microsoft.com/office/drawing/2014/main" id="{F2CF36C7-D794-4BEE-9F64-98F64D862CD1}"/>
              </a:ext>
            </a:extLst>
          </p:cNvPr>
          <p:cNvSpPr/>
          <p:nvPr/>
        </p:nvSpPr>
        <p:spPr>
          <a:xfrm>
            <a:off x="7592366" y="505841"/>
            <a:ext cx="2908825" cy="1099220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Microzooplankton</a:t>
            </a:r>
          </a:p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Protozooplankton</a:t>
            </a:r>
            <a:r>
              <a:rPr lang="zh-TW" altLang="en-US" sz="1400" dirty="0">
                <a:solidFill>
                  <a:schemeClr val="tx1"/>
                </a:solidFill>
              </a:rPr>
              <a:t> 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(</a:t>
            </a:r>
            <a:r>
              <a:rPr lang="en-US" altLang="zh-TW" sz="1400" dirty="0">
                <a:solidFill>
                  <a:schemeClr val="tx1"/>
                </a:solidFill>
              </a:rPr>
              <a:t>ciliates, </a:t>
            </a:r>
            <a:r>
              <a:rPr lang="en-US" altLang="zh-TW" sz="1400" dirty="0" err="1">
                <a:solidFill>
                  <a:schemeClr val="tx1"/>
                </a:solidFill>
              </a:rPr>
              <a:t>dinoflagellages</a:t>
            </a:r>
            <a:r>
              <a:rPr lang="en-US" altLang="zh-TW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Nauplii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Copepodites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2DDAC6FF-2391-4DB9-98BA-88EC230C8026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flipV="1">
            <a:off x="2803033" y="1918391"/>
            <a:ext cx="681850" cy="802570"/>
          </a:xfrm>
          <a:prstGeom prst="straightConnector1">
            <a:avLst/>
          </a:prstGeom>
          <a:ln w="254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5D2FD0AA-A7F5-4A07-9BAE-06FAFBFA16D8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6469631" y="1055451"/>
            <a:ext cx="1122735" cy="862940"/>
          </a:xfrm>
          <a:prstGeom prst="straightConnector1">
            <a:avLst/>
          </a:prstGeom>
          <a:ln w="254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988F070A-228A-4875-8DFD-4326F13E38B0}"/>
              </a:ext>
            </a:extLst>
          </p:cNvPr>
          <p:cNvCxnSpPr>
            <a:cxnSpLocks/>
            <a:stCxn id="13" idx="3"/>
            <a:endCxn id="24" idx="2"/>
          </p:cNvCxnSpPr>
          <p:nvPr/>
        </p:nvCxnSpPr>
        <p:spPr>
          <a:xfrm flipV="1">
            <a:off x="6469631" y="1605061"/>
            <a:ext cx="2577148" cy="1311162"/>
          </a:xfrm>
          <a:prstGeom prst="straightConnector1">
            <a:avLst/>
          </a:prstGeom>
          <a:ln w="254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22B4546-46B9-4386-B37D-C741D99FB713}"/>
              </a:ext>
            </a:extLst>
          </p:cNvPr>
          <p:cNvSpPr txBox="1"/>
          <p:nvPr/>
        </p:nvSpPr>
        <p:spPr>
          <a:xfrm>
            <a:off x="1980012" y="2013697"/>
            <a:ext cx="59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9552AD8-6803-4969-AAEE-9721D6D0BB77}"/>
              </a:ext>
            </a:extLst>
          </p:cNvPr>
          <p:cNvSpPr txBox="1"/>
          <p:nvPr/>
        </p:nvSpPr>
        <p:spPr>
          <a:xfrm>
            <a:off x="4212592" y="951304"/>
            <a:ext cx="10095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GR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HNF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="" xmlns:a16="http://schemas.microsoft.com/office/drawing/2014/main" id="{6188451B-4859-4592-BAE4-DCDA3A5577B6}"/>
              </a:ext>
            </a:extLst>
          </p:cNvPr>
          <p:cNvSpPr/>
          <p:nvPr/>
        </p:nvSpPr>
        <p:spPr>
          <a:xfrm>
            <a:off x="4116349" y="1226162"/>
            <a:ext cx="511277" cy="501445"/>
          </a:xfrm>
          <a:prstGeom prst="arc">
            <a:avLst>
              <a:gd name="adj1" fmla="val 8029138"/>
              <a:gd name="adj2" fmla="val 2792983"/>
            </a:avLst>
          </a:prstGeom>
          <a:ln w="25400">
            <a:solidFill>
              <a:schemeClr val="accent6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81EA4B9B-95FD-4124-94B6-37EC8AF26065}"/>
              </a:ext>
            </a:extLst>
          </p:cNvPr>
          <p:cNvSpPr txBox="1"/>
          <p:nvPr/>
        </p:nvSpPr>
        <p:spPr>
          <a:xfrm>
            <a:off x="7703312" y="2231985"/>
            <a:ext cx="79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3333FF"/>
                </a:solidFill>
              </a:rPr>
              <a:t>Gz</a:t>
            </a:r>
            <a:r>
              <a:rPr lang="en-US" b="1" baseline="-25000" dirty="0" err="1" smtClean="0">
                <a:solidFill>
                  <a:srgbClr val="3333FF"/>
                </a:solidFill>
              </a:rPr>
              <a:t>MP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0645FF36-FD46-4D70-8FC0-0A0E3FBB0D8E}"/>
              </a:ext>
            </a:extLst>
          </p:cNvPr>
          <p:cNvSpPr txBox="1"/>
          <p:nvPr/>
        </p:nvSpPr>
        <p:spPr>
          <a:xfrm>
            <a:off x="6525514" y="898086"/>
            <a:ext cx="85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3333FF"/>
                </a:solidFill>
              </a:rPr>
              <a:t>Gz</a:t>
            </a:r>
            <a:r>
              <a:rPr lang="en-US" b="1" baseline="-25000" dirty="0" err="1" smtClean="0">
                <a:solidFill>
                  <a:srgbClr val="3333FF"/>
                </a:solidFill>
              </a:rPr>
              <a:t>MH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DFC1C43-4EF5-43DB-A430-BCE0299D7E3F}"/>
              </a:ext>
            </a:extLst>
          </p:cNvPr>
          <p:cNvSpPr txBox="1"/>
          <p:nvPr/>
        </p:nvSpPr>
        <p:spPr>
          <a:xfrm>
            <a:off x="2498328" y="1975085"/>
            <a:ext cx="88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3333FF"/>
                </a:solidFill>
              </a:rPr>
              <a:t>Gz</a:t>
            </a:r>
            <a:r>
              <a:rPr lang="en-US" b="1" baseline="-25000" dirty="0" err="1" smtClean="0">
                <a:solidFill>
                  <a:srgbClr val="3333FF"/>
                </a:solidFill>
              </a:rPr>
              <a:t>HB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DC78602-E7DA-44EB-A255-E743F2F70918}"/>
              </a:ext>
            </a:extLst>
          </p:cNvPr>
          <p:cNvSpPr txBox="1"/>
          <p:nvPr/>
        </p:nvSpPr>
        <p:spPr>
          <a:xfrm>
            <a:off x="10851142" y="2646678"/>
            <a:ext cx="1269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Size</a:t>
            </a:r>
          </a:p>
          <a:p>
            <a:pPr algn="ctr"/>
            <a:r>
              <a:rPr lang="en-US" sz="1400" dirty="0"/>
              <a:t>(ESD; </a:t>
            </a:r>
            <a:r>
              <a:rPr lang="el-GR" sz="1400" dirty="0"/>
              <a:t>μ</a:t>
            </a:r>
            <a:r>
              <a:rPr lang="en-US" sz="1400" dirty="0"/>
              <a:t>m)</a:t>
            </a:r>
            <a:endParaRPr lang="en-US" sz="2000" dirty="0"/>
          </a:p>
        </p:txBody>
      </p:sp>
      <p:sp>
        <p:nvSpPr>
          <p:cNvPr id="79" name="TextBox 39">
            <a:extLst>
              <a:ext uri="{FF2B5EF4-FFF2-40B4-BE49-F238E27FC236}">
                <a16:creationId xmlns="" xmlns:a16="http://schemas.microsoft.com/office/drawing/2014/main" id="{122B4546-46B9-4386-B37D-C741D99FB713}"/>
              </a:ext>
            </a:extLst>
          </p:cNvPr>
          <p:cNvSpPr txBox="1"/>
          <p:nvPr/>
        </p:nvSpPr>
        <p:spPr>
          <a:xfrm>
            <a:off x="5870041" y="2170689"/>
            <a:ext cx="59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1" name="Straight Arrow Connector 28">
            <a:extLst>
              <a:ext uri="{FF2B5EF4-FFF2-40B4-BE49-F238E27FC236}">
                <a16:creationId xmlns="" xmlns:a16="http://schemas.microsoft.com/office/drawing/2014/main" id="{5D2FD0AA-A7F5-4A07-9BAE-06FAFBFA16D8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V="1">
            <a:off x="4888029" y="2170689"/>
            <a:ext cx="89228" cy="550532"/>
          </a:xfrm>
          <a:prstGeom prst="straightConnector1">
            <a:avLst/>
          </a:prstGeom>
          <a:ln w="254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48">
            <a:extLst>
              <a:ext uri="{FF2B5EF4-FFF2-40B4-BE49-F238E27FC236}">
                <a16:creationId xmlns="" xmlns:a16="http://schemas.microsoft.com/office/drawing/2014/main" id="{EDFC1C43-4EF5-43DB-A430-BCE0299D7E3F}"/>
              </a:ext>
            </a:extLst>
          </p:cNvPr>
          <p:cNvSpPr txBox="1"/>
          <p:nvPr/>
        </p:nvSpPr>
        <p:spPr>
          <a:xfrm>
            <a:off x="4045075" y="2273521"/>
            <a:ext cx="83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3333FF"/>
                </a:solidFill>
              </a:rPr>
              <a:t>Gz</a:t>
            </a:r>
            <a:r>
              <a:rPr lang="en-US" b="1" baseline="-25000" dirty="0" err="1" smtClean="0">
                <a:solidFill>
                  <a:srgbClr val="3333FF"/>
                </a:solidFill>
              </a:rPr>
              <a:t>HP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graphicFrame>
        <p:nvGraphicFramePr>
          <p:cNvPr id="97" name="Table 8">
            <a:extLst>
              <a:ext uri="{FF2B5EF4-FFF2-40B4-BE49-F238E27FC236}">
                <a16:creationId xmlns="" xmlns:a16="http://schemas.microsoft.com/office/drawing/2014/main" id="{D3F0A86D-5E51-4BDE-AB3B-33ABC19D7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60088"/>
              </p:ext>
            </p:extLst>
          </p:nvPr>
        </p:nvGraphicFramePr>
        <p:xfrm>
          <a:off x="252860" y="3540067"/>
          <a:ext cx="11747033" cy="326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101">
                  <a:extLst>
                    <a:ext uri="{9D8B030D-6E8A-4147-A177-3AD203B41FA5}">
                      <a16:colId xmlns="" xmlns:a16="http://schemas.microsoft.com/office/drawing/2014/main" val="2002301054"/>
                    </a:ext>
                  </a:extLst>
                </a:gridCol>
                <a:gridCol w="2501983">
                  <a:extLst>
                    <a:ext uri="{9D8B030D-6E8A-4147-A177-3AD203B41FA5}">
                      <a16:colId xmlns="" xmlns:a16="http://schemas.microsoft.com/office/drawing/2014/main" val="2485585996"/>
                    </a:ext>
                  </a:extLst>
                </a:gridCol>
                <a:gridCol w="2501983"/>
                <a:gridCol w="2501983"/>
                <a:gridCol w="2501983"/>
              </a:tblGrid>
              <a:tr h="36998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Taxa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kern="1200" dirty="0" smtClean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Grazing mortality</a:t>
                      </a:r>
                      <a:endParaRPr lang="en-US" sz="1600" b="1" kern="1200" dirty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Growth / production</a:t>
                      </a:r>
                      <a:endParaRPr 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Density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Diversity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90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Virus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Flow cytometry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(prof. Tang?)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Sequence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(prof. Tang?)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777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Bacteria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err="1" smtClean="0">
                          <a:solidFill>
                            <a:schemeClr val="tx1"/>
                          </a:solidFill>
                        </a:rPr>
                        <a:t>Gz</a:t>
                      </a:r>
                      <a:r>
                        <a:rPr lang="en-US" altLang="zh-TW" sz="1600" b="0" baseline="-25000" dirty="0" err="1" smtClean="0">
                          <a:solidFill>
                            <a:schemeClr val="tx1"/>
                          </a:solidFill>
                        </a:rPr>
                        <a:t>VB</a:t>
                      </a: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altLang="zh-TW" sz="1600" b="0" dirty="0" err="1" smtClean="0">
                          <a:solidFill>
                            <a:schemeClr val="tx1"/>
                          </a:solidFill>
                        </a:rPr>
                        <a:t>Gz</a:t>
                      </a:r>
                      <a:r>
                        <a:rPr lang="en-US" altLang="zh-TW" sz="1600" b="0" baseline="-25000" dirty="0" err="1" smtClean="0">
                          <a:solidFill>
                            <a:schemeClr val="tx1"/>
                          </a:solidFill>
                        </a:rPr>
                        <a:t>HB</a:t>
                      </a: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Dilution exp. I + II)</a:t>
                      </a:r>
                      <a:endParaRPr lang="en-US" altLang="zh-TW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BP 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rof.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</a:rPr>
                        <a:t>Shiah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Flow cytometry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(Dr. Tseng)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16s rDNA sequence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(prof. Hsieh)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60554923"/>
                  </a:ext>
                </a:extLst>
              </a:tr>
              <a:tr h="577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Phytoplankton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(&lt;20</a:t>
                      </a:r>
                      <a:r>
                        <a:rPr lang="el-GR" sz="1600" b="1" dirty="0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m ESD)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err="1" smtClean="0">
                          <a:solidFill>
                            <a:schemeClr val="tx1"/>
                          </a:solidFill>
                        </a:rPr>
                        <a:t>Gz</a:t>
                      </a:r>
                      <a:r>
                        <a:rPr lang="en-US" altLang="zh-TW" sz="1600" b="0" baseline="-25000" dirty="0" err="1" smtClean="0">
                          <a:solidFill>
                            <a:schemeClr val="tx1"/>
                          </a:solidFill>
                        </a:rPr>
                        <a:t>MP</a:t>
                      </a: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altLang="zh-TW" sz="1600" b="0" dirty="0" err="1" smtClean="0">
                          <a:solidFill>
                            <a:schemeClr val="tx1"/>
                          </a:solidFill>
                        </a:rPr>
                        <a:t>Gz</a:t>
                      </a:r>
                      <a:r>
                        <a:rPr lang="en-US" altLang="zh-TW" sz="1600" b="0" baseline="-25000" dirty="0" err="1" smtClean="0">
                          <a:solidFill>
                            <a:schemeClr val="tx1"/>
                          </a:solidFill>
                        </a:rPr>
                        <a:t>MP</a:t>
                      </a: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Dilution exp. II + III)</a:t>
                      </a:r>
                      <a:endParaRPr lang="en-US" altLang="zh-TW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PP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rof.</a:t>
                      </a: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600" b="0" baseline="0" dirty="0" err="1" smtClean="0">
                          <a:solidFill>
                            <a:schemeClr val="tx1"/>
                          </a:solidFill>
                        </a:rPr>
                        <a:t>Shiah</a:t>
                      </a: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Flow cytometry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(Dr. Tseng)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Sequence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(?)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78708544"/>
                  </a:ext>
                </a:extLst>
              </a:tr>
              <a:tr h="577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HNF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err="1" smtClean="0">
                          <a:solidFill>
                            <a:schemeClr val="tx1"/>
                          </a:solidFill>
                        </a:rPr>
                        <a:t>Gz</a:t>
                      </a:r>
                      <a:r>
                        <a:rPr lang="en-US" altLang="zh-TW" sz="1600" b="0" baseline="-25000" dirty="0" err="1" smtClean="0">
                          <a:solidFill>
                            <a:schemeClr val="tx1"/>
                          </a:solidFill>
                        </a:rPr>
                        <a:t>MH</a:t>
                      </a: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Dilution exp. III)</a:t>
                      </a:r>
                      <a:endParaRPr lang="en-US" altLang="zh-TW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en-US" sz="1600" b="0" baseline="-25000" dirty="0" smtClean="0">
                          <a:solidFill>
                            <a:schemeClr val="tx1"/>
                          </a:solidFill>
                        </a:rPr>
                        <a:t>HNF</a:t>
                      </a: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Dilution exp. III</a:t>
                      </a: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Flow cytometry</a:t>
                      </a: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Microscopic count </a:t>
                      </a:r>
                      <a:endParaRPr lang="en-US" altLang="zh-TW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18s rDNA sequence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(prof. Hsieh)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07526533"/>
                  </a:ext>
                </a:extLst>
              </a:tr>
              <a:tr h="5611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Microzooplankton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en-US" sz="1600" b="0" baseline="-25000" dirty="0" smtClean="0">
                          <a:solidFill>
                            <a:schemeClr val="tx1"/>
                          </a:solidFill>
                        </a:rPr>
                        <a:t>MZP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GR exp.</a:t>
                      </a: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Microscopic count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(prof. Hsieh)</a:t>
                      </a: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TW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Microscopic identification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(prof. Hsieh)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80626911"/>
                  </a:ext>
                </a:extLst>
              </a:tr>
            </a:tbl>
          </a:graphicData>
        </a:graphic>
      </p:graphicFrame>
      <p:sp>
        <p:nvSpPr>
          <p:cNvPr id="98" name="Rectangle: Rounded Corners 11">
            <a:extLst>
              <a:ext uri="{FF2B5EF4-FFF2-40B4-BE49-F238E27FC236}">
                <a16:creationId xmlns="" xmlns:a16="http://schemas.microsoft.com/office/drawing/2014/main" id="{89CC9ABF-6AA9-435E-B978-3D6A58E6D94E}"/>
              </a:ext>
            </a:extLst>
          </p:cNvPr>
          <p:cNvSpPr/>
          <p:nvPr/>
        </p:nvSpPr>
        <p:spPr>
          <a:xfrm>
            <a:off x="555548" y="2107527"/>
            <a:ext cx="1364805" cy="390004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Virus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26">
            <a:extLst>
              <a:ext uri="{FF2B5EF4-FFF2-40B4-BE49-F238E27FC236}">
                <a16:creationId xmlns="" xmlns:a16="http://schemas.microsoft.com/office/drawing/2014/main" id="{2DDAC6FF-2391-4DB9-98BA-88EC230C8026}"/>
              </a:ext>
            </a:extLst>
          </p:cNvPr>
          <p:cNvCxnSpPr>
            <a:cxnSpLocks/>
            <a:stCxn id="12" idx="1"/>
            <a:endCxn id="98" idx="2"/>
          </p:cNvCxnSpPr>
          <p:nvPr/>
        </p:nvCxnSpPr>
        <p:spPr>
          <a:xfrm flipH="1" flipV="1">
            <a:off x="1237951" y="2497531"/>
            <a:ext cx="882679" cy="418432"/>
          </a:xfrm>
          <a:prstGeom prst="straightConnector1">
            <a:avLst/>
          </a:prstGeom>
          <a:ln w="254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48">
            <a:extLst>
              <a:ext uri="{FF2B5EF4-FFF2-40B4-BE49-F238E27FC236}">
                <a16:creationId xmlns="" xmlns:a16="http://schemas.microsoft.com/office/drawing/2014/main" id="{EDFC1C43-4EF5-43DB-A430-BCE0299D7E3F}"/>
              </a:ext>
            </a:extLst>
          </p:cNvPr>
          <p:cNvSpPr txBox="1"/>
          <p:nvPr/>
        </p:nvSpPr>
        <p:spPr>
          <a:xfrm>
            <a:off x="1297583" y="2646439"/>
            <a:ext cx="78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3333FF"/>
                </a:solidFill>
              </a:rPr>
              <a:t>Gz</a:t>
            </a:r>
            <a:r>
              <a:rPr lang="en-US" b="1" baseline="-25000" dirty="0" err="1">
                <a:solidFill>
                  <a:srgbClr val="3333FF"/>
                </a:solidFill>
              </a:rPr>
              <a:t>V</a:t>
            </a:r>
            <a:r>
              <a:rPr lang="en-US" b="1" baseline="-25000" dirty="0" err="1" smtClean="0">
                <a:solidFill>
                  <a:srgbClr val="3333FF"/>
                </a:solidFill>
              </a:rPr>
              <a:t>B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106" name="TextBox 43">
            <a:extLst>
              <a:ext uri="{FF2B5EF4-FFF2-40B4-BE49-F238E27FC236}">
                <a16:creationId xmlns="" xmlns:a16="http://schemas.microsoft.com/office/drawing/2014/main" id="{49552AD8-6803-4969-AAEE-9721D6D0BB77}"/>
              </a:ext>
            </a:extLst>
          </p:cNvPr>
          <p:cNvSpPr txBox="1"/>
          <p:nvPr/>
        </p:nvSpPr>
        <p:spPr>
          <a:xfrm>
            <a:off x="10600168" y="411602"/>
            <a:ext cx="10095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GR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MZP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7" name="Arc 44">
            <a:extLst>
              <a:ext uri="{FF2B5EF4-FFF2-40B4-BE49-F238E27FC236}">
                <a16:creationId xmlns="" xmlns:a16="http://schemas.microsoft.com/office/drawing/2014/main" id="{6188451B-4859-4592-BAE4-DCDA3A5577B6}"/>
              </a:ext>
            </a:extLst>
          </p:cNvPr>
          <p:cNvSpPr/>
          <p:nvPr/>
        </p:nvSpPr>
        <p:spPr>
          <a:xfrm>
            <a:off x="10472007" y="686695"/>
            <a:ext cx="511277" cy="501445"/>
          </a:xfrm>
          <a:prstGeom prst="arc">
            <a:avLst>
              <a:gd name="adj1" fmla="val 12525867"/>
              <a:gd name="adj2" fmla="val 8991754"/>
            </a:avLst>
          </a:prstGeom>
          <a:ln w="25400">
            <a:solidFill>
              <a:schemeClr val="accent6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484883" y="26189"/>
            <a:ext cx="3198158" cy="338554"/>
          </a:xfrm>
          <a:prstGeom prst="rect">
            <a:avLst/>
          </a:prstGeom>
          <a:solidFill>
            <a:schemeClr val="accent4">
              <a:lumMod val="5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Dilution exp. </a:t>
            </a:r>
            <a:r>
              <a:rPr lang="en-US" altLang="zh-TW" sz="1600" b="1" dirty="0" smtClean="0"/>
              <a:t>III </a:t>
            </a:r>
            <a:r>
              <a:rPr lang="en-US" altLang="zh-TW" sz="1600" dirty="0" smtClean="0"/>
              <a:t>(&lt;</a:t>
            </a:r>
            <a:r>
              <a:rPr lang="en-US" altLang="zh-TW" sz="1600" dirty="0"/>
              <a:t>20</a:t>
            </a:r>
            <a:r>
              <a:rPr lang="el-GR" altLang="zh-TW" sz="1600" dirty="0"/>
              <a:t> μ</a:t>
            </a:r>
            <a:r>
              <a:rPr lang="en-US" altLang="zh-TW" sz="1600" dirty="0"/>
              <a:t>m + &lt;200</a:t>
            </a:r>
            <a:r>
              <a:rPr lang="el-GR" altLang="zh-TW" sz="1600" dirty="0"/>
              <a:t> μ</a:t>
            </a:r>
            <a:r>
              <a:rPr lang="en-US" altLang="zh-TW" sz="1600" dirty="0"/>
              <a:t>m </a:t>
            </a:r>
            <a:r>
              <a:rPr lang="en-US" altLang="zh-TW" sz="1600" dirty="0" smtClean="0"/>
              <a:t>)</a:t>
            </a:r>
            <a:endParaRPr lang="zh-TW" altLang="en-US" sz="16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2127463" y="566028"/>
            <a:ext cx="3042630" cy="338554"/>
          </a:xfrm>
          <a:prstGeom prst="rect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u="sng" dirty="0"/>
              <a:t>Dilution exp. II </a:t>
            </a:r>
            <a:r>
              <a:rPr lang="en-US" altLang="zh-TW" sz="1600" u="sng" dirty="0"/>
              <a:t>(&lt;0.2 </a:t>
            </a:r>
            <a:r>
              <a:rPr lang="el-GR" altLang="zh-TW" sz="1600" u="sng" dirty="0"/>
              <a:t>μ</a:t>
            </a:r>
            <a:r>
              <a:rPr lang="en-US" altLang="zh-TW" sz="1600" u="sng" dirty="0"/>
              <a:t>m + &lt;20</a:t>
            </a:r>
            <a:r>
              <a:rPr lang="el-GR" altLang="zh-TW" sz="1600" u="sng" dirty="0"/>
              <a:t> μ</a:t>
            </a:r>
            <a:r>
              <a:rPr lang="en-US" altLang="zh-TW" sz="1600" u="sng" dirty="0"/>
              <a:t>m)</a:t>
            </a:r>
            <a:endParaRPr lang="zh-TW" altLang="en-US" sz="1600" u="sng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369649" y="1106219"/>
            <a:ext cx="2931542" cy="338554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u="sng" dirty="0"/>
              <a:t>Dilution exp. I </a:t>
            </a:r>
            <a:r>
              <a:rPr lang="en-US" altLang="zh-TW" sz="1600" u="sng" dirty="0"/>
              <a:t>(&lt;30 Da + </a:t>
            </a:r>
            <a:r>
              <a:rPr lang="en-US" altLang="zh-TW" sz="1600" u="sng" dirty="0" smtClean="0"/>
              <a:t>&lt;20 </a:t>
            </a:r>
            <a:r>
              <a:rPr lang="el-GR" altLang="zh-TW" sz="1600" u="sng" dirty="0"/>
              <a:t>μ</a:t>
            </a:r>
            <a:r>
              <a:rPr lang="en-US" altLang="zh-TW" sz="1600" u="sng" dirty="0"/>
              <a:t>m )</a:t>
            </a:r>
            <a:endParaRPr lang="zh-TW" altLang="en-US" sz="1600" u="sng" dirty="0"/>
          </a:p>
        </p:txBody>
      </p:sp>
      <p:sp>
        <p:nvSpPr>
          <p:cNvPr id="167" name="Arc 44">
            <a:extLst>
              <a:ext uri="{FF2B5EF4-FFF2-40B4-BE49-F238E27FC236}">
                <a16:creationId xmlns="" xmlns:a16="http://schemas.microsoft.com/office/drawing/2014/main" id="{6188451B-4859-4592-BAE4-DCDA3A5577B6}"/>
              </a:ext>
            </a:extLst>
          </p:cNvPr>
          <p:cNvSpPr/>
          <p:nvPr/>
        </p:nvSpPr>
        <p:spPr>
          <a:xfrm>
            <a:off x="5531786" y="2281617"/>
            <a:ext cx="511277" cy="501445"/>
          </a:xfrm>
          <a:prstGeom prst="arc">
            <a:avLst>
              <a:gd name="adj1" fmla="val 8029138"/>
              <a:gd name="adj2" fmla="val 2792983"/>
            </a:avLst>
          </a:prstGeom>
          <a:ln w="25400">
            <a:solidFill>
              <a:schemeClr val="accent6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8" name="Arc 44">
            <a:extLst>
              <a:ext uri="{FF2B5EF4-FFF2-40B4-BE49-F238E27FC236}">
                <a16:creationId xmlns="" xmlns:a16="http://schemas.microsoft.com/office/drawing/2014/main" id="{6188451B-4859-4592-BAE4-DCDA3A5577B6}"/>
              </a:ext>
            </a:extLst>
          </p:cNvPr>
          <p:cNvSpPr/>
          <p:nvPr/>
        </p:nvSpPr>
        <p:spPr>
          <a:xfrm>
            <a:off x="2157497" y="2281617"/>
            <a:ext cx="511277" cy="501445"/>
          </a:xfrm>
          <a:prstGeom prst="arc">
            <a:avLst>
              <a:gd name="adj1" fmla="val 8029138"/>
              <a:gd name="adj2" fmla="val 2792983"/>
            </a:avLst>
          </a:prstGeom>
          <a:ln w="25400">
            <a:solidFill>
              <a:schemeClr val="accent6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85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5A88E9FC-3D21-4876-B4F2-1A279877F796}"/>
              </a:ext>
            </a:extLst>
          </p:cNvPr>
          <p:cNvSpPr/>
          <p:nvPr/>
        </p:nvSpPr>
        <p:spPr>
          <a:xfrm>
            <a:off x="8131628" y="637200"/>
            <a:ext cx="3869872" cy="4140000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5A88E9FC-3D21-4876-B4F2-1A279877F796}"/>
              </a:ext>
            </a:extLst>
          </p:cNvPr>
          <p:cNvSpPr/>
          <p:nvPr/>
        </p:nvSpPr>
        <p:spPr>
          <a:xfrm>
            <a:off x="4914900" y="637200"/>
            <a:ext cx="3869872" cy="41400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31627" y="632336"/>
            <a:ext cx="3198158" cy="338554"/>
          </a:xfrm>
          <a:prstGeom prst="rect">
            <a:avLst/>
          </a:prstGeom>
          <a:solidFill>
            <a:schemeClr val="accent4">
              <a:lumMod val="5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Dilution exp. </a:t>
            </a:r>
            <a:r>
              <a:rPr lang="en-US" altLang="zh-TW" sz="1600" b="1" dirty="0" smtClean="0"/>
              <a:t>III </a:t>
            </a:r>
            <a:r>
              <a:rPr lang="en-US" altLang="zh-TW" sz="1600" dirty="0" smtClean="0"/>
              <a:t>(&lt;</a:t>
            </a:r>
            <a:r>
              <a:rPr lang="en-US" altLang="zh-TW" sz="1600" dirty="0"/>
              <a:t>20</a:t>
            </a:r>
            <a:r>
              <a:rPr lang="el-GR" altLang="zh-TW" sz="1600" dirty="0"/>
              <a:t> μ</a:t>
            </a:r>
            <a:r>
              <a:rPr lang="en-US" altLang="zh-TW" sz="1600" dirty="0"/>
              <a:t>m + &lt;200</a:t>
            </a:r>
            <a:r>
              <a:rPr lang="el-GR" altLang="zh-TW" sz="1600" dirty="0"/>
              <a:t> μ</a:t>
            </a:r>
            <a:r>
              <a:rPr lang="en-US" altLang="zh-TW" sz="1600" dirty="0"/>
              <a:t>m </a:t>
            </a:r>
            <a:r>
              <a:rPr lang="en-US" altLang="zh-TW" sz="1600" dirty="0" smtClean="0"/>
              <a:t>)</a:t>
            </a:r>
            <a:endParaRPr lang="zh-TW" altLang="en-US" sz="1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914899" y="632336"/>
            <a:ext cx="3042630" cy="338554"/>
          </a:xfrm>
          <a:prstGeom prst="rect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u="sng" dirty="0"/>
              <a:t>Dilution exp. II </a:t>
            </a:r>
            <a:r>
              <a:rPr lang="en-US" altLang="zh-TW" sz="1600" u="sng" dirty="0"/>
              <a:t>(&lt;0.2 </a:t>
            </a:r>
            <a:r>
              <a:rPr lang="el-GR" altLang="zh-TW" sz="1600" u="sng" dirty="0"/>
              <a:t>μ</a:t>
            </a:r>
            <a:r>
              <a:rPr lang="en-US" altLang="zh-TW" sz="1600" u="sng" dirty="0"/>
              <a:t>m + &lt;20</a:t>
            </a:r>
            <a:r>
              <a:rPr lang="el-GR" altLang="zh-TW" sz="1600" u="sng" dirty="0"/>
              <a:t> μ</a:t>
            </a:r>
            <a:r>
              <a:rPr lang="en-US" altLang="zh-TW" sz="1600" u="sng" dirty="0"/>
              <a:t>m)</a:t>
            </a:r>
            <a:endParaRPr lang="zh-TW" altLang="en-US" sz="1600" u="sng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A88E9FC-3D21-4876-B4F2-1A279877F796}"/>
              </a:ext>
            </a:extLst>
          </p:cNvPr>
          <p:cNvSpPr/>
          <p:nvPr/>
        </p:nvSpPr>
        <p:spPr>
          <a:xfrm>
            <a:off x="1698170" y="637200"/>
            <a:ext cx="3216729" cy="4140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698169" y="635397"/>
            <a:ext cx="2931542" cy="338554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u="sng" dirty="0"/>
              <a:t>Dilution exp. I </a:t>
            </a:r>
            <a:r>
              <a:rPr lang="en-US" altLang="zh-TW" sz="1600" u="sng" dirty="0"/>
              <a:t>(&lt;30 Da + </a:t>
            </a:r>
            <a:r>
              <a:rPr lang="en-US" altLang="zh-TW" sz="1600" u="sng" dirty="0" smtClean="0"/>
              <a:t>&lt;20 </a:t>
            </a:r>
            <a:r>
              <a:rPr lang="el-GR" altLang="zh-TW" sz="1600" u="sng" dirty="0"/>
              <a:t>μ</a:t>
            </a:r>
            <a:r>
              <a:rPr lang="en-US" altLang="zh-TW" sz="1600" u="sng" dirty="0"/>
              <a:t>m )</a:t>
            </a:r>
            <a:endParaRPr lang="zh-TW" altLang="en-US" sz="1600" u="sn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779657"/>
              </p:ext>
            </p:extLst>
          </p:nvPr>
        </p:nvGraphicFramePr>
        <p:xfrm>
          <a:off x="244924" y="1141068"/>
          <a:ext cx="11756575" cy="3637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423">
                  <a:extLst>
                    <a:ext uri="{9D8B030D-6E8A-4147-A177-3AD203B41FA5}">
                      <a16:colId xmlns="" xmlns:a16="http://schemas.microsoft.com/office/drawing/2014/main" val="299007584"/>
                    </a:ext>
                  </a:extLst>
                </a:gridCol>
                <a:gridCol w="643697"/>
                <a:gridCol w="643697"/>
                <a:gridCol w="643697"/>
                <a:gridCol w="643697"/>
                <a:gridCol w="643697"/>
                <a:gridCol w="643697"/>
                <a:gridCol w="643697">
                  <a:extLst>
                    <a:ext uri="{9D8B030D-6E8A-4147-A177-3AD203B41FA5}">
                      <a16:colId xmlns="" xmlns:a16="http://schemas.microsoft.com/office/drawing/2014/main" val="728586351"/>
                    </a:ext>
                  </a:extLst>
                </a:gridCol>
                <a:gridCol w="643697">
                  <a:extLst>
                    <a:ext uri="{9D8B030D-6E8A-4147-A177-3AD203B41FA5}">
                      <a16:colId xmlns="" xmlns:a16="http://schemas.microsoft.com/office/drawing/2014/main" val="4024377777"/>
                    </a:ext>
                  </a:extLst>
                </a:gridCol>
                <a:gridCol w="643697">
                  <a:extLst>
                    <a:ext uri="{9D8B030D-6E8A-4147-A177-3AD203B41FA5}">
                      <a16:colId xmlns="" xmlns:a16="http://schemas.microsoft.com/office/drawing/2014/main" val="3016760325"/>
                    </a:ext>
                  </a:extLst>
                </a:gridCol>
                <a:gridCol w="643697">
                  <a:extLst>
                    <a:ext uri="{9D8B030D-6E8A-4147-A177-3AD203B41FA5}">
                      <a16:colId xmlns="" xmlns:a16="http://schemas.microsoft.com/office/drawing/2014/main" val="1508639280"/>
                    </a:ext>
                  </a:extLst>
                </a:gridCol>
                <a:gridCol w="643697">
                  <a:extLst>
                    <a:ext uri="{9D8B030D-6E8A-4147-A177-3AD203B41FA5}">
                      <a16:colId xmlns="" xmlns:a16="http://schemas.microsoft.com/office/drawing/2014/main" val="2580221927"/>
                    </a:ext>
                  </a:extLst>
                </a:gridCol>
                <a:gridCol w="643697">
                  <a:extLst>
                    <a:ext uri="{9D8B030D-6E8A-4147-A177-3AD203B41FA5}">
                      <a16:colId xmlns="" xmlns:a16="http://schemas.microsoft.com/office/drawing/2014/main" val="4076236313"/>
                    </a:ext>
                  </a:extLst>
                </a:gridCol>
                <a:gridCol w="643697">
                  <a:extLst>
                    <a:ext uri="{9D8B030D-6E8A-4147-A177-3AD203B41FA5}">
                      <a16:colId xmlns="" xmlns:a16="http://schemas.microsoft.com/office/drawing/2014/main" val="2118980061"/>
                    </a:ext>
                  </a:extLst>
                </a:gridCol>
                <a:gridCol w="643697">
                  <a:extLst>
                    <a:ext uri="{9D8B030D-6E8A-4147-A177-3AD203B41FA5}">
                      <a16:colId xmlns="" xmlns:a16="http://schemas.microsoft.com/office/drawing/2014/main" val="1147838213"/>
                    </a:ext>
                  </a:extLst>
                </a:gridCol>
                <a:gridCol w="643697">
                  <a:extLst>
                    <a:ext uri="{9D8B030D-6E8A-4147-A177-3AD203B41FA5}">
                      <a16:colId xmlns="" xmlns:a16="http://schemas.microsoft.com/office/drawing/2014/main" val="666739950"/>
                    </a:ext>
                  </a:extLst>
                </a:gridCol>
                <a:gridCol w="643697">
                  <a:extLst>
                    <a:ext uri="{9D8B030D-6E8A-4147-A177-3AD203B41FA5}">
                      <a16:colId xmlns="" xmlns:a16="http://schemas.microsoft.com/office/drawing/2014/main" val="3154320665"/>
                    </a:ext>
                  </a:extLst>
                </a:gridCol>
              </a:tblGrid>
              <a:tr h="72758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Treatment</a:t>
                      </a:r>
                      <a:r>
                        <a:rPr lang="zh-TW" altLang="en-US" sz="1800" dirty="0"/>
                        <a:t> </a:t>
                      </a:r>
                      <a:endParaRPr lang="en-US" altLang="zh-TW" sz="1800" dirty="0"/>
                    </a:p>
                    <a:p>
                      <a:pPr algn="l"/>
                      <a:r>
                        <a:rPr lang="en-US" altLang="zh-TW" sz="1800" dirty="0"/>
                        <a:t>(2 reps)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81252352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</a:t>
                      </a:r>
                      <a:r>
                        <a:rPr lang="en-US" sz="1800" baseline="0" dirty="0" smtClean="0"/>
                        <a:t>30 Da</a:t>
                      </a: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(virus </a:t>
                      </a:r>
                      <a:r>
                        <a:rPr lang="en-US" sz="1800" baseline="0" dirty="0"/>
                        <a:t>free</a:t>
                      </a:r>
                      <a:r>
                        <a:rPr lang="en-US" altLang="zh-TW" sz="1800" baseline="0" dirty="0"/>
                        <a:t>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28245149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0.2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(particle free</a:t>
                      </a:r>
                      <a:r>
                        <a:rPr lang="en-US" altLang="zh-TW" sz="1800" baseline="0" dirty="0"/>
                        <a:t>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20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</a:t>
                      </a:r>
                      <a:r>
                        <a:rPr lang="en-US" sz="1800" baseline="0" dirty="0"/>
                        <a:t>HNF</a:t>
                      </a:r>
                      <a:r>
                        <a:rPr lang="en-US" altLang="zh-TW" sz="1800" baseline="0" dirty="0"/>
                        <a:t>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60994140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200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(MZP)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8696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27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44929" y="373626"/>
          <a:ext cx="11691256" cy="4630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4092">
                  <a:extLst>
                    <a:ext uri="{9D8B030D-6E8A-4147-A177-3AD203B41FA5}">
                      <a16:colId xmlns="" xmlns:a16="http://schemas.microsoft.com/office/drawing/2014/main" val="299007584"/>
                    </a:ext>
                  </a:extLst>
                </a:gridCol>
                <a:gridCol w="606892"/>
                <a:gridCol w="606892"/>
                <a:gridCol w="606892"/>
                <a:gridCol w="606892"/>
                <a:gridCol w="606892"/>
                <a:gridCol w="606892"/>
                <a:gridCol w="606892">
                  <a:extLst>
                    <a:ext uri="{9D8B030D-6E8A-4147-A177-3AD203B41FA5}">
                      <a16:colId xmlns="" xmlns:a16="http://schemas.microsoft.com/office/drawing/2014/main" val="728586351"/>
                    </a:ext>
                  </a:extLst>
                </a:gridCol>
                <a:gridCol w="606892">
                  <a:extLst>
                    <a:ext uri="{9D8B030D-6E8A-4147-A177-3AD203B41FA5}">
                      <a16:colId xmlns="" xmlns:a16="http://schemas.microsoft.com/office/drawing/2014/main" val="4024377777"/>
                    </a:ext>
                  </a:extLst>
                </a:gridCol>
                <a:gridCol w="606892">
                  <a:extLst>
                    <a:ext uri="{9D8B030D-6E8A-4147-A177-3AD203B41FA5}">
                      <a16:colId xmlns="" xmlns:a16="http://schemas.microsoft.com/office/drawing/2014/main" val="3016760325"/>
                    </a:ext>
                  </a:extLst>
                </a:gridCol>
                <a:gridCol w="606892">
                  <a:extLst>
                    <a:ext uri="{9D8B030D-6E8A-4147-A177-3AD203B41FA5}">
                      <a16:colId xmlns="" xmlns:a16="http://schemas.microsoft.com/office/drawing/2014/main" val="1508639280"/>
                    </a:ext>
                  </a:extLst>
                </a:gridCol>
                <a:gridCol w="606892">
                  <a:extLst>
                    <a:ext uri="{9D8B030D-6E8A-4147-A177-3AD203B41FA5}">
                      <a16:colId xmlns="" xmlns:a16="http://schemas.microsoft.com/office/drawing/2014/main" val="2580221927"/>
                    </a:ext>
                  </a:extLst>
                </a:gridCol>
                <a:gridCol w="606892">
                  <a:extLst>
                    <a:ext uri="{9D8B030D-6E8A-4147-A177-3AD203B41FA5}">
                      <a16:colId xmlns="" xmlns:a16="http://schemas.microsoft.com/office/drawing/2014/main" val="4076236313"/>
                    </a:ext>
                  </a:extLst>
                </a:gridCol>
                <a:gridCol w="606892">
                  <a:extLst>
                    <a:ext uri="{9D8B030D-6E8A-4147-A177-3AD203B41FA5}">
                      <a16:colId xmlns="" xmlns:a16="http://schemas.microsoft.com/office/drawing/2014/main" val="2118980061"/>
                    </a:ext>
                  </a:extLst>
                </a:gridCol>
                <a:gridCol w="606892">
                  <a:extLst>
                    <a:ext uri="{9D8B030D-6E8A-4147-A177-3AD203B41FA5}">
                      <a16:colId xmlns="" xmlns:a16="http://schemas.microsoft.com/office/drawing/2014/main" val="1147838213"/>
                    </a:ext>
                  </a:extLst>
                </a:gridCol>
                <a:gridCol w="606892">
                  <a:extLst>
                    <a:ext uri="{9D8B030D-6E8A-4147-A177-3AD203B41FA5}">
                      <a16:colId xmlns="" xmlns:a16="http://schemas.microsoft.com/office/drawing/2014/main" val="666739950"/>
                    </a:ext>
                  </a:extLst>
                </a:gridCol>
                <a:gridCol w="606892">
                  <a:extLst>
                    <a:ext uri="{9D8B030D-6E8A-4147-A177-3AD203B41FA5}">
                      <a16:colId xmlns="" xmlns:a16="http://schemas.microsoft.com/office/drawing/2014/main" val="3154320665"/>
                    </a:ext>
                  </a:extLst>
                </a:gridCol>
                <a:gridCol w="606892">
                  <a:extLst>
                    <a:ext uri="{9D8B030D-6E8A-4147-A177-3AD203B41FA5}">
                      <a16:colId xmlns="" xmlns:a16="http://schemas.microsoft.com/office/drawing/2014/main" val="2259718357"/>
                    </a:ext>
                  </a:extLst>
                </a:gridCol>
              </a:tblGrid>
              <a:tr h="72758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Treatment</a:t>
                      </a:r>
                      <a:r>
                        <a:rPr lang="zh-TW" altLang="en-US" sz="1800" dirty="0"/>
                        <a:t> </a:t>
                      </a:r>
                      <a:endParaRPr lang="en-US" altLang="zh-TW" sz="1800" dirty="0"/>
                    </a:p>
                    <a:p>
                      <a:pPr algn="l"/>
                      <a:r>
                        <a:rPr lang="en-US" altLang="zh-TW" sz="1800" dirty="0"/>
                        <a:t>(2 reps)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81252352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</a:t>
                      </a:r>
                      <a:r>
                        <a:rPr lang="en-US" sz="1800" baseline="0" dirty="0" smtClean="0"/>
                        <a:t>30 Da</a:t>
                      </a: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(virus </a:t>
                      </a:r>
                      <a:r>
                        <a:rPr lang="en-US" sz="1800" baseline="0" dirty="0"/>
                        <a:t>free</a:t>
                      </a:r>
                      <a:r>
                        <a:rPr lang="en-US" altLang="zh-TW" sz="1800" baseline="0" dirty="0"/>
                        <a:t>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28245149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0.2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(particle free</a:t>
                      </a:r>
                      <a:r>
                        <a:rPr lang="en-US" altLang="zh-TW" sz="1800" baseline="0" dirty="0"/>
                        <a:t>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20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</a:t>
                      </a:r>
                      <a:r>
                        <a:rPr lang="en-US" sz="1800" baseline="0" dirty="0"/>
                        <a:t>HNF</a:t>
                      </a:r>
                      <a:r>
                        <a:rPr lang="en-US" altLang="zh-TW" sz="1800" baseline="0" dirty="0"/>
                        <a:t>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60994140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200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(MZP)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86964826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&gt; 200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(MESO)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36499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A88E9FC-3D21-4876-B4F2-1A279877F796}"/>
              </a:ext>
            </a:extLst>
          </p:cNvPr>
          <p:cNvSpPr/>
          <p:nvPr/>
        </p:nvSpPr>
        <p:spPr>
          <a:xfrm>
            <a:off x="2698340" y="4201066"/>
            <a:ext cx="4375355" cy="3539613"/>
          </a:xfrm>
          <a:prstGeom prst="rect">
            <a:avLst/>
          </a:prstGeom>
          <a:solidFill>
            <a:srgbClr val="6633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="" xmlns:a16="http://schemas.microsoft.com/office/drawing/2014/main" id="{3B5EDF09-24B2-441B-B744-237759A86A36}"/>
              </a:ext>
            </a:extLst>
          </p:cNvPr>
          <p:cNvSpPr/>
          <p:nvPr/>
        </p:nvSpPr>
        <p:spPr>
          <a:xfrm rot="5400000">
            <a:off x="4488425" y="2050025"/>
            <a:ext cx="452284" cy="4375355"/>
          </a:xfrm>
          <a:prstGeom prst="rightBrace">
            <a:avLst>
              <a:gd name="adj1" fmla="val 147463"/>
              <a:gd name="adj2" fmla="val 50000"/>
            </a:avLst>
          </a:prstGeom>
          <a:ln w="254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33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447A090-50E8-4DC1-AB2A-D84AA2032639}"/>
              </a:ext>
            </a:extLst>
          </p:cNvPr>
          <p:cNvSpPr/>
          <p:nvPr/>
        </p:nvSpPr>
        <p:spPr>
          <a:xfrm>
            <a:off x="2902276" y="4572000"/>
            <a:ext cx="3624582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663300"/>
                </a:solidFill>
              </a:rPr>
              <a:t>I: </a:t>
            </a:r>
            <a:r>
              <a:rPr lang="en-US" sz="3200" b="1" dirty="0" err="1">
                <a:solidFill>
                  <a:srgbClr val="663300"/>
                </a:solidFill>
              </a:rPr>
              <a:t>Gz</a:t>
            </a:r>
            <a:r>
              <a:rPr lang="en-US" sz="3200" b="1" baseline="-25000" dirty="0" err="1">
                <a:solidFill>
                  <a:srgbClr val="663300"/>
                </a:solidFill>
              </a:rPr>
              <a:t>B</a:t>
            </a:r>
            <a:endParaRPr lang="en-US" b="1" dirty="0">
              <a:solidFill>
                <a:srgbClr val="663300"/>
              </a:solidFill>
            </a:endParaRPr>
          </a:p>
          <a:p>
            <a:pPr algn="ctr"/>
            <a:r>
              <a:rPr lang="en-US" b="1" dirty="0"/>
              <a:t>grazing mortality of bacteria by HNF</a:t>
            </a:r>
          </a:p>
          <a:p>
            <a:pPr algn="ctr"/>
            <a:endParaRPr lang="en-US" altLang="zh-TW" b="1" dirty="0"/>
          </a:p>
          <a:p>
            <a:pPr algn="ctr"/>
            <a:r>
              <a:rPr lang="en-US" altLang="zh-TW" b="1" dirty="0"/>
              <a:t>Bacteria </a:t>
            </a:r>
            <a:r>
              <a:rPr lang="en-US" altLang="zh-TW" b="1" dirty="0" err="1"/>
              <a:t>flowcytometery</a:t>
            </a:r>
            <a:endParaRPr lang="en-US" altLang="zh-TW" b="1" dirty="0"/>
          </a:p>
          <a:p>
            <a:pPr algn="ctr"/>
            <a:r>
              <a:rPr lang="en-US" b="1" dirty="0"/>
              <a:t>16s sequence</a:t>
            </a:r>
          </a:p>
        </p:txBody>
      </p:sp>
    </p:spTree>
    <p:extLst>
      <p:ext uri="{BB962C8B-B14F-4D97-AF65-F5344CB8AC3E}">
        <p14:creationId xmlns:p14="http://schemas.microsoft.com/office/powerpoint/2010/main" val="199888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49498" y="373626"/>
          <a:ext cx="10693004" cy="3637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7300">
                  <a:extLst>
                    <a:ext uri="{9D8B030D-6E8A-4147-A177-3AD203B41FA5}">
                      <a16:colId xmlns="" xmlns:a16="http://schemas.microsoft.com/office/drawing/2014/main" val="299007584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728586351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4024377777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3016760325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1508639280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2580221927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4076236313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2118980061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1147838213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666739950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3154320665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2259718357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3735168290"/>
                    </a:ext>
                  </a:extLst>
                </a:gridCol>
              </a:tblGrid>
              <a:tr h="72758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Treatment</a:t>
                      </a:r>
                      <a:r>
                        <a:rPr lang="zh-TW" altLang="en-US" sz="1800" dirty="0"/>
                        <a:t> </a:t>
                      </a:r>
                      <a:endParaRPr lang="en-US" altLang="zh-TW" sz="1800" dirty="0"/>
                    </a:p>
                    <a:p>
                      <a:pPr algn="l"/>
                      <a:r>
                        <a:rPr lang="en-US" altLang="zh-TW" sz="1800" dirty="0"/>
                        <a:t>(2 reps)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81252352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0.2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(particle free</a:t>
                      </a:r>
                      <a:r>
                        <a:rPr lang="en-US" altLang="zh-TW" sz="1800" baseline="0" dirty="0"/>
                        <a:t>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28245149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20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</a:t>
                      </a:r>
                      <a:r>
                        <a:rPr lang="en-US" sz="1800" baseline="0" dirty="0"/>
                        <a:t>HNF</a:t>
                      </a:r>
                      <a:r>
                        <a:rPr lang="en-US" altLang="zh-TW" sz="1800" baseline="0" dirty="0"/>
                        <a:t>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60994140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200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(MZP)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86964826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&gt; 200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(MESO)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36499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A88E9FC-3D21-4876-B4F2-1A279877F796}"/>
              </a:ext>
            </a:extLst>
          </p:cNvPr>
          <p:cNvSpPr/>
          <p:nvPr/>
        </p:nvSpPr>
        <p:spPr>
          <a:xfrm>
            <a:off x="6921910" y="471948"/>
            <a:ext cx="3814916" cy="3539613"/>
          </a:xfrm>
          <a:prstGeom prst="rect">
            <a:avLst/>
          </a:prstGeom>
          <a:solidFill>
            <a:srgbClr val="6633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33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="" xmlns:a16="http://schemas.microsoft.com/office/drawing/2014/main" id="{3B5EDF09-24B2-441B-B744-237759A86A36}"/>
              </a:ext>
            </a:extLst>
          </p:cNvPr>
          <p:cNvSpPr/>
          <p:nvPr/>
        </p:nvSpPr>
        <p:spPr>
          <a:xfrm rot="5400000">
            <a:off x="8603225" y="2330245"/>
            <a:ext cx="452284" cy="3814916"/>
          </a:xfrm>
          <a:prstGeom prst="rightBrace">
            <a:avLst>
              <a:gd name="adj1" fmla="val 147463"/>
              <a:gd name="adj2" fmla="val 50000"/>
            </a:avLst>
          </a:prstGeom>
          <a:ln w="254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33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447A090-50E8-4DC1-AB2A-D84AA2032639}"/>
              </a:ext>
            </a:extLst>
          </p:cNvPr>
          <p:cNvSpPr/>
          <p:nvPr/>
        </p:nvSpPr>
        <p:spPr>
          <a:xfrm>
            <a:off x="6435212" y="4572000"/>
            <a:ext cx="47883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663300"/>
                </a:solidFill>
              </a:rPr>
              <a:t>II: </a:t>
            </a:r>
            <a:r>
              <a:rPr lang="en-US" sz="3200" b="1" dirty="0" err="1">
                <a:solidFill>
                  <a:srgbClr val="663300"/>
                </a:solidFill>
              </a:rPr>
              <a:t>Gz</a:t>
            </a:r>
            <a:r>
              <a:rPr lang="en-US" altLang="zh-TW" sz="3200" b="1" baseline="-25000" dirty="0" err="1">
                <a:solidFill>
                  <a:srgbClr val="663300"/>
                </a:solidFill>
              </a:rPr>
              <a:t>HNF</a:t>
            </a:r>
            <a:endParaRPr lang="en-US" altLang="zh-TW" sz="3200" b="1" baseline="-25000" dirty="0">
              <a:solidFill>
                <a:srgbClr val="663300"/>
              </a:solidFill>
            </a:endParaRPr>
          </a:p>
          <a:p>
            <a:pPr algn="ctr"/>
            <a:r>
              <a:rPr lang="en-US" b="1" dirty="0"/>
              <a:t>grazing mortality of </a:t>
            </a:r>
            <a:r>
              <a:rPr lang="en-US" altLang="zh-TW" b="1" dirty="0"/>
              <a:t>HNF</a:t>
            </a:r>
            <a:r>
              <a:rPr lang="en-US" b="1" dirty="0"/>
              <a:t> by </a:t>
            </a:r>
            <a:r>
              <a:rPr lang="en-US" altLang="zh-TW" b="1" dirty="0"/>
              <a:t>MZP</a:t>
            </a:r>
            <a:endParaRPr lang="en-US" altLang="zh-TW" b="1" dirty="0">
              <a:solidFill>
                <a:srgbClr val="663300"/>
              </a:solidFill>
            </a:endParaRPr>
          </a:p>
          <a:p>
            <a:pPr algn="ctr"/>
            <a:r>
              <a:rPr lang="en-US" sz="3200" b="1" dirty="0">
                <a:solidFill>
                  <a:srgbClr val="663300"/>
                </a:solidFill>
              </a:rPr>
              <a:t>III: </a:t>
            </a:r>
            <a:r>
              <a:rPr lang="en-US" sz="3200" b="1" dirty="0" err="1">
                <a:solidFill>
                  <a:srgbClr val="663300"/>
                </a:solidFill>
              </a:rPr>
              <a:t>Gz</a:t>
            </a:r>
            <a:r>
              <a:rPr lang="en-US" altLang="zh-TW" sz="3200" b="1" baseline="-25000" dirty="0" err="1">
                <a:solidFill>
                  <a:srgbClr val="663300"/>
                </a:solidFill>
              </a:rPr>
              <a:t>P</a:t>
            </a:r>
            <a:endParaRPr lang="en-US" altLang="zh-TW" sz="3200" b="1" baseline="-25000" dirty="0">
              <a:solidFill>
                <a:srgbClr val="663300"/>
              </a:solidFill>
            </a:endParaRPr>
          </a:p>
          <a:p>
            <a:pPr algn="ctr"/>
            <a:r>
              <a:rPr lang="en-US" b="1" dirty="0"/>
              <a:t>grazing mortality of phytoplankton by </a:t>
            </a:r>
            <a:r>
              <a:rPr lang="en-US" altLang="zh-TW" b="1" dirty="0"/>
              <a:t>MZP</a:t>
            </a:r>
            <a:endParaRPr lang="en-US" altLang="zh-TW" b="1" dirty="0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6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49498" y="373626"/>
          <a:ext cx="10693004" cy="3637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7300">
                  <a:extLst>
                    <a:ext uri="{9D8B030D-6E8A-4147-A177-3AD203B41FA5}">
                      <a16:colId xmlns="" xmlns:a16="http://schemas.microsoft.com/office/drawing/2014/main" val="299007584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728586351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4024377777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3016760325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1508639280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2580221927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4076236313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2118980061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1147838213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666739950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3154320665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2259718357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3735168290"/>
                    </a:ext>
                  </a:extLst>
                </a:gridCol>
              </a:tblGrid>
              <a:tr h="72758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Treatment</a:t>
                      </a:r>
                      <a:r>
                        <a:rPr lang="zh-TW" altLang="en-US" sz="1800" dirty="0"/>
                        <a:t> </a:t>
                      </a:r>
                      <a:endParaRPr lang="en-US" altLang="zh-TW" sz="1800" dirty="0"/>
                    </a:p>
                    <a:p>
                      <a:pPr algn="l"/>
                      <a:r>
                        <a:rPr lang="en-US" altLang="zh-TW" sz="1800" dirty="0"/>
                        <a:t>(2 reps)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81252352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0.2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(particle free</a:t>
                      </a:r>
                      <a:r>
                        <a:rPr lang="en-US" altLang="zh-TW" sz="1800" baseline="0" dirty="0"/>
                        <a:t>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28245149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20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</a:t>
                      </a:r>
                      <a:r>
                        <a:rPr lang="en-US" sz="1800" baseline="0" dirty="0"/>
                        <a:t>HNF</a:t>
                      </a:r>
                      <a:r>
                        <a:rPr lang="en-US" altLang="zh-TW" sz="1800" baseline="0" dirty="0"/>
                        <a:t>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60994140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200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(MZP)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86964826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&gt; 200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(MESO)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36499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A88E9FC-3D21-4876-B4F2-1A279877F796}"/>
              </a:ext>
            </a:extLst>
          </p:cNvPr>
          <p:cNvSpPr/>
          <p:nvPr/>
        </p:nvSpPr>
        <p:spPr>
          <a:xfrm>
            <a:off x="9930580" y="471948"/>
            <a:ext cx="1511921" cy="3539613"/>
          </a:xfrm>
          <a:prstGeom prst="rect">
            <a:avLst/>
          </a:prstGeom>
          <a:solidFill>
            <a:srgbClr val="6633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33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="" xmlns:a16="http://schemas.microsoft.com/office/drawing/2014/main" id="{3B5EDF09-24B2-441B-B744-237759A86A36}"/>
              </a:ext>
            </a:extLst>
          </p:cNvPr>
          <p:cNvSpPr/>
          <p:nvPr/>
        </p:nvSpPr>
        <p:spPr>
          <a:xfrm rot="5400000">
            <a:off x="10460398" y="3481742"/>
            <a:ext cx="452284" cy="1511921"/>
          </a:xfrm>
          <a:prstGeom prst="rightBrace">
            <a:avLst>
              <a:gd name="adj1" fmla="val 147463"/>
              <a:gd name="adj2" fmla="val 50000"/>
            </a:avLst>
          </a:prstGeom>
          <a:ln w="254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33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447A090-50E8-4DC1-AB2A-D84AA2032639}"/>
              </a:ext>
            </a:extLst>
          </p:cNvPr>
          <p:cNvSpPr/>
          <p:nvPr/>
        </p:nvSpPr>
        <p:spPr>
          <a:xfrm>
            <a:off x="9737693" y="4572000"/>
            <a:ext cx="189769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663300"/>
                </a:solidFill>
              </a:rPr>
              <a:t>IV: </a:t>
            </a:r>
            <a:r>
              <a:rPr lang="en-US" sz="3200" b="1" dirty="0" err="1">
                <a:solidFill>
                  <a:srgbClr val="663300"/>
                </a:solidFill>
              </a:rPr>
              <a:t>Gz</a:t>
            </a:r>
            <a:r>
              <a:rPr lang="en-US" sz="3200" b="1" baseline="-25000" dirty="0" err="1">
                <a:solidFill>
                  <a:srgbClr val="663300"/>
                </a:solidFill>
              </a:rPr>
              <a:t>MZP</a:t>
            </a:r>
            <a:endParaRPr lang="en-US" altLang="zh-TW" sz="3200" b="1" baseline="-25000" dirty="0">
              <a:solidFill>
                <a:srgbClr val="663300"/>
              </a:solidFill>
            </a:endParaRPr>
          </a:p>
          <a:p>
            <a:pPr algn="ctr"/>
            <a:r>
              <a:rPr lang="en-US" b="1" dirty="0"/>
              <a:t>grazing mortality of </a:t>
            </a:r>
            <a:r>
              <a:rPr lang="en-US" altLang="zh-TW" b="1" dirty="0"/>
              <a:t>MZP</a:t>
            </a:r>
            <a:r>
              <a:rPr lang="en-US" b="1" dirty="0"/>
              <a:t> by </a:t>
            </a:r>
            <a:r>
              <a:rPr lang="en-US" b="1" dirty="0" err="1"/>
              <a:t>mesozooplankton</a:t>
            </a:r>
            <a:endParaRPr lang="en-US" altLang="zh-TW" b="1" dirty="0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13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49498" y="373626"/>
          <a:ext cx="10693004" cy="3637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7300">
                  <a:extLst>
                    <a:ext uri="{9D8B030D-6E8A-4147-A177-3AD203B41FA5}">
                      <a16:colId xmlns="" xmlns:a16="http://schemas.microsoft.com/office/drawing/2014/main" val="299007584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728586351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4024377777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3016760325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1508639280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2580221927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4076236313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2118980061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1147838213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666739950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3154320665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2259718357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3735168290"/>
                    </a:ext>
                  </a:extLst>
                </a:gridCol>
              </a:tblGrid>
              <a:tr h="72758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Treatment</a:t>
                      </a:r>
                      <a:r>
                        <a:rPr lang="zh-TW" altLang="en-US" sz="1800" dirty="0"/>
                        <a:t> </a:t>
                      </a:r>
                      <a:endParaRPr lang="en-US" altLang="zh-TW" sz="1800" dirty="0"/>
                    </a:p>
                    <a:p>
                      <a:pPr algn="l"/>
                      <a:r>
                        <a:rPr lang="en-US" altLang="zh-TW" sz="1800" dirty="0"/>
                        <a:t>(2 reps)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81252352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0.2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(particle free</a:t>
                      </a:r>
                      <a:r>
                        <a:rPr lang="en-US" altLang="zh-TW" sz="1800" baseline="0" dirty="0"/>
                        <a:t>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28245149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20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</a:t>
                      </a:r>
                      <a:r>
                        <a:rPr lang="en-US" sz="1800" baseline="0" dirty="0"/>
                        <a:t>HNF</a:t>
                      </a:r>
                      <a:r>
                        <a:rPr lang="en-US" altLang="zh-TW" sz="1800" baseline="0" dirty="0"/>
                        <a:t>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60994140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200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(MZP)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86964826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&gt; 200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(MESO)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36499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A88E9FC-3D21-4876-B4F2-1A279877F796}"/>
              </a:ext>
            </a:extLst>
          </p:cNvPr>
          <p:cNvSpPr/>
          <p:nvPr/>
        </p:nvSpPr>
        <p:spPr>
          <a:xfrm>
            <a:off x="6243484" y="471948"/>
            <a:ext cx="658761" cy="3539613"/>
          </a:xfrm>
          <a:prstGeom prst="rect">
            <a:avLst/>
          </a:prstGeom>
          <a:solidFill>
            <a:srgbClr val="00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33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="" xmlns:a16="http://schemas.microsoft.com/office/drawing/2014/main" id="{3B5EDF09-24B2-441B-B744-237759A86A36}"/>
              </a:ext>
            </a:extLst>
          </p:cNvPr>
          <p:cNvSpPr/>
          <p:nvPr/>
        </p:nvSpPr>
        <p:spPr>
          <a:xfrm rot="5400000">
            <a:off x="8205021" y="2050026"/>
            <a:ext cx="452284" cy="4375355"/>
          </a:xfrm>
          <a:prstGeom prst="rightBrace">
            <a:avLst>
              <a:gd name="adj1" fmla="val 147463"/>
              <a:gd name="adj2" fmla="val 50000"/>
            </a:avLst>
          </a:pr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33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447A090-50E8-4DC1-AB2A-D84AA2032639}"/>
              </a:ext>
            </a:extLst>
          </p:cNvPr>
          <p:cNvSpPr/>
          <p:nvPr/>
        </p:nvSpPr>
        <p:spPr>
          <a:xfrm>
            <a:off x="7622770" y="4572001"/>
            <a:ext cx="161678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0000CC"/>
                </a:solidFill>
              </a:rPr>
              <a:t>V: G</a:t>
            </a:r>
            <a:r>
              <a:rPr lang="en-US" sz="3200" b="1" baseline="-25000" dirty="0">
                <a:solidFill>
                  <a:srgbClr val="0000CC"/>
                </a:solidFill>
              </a:rPr>
              <a:t>HNF</a:t>
            </a:r>
            <a:endParaRPr lang="en-US" b="1" dirty="0">
              <a:solidFill>
                <a:srgbClr val="0000CC"/>
              </a:solidFill>
            </a:endParaRPr>
          </a:p>
          <a:p>
            <a:pPr algn="ctr"/>
            <a:r>
              <a:rPr lang="en-US" b="1" dirty="0"/>
              <a:t>Growth of HNF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0707208-EFFC-468E-AB11-28107C47809F}"/>
              </a:ext>
            </a:extLst>
          </p:cNvPr>
          <p:cNvSpPr/>
          <p:nvPr/>
        </p:nvSpPr>
        <p:spPr>
          <a:xfrm>
            <a:off x="9960079" y="471948"/>
            <a:ext cx="658761" cy="3539613"/>
          </a:xfrm>
          <a:prstGeom prst="rect">
            <a:avLst/>
          </a:prstGeom>
          <a:solidFill>
            <a:srgbClr val="00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39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49498" y="373626"/>
          <a:ext cx="10693004" cy="3637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7300">
                  <a:extLst>
                    <a:ext uri="{9D8B030D-6E8A-4147-A177-3AD203B41FA5}">
                      <a16:colId xmlns="" xmlns:a16="http://schemas.microsoft.com/office/drawing/2014/main" val="299007584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728586351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4024377777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3016760325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1508639280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2580221927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4076236313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2118980061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1147838213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666739950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3154320665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2259718357"/>
                    </a:ext>
                  </a:extLst>
                </a:gridCol>
                <a:gridCol w="749642">
                  <a:extLst>
                    <a:ext uri="{9D8B030D-6E8A-4147-A177-3AD203B41FA5}">
                      <a16:colId xmlns="" xmlns:a16="http://schemas.microsoft.com/office/drawing/2014/main" val="3735168290"/>
                    </a:ext>
                  </a:extLst>
                </a:gridCol>
              </a:tblGrid>
              <a:tr h="72758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Treatment</a:t>
                      </a:r>
                      <a:r>
                        <a:rPr lang="zh-TW" altLang="en-US" sz="1800" dirty="0"/>
                        <a:t> </a:t>
                      </a:r>
                      <a:endParaRPr lang="en-US" altLang="zh-TW" sz="1800" dirty="0"/>
                    </a:p>
                    <a:p>
                      <a:pPr algn="l"/>
                      <a:r>
                        <a:rPr lang="en-US" altLang="zh-TW" sz="1800" dirty="0"/>
                        <a:t>(2 reps)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81252352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0.2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(particle free</a:t>
                      </a:r>
                      <a:r>
                        <a:rPr lang="en-US" altLang="zh-TW" sz="1800" baseline="0" dirty="0"/>
                        <a:t>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28245149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20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</a:t>
                      </a:r>
                      <a:r>
                        <a:rPr lang="en-US" sz="1800" baseline="0" dirty="0"/>
                        <a:t>HNF</a:t>
                      </a:r>
                      <a:r>
                        <a:rPr lang="en-US" altLang="zh-TW" sz="1800" baseline="0" dirty="0"/>
                        <a:t>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60994140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&lt; 200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(MZP)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86964826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&gt; 200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m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(MESO)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364990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="" xmlns:a16="http://schemas.microsoft.com/office/drawing/2014/main" id="{3B5EDF09-24B2-441B-B744-237759A86A36}"/>
              </a:ext>
            </a:extLst>
          </p:cNvPr>
          <p:cNvSpPr/>
          <p:nvPr/>
        </p:nvSpPr>
        <p:spPr>
          <a:xfrm rot="5400000">
            <a:off x="10467515" y="3504125"/>
            <a:ext cx="452284" cy="1467157"/>
          </a:xfrm>
          <a:prstGeom prst="rightBrace">
            <a:avLst>
              <a:gd name="adj1" fmla="val 147463"/>
              <a:gd name="adj2" fmla="val 50000"/>
            </a:avLst>
          </a:pr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33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447A090-50E8-4DC1-AB2A-D84AA2032639}"/>
              </a:ext>
            </a:extLst>
          </p:cNvPr>
          <p:cNvSpPr/>
          <p:nvPr/>
        </p:nvSpPr>
        <p:spPr>
          <a:xfrm>
            <a:off x="9092677" y="4572000"/>
            <a:ext cx="3201967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0000CC"/>
                </a:solidFill>
              </a:rPr>
              <a:t>VI: G</a:t>
            </a:r>
            <a:r>
              <a:rPr lang="en-US" sz="3200" b="1" baseline="-25000" dirty="0">
                <a:solidFill>
                  <a:srgbClr val="0000CC"/>
                </a:solidFill>
              </a:rPr>
              <a:t>PZP</a:t>
            </a:r>
            <a:endParaRPr lang="en-US" b="1" dirty="0">
              <a:solidFill>
                <a:srgbClr val="0000CC"/>
              </a:solidFill>
            </a:endParaRPr>
          </a:p>
          <a:p>
            <a:pPr algn="ctr"/>
            <a:r>
              <a:rPr lang="en-US" b="1" dirty="0"/>
              <a:t>Growth of </a:t>
            </a:r>
            <a:r>
              <a:rPr lang="en-US" b="1" dirty="0" err="1"/>
              <a:t>Protozooplankton</a:t>
            </a:r>
            <a:endParaRPr lang="en-US" b="1" dirty="0"/>
          </a:p>
          <a:p>
            <a:pPr algn="ctr"/>
            <a:r>
              <a:rPr lang="en-US" b="1" dirty="0"/>
              <a:t>(i.e. ciliates and dinoflagellates</a:t>
            </a:r>
            <a:r>
              <a:rPr lang="en-US" altLang="zh-TW" b="1" dirty="0"/>
              <a:t>)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0707208-EFFC-468E-AB11-28107C47809F}"/>
              </a:ext>
            </a:extLst>
          </p:cNvPr>
          <p:cNvSpPr/>
          <p:nvPr/>
        </p:nvSpPr>
        <p:spPr>
          <a:xfrm>
            <a:off x="9960079" y="471948"/>
            <a:ext cx="1482423" cy="3539613"/>
          </a:xfrm>
          <a:prstGeom prst="rect">
            <a:avLst/>
          </a:prstGeom>
          <a:solidFill>
            <a:srgbClr val="00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48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8">
            <a:extLst>
              <a:ext uri="{FF2B5EF4-FFF2-40B4-BE49-F238E27FC236}">
                <a16:creationId xmlns="" xmlns:a16="http://schemas.microsoft.com/office/drawing/2014/main" id="{D3F0A86D-5E51-4BDE-AB3B-33ABC19D7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191870"/>
              </p:ext>
            </p:extLst>
          </p:nvPr>
        </p:nvGraphicFramePr>
        <p:xfrm>
          <a:off x="378541" y="640080"/>
          <a:ext cx="1162664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393">
                  <a:extLst>
                    <a:ext uri="{9D8B030D-6E8A-4147-A177-3AD203B41FA5}">
                      <a16:colId xmlns="" xmlns:a16="http://schemas.microsoft.com/office/drawing/2014/main" val="2002301054"/>
                    </a:ext>
                  </a:extLst>
                </a:gridCol>
                <a:gridCol w="9723252">
                  <a:extLst>
                    <a:ext uri="{9D8B030D-6E8A-4147-A177-3AD203B41FA5}">
                      <a16:colId xmlns="" xmlns:a16="http://schemas.microsoft.com/office/drawing/2014/main" val="2485585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Objective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Measurements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8362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I (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</a:rPr>
                        <a:t>Gz</a:t>
                      </a:r>
                      <a:r>
                        <a:rPr lang="en-US" sz="2400" b="1" baseline="-25000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Bacteria flowcytometry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6055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16s sequence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4914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II (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</a:rPr>
                        <a:t>Gz</a:t>
                      </a:r>
                      <a:r>
                        <a:rPr lang="en-US" sz="2400" b="1" baseline="-25000" dirty="0" err="1">
                          <a:solidFill>
                            <a:schemeClr val="tx1"/>
                          </a:solidFill>
                        </a:rPr>
                        <a:t>HNF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HNF microscopic count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7870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18s sequence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075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III (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</a:rPr>
                        <a:t>Gz</a:t>
                      </a:r>
                      <a:r>
                        <a:rPr lang="en-US" sz="2400" b="1" baseline="-250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In situ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FlowCAM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8062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IV: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</a:rPr>
                        <a:t>Gz</a:t>
                      </a:r>
                      <a:r>
                        <a:rPr lang="en-US" sz="2400" b="1" baseline="-25000" dirty="0" err="1">
                          <a:solidFill>
                            <a:schemeClr val="tx1"/>
                          </a:solidFill>
                        </a:rPr>
                        <a:t>MZP</a:t>
                      </a:r>
                      <a:endParaRPr lang="en-US" altLang="zh-TW" sz="24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In situ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FlowCAM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MZP include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protozooplankton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(ciliates and dinoflagellates), nauplii and copepodites,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but 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In situ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nauplii and copepodites density might not be high enough to be measured.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40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V: G</a:t>
                      </a:r>
                      <a:r>
                        <a:rPr lang="en-US" sz="2400" b="1" baseline="-25000" dirty="0">
                          <a:solidFill>
                            <a:schemeClr val="tx1"/>
                          </a:solidFill>
                        </a:rPr>
                        <a:t>HNF</a:t>
                      </a:r>
                      <a:endParaRPr lang="en-US" altLang="zh-TW" sz="24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HNF microscopic count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1330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VI: G</a:t>
                      </a:r>
                      <a:r>
                        <a:rPr lang="en-US" sz="2400" b="1" baseline="-25000" dirty="0">
                          <a:solidFill>
                            <a:schemeClr val="tx1"/>
                          </a:solidFill>
                        </a:rPr>
                        <a:t>PZP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In situ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FlowCAM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Growth of nauplii and copepodites can be measured by the existing GR experiment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1252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02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1096</Words>
  <Application>Microsoft Office PowerPoint</Application>
  <PresentationFormat>寬螢幕</PresentationFormat>
  <Paragraphs>603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Chang</dc:creator>
  <cp:lastModifiedBy>OscarFHC</cp:lastModifiedBy>
  <cp:revision>34</cp:revision>
  <dcterms:created xsi:type="dcterms:W3CDTF">2020-04-04T10:32:38Z</dcterms:created>
  <dcterms:modified xsi:type="dcterms:W3CDTF">2020-06-04T13:16:25Z</dcterms:modified>
</cp:coreProperties>
</file>