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7" r:id="rId2"/>
    <p:sldId id="561" r:id="rId3"/>
    <p:sldId id="565" r:id="rId4"/>
    <p:sldId id="558" r:id="rId5"/>
    <p:sldId id="564" r:id="rId6"/>
    <p:sldId id="562" r:id="rId7"/>
    <p:sldId id="563" r:id="rId8"/>
    <p:sldId id="259" r:id="rId9"/>
    <p:sldId id="261" r:id="rId10"/>
    <p:sldId id="262" r:id="rId11"/>
    <p:sldId id="263" r:id="rId12"/>
    <p:sldId id="264" r:id="rId13"/>
    <p:sldId id="265" r:id="rId14"/>
    <p:sldId id="266" r:id="rId15"/>
    <p:sldId id="484" r:id="rId16"/>
    <p:sldId id="556" r:id="rId17"/>
    <p:sldId id="530" r:id="rId18"/>
    <p:sldId id="557" r:id="rId19"/>
  </p:sldIdLst>
  <p:sldSz cx="11520488" cy="6119813"/>
  <p:notesSz cx="6858000" cy="9144000"/>
  <p:defaultTextStyle>
    <a:defPPr>
      <a:defRPr lang="en-US"/>
    </a:defPPr>
    <a:lvl1pPr marL="0" algn="l" defTabSz="742840" rtl="0" eaLnBrk="1" latinLnBrk="0" hangingPunct="1">
      <a:defRPr sz="1462" kern="1200">
        <a:solidFill>
          <a:schemeClr val="tx1"/>
        </a:solidFill>
        <a:latin typeface="+mn-lt"/>
        <a:ea typeface="+mn-ea"/>
        <a:cs typeface="+mn-cs"/>
      </a:defRPr>
    </a:lvl1pPr>
    <a:lvl2pPr marL="371419" algn="l" defTabSz="742840" rtl="0" eaLnBrk="1" latinLnBrk="0" hangingPunct="1">
      <a:defRPr sz="1462" kern="1200">
        <a:solidFill>
          <a:schemeClr val="tx1"/>
        </a:solidFill>
        <a:latin typeface="+mn-lt"/>
        <a:ea typeface="+mn-ea"/>
        <a:cs typeface="+mn-cs"/>
      </a:defRPr>
    </a:lvl2pPr>
    <a:lvl3pPr marL="742840" algn="l" defTabSz="742840" rtl="0" eaLnBrk="1" latinLnBrk="0" hangingPunct="1">
      <a:defRPr sz="1462" kern="1200">
        <a:solidFill>
          <a:schemeClr val="tx1"/>
        </a:solidFill>
        <a:latin typeface="+mn-lt"/>
        <a:ea typeface="+mn-ea"/>
        <a:cs typeface="+mn-cs"/>
      </a:defRPr>
    </a:lvl3pPr>
    <a:lvl4pPr marL="1114260" algn="l" defTabSz="742840" rtl="0" eaLnBrk="1" latinLnBrk="0" hangingPunct="1">
      <a:defRPr sz="1462" kern="1200">
        <a:solidFill>
          <a:schemeClr val="tx1"/>
        </a:solidFill>
        <a:latin typeface="+mn-lt"/>
        <a:ea typeface="+mn-ea"/>
        <a:cs typeface="+mn-cs"/>
      </a:defRPr>
    </a:lvl4pPr>
    <a:lvl5pPr marL="1485681" algn="l" defTabSz="742840" rtl="0" eaLnBrk="1" latinLnBrk="0" hangingPunct="1">
      <a:defRPr sz="1462" kern="1200">
        <a:solidFill>
          <a:schemeClr val="tx1"/>
        </a:solidFill>
        <a:latin typeface="+mn-lt"/>
        <a:ea typeface="+mn-ea"/>
        <a:cs typeface="+mn-cs"/>
      </a:defRPr>
    </a:lvl5pPr>
    <a:lvl6pPr marL="1857100" algn="l" defTabSz="742840" rtl="0" eaLnBrk="1" latinLnBrk="0" hangingPunct="1">
      <a:defRPr sz="1462" kern="1200">
        <a:solidFill>
          <a:schemeClr val="tx1"/>
        </a:solidFill>
        <a:latin typeface="+mn-lt"/>
        <a:ea typeface="+mn-ea"/>
        <a:cs typeface="+mn-cs"/>
      </a:defRPr>
    </a:lvl6pPr>
    <a:lvl7pPr marL="2228521" algn="l" defTabSz="742840" rtl="0" eaLnBrk="1" latinLnBrk="0" hangingPunct="1">
      <a:defRPr sz="1462" kern="1200">
        <a:solidFill>
          <a:schemeClr val="tx1"/>
        </a:solidFill>
        <a:latin typeface="+mn-lt"/>
        <a:ea typeface="+mn-ea"/>
        <a:cs typeface="+mn-cs"/>
      </a:defRPr>
    </a:lvl7pPr>
    <a:lvl8pPr marL="2599941" algn="l" defTabSz="742840" rtl="0" eaLnBrk="1" latinLnBrk="0" hangingPunct="1">
      <a:defRPr sz="1462" kern="1200">
        <a:solidFill>
          <a:schemeClr val="tx1"/>
        </a:solidFill>
        <a:latin typeface="+mn-lt"/>
        <a:ea typeface="+mn-ea"/>
        <a:cs typeface="+mn-cs"/>
      </a:defRPr>
    </a:lvl8pPr>
    <a:lvl9pPr marL="2971362" algn="l" defTabSz="742840" rtl="0" eaLnBrk="1" latinLnBrk="0" hangingPunct="1">
      <a:defRPr sz="146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91"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F3FF2-EB12-4B4D-B269-04BCAABB5705}" type="datetimeFigureOut">
              <a:rPr lang="en-US" smtClean="0"/>
              <a:t>1/9/2020</a:t>
            </a:fld>
            <a:endParaRPr lang="en-US"/>
          </a:p>
        </p:txBody>
      </p:sp>
      <p:sp>
        <p:nvSpPr>
          <p:cNvPr id="4" name="Slide Image Placeholder 3"/>
          <p:cNvSpPr>
            <a:spLocks noGrp="1" noRot="1" noChangeAspect="1"/>
          </p:cNvSpPr>
          <p:nvPr>
            <p:ph type="sldImg" idx="2"/>
          </p:nvPr>
        </p:nvSpPr>
        <p:spPr>
          <a:xfrm>
            <a:off x="525463" y="1143000"/>
            <a:ext cx="58070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C3733-24E5-4CD1-94AB-5C254C33DD62}" type="slidenum">
              <a:rPr lang="en-US" smtClean="0"/>
              <a:t>‹#›</a:t>
            </a:fld>
            <a:endParaRPr lang="en-US"/>
          </a:p>
        </p:txBody>
      </p:sp>
    </p:spTree>
    <p:extLst>
      <p:ext uri="{BB962C8B-B14F-4D97-AF65-F5344CB8AC3E}">
        <p14:creationId xmlns:p14="http://schemas.microsoft.com/office/powerpoint/2010/main" val="1521413852"/>
      </p:ext>
    </p:extLst>
  </p:cSld>
  <p:clrMap bg1="lt1" tx1="dk1" bg2="lt2" tx2="dk2" accent1="accent1" accent2="accent2" accent3="accent3" accent4="accent4" accent5="accent5" accent6="accent6" hlink="hlink" folHlink="folHlink"/>
  <p:notesStyle>
    <a:lvl1pPr marL="0" algn="l" defTabSz="914266" rtl="0" eaLnBrk="1" latinLnBrk="0" hangingPunct="1">
      <a:defRPr sz="1200" kern="1200">
        <a:solidFill>
          <a:schemeClr val="tx1"/>
        </a:solidFill>
        <a:latin typeface="+mn-lt"/>
        <a:ea typeface="+mn-ea"/>
        <a:cs typeface="+mn-cs"/>
      </a:defRPr>
    </a:lvl1pPr>
    <a:lvl2pPr marL="457133" algn="l" defTabSz="914266" rtl="0" eaLnBrk="1" latinLnBrk="0" hangingPunct="1">
      <a:defRPr sz="1200" kern="1200">
        <a:solidFill>
          <a:schemeClr val="tx1"/>
        </a:solidFill>
        <a:latin typeface="+mn-lt"/>
        <a:ea typeface="+mn-ea"/>
        <a:cs typeface="+mn-cs"/>
      </a:defRPr>
    </a:lvl2pPr>
    <a:lvl3pPr marL="914266" algn="l" defTabSz="914266" rtl="0" eaLnBrk="1" latinLnBrk="0" hangingPunct="1">
      <a:defRPr sz="1200" kern="1200">
        <a:solidFill>
          <a:schemeClr val="tx1"/>
        </a:solidFill>
        <a:latin typeface="+mn-lt"/>
        <a:ea typeface="+mn-ea"/>
        <a:cs typeface="+mn-cs"/>
      </a:defRPr>
    </a:lvl3pPr>
    <a:lvl4pPr marL="1371397" algn="l" defTabSz="914266" rtl="0" eaLnBrk="1" latinLnBrk="0" hangingPunct="1">
      <a:defRPr sz="1200" kern="1200">
        <a:solidFill>
          <a:schemeClr val="tx1"/>
        </a:solidFill>
        <a:latin typeface="+mn-lt"/>
        <a:ea typeface="+mn-ea"/>
        <a:cs typeface="+mn-cs"/>
      </a:defRPr>
    </a:lvl4pPr>
    <a:lvl5pPr marL="1828530" algn="l" defTabSz="914266" rtl="0" eaLnBrk="1" latinLnBrk="0" hangingPunct="1">
      <a:defRPr sz="1200" kern="1200">
        <a:solidFill>
          <a:schemeClr val="tx1"/>
        </a:solidFill>
        <a:latin typeface="+mn-lt"/>
        <a:ea typeface="+mn-ea"/>
        <a:cs typeface="+mn-cs"/>
      </a:defRPr>
    </a:lvl5pPr>
    <a:lvl6pPr marL="2285663" algn="l" defTabSz="914266" rtl="0" eaLnBrk="1" latinLnBrk="0" hangingPunct="1">
      <a:defRPr sz="1200" kern="1200">
        <a:solidFill>
          <a:schemeClr val="tx1"/>
        </a:solidFill>
        <a:latin typeface="+mn-lt"/>
        <a:ea typeface="+mn-ea"/>
        <a:cs typeface="+mn-cs"/>
      </a:defRPr>
    </a:lvl6pPr>
    <a:lvl7pPr marL="2742796" algn="l" defTabSz="914266" rtl="0" eaLnBrk="1" latinLnBrk="0" hangingPunct="1">
      <a:defRPr sz="1200" kern="1200">
        <a:solidFill>
          <a:schemeClr val="tx1"/>
        </a:solidFill>
        <a:latin typeface="+mn-lt"/>
        <a:ea typeface="+mn-ea"/>
        <a:cs typeface="+mn-cs"/>
      </a:defRPr>
    </a:lvl7pPr>
    <a:lvl8pPr marL="3199927" algn="l" defTabSz="914266" rtl="0" eaLnBrk="1" latinLnBrk="0" hangingPunct="1">
      <a:defRPr sz="1200" kern="1200">
        <a:solidFill>
          <a:schemeClr val="tx1"/>
        </a:solidFill>
        <a:latin typeface="+mn-lt"/>
        <a:ea typeface="+mn-ea"/>
        <a:cs typeface="+mn-cs"/>
      </a:defRPr>
    </a:lvl8pPr>
    <a:lvl9pPr marL="3657060" algn="l" defTabSz="91426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5463" y="1143000"/>
            <a:ext cx="5807075" cy="3086100"/>
          </a:xfrm>
        </p:spPr>
      </p:sp>
      <p:sp>
        <p:nvSpPr>
          <p:cNvPr id="3" name="Notes Placeholder 2"/>
          <p:cNvSpPr>
            <a:spLocks noGrp="1"/>
          </p:cNvSpPr>
          <p:nvPr>
            <p:ph type="body" idx="1"/>
          </p:nvPr>
        </p:nvSpPr>
        <p:spPr/>
        <p:txBody>
          <a:bodyPr/>
          <a:lstStyle/>
          <a:p>
            <a:r>
              <a:rPr lang="en-US" altLang="zh-TW" dirty="0"/>
              <a:t>For example, there are 500+ studies that have manipulated some aspects of biodiversity of plants either at the level of genes, species, or functional traits, </a:t>
            </a:r>
          </a:p>
          <a:p>
            <a:endParaRPr lang="en-US" altLang="zh-TW" dirty="0"/>
          </a:p>
          <a:p>
            <a:r>
              <a:rPr lang="en-US" altLang="zh-TW" dirty="0"/>
              <a:t>And the overwhelming majority showed that the processes performed in those ecosystems that regulated the capture of resources like nutrient or light., the production of biomass by the plants, decomposition and recycling of nutrients </a:t>
            </a:r>
            <a:r>
              <a:rPr lang="en-US" altLang="zh-TW" b="1" dirty="0"/>
              <a:t>that keep the system to function efficiently </a:t>
            </a:r>
          </a:p>
          <a:p>
            <a:endParaRPr lang="en-US" altLang="zh-TW" dirty="0"/>
          </a:p>
          <a:p>
            <a:r>
              <a:rPr lang="en-US" altLang="zh-TW" dirty="0"/>
              <a:t>Those functions are almost positively related to biodiversity. </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These study also infer that the main mechanism underlying this positive relationship is resource partitioning. </a:t>
            </a:r>
          </a:p>
          <a:p>
            <a:endParaRPr lang="en-US" altLang="zh-TW" dirty="0"/>
          </a:p>
          <a:p>
            <a:r>
              <a:rPr lang="en-US" altLang="zh-TW" dirty="0"/>
              <a:t>As this theoretical study demonstrates, if we illustrate the ecosystem with different resource axes like temperature and soil </a:t>
            </a:r>
            <a:r>
              <a:rPr lang="en-US" altLang="zh-TW" dirty="0" err="1"/>
              <a:t>ph</a:t>
            </a:r>
            <a:r>
              <a:rPr lang="en-US" altLang="zh-TW" dirty="0"/>
              <a:t>, and use white discs to represent the resources used or occupied by species. When there more species in the systems, together they can capture the resource more efficiently. </a:t>
            </a:r>
          </a:p>
          <a:p>
            <a:endParaRPr lang="en-US" altLang="zh-TW" dirty="0"/>
          </a:p>
          <a:p>
            <a:r>
              <a:rPr lang="en-US" altLang="zh-TW" b="1" dirty="0"/>
              <a:t>The implication of this positive relationship is that if we lose species of plants, the ecosystem is going to be less efficient and less productive. </a:t>
            </a:r>
          </a:p>
          <a:p>
            <a:pPr marL="0" indent="0">
              <a:buFont typeface="Arial" panose="020B0604020202020204" pitchFamily="34" charset="0"/>
              <a:buNone/>
            </a:pPr>
            <a:r>
              <a:rPr lang="en-US" altLang="zh-TW" b="0" dirty="0"/>
              <a:t>(The implication of this is that if we were to lose species of plants in the Anthropocene, we are going to see the reduction of efficiency and productivity  of the whole entire ecosystem. )</a:t>
            </a:r>
          </a:p>
          <a:p>
            <a:pPr marL="0" indent="0">
              <a:buFont typeface="Arial" panose="020B0604020202020204" pitchFamily="34" charset="0"/>
              <a:buNone/>
            </a:pPr>
            <a:endParaRPr lang="en-US" altLang="zh-TW" dirty="0"/>
          </a:p>
          <a:p>
            <a:pPr marL="0" indent="0">
              <a:buFont typeface="Arial" panose="020B0604020202020204" pitchFamily="34" charset="0"/>
              <a:buNone/>
            </a:pPr>
            <a:r>
              <a:rPr lang="en-US" altLang="zh-TW" dirty="0"/>
              <a:t>However, this positive relationship and the inferred mechanisms are concluded from studies dominated by plant communities.</a:t>
            </a:r>
          </a:p>
          <a:p>
            <a:endParaRPr lang="en-US" altLang="zh-TW" dirty="0"/>
          </a:p>
          <a:p>
            <a:endParaRPr lang="en-US" altLang="zh-TW" dirty="0"/>
          </a:p>
        </p:txBody>
      </p:sp>
      <p:sp>
        <p:nvSpPr>
          <p:cNvPr id="4" name="Slide Number Placeholder 3"/>
          <p:cNvSpPr>
            <a:spLocks noGrp="1"/>
          </p:cNvSpPr>
          <p:nvPr>
            <p:ph type="sldNum" sz="quarter" idx="10"/>
          </p:nvPr>
        </p:nvSpPr>
        <p:spPr/>
        <p:txBody>
          <a:bodyPr/>
          <a:lstStyle/>
          <a:p>
            <a:fld id="{5ED0FF79-06C6-4FDB-BFD0-6FF1D5A95033}" type="slidenum">
              <a:rPr lang="zh-TW" altLang="en-US" smtClean="0"/>
              <a:t>15</a:t>
            </a:fld>
            <a:endParaRPr lang="zh-TW" altLang="en-US"/>
          </a:p>
        </p:txBody>
      </p:sp>
    </p:spTree>
    <p:extLst>
      <p:ext uri="{BB962C8B-B14F-4D97-AF65-F5344CB8AC3E}">
        <p14:creationId xmlns:p14="http://schemas.microsoft.com/office/powerpoint/2010/main" val="407800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5463" y="1143000"/>
            <a:ext cx="5807075" cy="3086100"/>
          </a:xfrm>
        </p:spPr>
      </p:sp>
      <p:sp>
        <p:nvSpPr>
          <p:cNvPr id="3" name="Notes Placeholder 2"/>
          <p:cNvSpPr>
            <a:spLocks noGrp="1"/>
          </p:cNvSpPr>
          <p:nvPr>
            <p:ph type="body" idx="1"/>
          </p:nvPr>
        </p:nvSpPr>
        <p:spPr/>
        <p:txBody>
          <a:bodyPr/>
          <a:lstStyle/>
          <a:p>
            <a:r>
              <a:rPr lang="en-US" dirty="0"/>
              <a:t>And that is the conclusion we seem to reach consistently whether we are doing experiments or whether we are looking at unmanipulated observational studies.</a:t>
            </a:r>
          </a:p>
          <a:p>
            <a:endParaRPr lang="en-US" dirty="0"/>
          </a:p>
          <a:p>
            <a:r>
              <a:rPr lang="en-US" dirty="0"/>
              <a:t>For example , this meta-analysis published last year quantifies the effects of algal species richness on algal biomass,</a:t>
            </a:r>
          </a:p>
          <a:p>
            <a:endParaRPr lang="en-US" dirty="0"/>
          </a:p>
          <a:p>
            <a:r>
              <a:rPr lang="en-US" dirty="0"/>
              <a:t>The effects of grass and tree species richness on their productivity</a:t>
            </a:r>
          </a:p>
          <a:p>
            <a:endParaRPr lang="en-US" dirty="0"/>
          </a:p>
          <a:p>
            <a:r>
              <a:rPr lang="en-US" dirty="0"/>
              <a:t>in experimental system, which is labeled in red and in more natural systems, which is labeled in blue</a:t>
            </a:r>
          </a:p>
          <a:p>
            <a:endParaRPr lang="en-US" dirty="0"/>
          </a:p>
          <a:p>
            <a:r>
              <a:rPr lang="en-US" dirty="0"/>
              <a:t>They found that either in the experimental studies or in natural observational studies, the relationship between primary producer diversity and EF are positive. </a:t>
            </a:r>
          </a:p>
          <a:p>
            <a:endParaRPr lang="en-US" dirty="0"/>
          </a:p>
          <a:p>
            <a:r>
              <a:rPr lang="en-US" b="1" dirty="0"/>
              <a:t>The implication here is that we are always expecting to lose ecosystem functions when losing plant species </a:t>
            </a:r>
          </a:p>
          <a:p>
            <a:endParaRPr lang="en-US" dirty="0"/>
          </a:p>
          <a:p>
            <a:r>
              <a:rPr lang="en-US" b="1" dirty="0"/>
              <a:t>And we have consistent evidences from the manipulative experiments or the observational studies. </a:t>
            </a:r>
          </a:p>
          <a:p>
            <a:endParaRPr lang="en-US" dirty="0"/>
          </a:p>
          <a:p>
            <a:endParaRPr lang="en-US" dirty="0"/>
          </a:p>
        </p:txBody>
      </p:sp>
      <p:sp>
        <p:nvSpPr>
          <p:cNvPr id="4" name="Slide Number Placeholder 3"/>
          <p:cNvSpPr>
            <a:spLocks noGrp="1"/>
          </p:cNvSpPr>
          <p:nvPr>
            <p:ph type="sldNum" sz="quarter" idx="5"/>
          </p:nvPr>
        </p:nvSpPr>
        <p:spPr/>
        <p:txBody>
          <a:bodyPr/>
          <a:lstStyle/>
          <a:p>
            <a:fld id="{5ED0FF79-06C6-4FDB-BFD0-6FF1D5A95033}" type="slidenum">
              <a:rPr lang="zh-TW" altLang="en-US" smtClean="0"/>
              <a:t>16</a:t>
            </a:fld>
            <a:endParaRPr lang="zh-TW" altLang="en-US"/>
          </a:p>
        </p:txBody>
      </p:sp>
    </p:spTree>
    <p:extLst>
      <p:ext uri="{BB962C8B-B14F-4D97-AF65-F5344CB8AC3E}">
        <p14:creationId xmlns:p14="http://schemas.microsoft.com/office/powerpoint/2010/main" val="2635248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5463" y="1143000"/>
            <a:ext cx="5807075" cy="3086100"/>
          </a:xfrm>
        </p:spPr>
      </p:sp>
      <p:sp>
        <p:nvSpPr>
          <p:cNvPr id="3" name="Notes Placeholder 2"/>
          <p:cNvSpPr>
            <a:spLocks noGrp="1"/>
          </p:cNvSpPr>
          <p:nvPr>
            <p:ph type="body" idx="1"/>
          </p:nvPr>
        </p:nvSpPr>
        <p:spPr/>
        <p:txBody>
          <a:bodyPr/>
          <a:lstStyle/>
          <a:p>
            <a:r>
              <a:rPr lang="en-US" altLang="zh-TW" dirty="0"/>
              <a:t>However, when it comes to consumer or animal communities, the relationship between resource prey consumption and consumer diversity becomes less consistent.  </a:t>
            </a:r>
          </a:p>
          <a:p>
            <a:endParaRPr lang="en-US" altLang="zh-TW" dirty="0"/>
          </a:p>
          <a:p>
            <a:r>
              <a:rPr lang="en-US" altLang="zh-TW" dirty="0"/>
              <a:t>Here, this </a:t>
            </a:r>
            <a:r>
              <a:rPr lang="en-US" altLang="zh-TW" dirty="0" err="1"/>
              <a:t>metaanalysis</a:t>
            </a:r>
            <a:r>
              <a:rPr lang="en-US" altLang="zh-TW" dirty="0"/>
              <a:t> plot the effects of consumer diversity on ecosystem functions [the consumption of resource prey], and rank them from the smallest to the largest. </a:t>
            </a:r>
          </a:p>
          <a:p>
            <a:endParaRPr lang="en-US" altLang="zh-TW" dirty="0"/>
          </a:p>
          <a:p>
            <a:r>
              <a:rPr lang="en-US" altLang="zh-TW" dirty="0"/>
              <a:t>An the green dots here represent significantly positive effects of consumer diversity</a:t>
            </a:r>
          </a:p>
          <a:p>
            <a:endParaRPr lang="en-US" altLang="zh-TW" dirty="0"/>
          </a:p>
          <a:p>
            <a:r>
              <a:rPr lang="en-US" altLang="zh-TW" dirty="0"/>
              <a:t>The yellow dots mean the non-significant effects</a:t>
            </a:r>
          </a:p>
          <a:p>
            <a:endParaRPr lang="en-US" altLang="zh-TW" dirty="0"/>
          </a:p>
          <a:p>
            <a:r>
              <a:rPr lang="en-US" altLang="zh-TW" dirty="0"/>
              <a:t>And red dots represent negative relationship between consumer diversity and consumption of resource prey. </a:t>
            </a:r>
          </a:p>
          <a:p>
            <a:endParaRPr lang="en-US" altLang="zh-TW" dirty="0"/>
          </a:p>
          <a:p>
            <a:r>
              <a:rPr lang="en-US" altLang="zh-TW" b="1" dirty="0"/>
              <a:t>This meta-analysis show that, </a:t>
            </a:r>
            <a:r>
              <a:rPr lang="en-US" altLang="zh-TW" b="1" baseline="0" dirty="0"/>
              <a:t>there are far more variable relationships between consumer diversity and the consumption of resource prey than there are in plants. </a:t>
            </a:r>
          </a:p>
        </p:txBody>
      </p:sp>
      <p:sp>
        <p:nvSpPr>
          <p:cNvPr id="4" name="Slide Number Placeholder 3"/>
          <p:cNvSpPr>
            <a:spLocks noGrp="1"/>
          </p:cNvSpPr>
          <p:nvPr>
            <p:ph type="sldNum" sz="quarter" idx="10"/>
          </p:nvPr>
        </p:nvSpPr>
        <p:spPr/>
        <p:txBody>
          <a:bodyPr/>
          <a:lstStyle/>
          <a:p>
            <a:fld id="{5ED0FF79-06C6-4FDB-BFD0-6FF1D5A95033}" type="slidenum">
              <a:rPr lang="zh-TW" altLang="en-US" smtClean="0"/>
              <a:t>17</a:t>
            </a:fld>
            <a:endParaRPr lang="zh-TW" altLang="en-US"/>
          </a:p>
        </p:txBody>
      </p:sp>
    </p:spTree>
    <p:extLst>
      <p:ext uri="{BB962C8B-B14F-4D97-AF65-F5344CB8AC3E}">
        <p14:creationId xmlns:p14="http://schemas.microsoft.com/office/powerpoint/2010/main" val="1360916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440061" y="1001553"/>
            <a:ext cx="8640366" cy="2130602"/>
          </a:xfrm>
        </p:spPr>
        <p:txBody>
          <a:bodyPr anchor="b"/>
          <a:lstStyle>
            <a:lvl1pPr algn="ctr">
              <a:defRPr sz="5354"/>
            </a:lvl1pPr>
          </a:lstStyle>
          <a:p>
            <a:r>
              <a:rPr lang="zh-TW" altLang="en-US"/>
              <a:t>按一下以編輯母片標題樣式</a:t>
            </a:r>
            <a:endParaRPr lang="en-US" dirty="0"/>
          </a:p>
        </p:txBody>
      </p:sp>
      <p:sp>
        <p:nvSpPr>
          <p:cNvPr id="3" name="Subtitle 2"/>
          <p:cNvSpPr>
            <a:spLocks noGrp="1"/>
          </p:cNvSpPr>
          <p:nvPr>
            <p:ph type="subTitle" idx="1"/>
          </p:nvPr>
        </p:nvSpPr>
        <p:spPr>
          <a:xfrm>
            <a:off x="1440061" y="3214324"/>
            <a:ext cx="8640366" cy="1477538"/>
          </a:xfrm>
        </p:spPr>
        <p:txBody>
          <a:bodyPr/>
          <a:lstStyle>
            <a:lvl1pPr marL="0" indent="0" algn="ctr">
              <a:buNone/>
              <a:defRPr sz="2142"/>
            </a:lvl1pPr>
            <a:lvl2pPr marL="408005" indent="0" algn="ctr">
              <a:buNone/>
              <a:defRPr sz="1785"/>
            </a:lvl2pPr>
            <a:lvl3pPr marL="816011" indent="0" algn="ctr">
              <a:buNone/>
              <a:defRPr sz="1606"/>
            </a:lvl3pPr>
            <a:lvl4pPr marL="1224016" indent="0" algn="ctr">
              <a:buNone/>
              <a:defRPr sz="1428"/>
            </a:lvl4pPr>
            <a:lvl5pPr marL="1632021" indent="0" algn="ctr">
              <a:buNone/>
              <a:defRPr sz="1428"/>
            </a:lvl5pPr>
            <a:lvl6pPr marL="2040026" indent="0" algn="ctr">
              <a:buNone/>
              <a:defRPr sz="1428"/>
            </a:lvl6pPr>
            <a:lvl7pPr marL="2448032" indent="0" algn="ctr">
              <a:buNone/>
              <a:defRPr sz="1428"/>
            </a:lvl7pPr>
            <a:lvl8pPr marL="2856037" indent="0" algn="ctr">
              <a:buNone/>
              <a:defRPr sz="1428"/>
            </a:lvl8pPr>
            <a:lvl9pPr marL="3264042" indent="0" algn="ctr">
              <a:buNone/>
              <a:defRPr sz="1428"/>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F155834A-1E99-4FF8-940D-88A71EEE7BA3}"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1153827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155834A-1E99-4FF8-940D-88A71EEE7BA3}"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34676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44359" y="325829"/>
            <a:ext cx="2484105" cy="518625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792033" y="325829"/>
            <a:ext cx="7308310" cy="518625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155834A-1E99-4FF8-940D-88A71EEE7BA3}"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3188278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155834A-1E99-4FF8-940D-88A71EEE7BA3}"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171196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86043" y="1525707"/>
            <a:ext cx="9936421" cy="2545672"/>
          </a:xfrm>
        </p:spPr>
        <p:txBody>
          <a:bodyPr anchor="b"/>
          <a:lstStyle>
            <a:lvl1pPr>
              <a:defRPr sz="5354"/>
            </a:lvl1pPr>
          </a:lstStyle>
          <a:p>
            <a:r>
              <a:rPr lang="zh-TW" altLang="en-US"/>
              <a:t>按一下以編輯母片標題樣式</a:t>
            </a:r>
            <a:endParaRPr lang="en-US" dirty="0"/>
          </a:p>
        </p:txBody>
      </p:sp>
      <p:sp>
        <p:nvSpPr>
          <p:cNvPr id="3" name="Text Placeholder 2"/>
          <p:cNvSpPr>
            <a:spLocks noGrp="1"/>
          </p:cNvSpPr>
          <p:nvPr>
            <p:ph type="body" idx="1"/>
          </p:nvPr>
        </p:nvSpPr>
        <p:spPr>
          <a:xfrm>
            <a:off x="786043" y="4095465"/>
            <a:ext cx="9936421" cy="1338709"/>
          </a:xfrm>
        </p:spPr>
        <p:txBody>
          <a:bodyPr/>
          <a:lstStyle>
            <a:lvl1pPr marL="0" indent="0">
              <a:buNone/>
              <a:defRPr sz="2142">
                <a:solidFill>
                  <a:schemeClr val="tx1">
                    <a:tint val="75000"/>
                  </a:schemeClr>
                </a:solidFill>
              </a:defRPr>
            </a:lvl1pPr>
            <a:lvl2pPr marL="408005" indent="0">
              <a:buNone/>
              <a:defRPr sz="1785">
                <a:solidFill>
                  <a:schemeClr val="tx1">
                    <a:tint val="75000"/>
                  </a:schemeClr>
                </a:solidFill>
              </a:defRPr>
            </a:lvl2pPr>
            <a:lvl3pPr marL="816011" indent="0">
              <a:buNone/>
              <a:defRPr sz="1606">
                <a:solidFill>
                  <a:schemeClr val="tx1">
                    <a:tint val="75000"/>
                  </a:schemeClr>
                </a:solidFill>
              </a:defRPr>
            </a:lvl3pPr>
            <a:lvl4pPr marL="1224016" indent="0">
              <a:buNone/>
              <a:defRPr sz="1428">
                <a:solidFill>
                  <a:schemeClr val="tx1">
                    <a:tint val="75000"/>
                  </a:schemeClr>
                </a:solidFill>
              </a:defRPr>
            </a:lvl4pPr>
            <a:lvl5pPr marL="1632021" indent="0">
              <a:buNone/>
              <a:defRPr sz="1428">
                <a:solidFill>
                  <a:schemeClr val="tx1">
                    <a:tint val="75000"/>
                  </a:schemeClr>
                </a:solidFill>
              </a:defRPr>
            </a:lvl5pPr>
            <a:lvl6pPr marL="2040026" indent="0">
              <a:buNone/>
              <a:defRPr sz="1428">
                <a:solidFill>
                  <a:schemeClr val="tx1">
                    <a:tint val="75000"/>
                  </a:schemeClr>
                </a:solidFill>
              </a:defRPr>
            </a:lvl6pPr>
            <a:lvl7pPr marL="2448032" indent="0">
              <a:buNone/>
              <a:defRPr sz="1428">
                <a:solidFill>
                  <a:schemeClr val="tx1">
                    <a:tint val="75000"/>
                  </a:schemeClr>
                </a:solidFill>
              </a:defRPr>
            </a:lvl7pPr>
            <a:lvl8pPr marL="2856037" indent="0">
              <a:buNone/>
              <a:defRPr sz="1428">
                <a:solidFill>
                  <a:schemeClr val="tx1">
                    <a:tint val="75000"/>
                  </a:schemeClr>
                </a:solidFill>
              </a:defRPr>
            </a:lvl8pPr>
            <a:lvl9pPr marL="3264042" indent="0">
              <a:buNone/>
              <a:defRPr sz="1428">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F155834A-1E99-4FF8-940D-88A71EEE7BA3}"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217813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792034" y="1629119"/>
            <a:ext cx="4896207" cy="388296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32250" y="1629119"/>
            <a:ext cx="4896207" cy="388296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F155834A-1E99-4FF8-940D-88A71EEE7BA3}"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390026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793539" y="325830"/>
            <a:ext cx="9936421" cy="118288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793536" y="1500207"/>
            <a:ext cx="4873706" cy="735228"/>
          </a:xfrm>
        </p:spPr>
        <p:txBody>
          <a:bodyPr anchor="b"/>
          <a:lstStyle>
            <a:lvl1pPr marL="0" indent="0">
              <a:buNone/>
              <a:defRPr sz="2142" b="1"/>
            </a:lvl1pPr>
            <a:lvl2pPr marL="408005" indent="0">
              <a:buNone/>
              <a:defRPr sz="1785" b="1"/>
            </a:lvl2pPr>
            <a:lvl3pPr marL="816011" indent="0">
              <a:buNone/>
              <a:defRPr sz="1606" b="1"/>
            </a:lvl3pPr>
            <a:lvl4pPr marL="1224016" indent="0">
              <a:buNone/>
              <a:defRPr sz="1428" b="1"/>
            </a:lvl4pPr>
            <a:lvl5pPr marL="1632021" indent="0">
              <a:buNone/>
              <a:defRPr sz="1428" b="1"/>
            </a:lvl5pPr>
            <a:lvl6pPr marL="2040026" indent="0">
              <a:buNone/>
              <a:defRPr sz="1428" b="1"/>
            </a:lvl6pPr>
            <a:lvl7pPr marL="2448032" indent="0">
              <a:buNone/>
              <a:defRPr sz="1428" b="1"/>
            </a:lvl7pPr>
            <a:lvl8pPr marL="2856037" indent="0">
              <a:buNone/>
              <a:defRPr sz="1428" b="1"/>
            </a:lvl8pPr>
            <a:lvl9pPr marL="3264042" indent="0">
              <a:buNone/>
              <a:defRPr sz="1428" b="1"/>
            </a:lvl9pPr>
          </a:lstStyle>
          <a:p>
            <a:pPr lvl="0"/>
            <a:r>
              <a:rPr lang="zh-TW" altLang="en-US"/>
              <a:t>按一下以編輯母片文字樣式</a:t>
            </a:r>
          </a:p>
        </p:txBody>
      </p:sp>
      <p:sp>
        <p:nvSpPr>
          <p:cNvPr id="4" name="Content Placeholder 3"/>
          <p:cNvSpPr>
            <a:spLocks noGrp="1"/>
          </p:cNvSpPr>
          <p:nvPr>
            <p:ph sz="half" idx="2"/>
          </p:nvPr>
        </p:nvSpPr>
        <p:spPr>
          <a:xfrm>
            <a:off x="793536" y="2235437"/>
            <a:ext cx="4873706" cy="328798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832247" y="1500207"/>
            <a:ext cx="4897707" cy="735228"/>
          </a:xfrm>
        </p:spPr>
        <p:txBody>
          <a:bodyPr anchor="b"/>
          <a:lstStyle>
            <a:lvl1pPr marL="0" indent="0">
              <a:buNone/>
              <a:defRPr sz="2142" b="1"/>
            </a:lvl1pPr>
            <a:lvl2pPr marL="408005" indent="0">
              <a:buNone/>
              <a:defRPr sz="1785" b="1"/>
            </a:lvl2pPr>
            <a:lvl3pPr marL="816011" indent="0">
              <a:buNone/>
              <a:defRPr sz="1606" b="1"/>
            </a:lvl3pPr>
            <a:lvl4pPr marL="1224016" indent="0">
              <a:buNone/>
              <a:defRPr sz="1428" b="1"/>
            </a:lvl4pPr>
            <a:lvl5pPr marL="1632021" indent="0">
              <a:buNone/>
              <a:defRPr sz="1428" b="1"/>
            </a:lvl5pPr>
            <a:lvl6pPr marL="2040026" indent="0">
              <a:buNone/>
              <a:defRPr sz="1428" b="1"/>
            </a:lvl6pPr>
            <a:lvl7pPr marL="2448032" indent="0">
              <a:buNone/>
              <a:defRPr sz="1428" b="1"/>
            </a:lvl7pPr>
            <a:lvl8pPr marL="2856037" indent="0">
              <a:buNone/>
              <a:defRPr sz="1428" b="1"/>
            </a:lvl8pPr>
            <a:lvl9pPr marL="3264042" indent="0">
              <a:buNone/>
              <a:defRPr sz="1428" b="1"/>
            </a:lvl9pPr>
          </a:lstStyle>
          <a:p>
            <a:pPr lvl="0"/>
            <a:r>
              <a:rPr lang="zh-TW" altLang="en-US"/>
              <a:t>按一下以編輯母片文字樣式</a:t>
            </a:r>
          </a:p>
        </p:txBody>
      </p:sp>
      <p:sp>
        <p:nvSpPr>
          <p:cNvPr id="6" name="Content Placeholder 5"/>
          <p:cNvSpPr>
            <a:spLocks noGrp="1"/>
          </p:cNvSpPr>
          <p:nvPr>
            <p:ph sz="quarter" idx="4"/>
          </p:nvPr>
        </p:nvSpPr>
        <p:spPr>
          <a:xfrm>
            <a:off x="5832247" y="2235437"/>
            <a:ext cx="4897707" cy="328798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155834A-1E99-4FF8-940D-88A71EEE7BA3}" type="datetimeFigureOut">
              <a:rPr lang="en-US" smtClean="0"/>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850134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155834A-1E99-4FF8-940D-88A71EEE7BA3}"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84528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55834A-1E99-4FF8-940D-88A71EEE7BA3}" type="datetimeFigureOut">
              <a:rPr lang="en-US" smtClean="0"/>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3670590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93544" y="407988"/>
            <a:ext cx="3715657" cy="1427956"/>
          </a:xfrm>
        </p:spPr>
        <p:txBody>
          <a:bodyPr anchor="b"/>
          <a:lstStyle>
            <a:lvl1pPr>
              <a:defRPr sz="2856"/>
            </a:lvl1pPr>
          </a:lstStyle>
          <a:p>
            <a:r>
              <a:rPr lang="zh-TW" altLang="en-US"/>
              <a:t>按一下以編輯母片標題樣式</a:t>
            </a:r>
            <a:endParaRPr lang="en-US" dirty="0"/>
          </a:p>
        </p:txBody>
      </p:sp>
      <p:sp>
        <p:nvSpPr>
          <p:cNvPr id="3" name="Content Placeholder 2"/>
          <p:cNvSpPr>
            <a:spLocks noGrp="1"/>
          </p:cNvSpPr>
          <p:nvPr>
            <p:ph idx="1"/>
          </p:nvPr>
        </p:nvSpPr>
        <p:spPr>
          <a:xfrm>
            <a:off x="4897716" y="881142"/>
            <a:ext cx="5832247" cy="4349034"/>
          </a:xfrm>
        </p:spPr>
        <p:txBody>
          <a:bodyPr/>
          <a:lstStyle>
            <a:lvl1pPr>
              <a:defRPr sz="2856"/>
            </a:lvl1pPr>
            <a:lvl2pPr>
              <a:defRPr sz="2499"/>
            </a:lvl2pPr>
            <a:lvl3pPr>
              <a:defRPr sz="2142"/>
            </a:lvl3pPr>
            <a:lvl4pPr>
              <a:defRPr sz="1785"/>
            </a:lvl4pPr>
            <a:lvl5pPr>
              <a:defRPr sz="1785"/>
            </a:lvl5pPr>
            <a:lvl6pPr>
              <a:defRPr sz="1785"/>
            </a:lvl6pPr>
            <a:lvl7pPr>
              <a:defRPr sz="1785"/>
            </a:lvl7pPr>
            <a:lvl8pPr>
              <a:defRPr sz="1785"/>
            </a:lvl8pPr>
            <a:lvl9pPr>
              <a:defRPr sz="1785"/>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93544" y="1835949"/>
            <a:ext cx="3715657" cy="3401313"/>
          </a:xfrm>
        </p:spPr>
        <p:txBody>
          <a:bodyPr/>
          <a:lstStyle>
            <a:lvl1pPr marL="0" indent="0">
              <a:buNone/>
              <a:defRPr sz="1428"/>
            </a:lvl1pPr>
            <a:lvl2pPr marL="408005" indent="0">
              <a:buNone/>
              <a:defRPr sz="1249"/>
            </a:lvl2pPr>
            <a:lvl3pPr marL="816011" indent="0">
              <a:buNone/>
              <a:defRPr sz="1071"/>
            </a:lvl3pPr>
            <a:lvl4pPr marL="1224016" indent="0">
              <a:buNone/>
              <a:defRPr sz="892"/>
            </a:lvl4pPr>
            <a:lvl5pPr marL="1632021" indent="0">
              <a:buNone/>
              <a:defRPr sz="892"/>
            </a:lvl5pPr>
            <a:lvl6pPr marL="2040026" indent="0">
              <a:buNone/>
              <a:defRPr sz="892"/>
            </a:lvl6pPr>
            <a:lvl7pPr marL="2448032" indent="0">
              <a:buNone/>
              <a:defRPr sz="892"/>
            </a:lvl7pPr>
            <a:lvl8pPr marL="2856037" indent="0">
              <a:buNone/>
              <a:defRPr sz="892"/>
            </a:lvl8pPr>
            <a:lvl9pPr marL="3264042" indent="0">
              <a:buNone/>
              <a:defRPr sz="89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F155834A-1E99-4FF8-940D-88A71EEE7BA3}"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2631483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793544" y="407988"/>
            <a:ext cx="3715657" cy="1427956"/>
          </a:xfrm>
        </p:spPr>
        <p:txBody>
          <a:bodyPr anchor="b"/>
          <a:lstStyle>
            <a:lvl1pPr>
              <a:defRPr sz="2856"/>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897716" y="881142"/>
            <a:ext cx="5832247" cy="4349034"/>
          </a:xfrm>
        </p:spPr>
        <p:txBody>
          <a:bodyPr anchor="t"/>
          <a:lstStyle>
            <a:lvl1pPr marL="0" indent="0">
              <a:buNone/>
              <a:defRPr sz="2856"/>
            </a:lvl1pPr>
            <a:lvl2pPr marL="408005" indent="0">
              <a:buNone/>
              <a:defRPr sz="2499"/>
            </a:lvl2pPr>
            <a:lvl3pPr marL="816011" indent="0">
              <a:buNone/>
              <a:defRPr sz="2142"/>
            </a:lvl3pPr>
            <a:lvl4pPr marL="1224016" indent="0">
              <a:buNone/>
              <a:defRPr sz="1785"/>
            </a:lvl4pPr>
            <a:lvl5pPr marL="1632021" indent="0">
              <a:buNone/>
              <a:defRPr sz="1785"/>
            </a:lvl5pPr>
            <a:lvl6pPr marL="2040026" indent="0">
              <a:buNone/>
              <a:defRPr sz="1785"/>
            </a:lvl6pPr>
            <a:lvl7pPr marL="2448032" indent="0">
              <a:buNone/>
              <a:defRPr sz="1785"/>
            </a:lvl7pPr>
            <a:lvl8pPr marL="2856037" indent="0">
              <a:buNone/>
              <a:defRPr sz="1785"/>
            </a:lvl8pPr>
            <a:lvl9pPr marL="3264042" indent="0">
              <a:buNone/>
              <a:defRPr sz="1785"/>
            </a:lvl9pPr>
          </a:lstStyle>
          <a:p>
            <a:r>
              <a:rPr lang="zh-TW" altLang="en-US"/>
              <a:t>按一下圖示以新增圖片</a:t>
            </a:r>
            <a:endParaRPr lang="en-US" dirty="0"/>
          </a:p>
        </p:txBody>
      </p:sp>
      <p:sp>
        <p:nvSpPr>
          <p:cNvPr id="4" name="Text Placeholder 3"/>
          <p:cNvSpPr>
            <a:spLocks noGrp="1"/>
          </p:cNvSpPr>
          <p:nvPr>
            <p:ph type="body" sz="half" idx="2"/>
          </p:nvPr>
        </p:nvSpPr>
        <p:spPr>
          <a:xfrm>
            <a:off x="793544" y="1835949"/>
            <a:ext cx="3715657" cy="3401313"/>
          </a:xfrm>
        </p:spPr>
        <p:txBody>
          <a:bodyPr/>
          <a:lstStyle>
            <a:lvl1pPr marL="0" indent="0">
              <a:buNone/>
              <a:defRPr sz="1428"/>
            </a:lvl1pPr>
            <a:lvl2pPr marL="408005" indent="0">
              <a:buNone/>
              <a:defRPr sz="1249"/>
            </a:lvl2pPr>
            <a:lvl3pPr marL="816011" indent="0">
              <a:buNone/>
              <a:defRPr sz="1071"/>
            </a:lvl3pPr>
            <a:lvl4pPr marL="1224016" indent="0">
              <a:buNone/>
              <a:defRPr sz="892"/>
            </a:lvl4pPr>
            <a:lvl5pPr marL="1632021" indent="0">
              <a:buNone/>
              <a:defRPr sz="892"/>
            </a:lvl5pPr>
            <a:lvl6pPr marL="2040026" indent="0">
              <a:buNone/>
              <a:defRPr sz="892"/>
            </a:lvl6pPr>
            <a:lvl7pPr marL="2448032" indent="0">
              <a:buNone/>
              <a:defRPr sz="892"/>
            </a:lvl7pPr>
            <a:lvl8pPr marL="2856037" indent="0">
              <a:buNone/>
              <a:defRPr sz="892"/>
            </a:lvl8pPr>
            <a:lvl9pPr marL="3264042" indent="0">
              <a:buNone/>
              <a:defRPr sz="89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F155834A-1E99-4FF8-940D-88A71EEE7BA3}"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83F7F-CDCF-4CFB-B8CA-CAA5A543BF52}" type="slidenum">
              <a:rPr lang="en-US" smtClean="0"/>
              <a:t>‹#›</a:t>
            </a:fld>
            <a:endParaRPr lang="en-US"/>
          </a:p>
        </p:txBody>
      </p:sp>
    </p:spTree>
    <p:extLst>
      <p:ext uri="{BB962C8B-B14F-4D97-AF65-F5344CB8AC3E}">
        <p14:creationId xmlns:p14="http://schemas.microsoft.com/office/powerpoint/2010/main" val="2429479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037" y="325830"/>
            <a:ext cx="9936421" cy="1182881"/>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792037" y="1629119"/>
            <a:ext cx="9936421" cy="388296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92033" y="5672162"/>
            <a:ext cx="2592110" cy="325823"/>
          </a:xfrm>
          <a:prstGeom prst="rect">
            <a:avLst/>
          </a:prstGeom>
        </p:spPr>
        <p:txBody>
          <a:bodyPr vert="horz" lIns="91440" tIns="45720" rIns="91440" bIns="45720" rtlCol="0" anchor="ctr"/>
          <a:lstStyle>
            <a:lvl1pPr algn="l">
              <a:defRPr sz="1071">
                <a:solidFill>
                  <a:schemeClr val="tx1">
                    <a:tint val="75000"/>
                  </a:schemeClr>
                </a:solidFill>
              </a:defRPr>
            </a:lvl1pPr>
          </a:lstStyle>
          <a:p>
            <a:fld id="{F155834A-1E99-4FF8-940D-88A71EEE7BA3}" type="datetimeFigureOut">
              <a:rPr lang="en-US" smtClean="0"/>
              <a:t>1/9/2020</a:t>
            </a:fld>
            <a:endParaRPr lang="en-US"/>
          </a:p>
        </p:txBody>
      </p:sp>
      <p:sp>
        <p:nvSpPr>
          <p:cNvPr id="5" name="Footer Placeholder 4"/>
          <p:cNvSpPr>
            <a:spLocks noGrp="1"/>
          </p:cNvSpPr>
          <p:nvPr>
            <p:ph type="ftr" sz="quarter" idx="3"/>
          </p:nvPr>
        </p:nvSpPr>
        <p:spPr>
          <a:xfrm>
            <a:off x="3816165" y="5672162"/>
            <a:ext cx="3888165" cy="325823"/>
          </a:xfrm>
          <a:prstGeom prst="rect">
            <a:avLst/>
          </a:prstGeom>
        </p:spPr>
        <p:txBody>
          <a:bodyPr vert="horz" lIns="91440" tIns="45720" rIns="91440" bIns="45720" rtlCol="0" anchor="ctr"/>
          <a:lstStyle>
            <a:lvl1pPr algn="ctr">
              <a:defRPr sz="107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136345" y="5672162"/>
            <a:ext cx="2592110" cy="325823"/>
          </a:xfrm>
          <a:prstGeom prst="rect">
            <a:avLst/>
          </a:prstGeom>
        </p:spPr>
        <p:txBody>
          <a:bodyPr vert="horz" lIns="91440" tIns="45720" rIns="91440" bIns="45720" rtlCol="0" anchor="ctr"/>
          <a:lstStyle>
            <a:lvl1pPr algn="r">
              <a:defRPr sz="1071">
                <a:solidFill>
                  <a:schemeClr val="tx1">
                    <a:tint val="75000"/>
                  </a:schemeClr>
                </a:solidFill>
              </a:defRPr>
            </a:lvl1pPr>
          </a:lstStyle>
          <a:p>
            <a:fld id="{D3783F7F-CDCF-4CFB-B8CA-CAA5A543BF52}" type="slidenum">
              <a:rPr lang="en-US" smtClean="0"/>
              <a:t>‹#›</a:t>
            </a:fld>
            <a:endParaRPr lang="en-US"/>
          </a:p>
        </p:txBody>
      </p:sp>
    </p:spTree>
    <p:extLst>
      <p:ext uri="{BB962C8B-B14F-4D97-AF65-F5344CB8AC3E}">
        <p14:creationId xmlns:p14="http://schemas.microsoft.com/office/powerpoint/2010/main" val="304960031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816011" rtl="0" eaLnBrk="1" latinLnBrk="0" hangingPunct="1">
        <a:lnSpc>
          <a:spcPct val="90000"/>
        </a:lnSpc>
        <a:spcBef>
          <a:spcPct val="0"/>
        </a:spcBef>
        <a:buNone/>
        <a:defRPr sz="3927" kern="1200">
          <a:solidFill>
            <a:schemeClr val="tx1"/>
          </a:solidFill>
          <a:latin typeface="+mj-lt"/>
          <a:ea typeface="+mj-ea"/>
          <a:cs typeface="+mj-cs"/>
        </a:defRPr>
      </a:lvl1pPr>
    </p:titleStyle>
    <p:bodyStyle>
      <a:lvl1pPr marL="204003" indent="-204003" algn="l" defTabSz="816011" rtl="0" eaLnBrk="1" latinLnBrk="0" hangingPunct="1">
        <a:lnSpc>
          <a:spcPct val="90000"/>
        </a:lnSpc>
        <a:spcBef>
          <a:spcPts val="892"/>
        </a:spcBef>
        <a:buFont typeface="Arial" panose="020B0604020202020204" pitchFamily="34" charset="0"/>
        <a:buChar char="•"/>
        <a:defRPr sz="2499" kern="1200">
          <a:solidFill>
            <a:schemeClr val="tx1"/>
          </a:solidFill>
          <a:latin typeface="+mn-lt"/>
          <a:ea typeface="+mn-ea"/>
          <a:cs typeface="+mn-cs"/>
        </a:defRPr>
      </a:lvl1pPr>
      <a:lvl2pPr marL="612008" indent="-204003" algn="l" defTabSz="816011" rtl="0" eaLnBrk="1" latinLnBrk="0" hangingPunct="1">
        <a:lnSpc>
          <a:spcPct val="90000"/>
        </a:lnSpc>
        <a:spcBef>
          <a:spcPts val="446"/>
        </a:spcBef>
        <a:buFont typeface="Arial" panose="020B0604020202020204" pitchFamily="34" charset="0"/>
        <a:buChar char="•"/>
        <a:defRPr sz="2142" kern="1200">
          <a:solidFill>
            <a:schemeClr val="tx1"/>
          </a:solidFill>
          <a:latin typeface="+mn-lt"/>
          <a:ea typeface="+mn-ea"/>
          <a:cs typeface="+mn-cs"/>
        </a:defRPr>
      </a:lvl2pPr>
      <a:lvl3pPr marL="1020013" indent="-204003" algn="l" defTabSz="816011" rtl="0" eaLnBrk="1" latinLnBrk="0" hangingPunct="1">
        <a:lnSpc>
          <a:spcPct val="90000"/>
        </a:lnSpc>
        <a:spcBef>
          <a:spcPts val="446"/>
        </a:spcBef>
        <a:buFont typeface="Arial" panose="020B0604020202020204" pitchFamily="34" charset="0"/>
        <a:buChar char="•"/>
        <a:defRPr sz="1785" kern="1200">
          <a:solidFill>
            <a:schemeClr val="tx1"/>
          </a:solidFill>
          <a:latin typeface="+mn-lt"/>
          <a:ea typeface="+mn-ea"/>
          <a:cs typeface="+mn-cs"/>
        </a:defRPr>
      </a:lvl3pPr>
      <a:lvl4pPr marL="1428018" indent="-204003" algn="l" defTabSz="816011"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4pPr>
      <a:lvl5pPr marL="1836024" indent="-204003" algn="l" defTabSz="816011"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5pPr>
      <a:lvl6pPr marL="2244029" indent="-204003" algn="l" defTabSz="816011"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6pPr>
      <a:lvl7pPr marL="2652034" indent="-204003" algn="l" defTabSz="816011"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7pPr>
      <a:lvl8pPr marL="3060040" indent="-204003" algn="l" defTabSz="816011"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8pPr>
      <a:lvl9pPr marL="3468045" indent="-204003" algn="l" defTabSz="816011"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9pPr>
    </p:bodyStyle>
    <p:otherStyle>
      <a:defPPr>
        <a:defRPr lang="en-US"/>
      </a:defPPr>
      <a:lvl1pPr marL="0" algn="l" defTabSz="816011" rtl="0" eaLnBrk="1" latinLnBrk="0" hangingPunct="1">
        <a:defRPr sz="1606" kern="1200">
          <a:solidFill>
            <a:schemeClr val="tx1"/>
          </a:solidFill>
          <a:latin typeface="+mn-lt"/>
          <a:ea typeface="+mn-ea"/>
          <a:cs typeface="+mn-cs"/>
        </a:defRPr>
      </a:lvl1pPr>
      <a:lvl2pPr marL="408005" algn="l" defTabSz="816011" rtl="0" eaLnBrk="1" latinLnBrk="0" hangingPunct="1">
        <a:defRPr sz="1606" kern="1200">
          <a:solidFill>
            <a:schemeClr val="tx1"/>
          </a:solidFill>
          <a:latin typeface="+mn-lt"/>
          <a:ea typeface="+mn-ea"/>
          <a:cs typeface="+mn-cs"/>
        </a:defRPr>
      </a:lvl2pPr>
      <a:lvl3pPr marL="816011" algn="l" defTabSz="816011" rtl="0" eaLnBrk="1" latinLnBrk="0" hangingPunct="1">
        <a:defRPr sz="1606" kern="1200">
          <a:solidFill>
            <a:schemeClr val="tx1"/>
          </a:solidFill>
          <a:latin typeface="+mn-lt"/>
          <a:ea typeface="+mn-ea"/>
          <a:cs typeface="+mn-cs"/>
        </a:defRPr>
      </a:lvl3pPr>
      <a:lvl4pPr marL="1224016" algn="l" defTabSz="816011" rtl="0" eaLnBrk="1" latinLnBrk="0" hangingPunct="1">
        <a:defRPr sz="1606" kern="1200">
          <a:solidFill>
            <a:schemeClr val="tx1"/>
          </a:solidFill>
          <a:latin typeface="+mn-lt"/>
          <a:ea typeface="+mn-ea"/>
          <a:cs typeface="+mn-cs"/>
        </a:defRPr>
      </a:lvl4pPr>
      <a:lvl5pPr marL="1632021" algn="l" defTabSz="816011" rtl="0" eaLnBrk="1" latinLnBrk="0" hangingPunct="1">
        <a:defRPr sz="1606" kern="1200">
          <a:solidFill>
            <a:schemeClr val="tx1"/>
          </a:solidFill>
          <a:latin typeface="+mn-lt"/>
          <a:ea typeface="+mn-ea"/>
          <a:cs typeface="+mn-cs"/>
        </a:defRPr>
      </a:lvl5pPr>
      <a:lvl6pPr marL="2040026" algn="l" defTabSz="816011" rtl="0" eaLnBrk="1" latinLnBrk="0" hangingPunct="1">
        <a:defRPr sz="1606" kern="1200">
          <a:solidFill>
            <a:schemeClr val="tx1"/>
          </a:solidFill>
          <a:latin typeface="+mn-lt"/>
          <a:ea typeface="+mn-ea"/>
          <a:cs typeface="+mn-cs"/>
        </a:defRPr>
      </a:lvl6pPr>
      <a:lvl7pPr marL="2448032" algn="l" defTabSz="816011" rtl="0" eaLnBrk="1" latinLnBrk="0" hangingPunct="1">
        <a:defRPr sz="1606" kern="1200">
          <a:solidFill>
            <a:schemeClr val="tx1"/>
          </a:solidFill>
          <a:latin typeface="+mn-lt"/>
          <a:ea typeface="+mn-ea"/>
          <a:cs typeface="+mn-cs"/>
        </a:defRPr>
      </a:lvl7pPr>
      <a:lvl8pPr marL="2856037" algn="l" defTabSz="816011" rtl="0" eaLnBrk="1" latinLnBrk="0" hangingPunct="1">
        <a:defRPr sz="1606" kern="1200">
          <a:solidFill>
            <a:schemeClr val="tx1"/>
          </a:solidFill>
          <a:latin typeface="+mn-lt"/>
          <a:ea typeface="+mn-ea"/>
          <a:cs typeface="+mn-cs"/>
        </a:defRPr>
      </a:lvl8pPr>
      <a:lvl9pPr marL="3264042" algn="l" defTabSz="816011" rtl="0" eaLnBrk="1" latinLnBrk="0" hangingPunct="1">
        <a:defRPr sz="16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21443" y="1947359"/>
            <a:ext cx="3060000" cy="720000"/>
          </a:xfrm>
          <a:prstGeom prst="round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a:solidFill>
                  <a:schemeClr val="tx1"/>
                </a:solidFill>
              </a:rPr>
              <a:t>Prey diversity</a:t>
            </a:r>
            <a:endParaRPr lang="zh-TW" altLang="en-US" sz="2000" b="1" dirty="0">
              <a:solidFill>
                <a:schemeClr val="tx1"/>
              </a:solidFill>
            </a:endParaRPr>
          </a:p>
        </p:txBody>
      </p:sp>
      <p:sp>
        <p:nvSpPr>
          <p:cNvPr id="16" name="圓角矩形 15"/>
          <p:cNvSpPr/>
          <p:nvPr/>
        </p:nvSpPr>
        <p:spPr>
          <a:xfrm>
            <a:off x="8351043" y="1965837"/>
            <a:ext cx="3060000" cy="720000"/>
          </a:xfrm>
          <a:prstGeom prst="round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a:solidFill>
                  <a:schemeClr val="tx1"/>
                </a:solidFill>
              </a:rPr>
              <a:t>Predator diversity</a:t>
            </a:r>
            <a:endParaRPr lang="zh-TW" altLang="en-US" sz="2000" b="1" dirty="0">
              <a:solidFill>
                <a:schemeClr val="tx1"/>
              </a:solidFill>
            </a:endParaRPr>
          </a:p>
        </p:txBody>
      </p:sp>
      <p:cxnSp>
        <p:nvCxnSpPr>
          <p:cNvPr id="10" name="直線單箭頭接點 9"/>
          <p:cNvCxnSpPr>
            <a:stCxn id="8" idx="3"/>
            <a:endCxn id="16" idx="1"/>
          </p:cNvCxnSpPr>
          <p:nvPr/>
        </p:nvCxnSpPr>
        <p:spPr>
          <a:xfrm>
            <a:off x="3181443" y="2307359"/>
            <a:ext cx="5169600" cy="18478"/>
          </a:xfrm>
          <a:prstGeom prst="straightConnector1">
            <a:avLst/>
          </a:prstGeom>
          <a:ln w="635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21" name="圓角矩形 7">
            <a:extLst>
              <a:ext uri="{FF2B5EF4-FFF2-40B4-BE49-F238E27FC236}">
                <a16:creationId xmlns:a16="http://schemas.microsoft.com/office/drawing/2014/main" id="{D8B43AA2-6DA3-47E7-B208-A6ED3F8C450C}"/>
              </a:ext>
            </a:extLst>
          </p:cNvPr>
          <p:cNvSpPr/>
          <p:nvPr/>
        </p:nvSpPr>
        <p:spPr>
          <a:xfrm>
            <a:off x="4230244" y="665833"/>
            <a:ext cx="3060000" cy="720000"/>
          </a:xfrm>
          <a:prstGeom prst="roundRect">
            <a:avLst/>
          </a:pr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Ecosystem functioning</a:t>
            </a:r>
            <a:endParaRPr lang="zh-TW" altLang="en-US" sz="2000" dirty="0">
              <a:solidFill>
                <a:schemeClr val="tx1"/>
              </a:solidFill>
            </a:endParaRPr>
          </a:p>
        </p:txBody>
      </p:sp>
      <p:cxnSp>
        <p:nvCxnSpPr>
          <p:cNvPr id="23" name="直線單箭頭接點 11">
            <a:extLst>
              <a:ext uri="{FF2B5EF4-FFF2-40B4-BE49-F238E27FC236}">
                <a16:creationId xmlns:a16="http://schemas.microsoft.com/office/drawing/2014/main" id="{60B38ADB-0745-4326-B0DE-032DC0C3E836}"/>
              </a:ext>
            </a:extLst>
          </p:cNvPr>
          <p:cNvCxnSpPr>
            <a:cxnSpLocks/>
            <a:stCxn id="8" idx="0"/>
            <a:endCxn id="21" idx="2"/>
          </p:cNvCxnSpPr>
          <p:nvPr/>
        </p:nvCxnSpPr>
        <p:spPr>
          <a:xfrm flipV="1">
            <a:off x="1651449" y="1385833"/>
            <a:ext cx="4108801" cy="561526"/>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29" name="直線單箭頭接點 11">
            <a:extLst>
              <a:ext uri="{FF2B5EF4-FFF2-40B4-BE49-F238E27FC236}">
                <a16:creationId xmlns:a16="http://schemas.microsoft.com/office/drawing/2014/main" id="{ECB2489C-D9C3-4B73-884B-D2804ADF73DE}"/>
              </a:ext>
            </a:extLst>
          </p:cNvPr>
          <p:cNvCxnSpPr>
            <a:cxnSpLocks/>
            <a:stCxn id="16" idx="0"/>
            <a:endCxn id="21" idx="2"/>
          </p:cNvCxnSpPr>
          <p:nvPr/>
        </p:nvCxnSpPr>
        <p:spPr>
          <a:xfrm flipH="1" flipV="1">
            <a:off x="5760253" y="1385834"/>
            <a:ext cx="4120799" cy="580004"/>
          </a:xfrm>
          <a:prstGeom prst="straightConnector1">
            <a:avLst/>
          </a:prstGeom>
          <a:ln w="254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056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Shannon diversity</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13"/>
            <a:ext cx="3024000" cy="449"/>
          </a:xfrm>
          <a:prstGeom prst="straightConnector1">
            <a:avLst/>
          </a:prstGeom>
          <a:ln w="381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9"/>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62"/>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016852" y="1944382"/>
            <a:ext cx="1370888" cy="317331"/>
          </a:xfrm>
          <a:prstGeom prst="rect">
            <a:avLst/>
          </a:prstGeom>
        </p:spPr>
        <p:txBody>
          <a:bodyPr wrap="none">
            <a:spAutoFit/>
          </a:bodyPr>
          <a:lstStyle/>
          <a:p>
            <a:pPr algn="ctr"/>
            <a:r>
              <a:rPr lang="en-US" altLang="zh-TW" dirty="0"/>
              <a:t>0.148 (p = 0.09)</a:t>
            </a:r>
            <a:endParaRPr lang="zh-TW" altLang="en-US" dirty="0"/>
          </a:p>
        </p:txBody>
      </p:sp>
      <p:sp>
        <p:nvSpPr>
          <p:cNvPr id="124" name="圓角矩形 123"/>
          <p:cNvSpPr/>
          <p:nvPr/>
        </p:nvSpPr>
        <p:spPr>
          <a:xfrm>
            <a:off x="8262244" y="48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biomass</a:t>
            </a:r>
            <a:endParaRPr lang="zh-TW" altLang="en-US" dirty="0">
              <a:solidFill>
                <a:schemeClr val="tx1"/>
              </a:solidFill>
            </a:endParaRPr>
          </a:p>
        </p:txBody>
      </p:sp>
      <p:sp>
        <p:nvSpPr>
          <p:cNvPr id="125" name="圓角矩形 124"/>
          <p:cNvSpPr/>
          <p:nvPr/>
        </p:nvSpPr>
        <p:spPr>
          <a:xfrm>
            <a:off x="108244" y="486414"/>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biomass</a:t>
            </a:r>
            <a:endParaRPr lang="zh-TW" altLang="en-US" dirty="0">
              <a:solidFill>
                <a:schemeClr val="tx1"/>
              </a:solidFill>
            </a:endParaRPr>
          </a:p>
        </p:txBody>
      </p:sp>
      <p:cxnSp>
        <p:nvCxnSpPr>
          <p:cNvPr id="156" name="直線單箭頭接點 155"/>
          <p:cNvCxnSpPr>
            <a:cxnSpLocks/>
            <a:stCxn id="8" idx="0"/>
            <a:endCxn id="125" idx="2"/>
          </p:cNvCxnSpPr>
          <p:nvPr/>
        </p:nvCxnSpPr>
        <p:spPr>
          <a:xfrm flipH="1" flipV="1">
            <a:off x="1638244" y="1206418"/>
            <a:ext cx="1080000" cy="720035"/>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a:cxnSpLocks/>
            <a:stCxn id="16" idx="0"/>
            <a:endCxn id="124" idx="2"/>
          </p:cNvCxnSpPr>
          <p:nvPr/>
        </p:nvCxnSpPr>
        <p:spPr>
          <a:xfrm flipV="1">
            <a:off x="8802244" y="1206000"/>
            <a:ext cx="99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a:cxnSpLocks/>
            <a:stCxn id="124" idx="1"/>
            <a:endCxn id="125" idx="3"/>
          </p:cNvCxnSpPr>
          <p:nvPr/>
        </p:nvCxnSpPr>
        <p:spPr>
          <a:xfrm flipH="1">
            <a:off x="3168244" y="846000"/>
            <a:ext cx="5094000" cy="414"/>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cxnSpLocks/>
            <a:stCxn id="124" idx="2"/>
            <a:endCxn id="8" idx="0"/>
          </p:cNvCxnSpPr>
          <p:nvPr/>
        </p:nvCxnSpPr>
        <p:spPr>
          <a:xfrm flipH="1">
            <a:off x="2718244" y="1206007"/>
            <a:ext cx="7074000" cy="720449"/>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cxnSpLocks/>
            <a:stCxn id="125" idx="2"/>
            <a:endCxn id="16" idx="0"/>
          </p:cNvCxnSpPr>
          <p:nvPr/>
        </p:nvCxnSpPr>
        <p:spPr>
          <a:xfrm>
            <a:off x="1638244" y="1206414"/>
            <a:ext cx="7164000" cy="719586"/>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597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Shannon diversity</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13"/>
            <a:ext cx="3024000" cy="449"/>
          </a:xfrm>
          <a:prstGeom prst="straightConnector1">
            <a:avLst/>
          </a:prstGeom>
          <a:ln w="381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9"/>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62"/>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444056" y="1944382"/>
            <a:ext cx="516487" cy="317331"/>
          </a:xfrm>
          <a:prstGeom prst="rect">
            <a:avLst/>
          </a:prstGeom>
        </p:spPr>
        <p:txBody>
          <a:bodyPr wrap="none">
            <a:spAutoFit/>
          </a:bodyPr>
          <a:lstStyle/>
          <a:p>
            <a:pPr algn="ctr"/>
            <a:r>
              <a:rPr lang="en-US" altLang="zh-TW" dirty="0"/>
              <a:t>0.22</a:t>
            </a:r>
            <a:endParaRPr lang="zh-TW" altLang="en-US" dirty="0"/>
          </a:p>
        </p:txBody>
      </p:sp>
      <p:sp>
        <p:nvSpPr>
          <p:cNvPr id="32" name="圓角矩形 31"/>
          <p:cNvSpPr/>
          <p:nvPr/>
        </p:nvSpPr>
        <p:spPr>
          <a:xfrm>
            <a:off x="108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Temperature</a:t>
            </a:r>
            <a:endParaRPr lang="zh-TW" altLang="en-US" dirty="0">
              <a:solidFill>
                <a:schemeClr val="tx1"/>
              </a:solidFill>
            </a:endParaRPr>
          </a:p>
        </p:txBody>
      </p:sp>
      <p:sp>
        <p:nvSpPr>
          <p:cNvPr id="35" name="圓角矩形 34"/>
          <p:cNvSpPr/>
          <p:nvPr/>
        </p:nvSpPr>
        <p:spPr>
          <a:xfrm>
            <a:off x="2016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rPr>
              <a:t>Chla</a:t>
            </a:r>
            <a:endParaRPr lang="zh-TW" altLang="en-US" dirty="0">
              <a:solidFill>
                <a:schemeClr val="tx1"/>
              </a:solidFill>
            </a:endParaRPr>
          </a:p>
        </p:txBody>
      </p:sp>
      <p:sp>
        <p:nvSpPr>
          <p:cNvPr id="36" name="圓角矩形 35"/>
          <p:cNvSpPr/>
          <p:nvPr/>
        </p:nvSpPr>
        <p:spPr>
          <a:xfrm>
            <a:off x="3924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TN</a:t>
            </a:r>
            <a:endParaRPr lang="zh-TW" altLang="en-US" dirty="0">
              <a:solidFill>
                <a:schemeClr val="tx1"/>
              </a:solidFill>
            </a:endParaRPr>
          </a:p>
        </p:txBody>
      </p:sp>
      <p:sp>
        <p:nvSpPr>
          <p:cNvPr id="38" name="圓角矩形 37"/>
          <p:cNvSpPr/>
          <p:nvPr/>
        </p:nvSpPr>
        <p:spPr>
          <a:xfrm>
            <a:off x="5832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TP</a:t>
            </a:r>
            <a:endParaRPr lang="zh-TW" altLang="en-US" dirty="0">
              <a:solidFill>
                <a:schemeClr val="tx1"/>
              </a:solidFill>
            </a:endParaRPr>
          </a:p>
        </p:txBody>
      </p:sp>
      <p:sp>
        <p:nvSpPr>
          <p:cNvPr id="39" name="圓角矩形 38"/>
          <p:cNvSpPr/>
          <p:nvPr/>
        </p:nvSpPr>
        <p:spPr>
          <a:xfrm>
            <a:off x="7740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Salinity</a:t>
            </a:r>
            <a:endParaRPr lang="zh-TW" altLang="en-US" dirty="0">
              <a:solidFill>
                <a:schemeClr val="tx1"/>
              </a:solidFill>
            </a:endParaRPr>
          </a:p>
        </p:txBody>
      </p:sp>
      <p:sp>
        <p:nvSpPr>
          <p:cNvPr id="40" name="圓角矩形 39"/>
          <p:cNvSpPr/>
          <p:nvPr/>
        </p:nvSpPr>
        <p:spPr>
          <a:xfrm>
            <a:off x="9648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PAR</a:t>
            </a:r>
            <a:endParaRPr lang="zh-TW" altLang="en-US" dirty="0">
              <a:solidFill>
                <a:schemeClr val="tx1"/>
              </a:solidFill>
            </a:endParaRPr>
          </a:p>
        </p:txBody>
      </p:sp>
      <p:cxnSp>
        <p:nvCxnSpPr>
          <p:cNvPr id="117" name="直線單箭頭接點 11">
            <a:extLst>
              <a:ext uri="{FF2B5EF4-FFF2-40B4-BE49-F238E27FC236}">
                <a16:creationId xmlns:a16="http://schemas.microsoft.com/office/drawing/2014/main" id="{F0875757-B921-4728-87AA-413F44467B51}"/>
              </a:ext>
            </a:extLst>
          </p:cNvPr>
          <p:cNvCxnSpPr>
            <a:cxnSpLocks/>
            <a:stCxn id="40" idx="0"/>
            <a:endCxn id="16" idx="2"/>
          </p:cNvCxnSpPr>
          <p:nvPr/>
        </p:nvCxnSpPr>
        <p:spPr>
          <a:xfrm flipH="1" flipV="1">
            <a:off x="8802244" y="2646010"/>
            <a:ext cx="1745756" cy="2358071"/>
          </a:xfrm>
          <a:prstGeom prst="straightConnector1">
            <a:avLst/>
          </a:prstGeom>
          <a:ln w="127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cxnSp>
        <p:nvCxnSpPr>
          <p:cNvPr id="121" name="直線單箭頭接點 11">
            <a:extLst>
              <a:ext uri="{FF2B5EF4-FFF2-40B4-BE49-F238E27FC236}">
                <a16:creationId xmlns:a16="http://schemas.microsoft.com/office/drawing/2014/main" id="{F0875757-B921-4728-87AA-413F44467B51}"/>
              </a:ext>
            </a:extLst>
          </p:cNvPr>
          <p:cNvCxnSpPr>
            <a:cxnSpLocks/>
            <a:stCxn id="39" idx="0"/>
            <a:endCxn id="18" idx="2"/>
          </p:cNvCxnSpPr>
          <p:nvPr/>
        </p:nvCxnSpPr>
        <p:spPr>
          <a:xfrm flipH="1" flipV="1">
            <a:off x="7722244" y="4266010"/>
            <a:ext cx="917756" cy="738071"/>
          </a:xfrm>
          <a:prstGeom prst="straightConnector1">
            <a:avLst/>
          </a:prstGeom>
          <a:ln w="127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sp>
        <p:nvSpPr>
          <p:cNvPr id="124" name="圓角矩形 123"/>
          <p:cNvSpPr/>
          <p:nvPr/>
        </p:nvSpPr>
        <p:spPr>
          <a:xfrm>
            <a:off x="8262244" y="48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biomass</a:t>
            </a:r>
            <a:endParaRPr lang="zh-TW" altLang="en-US" dirty="0">
              <a:solidFill>
                <a:schemeClr val="tx1"/>
              </a:solidFill>
            </a:endParaRPr>
          </a:p>
        </p:txBody>
      </p:sp>
      <p:sp>
        <p:nvSpPr>
          <p:cNvPr id="125" name="圓角矩形 124"/>
          <p:cNvSpPr/>
          <p:nvPr/>
        </p:nvSpPr>
        <p:spPr>
          <a:xfrm>
            <a:off x="108244" y="486414"/>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biomass</a:t>
            </a:r>
            <a:endParaRPr lang="zh-TW" altLang="en-US" dirty="0">
              <a:solidFill>
                <a:schemeClr val="tx1"/>
              </a:solidFill>
            </a:endParaRPr>
          </a:p>
        </p:txBody>
      </p:sp>
      <p:sp>
        <p:nvSpPr>
          <p:cNvPr id="145" name="手繪多邊形 144"/>
          <p:cNvSpPr/>
          <p:nvPr/>
        </p:nvSpPr>
        <p:spPr>
          <a:xfrm>
            <a:off x="8646860" y="1233996"/>
            <a:ext cx="2514805" cy="3773010"/>
          </a:xfrm>
          <a:custGeom>
            <a:avLst/>
            <a:gdLst>
              <a:gd name="connsiteX0" fmla="*/ 0 w 2514805"/>
              <a:gd name="connsiteY0" fmla="*/ 3773010 h 3773010"/>
              <a:gd name="connsiteX1" fmla="*/ 2485748 w 2514805"/>
              <a:gd name="connsiteY1" fmla="*/ 1056443 h 3773010"/>
              <a:gd name="connsiteX2" fmla="*/ 1136342 w 2514805"/>
              <a:gd name="connsiteY2" fmla="*/ 0 h 3773010"/>
            </a:gdLst>
            <a:ahLst/>
            <a:cxnLst>
              <a:cxn ang="0">
                <a:pos x="connsiteX0" y="connsiteY0"/>
              </a:cxn>
              <a:cxn ang="0">
                <a:pos x="connsiteX1" y="connsiteY1"/>
              </a:cxn>
              <a:cxn ang="0">
                <a:pos x="connsiteX2" y="connsiteY2"/>
              </a:cxn>
            </a:cxnLst>
            <a:rect l="l" t="t" r="r" b="b"/>
            <a:pathLst>
              <a:path w="2514805" h="3773010">
                <a:moveTo>
                  <a:pt x="0" y="3773010"/>
                </a:moveTo>
                <a:cubicBezTo>
                  <a:pt x="1148179" y="2729144"/>
                  <a:pt x="2296358" y="1685278"/>
                  <a:pt x="2485748" y="1056443"/>
                </a:cubicBezTo>
                <a:cubicBezTo>
                  <a:pt x="2675138" y="427608"/>
                  <a:pt x="1905740" y="213804"/>
                  <a:pt x="1136342"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1" name="手繪多邊形 150"/>
          <p:cNvSpPr/>
          <p:nvPr/>
        </p:nvSpPr>
        <p:spPr>
          <a:xfrm>
            <a:off x="6729287" y="1233996"/>
            <a:ext cx="4734199" cy="3773010"/>
          </a:xfrm>
          <a:custGeom>
            <a:avLst/>
            <a:gdLst>
              <a:gd name="connsiteX0" fmla="*/ 0 w 4734199"/>
              <a:gd name="connsiteY0" fmla="*/ 3773010 h 3773010"/>
              <a:gd name="connsiteX1" fmla="*/ 4598633 w 4734199"/>
              <a:gd name="connsiteY1" fmla="*/ 2503503 h 3773010"/>
              <a:gd name="connsiteX2" fmla="*/ 3062796 w 4734199"/>
              <a:gd name="connsiteY2" fmla="*/ 0 h 3773010"/>
            </a:gdLst>
            <a:ahLst/>
            <a:cxnLst>
              <a:cxn ang="0">
                <a:pos x="connsiteX0" y="connsiteY0"/>
              </a:cxn>
              <a:cxn ang="0">
                <a:pos x="connsiteX1" y="connsiteY1"/>
              </a:cxn>
              <a:cxn ang="0">
                <a:pos x="connsiteX2" y="connsiteY2"/>
              </a:cxn>
            </a:cxnLst>
            <a:rect l="l" t="t" r="r" b="b"/>
            <a:pathLst>
              <a:path w="4734199" h="3773010">
                <a:moveTo>
                  <a:pt x="0" y="3773010"/>
                </a:moveTo>
                <a:cubicBezTo>
                  <a:pt x="2044083" y="3452674"/>
                  <a:pt x="4088167" y="3132338"/>
                  <a:pt x="4598633" y="2503503"/>
                </a:cubicBezTo>
                <a:cubicBezTo>
                  <a:pt x="5109099" y="1874668"/>
                  <a:pt x="4085947" y="937334"/>
                  <a:pt x="3062796"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5" name="手繪多邊形 154"/>
          <p:cNvSpPr/>
          <p:nvPr/>
        </p:nvSpPr>
        <p:spPr>
          <a:xfrm>
            <a:off x="439412" y="1233996"/>
            <a:ext cx="8207438" cy="3773010"/>
          </a:xfrm>
          <a:custGeom>
            <a:avLst/>
            <a:gdLst>
              <a:gd name="connsiteX0" fmla="*/ 8207438 w 8207438"/>
              <a:gd name="connsiteY0" fmla="*/ 3773010 h 3773010"/>
              <a:gd name="connsiteX1" fmla="*/ 403967 w 8207438"/>
              <a:gd name="connsiteY1" fmla="*/ 2991775 h 3773010"/>
              <a:gd name="connsiteX2" fmla="*/ 1043159 w 8207438"/>
              <a:gd name="connsiteY2" fmla="*/ 0 h 3773010"/>
              <a:gd name="connsiteX3" fmla="*/ 1043159 w 8207438"/>
              <a:gd name="connsiteY3" fmla="*/ 0 h 3773010"/>
            </a:gdLst>
            <a:ahLst/>
            <a:cxnLst>
              <a:cxn ang="0">
                <a:pos x="connsiteX0" y="connsiteY0"/>
              </a:cxn>
              <a:cxn ang="0">
                <a:pos x="connsiteX1" y="connsiteY1"/>
              </a:cxn>
              <a:cxn ang="0">
                <a:pos x="connsiteX2" y="connsiteY2"/>
              </a:cxn>
              <a:cxn ang="0">
                <a:pos x="connsiteX3" y="connsiteY3"/>
              </a:cxn>
            </a:cxnLst>
            <a:rect l="l" t="t" r="r" b="b"/>
            <a:pathLst>
              <a:path w="8207438" h="3773010">
                <a:moveTo>
                  <a:pt x="8207438" y="3773010"/>
                </a:moveTo>
                <a:cubicBezTo>
                  <a:pt x="4902726" y="3696810"/>
                  <a:pt x="1598014" y="3620610"/>
                  <a:pt x="403967" y="2991775"/>
                </a:cubicBezTo>
                <a:cubicBezTo>
                  <a:pt x="-790080" y="2362940"/>
                  <a:pt x="1043159" y="0"/>
                  <a:pt x="1043159" y="0"/>
                </a:cubicBezTo>
                <a:lnTo>
                  <a:pt x="1043159" y="0"/>
                </a:ln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6" name="直線單箭頭接點 155"/>
          <p:cNvCxnSpPr>
            <a:cxnSpLocks/>
            <a:stCxn id="8" idx="0"/>
            <a:endCxn id="125" idx="2"/>
          </p:cNvCxnSpPr>
          <p:nvPr/>
        </p:nvCxnSpPr>
        <p:spPr>
          <a:xfrm flipH="1" flipV="1">
            <a:off x="1638244" y="1206418"/>
            <a:ext cx="1080000" cy="720035"/>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a:cxnSpLocks/>
            <a:stCxn id="16" idx="0"/>
            <a:endCxn id="124" idx="2"/>
          </p:cNvCxnSpPr>
          <p:nvPr/>
        </p:nvCxnSpPr>
        <p:spPr>
          <a:xfrm flipV="1">
            <a:off x="8802244" y="1206000"/>
            <a:ext cx="99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a:cxnSpLocks/>
            <a:stCxn id="124" idx="1"/>
            <a:endCxn id="125" idx="3"/>
          </p:cNvCxnSpPr>
          <p:nvPr/>
        </p:nvCxnSpPr>
        <p:spPr>
          <a:xfrm flipH="1">
            <a:off x="3168244" y="846000"/>
            <a:ext cx="5094000" cy="414"/>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cxnSpLocks/>
            <a:stCxn id="124" idx="2"/>
            <a:endCxn id="8" idx="0"/>
          </p:cNvCxnSpPr>
          <p:nvPr/>
        </p:nvCxnSpPr>
        <p:spPr>
          <a:xfrm flipH="1">
            <a:off x="2718244" y="1206007"/>
            <a:ext cx="7074000" cy="720449"/>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cxnSpLocks/>
            <a:stCxn id="125" idx="2"/>
            <a:endCxn id="16" idx="0"/>
          </p:cNvCxnSpPr>
          <p:nvPr/>
        </p:nvCxnSpPr>
        <p:spPr>
          <a:xfrm>
            <a:off x="1638244" y="1206414"/>
            <a:ext cx="7164000" cy="719586"/>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579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Simpson diversity</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13"/>
            <a:ext cx="3024000" cy="449"/>
          </a:xfrm>
          <a:prstGeom prst="straightConnector1">
            <a:avLst/>
          </a:prstGeom>
          <a:ln w="381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9"/>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62"/>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67" name="矩形 166"/>
          <p:cNvSpPr/>
          <p:nvPr/>
        </p:nvSpPr>
        <p:spPr>
          <a:xfrm>
            <a:off x="5016852" y="1944382"/>
            <a:ext cx="1370888" cy="317331"/>
          </a:xfrm>
          <a:prstGeom prst="rect">
            <a:avLst/>
          </a:prstGeom>
        </p:spPr>
        <p:txBody>
          <a:bodyPr wrap="none">
            <a:spAutoFit/>
          </a:bodyPr>
          <a:lstStyle/>
          <a:p>
            <a:pPr algn="ctr"/>
            <a:r>
              <a:rPr lang="en-US" altLang="zh-TW" dirty="0"/>
              <a:t>0.126 (p = 0.13)</a:t>
            </a:r>
            <a:endParaRPr lang="zh-TW" altLang="en-US" dirty="0"/>
          </a:p>
        </p:txBody>
      </p:sp>
    </p:spTree>
    <p:extLst>
      <p:ext uri="{BB962C8B-B14F-4D97-AF65-F5344CB8AC3E}">
        <p14:creationId xmlns:p14="http://schemas.microsoft.com/office/powerpoint/2010/main" val="2840606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Simpson diversity</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13"/>
            <a:ext cx="3024000" cy="449"/>
          </a:xfrm>
          <a:prstGeom prst="straightConnector1">
            <a:avLst/>
          </a:prstGeom>
          <a:ln w="381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9"/>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62"/>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016852" y="1944382"/>
            <a:ext cx="1370888" cy="317331"/>
          </a:xfrm>
          <a:prstGeom prst="rect">
            <a:avLst/>
          </a:prstGeom>
        </p:spPr>
        <p:txBody>
          <a:bodyPr wrap="none">
            <a:spAutoFit/>
          </a:bodyPr>
          <a:lstStyle/>
          <a:p>
            <a:pPr algn="ctr"/>
            <a:r>
              <a:rPr lang="en-US" altLang="zh-TW" dirty="0"/>
              <a:t>0.134 (p = 0.13)</a:t>
            </a:r>
            <a:endParaRPr lang="zh-TW" altLang="en-US" dirty="0"/>
          </a:p>
        </p:txBody>
      </p:sp>
      <p:sp>
        <p:nvSpPr>
          <p:cNvPr id="124" name="圓角矩形 123"/>
          <p:cNvSpPr/>
          <p:nvPr/>
        </p:nvSpPr>
        <p:spPr>
          <a:xfrm>
            <a:off x="8262244" y="48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biomass</a:t>
            </a:r>
            <a:endParaRPr lang="zh-TW" altLang="en-US" dirty="0">
              <a:solidFill>
                <a:schemeClr val="tx1"/>
              </a:solidFill>
            </a:endParaRPr>
          </a:p>
        </p:txBody>
      </p:sp>
      <p:sp>
        <p:nvSpPr>
          <p:cNvPr id="125" name="圓角矩形 124"/>
          <p:cNvSpPr/>
          <p:nvPr/>
        </p:nvSpPr>
        <p:spPr>
          <a:xfrm>
            <a:off x="108244" y="486414"/>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biomass</a:t>
            </a:r>
            <a:endParaRPr lang="zh-TW" altLang="en-US" dirty="0">
              <a:solidFill>
                <a:schemeClr val="tx1"/>
              </a:solidFill>
            </a:endParaRPr>
          </a:p>
        </p:txBody>
      </p:sp>
      <p:cxnSp>
        <p:nvCxnSpPr>
          <p:cNvPr id="156" name="直線單箭頭接點 155"/>
          <p:cNvCxnSpPr>
            <a:cxnSpLocks/>
            <a:stCxn id="8" idx="0"/>
            <a:endCxn id="125" idx="2"/>
          </p:cNvCxnSpPr>
          <p:nvPr/>
        </p:nvCxnSpPr>
        <p:spPr>
          <a:xfrm flipH="1" flipV="1">
            <a:off x="1638244" y="1206418"/>
            <a:ext cx="1080000" cy="720035"/>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a:cxnSpLocks/>
            <a:stCxn id="16" idx="0"/>
            <a:endCxn id="124" idx="2"/>
          </p:cNvCxnSpPr>
          <p:nvPr/>
        </p:nvCxnSpPr>
        <p:spPr>
          <a:xfrm flipV="1">
            <a:off x="8802244" y="1206000"/>
            <a:ext cx="99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a:cxnSpLocks/>
            <a:stCxn id="124" idx="1"/>
            <a:endCxn id="125" idx="3"/>
          </p:cNvCxnSpPr>
          <p:nvPr/>
        </p:nvCxnSpPr>
        <p:spPr>
          <a:xfrm flipH="1">
            <a:off x="3168244" y="846000"/>
            <a:ext cx="5094000" cy="414"/>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cxnSpLocks/>
            <a:stCxn id="124" idx="2"/>
            <a:endCxn id="8" idx="0"/>
          </p:cNvCxnSpPr>
          <p:nvPr/>
        </p:nvCxnSpPr>
        <p:spPr>
          <a:xfrm flipH="1">
            <a:off x="2718244" y="1206007"/>
            <a:ext cx="7074000" cy="720449"/>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cxnSpLocks/>
            <a:stCxn id="125" idx="2"/>
            <a:endCxn id="16" idx="0"/>
          </p:cNvCxnSpPr>
          <p:nvPr/>
        </p:nvCxnSpPr>
        <p:spPr>
          <a:xfrm>
            <a:off x="1638244" y="1206414"/>
            <a:ext cx="7164000" cy="719586"/>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947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Simpson diversity</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13"/>
            <a:ext cx="3024000" cy="449"/>
          </a:xfrm>
          <a:prstGeom prst="straightConnector1">
            <a:avLst/>
          </a:prstGeom>
          <a:ln w="381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9"/>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62"/>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444056" y="1944382"/>
            <a:ext cx="516487" cy="317331"/>
          </a:xfrm>
          <a:prstGeom prst="rect">
            <a:avLst/>
          </a:prstGeom>
        </p:spPr>
        <p:txBody>
          <a:bodyPr wrap="none">
            <a:spAutoFit/>
          </a:bodyPr>
          <a:lstStyle/>
          <a:p>
            <a:pPr algn="ctr"/>
            <a:r>
              <a:rPr lang="en-US" altLang="zh-TW" dirty="0"/>
              <a:t>0.22</a:t>
            </a:r>
            <a:endParaRPr lang="zh-TW" altLang="en-US" dirty="0"/>
          </a:p>
        </p:txBody>
      </p:sp>
      <p:sp>
        <p:nvSpPr>
          <p:cNvPr id="32" name="圓角矩形 31"/>
          <p:cNvSpPr/>
          <p:nvPr/>
        </p:nvSpPr>
        <p:spPr>
          <a:xfrm>
            <a:off x="108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Temperature</a:t>
            </a:r>
            <a:endParaRPr lang="zh-TW" altLang="en-US" dirty="0">
              <a:solidFill>
                <a:schemeClr val="tx1"/>
              </a:solidFill>
            </a:endParaRPr>
          </a:p>
        </p:txBody>
      </p:sp>
      <p:sp>
        <p:nvSpPr>
          <p:cNvPr id="35" name="圓角矩形 34"/>
          <p:cNvSpPr/>
          <p:nvPr/>
        </p:nvSpPr>
        <p:spPr>
          <a:xfrm>
            <a:off x="2016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rPr>
              <a:t>Chla</a:t>
            </a:r>
            <a:endParaRPr lang="zh-TW" altLang="en-US" dirty="0">
              <a:solidFill>
                <a:schemeClr val="tx1"/>
              </a:solidFill>
            </a:endParaRPr>
          </a:p>
        </p:txBody>
      </p:sp>
      <p:sp>
        <p:nvSpPr>
          <p:cNvPr id="36" name="圓角矩形 35"/>
          <p:cNvSpPr/>
          <p:nvPr/>
        </p:nvSpPr>
        <p:spPr>
          <a:xfrm>
            <a:off x="3924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TN</a:t>
            </a:r>
            <a:endParaRPr lang="zh-TW" altLang="en-US" dirty="0">
              <a:solidFill>
                <a:schemeClr val="tx1"/>
              </a:solidFill>
            </a:endParaRPr>
          </a:p>
        </p:txBody>
      </p:sp>
      <p:sp>
        <p:nvSpPr>
          <p:cNvPr id="38" name="圓角矩形 37"/>
          <p:cNvSpPr/>
          <p:nvPr/>
        </p:nvSpPr>
        <p:spPr>
          <a:xfrm>
            <a:off x="5832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TP</a:t>
            </a:r>
            <a:endParaRPr lang="zh-TW" altLang="en-US" dirty="0">
              <a:solidFill>
                <a:schemeClr val="tx1"/>
              </a:solidFill>
            </a:endParaRPr>
          </a:p>
        </p:txBody>
      </p:sp>
      <p:sp>
        <p:nvSpPr>
          <p:cNvPr id="39" name="圓角矩形 38"/>
          <p:cNvSpPr/>
          <p:nvPr/>
        </p:nvSpPr>
        <p:spPr>
          <a:xfrm>
            <a:off x="7740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Salinity</a:t>
            </a:r>
            <a:endParaRPr lang="zh-TW" altLang="en-US" dirty="0">
              <a:solidFill>
                <a:schemeClr val="tx1"/>
              </a:solidFill>
            </a:endParaRPr>
          </a:p>
        </p:txBody>
      </p:sp>
      <p:sp>
        <p:nvSpPr>
          <p:cNvPr id="40" name="圓角矩形 39"/>
          <p:cNvSpPr/>
          <p:nvPr/>
        </p:nvSpPr>
        <p:spPr>
          <a:xfrm>
            <a:off x="9648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PAR</a:t>
            </a:r>
            <a:endParaRPr lang="zh-TW" altLang="en-US" dirty="0">
              <a:solidFill>
                <a:schemeClr val="tx1"/>
              </a:solidFill>
            </a:endParaRPr>
          </a:p>
        </p:txBody>
      </p:sp>
      <p:cxnSp>
        <p:nvCxnSpPr>
          <p:cNvPr id="117" name="直線單箭頭接點 11">
            <a:extLst>
              <a:ext uri="{FF2B5EF4-FFF2-40B4-BE49-F238E27FC236}">
                <a16:creationId xmlns:a16="http://schemas.microsoft.com/office/drawing/2014/main" id="{F0875757-B921-4728-87AA-413F44467B51}"/>
              </a:ext>
            </a:extLst>
          </p:cNvPr>
          <p:cNvCxnSpPr>
            <a:cxnSpLocks/>
            <a:stCxn id="40" idx="0"/>
            <a:endCxn id="16" idx="2"/>
          </p:cNvCxnSpPr>
          <p:nvPr/>
        </p:nvCxnSpPr>
        <p:spPr>
          <a:xfrm flipH="1" flipV="1">
            <a:off x="8802244" y="2646010"/>
            <a:ext cx="1745756" cy="2358071"/>
          </a:xfrm>
          <a:prstGeom prst="straightConnector1">
            <a:avLst/>
          </a:prstGeom>
          <a:ln w="127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cxnSp>
        <p:nvCxnSpPr>
          <p:cNvPr id="121" name="直線單箭頭接點 11">
            <a:extLst>
              <a:ext uri="{FF2B5EF4-FFF2-40B4-BE49-F238E27FC236}">
                <a16:creationId xmlns:a16="http://schemas.microsoft.com/office/drawing/2014/main" id="{F0875757-B921-4728-87AA-413F44467B51}"/>
              </a:ext>
            </a:extLst>
          </p:cNvPr>
          <p:cNvCxnSpPr>
            <a:cxnSpLocks/>
            <a:stCxn id="39" idx="0"/>
            <a:endCxn id="18" idx="2"/>
          </p:cNvCxnSpPr>
          <p:nvPr/>
        </p:nvCxnSpPr>
        <p:spPr>
          <a:xfrm flipH="1" flipV="1">
            <a:off x="7722244" y="4266010"/>
            <a:ext cx="917756" cy="738071"/>
          </a:xfrm>
          <a:prstGeom prst="straightConnector1">
            <a:avLst/>
          </a:prstGeom>
          <a:ln w="127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sp>
        <p:nvSpPr>
          <p:cNvPr id="124" name="圓角矩形 123"/>
          <p:cNvSpPr/>
          <p:nvPr/>
        </p:nvSpPr>
        <p:spPr>
          <a:xfrm>
            <a:off x="8262244" y="48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biomass</a:t>
            </a:r>
            <a:endParaRPr lang="zh-TW" altLang="en-US" dirty="0">
              <a:solidFill>
                <a:schemeClr val="tx1"/>
              </a:solidFill>
            </a:endParaRPr>
          </a:p>
        </p:txBody>
      </p:sp>
      <p:sp>
        <p:nvSpPr>
          <p:cNvPr id="125" name="圓角矩形 124"/>
          <p:cNvSpPr/>
          <p:nvPr/>
        </p:nvSpPr>
        <p:spPr>
          <a:xfrm>
            <a:off x="108244" y="486414"/>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biomass</a:t>
            </a:r>
            <a:endParaRPr lang="zh-TW" altLang="en-US" dirty="0">
              <a:solidFill>
                <a:schemeClr val="tx1"/>
              </a:solidFill>
            </a:endParaRPr>
          </a:p>
        </p:txBody>
      </p:sp>
      <p:sp>
        <p:nvSpPr>
          <p:cNvPr id="145" name="手繪多邊形 144"/>
          <p:cNvSpPr/>
          <p:nvPr/>
        </p:nvSpPr>
        <p:spPr>
          <a:xfrm>
            <a:off x="8646860" y="1233996"/>
            <a:ext cx="2514805" cy="3773010"/>
          </a:xfrm>
          <a:custGeom>
            <a:avLst/>
            <a:gdLst>
              <a:gd name="connsiteX0" fmla="*/ 0 w 2514805"/>
              <a:gd name="connsiteY0" fmla="*/ 3773010 h 3773010"/>
              <a:gd name="connsiteX1" fmla="*/ 2485748 w 2514805"/>
              <a:gd name="connsiteY1" fmla="*/ 1056443 h 3773010"/>
              <a:gd name="connsiteX2" fmla="*/ 1136342 w 2514805"/>
              <a:gd name="connsiteY2" fmla="*/ 0 h 3773010"/>
            </a:gdLst>
            <a:ahLst/>
            <a:cxnLst>
              <a:cxn ang="0">
                <a:pos x="connsiteX0" y="connsiteY0"/>
              </a:cxn>
              <a:cxn ang="0">
                <a:pos x="connsiteX1" y="connsiteY1"/>
              </a:cxn>
              <a:cxn ang="0">
                <a:pos x="connsiteX2" y="connsiteY2"/>
              </a:cxn>
            </a:cxnLst>
            <a:rect l="l" t="t" r="r" b="b"/>
            <a:pathLst>
              <a:path w="2514805" h="3773010">
                <a:moveTo>
                  <a:pt x="0" y="3773010"/>
                </a:moveTo>
                <a:cubicBezTo>
                  <a:pt x="1148179" y="2729144"/>
                  <a:pt x="2296358" y="1685278"/>
                  <a:pt x="2485748" y="1056443"/>
                </a:cubicBezTo>
                <a:cubicBezTo>
                  <a:pt x="2675138" y="427608"/>
                  <a:pt x="1905740" y="213804"/>
                  <a:pt x="1136342"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1" name="手繪多邊形 150"/>
          <p:cNvSpPr/>
          <p:nvPr/>
        </p:nvSpPr>
        <p:spPr>
          <a:xfrm>
            <a:off x="6729287" y="1233996"/>
            <a:ext cx="4734199" cy="3773010"/>
          </a:xfrm>
          <a:custGeom>
            <a:avLst/>
            <a:gdLst>
              <a:gd name="connsiteX0" fmla="*/ 0 w 4734199"/>
              <a:gd name="connsiteY0" fmla="*/ 3773010 h 3773010"/>
              <a:gd name="connsiteX1" fmla="*/ 4598633 w 4734199"/>
              <a:gd name="connsiteY1" fmla="*/ 2503503 h 3773010"/>
              <a:gd name="connsiteX2" fmla="*/ 3062796 w 4734199"/>
              <a:gd name="connsiteY2" fmla="*/ 0 h 3773010"/>
            </a:gdLst>
            <a:ahLst/>
            <a:cxnLst>
              <a:cxn ang="0">
                <a:pos x="connsiteX0" y="connsiteY0"/>
              </a:cxn>
              <a:cxn ang="0">
                <a:pos x="connsiteX1" y="connsiteY1"/>
              </a:cxn>
              <a:cxn ang="0">
                <a:pos x="connsiteX2" y="connsiteY2"/>
              </a:cxn>
            </a:cxnLst>
            <a:rect l="l" t="t" r="r" b="b"/>
            <a:pathLst>
              <a:path w="4734199" h="3773010">
                <a:moveTo>
                  <a:pt x="0" y="3773010"/>
                </a:moveTo>
                <a:cubicBezTo>
                  <a:pt x="2044083" y="3452674"/>
                  <a:pt x="4088167" y="3132338"/>
                  <a:pt x="4598633" y="2503503"/>
                </a:cubicBezTo>
                <a:cubicBezTo>
                  <a:pt x="5109099" y="1874668"/>
                  <a:pt x="4085947" y="937334"/>
                  <a:pt x="3062796"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5" name="手繪多邊形 154"/>
          <p:cNvSpPr/>
          <p:nvPr/>
        </p:nvSpPr>
        <p:spPr>
          <a:xfrm>
            <a:off x="439412" y="1233996"/>
            <a:ext cx="8207438" cy="3773010"/>
          </a:xfrm>
          <a:custGeom>
            <a:avLst/>
            <a:gdLst>
              <a:gd name="connsiteX0" fmla="*/ 8207438 w 8207438"/>
              <a:gd name="connsiteY0" fmla="*/ 3773010 h 3773010"/>
              <a:gd name="connsiteX1" fmla="*/ 403967 w 8207438"/>
              <a:gd name="connsiteY1" fmla="*/ 2991775 h 3773010"/>
              <a:gd name="connsiteX2" fmla="*/ 1043159 w 8207438"/>
              <a:gd name="connsiteY2" fmla="*/ 0 h 3773010"/>
              <a:gd name="connsiteX3" fmla="*/ 1043159 w 8207438"/>
              <a:gd name="connsiteY3" fmla="*/ 0 h 3773010"/>
            </a:gdLst>
            <a:ahLst/>
            <a:cxnLst>
              <a:cxn ang="0">
                <a:pos x="connsiteX0" y="connsiteY0"/>
              </a:cxn>
              <a:cxn ang="0">
                <a:pos x="connsiteX1" y="connsiteY1"/>
              </a:cxn>
              <a:cxn ang="0">
                <a:pos x="connsiteX2" y="connsiteY2"/>
              </a:cxn>
              <a:cxn ang="0">
                <a:pos x="connsiteX3" y="connsiteY3"/>
              </a:cxn>
            </a:cxnLst>
            <a:rect l="l" t="t" r="r" b="b"/>
            <a:pathLst>
              <a:path w="8207438" h="3773010">
                <a:moveTo>
                  <a:pt x="8207438" y="3773010"/>
                </a:moveTo>
                <a:cubicBezTo>
                  <a:pt x="4902726" y="3696810"/>
                  <a:pt x="1598014" y="3620610"/>
                  <a:pt x="403967" y="2991775"/>
                </a:cubicBezTo>
                <a:cubicBezTo>
                  <a:pt x="-790080" y="2362940"/>
                  <a:pt x="1043159" y="0"/>
                  <a:pt x="1043159" y="0"/>
                </a:cubicBezTo>
                <a:lnTo>
                  <a:pt x="1043159" y="0"/>
                </a:ln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6" name="直線單箭頭接點 155"/>
          <p:cNvCxnSpPr>
            <a:cxnSpLocks/>
            <a:stCxn id="8" idx="0"/>
            <a:endCxn id="125" idx="2"/>
          </p:cNvCxnSpPr>
          <p:nvPr/>
        </p:nvCxnSpPr>
        <p:spPr>
          <a:xfrm flipH="1" flipV="1">
            <a:off x="1638244" y="1206418"/>
            <a:ext cx="1080000" cy="720035"/>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a:cxnSpLocks/>
            <a:stCxn id="16" idx="0"/>
            <a:endCxn id="124" idx="2"/>
          </p:cNvCxnSpPr>
          <p:nvPr/>
        </p:nvCxnSpPr>
        <p:spPr>
          <a:xfrm flipV="1">
            <a:off x="8802244" y="1206000"/>
            <a:ext cx="99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a:cxnSpLocks/>
            <a:stCxn id="124" idx="1"/>
            <a:endCxn id="125" idx="3"/>
          </p:cNvCxnSpPr>
          <p:nvPr/>
        </p:nvCxnSpPr>
        <p:spPr>
          <a:xfrm flipH="1">
            <a:off x="3168244" y="846000"/>
            <a:ext cx="5094000" cy="414"/>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cxnSpLocks/>
            <a:stCxn id="124" idx="2"/>
            <a:endCxn id="8" idx="0"/>
          </p:cNvCxnSpPr>
          <p:nvPr/>
        </p:nvCxnSpPr>
        <p:spPr>
          <a:xfrm flipH="1">
            <a:off x="2718244" y="1206007"/>
            <a:ext cx="7074000" cy="720449"/>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cxnSpLocks/>
            <a:stCxn id="125" idx="2"/>
            <a:endCxn id="16" idx="0"/>
          </p:cNvCxnSpPr>
          <p:nvPr/>
        </p:nvCxnSpPr>
        <p:spPr>
          <a:xfrm>
            <a:off x="1638244" y="1206414"/>
            <a:ext cx="7164000" cy="719586"/>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249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9972"/>
          <a:stretch/>
        </p:blipFill>
        <p:spPr>
          <a:xfrm>
            <a:off x="1052280" y="374895"/>
            <a:ext cx="8152394" cy="5370022"/>
          </a:xfrm>
          <a:prstGeom prst="rect">
            <a:avLst/>
          </a:prstGeom>
        </p:spPr>
      </p:pic>
    </p:spTree>
    <p:extLst>
      <p:ext uri="{BB962C8B-B14F-4D97-AF65-F5344CB8AC3E}">
        <p14:creationId xmlns:p14="http://schemas.microsoft.com/office/powerpoint/2010/main" val="1165480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FAFF63A-EB00-4C74-A6D7-FAB21549D90E}"/>
              </a:ext>
            </a:extLst>
          </p:cNvPr>
          <p:cNvPicPr>
            <a:picLocks noChangeAspect="1"/>
          </p:cNvPicPr>
          <p:nvPr/>
        </p:nvPicPr>
        <p:blipFill rotWithShape="1">
          <a:blip r:embed="rId3"/>
          <a:srcRect b="31303"/>
          <a:stretch/>
        </p:blipFill>
        <p:spPr>
          <a:xfrm>
            <a:off x="1256470" y="370319"/>
            <a:ext cx="9713920" cy="4729626"/>
          </a:xfrm>
          <a:prstGeom prst="rect">
            <a:avLst/>
          </a:prstGeom>
        </p:spPr>
      </p:pic>
      <p:pic>
        <p:nvPicPr>
          <p:cNvPr id="8" name="Picture 7">
            <a:extLst>
              <a:ext uri="{FF2B5EF4-FFF2-40B4-BE49-F238E27FC236}">
                <a16:creationId xmlns:a16="http://schemas.microsoft.com/office/drawing/2014/main" id="{ED7FA0B9-9890-4B46-B3CE-1B25E96D6CB0}"/>
              </a:ext>
            </a:extLst>
          </p:cNvPr>
          <p:cNvPicPr>
            <a:picLocks noChangeAspect="1"/>
          </p:cNvPicPr>
          <p:nvPr/>
        </p:nvPicPr>
        <p:blipFill rotWithShape="1">
          <a:blip r:embed="rId3"/>
          <a:srcRect t="85944"/>
          <a:stretch/>
        </p:blipFill>
        <p:spPr>
          <a:xfrm>
            <a:off x="1256468" y="4804991"/>
            <a:ext cx="9713920" cy="967730"/>
          </a:xfrm>
          <a:prstGeom prst="rect">
            <a:avLst/>
          </a:prstGeom>
        </p:spPr>
      </p:pic>
      <p:sp>
        <p:nvSpPr>
          <p:cNvPr id="2" name="Slide Number Placeholder 1">
            <a:extLst>
              <a:ext uri="{FF2B5EF4-FFF2-40B4-BE49-F238E27FC236}">
                <a16:creationId xmlns:a16="http://schemas.microsoft.com/office/drawing/2014/main" id="{223BCD1E-0998-4956-8A79-24AAB1D08911}"/>
              </a:ext>
            </a:extLst>
          </p:cNvPr>
          <p:cNvSpPr>
            <a:spLocks noGrp="1"/>
          </p:cNvSpPr>
          <p:nvPr>
            <p:ph type="sldNum" sz="quarter" idx="12"/>
          </p:nvPr>
        </p:nvSpPr>
        <p:spPr/>
        <p:txBody>
          <a:bodyPr/>
          <a:lstStyle/>
          <a:p>
            <a:fld id="{4BBE0176-11DF-4C9F-80F9-6E9A5F74818C}" type="slidenum">
              <a:rPr lang="zh-TW" altLang="en-US" smtClean="0"/>
              <a:t>16</a:t>
            </a:fld>
            <a:endParaRPr lang="zh-TW" altLang="en-US"/>
          </a:p>
        </p:txBody>
      </p:sp>
      <p:sp>
        <p:nvSpPr>
          <p:cNvPr id="3" name="TextBox 2">
            <a:extLst>
              <a:ext uri="{FF2B5EF4-FFF2-40B4-BE49-F238E27FC236}">
                <a16:creationId xmlns:a16="http://schemas.microsoft.com/office/drawing/2014/main" id="{67B4EAA5-EA3A-4ACD-8F78-80D52C63396E}"/>
              </a:ext>
            </a:extLst>
          </p:cNvPr>
          <p:cNvSpPr txBox="1"/>
          <p:nvPr/>
        </p:nvSpPr>
        <p:spPr>
          <a:xfrm>
            <a:off x="4076544" y="5282592"/>
            <a:ext cx="3626215" cy="531812"/>
          </a:xfrm>
          <a:prstGeom prst="rect">
            <a:avLst/>
          </a:prstGeom>
          <a:solidFill>
            <a:schemeClr val="bg1"/>
          </a:solidFill>
        </p:spPr>
        <p:txBody>
          <a:bodyPr wrap="square" rtlCol="0">
            <a:spAutoFit/>
          </a:bodyPr>
          <a:lstStyle/>
          <a:p>
            <a:pPr algn="ctr"/>
            <a:r>
              <a:rPr lang="en-US" sz="2856" dirty="0"/>
              <a:t>Diversity effect</a:t>
            </a:r>
          </a:p>
        </p:txBody>
      </p:sp>
      <p:sp>
        <p:nvSpPr>
          <p:cNvPr id="9" name="TextBox 8">
            <a:extLst>
              <a:ext uri="{FF2B5EF4-FFF2-40B4-BE49-F238E27FC236}">
                <a16:creationId xmlns:a16="http://schemas.microsoft.com/office/drawing/2014/main" id="{05EDCCAB-AA70-4990-AFF0-9C0554B2E1BC}"/>
              </a:ext>
            </a:extLst>
          </p:cNvPr>
          <p:cNvSpPr txBox="1"/>
          <p:nvPr/>
        </p:nvSpPr>
        <p:spPr>
          <a:xfrm>
            <a:off x="917171" y="1413411"/>
            <a:ext cx="4752142" cy="971292"/>
          </a:xfrm>
          <a:prstGeom prst="rect">
            <a:avLst/>
          </a:prstGeom>
          <a:solidFill>
            <a:schemeClr val="bg1"/>
          </a:solidFill>
        </p:spPr>
        <p:txBody>
          <a:bodyPr wrap="square" rtlCol="0">
            <a:spAutoFit/>
          </a:bodyPr>
          <a:lstStyle/>
          <a:p>
            <a:pPr algn="ctr"/>
            <a:r>
              <a:rPr lang="en-US" sz="2856" dirty="0"/>
              <a:t>Effect of algal species richness on algal biomass</a:t>
            </a:r>
          </a:p>
        </p:txBody>
      </p:sp>
      <p:sp>
        <p:nvSpPr>
          <p:cNvPr id="10" name="TextBox 9">
            <a:extLst>
              <a:ext uri="{FF2B5EF4-FFF2-40B4-BE49-F238E27FC236}">
                <a16:creationId xmlns:a16="http://schemas.microsoft.com/office/drawing/2014/main" id="{210C47E1-2055-444B-9E04-806F81DBE041}"/>
              </a:ext>
            </a:extLst>
          </p:cNvPr>
          <p:cNvSpPr txBox="1"/>
          <p:nvPr/>
        </p:nvSpPr>
        <p:spPr>
          <a:xfrm>
            <a:off x="917171" y="2677878"/>
            <a:ext cx="4752142" cy="971292"/>
          </a:xfrm>
          <a:prstGeom prst="rect">
            <a:avLst/>
          </a:prstGeom>
          <a:solidFill>
            <a:schemeClr val="bg1"/>
          </a:solidFill>
        </p:spPr>
        <p:txBody>
          <a:bodyPr wrap="square" rtlCol="0">
            <a:spAutoFit/>
          </a:bodyPr>
          <a:lstStyle/>
          <a:p>
            <a:pPr algn="ctr"/>
            <a:r>
              <a:rPr lang="en-US" sz="2856" dirty="0"/>
              <a:t>Effect of grass species richness on grassland productivity</a:t>
            </a:r>
          </a:p>
        </p:txBody>
      </p:sp>
      <p:sp>
        <p:nvSpPr>
          <p:cNvPr id="11" name="TextBox 10">
            <a:extLst>
              <a:ext uri="{FF2B5EF4-FFF2-40B4-BE49-F238E27FC236}">
                <a16:creationId xmlns:a16="http://schemas.microsoft.com/office/drawing/2014/main" id="{33E224D0-EB03-4275-98CE-F4D31B4A72D0}"/>
              </a:ext>
            </a:extLst>
          </p:cNvPr>
          <p:cNvSpPr txBox="1"/>
          <p:nvPr/>
        </p:nvSpPr>
        <p:spPr>
          <a:xfrm>
            <a:off x="917171" y="3881449"/>
            <a:ext cx="4752142" cy="971292"/>
          </a:xfrm>
          <a:prstGeom prst="rect">
            <a:avLst/>
          </a:prstGeom>
          <a:solidFill>
            <a:schemeClr val="bg1"/>
          </a:solidFill>
        </p:spPr>
        <p:txBody>
          <a:bodyPr wrap="square" rtlCol="0">
            <a:spAutoFit/>
          </a:bodyPr>
          <a:lstStyle/>
          <a:p>
            <a:pPr algn="ctr"/>
            <a:r>
              <a:rPr lang="en-US" sz="2856" dirty="0"/>
              <a:t>Effect of tree species richness on forest productivity</a:t>
            </a:r>
          </a:p>
        </p:txBody>
      </p:sp>
    </p:spTree>
    <p:extLst>
      <p:ext uri="{BB962C8B-B14F-4D97-AF65-F5344CB8AC3E}">
        <p14:creationId xmlns:p14="http://schemas.microsoft.com/office/powerpoint/2010/main" val="3041261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058FF8-9013-4D3A-853B-7DB328A53188}"/>
              </a:ext>
            </a:extLst>
          </p:cNvPr>
          <p:cNvSpPr>
            <a:spLocks noGrp="1"/>
          </p:cNvSpPr>
          <p:nvPr>
            <p:ph type="sldNum" sz="quarter" idx="12"/>
          </p:nvPr>
        </p:nvSpPr>
        <p:spPr/>
        <p:txBody>
          <a:bodyPr/>
          <a:lstStyle/>
          <a:p>
            <a:fld id="{4BBE0176-11DF-4C9F-80F9-6E9A5F74818C}" type="slidenum">
              <a:rPr lang="zh-TW" altLang="en-US" smtClean="0"/>
              <a:t>17</a:t>
            </a:fld>
            <a:endParaRPr lang="zh-TW" altLang="en-US"/>
          </a:p>
        </p:txBody>
      </p:sp>
      <p:grpSp>
        <p:nvGrpSpPr>
          <p:cNvPr id="5" name="Group 4">
            <a:extLst>
              <a:ext uri="{FF2B5EF4-FFF2-40B4-BE49-F238E27FC236}">
                <a16:creationId xmlns:a16="http://schemas.microsoft.com/office/drawing/2014/main" id="{83748F19-9E9A-44A1-813D-A29754E713B4}"/>
              </a:ext>
            </a:extLst>
          </p:cNvPr>
          <p:cNvGrpSpPr/>
          <p:nvPr/>
        </p:nvGrpSpPr>
        <p:grpSpPr>
          <a:xfrm>
            <a:off x="1764069" y="560304"/>
            <a:ext cx="7853756" cy="5111863"/>
            <a:chOff x="359219" y="1488443"/>
            <a:chExt cx="6661944" cy="4449614"/>
          </a:xfrm>
        </p:grpSpPr>
        <p:grpSp>
          <p:nvGrpSpPr>
            <p:cNvPr id="3" name="Group 2">
              <a:extLst>
                <a:ext uri="{FF2B5EF4-FFF2-40B4-BE49-F238E27FC236}">
                  <a16:creationId xmlns:a16="http://schemas.microsoft.com/office/drawing/2014/main" id="{983BE45F-4F1C-4F2E-9775-112FF4B9019C}"/>
                </a:ext>
              </a:extLst>
            </p:cNvPr>
            <p:cNvGrpSpPr/>
            <p:nvPr/>
          </p:nvGrpSpPr>
          <p:grpSpPr>
            <a:xfrm>
              <a:off x="359219" y="1488443"/>
              <a:ext cx="6661944" cy="4449614"/>
              <a:chOff x="2066926" y="1204912"/>
              <a:chExt cx="7465525" cy="4986338"/>
            </a:xfrm>
          </p:grpSpPr>
          <p:sp>
            <p:nvSpPr>
              <p:cNvPr id="11" name="Content Placeholder 2"/>
              <p:cNvSpPr txBox="1">
                <a:spLocks/>
              </p:cNvSpPr>
              <p:nvPr/>
            </p:nvSpPr>
            <p:spPr>
              <a:xfrm>
                <a:off x="2909887" y="5653087"/>
                <a:ext cx="6622564" cy="538163"/>
              </a:xfrm>
              <a:prstGeom prst="rect">
                <a:avLst/>
              </a:prstGeom>
            </p:spPr>
            <p:txBody>
              <a:bodyPr vert="horz" lIns="81598" tIns="40799" rIns="81598" bIns="4079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TW" sz="2856" dirty="0"/>
                  <a:t>Studies</a:t>
                </a:r>
              </a:p>
            </p:txBody>
          </p:sp>
          <p:pic>
            <p:nvPicPr>
              <p:cNvPr id="6" name="Picture 5">
                <a:extLst>
                  <a:ext uri="{FF2B5EF4-FFF2-40B4-BE49-F238E27FC236}">
                    <a16:creationId xmlns:a16="http://schemas.microsoft.com/office/drawing/2014/main" id="{60647B14-BDF3-4CA1-93F1-F80FFBB4FFBF}"/>
                  </a:ext>
                </a:extLst>
              </p:cNvPr>
              <p:cNvPicPr>
                <a:picLocks noChangeAspect="1"/>
              </p:cNvPicPr>
              <p:nvPr/>
            </p:nvPicPr>
            <p:blipFill>
              <a:blip r:embed="rId3"/>
              <a:stretch>
                <a:fillRect/>
              </a:stretch>
            </p:blipFill>
            <p:spPr>
              <a:xfrm>
                <a:off x="2909887" y="1204912"/>
                <a:ext cx="6372225" cy="4448175"/>
              </a:xfrm>
              <a:prstGeom prst="rect">
                <a:avLst/>
              </a:prstGeom>
            </p:spPr>
          </p:pic>
          <p:sp>
            <p:nvSpPr>
              <p:cNvPr id="12" name="Content Placeholder 2">
                <a:extLst>
                  <a:ext uri="{FF2B5EF4-FFF2-40B4-BE49-F238E27FC236}">
                    <a16:creationId xmlns:a16="http://schemas.microsoft.com/office/drawing/2014/main" id="{9B77090C-E7A2-42A4-B4E8-A08FA2C5F534}"/>
                  </a:ext>
                </a:extLst>
              </p:cNvPr>
              <p:cNvSpPr txBox="1">
                <a:spLocks/>
              </p:cNvSpPr>
              <p:nvPr/>
            </p:nvSpPr>
            <p:spPr>
              <a:xfrm rot="16200000">
                <a:off x="404812" y="3033713"/>
                <a:ext cx="4152903" cy="828676"/>
              </a:xfrm>
              <a:prstGeom prst="rect">
                <a:avLst/>
              </a:prstGeom>
            </p:spPr>
            <p:txBody>
              <a:bodyPr vert="horz" lIns="81598" tIns="40799" rIns="81598" bIns="40799"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TW" sz="2856" dirty="0"/>
                  <a:t>Effects of </a:t>
                </a:r>
              </a:p>
              <a:p>
                <a:pPr marL="0" indent="0" algn="ctr">
                  <a:buNone/>
                </a:pPr>
                <a:r>
                  <a:rPr lang="en-US" altLang="zh-TW" sz="2856" dirty="0"/>
                  <a:t>predator diversity</a:t>
                </a:r>
              </a:p>
            </p:txBody>
          </p:sp>
        </p:grpSp>
        <p:sp>
          <p:nvSpPr>
            <p:cNvPr id="4" name="Oval 3">
              <a:extLst>
                <a:ext uri="{FF2B5EF4-FFF2-40B4-BE49-F238E27FC236}">
                  <a16:creationId xmlns:a16="http://schemas.microsoft.com/office/drawing/2014/main" id="{71CAFE07-4AED-47A9-BEBD-2ADBF5E699A5}"/>
                </a:ext>
              </a:extLst>
            </p:cNvPr>
            <p:cNvSpPr/>
            <p:nvPr/>
          </p:nvSpPr>
          <p:spPr>
            <a:xfrm>
              <a:off x="2523543" y="2609528"/>
              <a:ext cx="123945" cy="134274"/>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6"/>
            </a:p>
          </p:txBody>
        </p:sp>
        <p:sp>
          <p:nvSpPr>
            <p:cNvPr id="9" name="Oval 8">
              <a:extLst>
                <a:ext uri="{FF2B5EF4-FFF2-40B4-BE49-F238E27FC236}">
                  <a16:creationId xmlns:a16="http://schemas.microsoft.com/office/drawing/2014/main" id="{003A1B40-65D4-4A3A-9F0B-721A44A9667A}"/>
                </a:ext>
              </a:extLst>
            </p:cNvPr>
            <p:cNvSpPr/>
            <p:nvPr/>
          </p:nvSpPr>
          <p:spPr>
            <a:xfrm>
              <a:off x="2523543" y="2334136"/>
              <a:ext cx="123945" cy="1342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6"/>
            </a:p>
          </p:txBody>
        </p:sp>
        <p:sp>
          <p:nvSpPr>
            <p:cNvPr id="10" name="Oval 9">
              <a:extLst>
                <a:ext uri="{FF2B5EF4-FFF2-40B4-BE49-F238E27FC236}">
                  <a16:creationId xmlns:a16="http://schemas.microsoft.com/office/drawing/2014/main" id="{B981F563-A670-4ED1-A9F3-42902909A48A}"/>
                </a:ext>
              </a:extLst>
            </p:cNvPr>
            <p:cNvSpPr/>
            <p:nvPr/>
          </p:nvSpPr>
          <p:spPr>
            <a:xfrm>
              <a:off x="2523543" y="2075744"/>
              <a:ext cx="123945" cy="13427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6"/>
            </a:p>
          </p:txBody>
        </p:sp>
      </p:grpSp>
    </p:spTree>
    <p:extLst>
      <p:ext uri="{BB962C8B-B14F-4D97-AF65-F5344CB8AC3E}">
        <p14:creationId xmlns:p14="http://schemas.microsoft.com/office/powerpoint/2010/main" val="2545104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864975-EC40-4DB7-A7C9-6F30DF830C21}"/>
              </a:ext>
            </a:extLst>
          </p:cNvPr>
          <p:cNvPicPr>
            <a:picLocks noChangeAspect="1"/>
          </p:cNvPicPr>
          <p:nvPr/>
        </p:nvPicPr>
        <p:blipFill>
          <a:blip r:embed="rId2"/>
          <a:stretch>
            <a:fillRect/>
          </a:stretch>
        </p:blipFill>
        <p:spPr>
          <a:xfrm>
            <a:off x="2345264" y="-1"/>
            <a:ext cx="6829983" cy="6119813"/>
          </a:xfrm>
          <a:prstGeom prst="rect">
            <a:avLst/>
          </a:prstGeom>
        </p:spPr>
      </p:pic>
    </p:spTree>
    <p:extLst>
      <p:ext uri="{BB962C8B-B14F-4D97-AF65-F5344CB8AC3E}">
        <p14:creationId xmlns:p14="http://schemas.microsoft.com/office/powerpoint/2010/main" val="233704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535B80-E56E-47F2-B8BC-3B90B0A86AA4}"/>
              </a:ext>
            </a:extLst>
          </p:cNvPr>
          <p:cNvPicPr>
            <a:picLocks noChangeAspect="1"/>
          </p:cNvPicPr>
          <p:nvPr/>
        </p:nvPicPr>
        <p:blipFill>
          <a:blip r:embed="rId2"/>
          <a:stretch>
            <a:fillRect/>
          </a:stretch>
        </p:blipFill>
        <p:spPr>
          <a:xfrm>
            <a:off x="0" y="1204220"/>
            <a:ext cx="11520488" cy="3711391"/>
          </a:xfrm>
          <a:prstGeom prst="rect">
            <a:avLst/>
          </a:prstGeom>
        </p:spPr>
      </p:pic>
      <p:sp>
        <p:nvSpPr>
          <p:cNvPr id="3" name="Rectangle 2">
            <a:extLst>
              <a:ext uri="{FF2B5EF4-FFF2-40B4-BE49-F238E27FC236}">
                <a16:creationId xmlns:a16="http://schemas.microsoft.com/office/drawing/2014/main" id="{E860A3C7-1CE6-47CB-8D4F-9B3CBC16C514}"/>
              </a:ext>
            </a:extLst>
          </p:cNvPr>
          <p:cNvSpPr/>
          <p:nvPr/>
        </p:nvSpPr>
        <p:spPr>
          <a:xfrm>
            <a:off x="8961120" y="847898"/>
            <a:ext cx="2559368" cy="4067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3309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E1AFA3-68AA-4EFE-A6E1-5E24D9628176}"/>
              </a:ext>
            </a:extLst>
          </p:cNvPr>
          <p:cNvPicPr>
            <a:picLocks noChangeAspect="1"/>
          </p:cNvPicPr>
          <p:nvPr/>
        </p:nvPicPr>
        <p:blipFill rotWithShape="1">
          <a:blip r:embed="rId2"/>
          <a:srcRect l="64038" t="42138" r="22113" b="14912"/>
          <a:stretch/>
        </p:blipFill>
        <p:spPr>
          <a:xfrm>
            <a:off x="3974322" y="1299608"/>
            <a:ext cx="3957223" cy="3953528"/>
          </a:xfrm>
          <a:prstGeom prst="rect">
            <a:avLst/>
          </a:prstGeom>
        </p:spPr>
      </p:pic>
      <p:sp>
        <p:nvSpPr>
          <p:cNvPr id="5" name="Rectangle 4">
            <a:extLst>
              <a:ext uri="{FF2B5EF4-FFF2-40B4-BE49-F238E27FC236}">
                <a16:creationId xmlns:a16="http://schemas.microsoft.com/office/drawing/2014/main" id="{F413262D-B3D8-42D6-A731-F49E592CAC96}"/>
              </a:ext>
            </a:extLst>
          </p:cNvPr>
          <p:cNvSpPr/>
          <p:nvPr/>
        </p:nvSpPr>
        <p:spPr>
          <a:xfrm>
            <a:off x="3559267" y="1324508"/>
            <a:ext cx="2076413" cy="5002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5">
            <a:extLst>
              <a:ext uri="{FF2B5EF4-FFF2-40B4-BE49-F238E27FC236}">
                <a16:creationId xmlns:a16="http://schemas.microsoft.com/office/drawing/2014/main" id="{FCCFD908-774C-427D-9D29-D8193B1DDFBD}"/>
              </a:ext>
            </a:extLst>
          </p:cNvPr>
          <p:cNvSpPr/>
          <p:nvPr/>
        </p:nvSpPr>
        <p:spPr>
          <a:xfrm>
            <a:off x="3791135" y="2393707"/>
            <a:ext cx="868300" cy="5002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9B262406-547E-4D28-9AAB-1C6225A6BE38}"/>
              </a:ext>
            </a:extLst>
          </p:cNvPr>
          <p:cNvSpPr txBox="1"/>
          <p:nvPr/>
        </p:nvSpPr>
        <p:spPr>
          <a:xfrm>
            <a:off x="5794604" y="3549016"/>
            <a:ext cx="1054211" cy="707886"/>
          </a:xfrm>
          <a:prstGeom prst="rect">
            <a:avLst/>
          </a:prstGeom>
          <a:noFill/>
        </p:spPr>
        <p:txBody>
          <a:bodyPr wrap="square" rtlCol="0">
            <a:spAutoFit/>
          </a:bodyPr>
          <a:lstStyle/>
          <a:p>
            <a:pPr algn="ctr"/>
            <a:r>
              <a:rPr lang="en-US" sz="2000" dirty="0"/>
              <a:t>Null mean</a:t>
            </a:r>
          </a:p>
        </p:txBody>
      </p:sp>
      <p:cxnSp>
        <p:nvCxnSpPr>
          <p:cNvPr id="10" name="Straight Connector 9">
            <a:extLst>
              <a:ext uri="{FF2B5EF4-FFF2-40B4-BE49-F238E27FC236}">
                <a16:creationId xmlns:a16="http://schemas.microsoft.com/office/drawing/2014/main" id="{BA61D41E-CC5C-4EC7-9B89-AFBE0314300A}"/>
              </a:ext>
            </a:extLst>
          </p:cNvPr>
          <p:cNvCxnSpPr>
            <a:cxnSpLocks/>
          </p:cNvCxnSpPr>
          <p:nvPr/>
        </p:nvCxnSpPr>
        <p:spPr>
          <a:xfrm flipV="1">
            <a:off x="5943599" y="957321"/>
            <a:ext cx="0" cy="3657600"/>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5659D7B-05C4-4F35-9957-2A3478A1C5B3}"/>
              </a:ext>
            </a:extLst>
          </p:cNvPr>
          <p:cNvCxnSpPr>
            <a:cxnSpLocks/>
          </p:cNvCxnSpPr>
          <p:nvPr/>
        </p:nvCxnSpPr>
        <p:spPr>
          <a:xfrm flipV="1">
            <a:off x="4678515" y="957321"/>
            <a:ext cx="19386" cy="3657600"/>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020A614-1A53-4861-8676-9ADF6CE652F7}"/>
              </a:ext>
            </a:extLst>
          </p:cNvPr>
          <p:cNvSpPr txBox="1"/>
          <p:nvPr/>
        </p:nvSpPr>
        <p:spPr>
          <a:xfrm>
            <a:off x="3509330" y="3668275"/>
            <a:ext cx="1197902" cy="400110"/>
          </a:xfrm>
          <a:prstGeom prst="rect">
            <a:avLst/>
          </a:prstGeom>
          <a:noFill/>
        </p:spPr>
        <p:txBody>
          <a:bodyPr wrap="square" rtlCol="0">
            <a:spAutoFit/>
          </a:bodyPr>
          <a:lstStyle/>
          <a:p>
            <a:pPr algn="ctr"/>
            <a:r>
              <a:rPr lang="en-US" sz="2000" dirty="0" err="1"/>
              <a:t>MNTD</a:t>
            </a:r>
            <a:r>
              <a:rPr lang="en-US" sz="2000" baseline="-25000" dirty="0" err="1"/>
              <a:t>obs</a:t>
            </a:r>
            <a:endParaRPr lang="en-US" sz="2000" baseline="-25000" dirty="0"/>
          </a:p>
        </p:txBody>
      </p:sp>
      <p:sp>
        <p:nvSpPr>
          <p:cNvPr id="14" name="TextBox 13">
            <a:extLst>
              <a:ext uri="{FF2B5EF4-FFF2-40B4-BE49-F238E27FC236}">
                <a16:creationId xmlns:a16="http://schemas.microsoft.com/office/drawing/2014/main" id="{A95E1AE8-D57C-4C0F-9F63-46DA6055C95A}"/>
              </a:ext>
            </a:extLst>
          </p:cNvPr>
          <p:cNvSpPr txBox="1"/>
          <p:nvPr/>
        </p:nvSpPr>
        <p:spPr>
          <a:xfrm>
            <a:off x="4802975" y="420578"/>
            <a:ext cx="1054211" cy="400110"/>
          </a:xfrm>
          <a:prstGeom prst="rect">
            <a:avLst/>
          </a:prstGeom>
          <a:noFill/>
        </p:spPr>
        <p:txBody>
          <a:bodyPr wrap="square" rtlCol="0">
            <a:spAutoFit/>
          </a:bodyPr>
          <a:lstStyle/>
          <a:p>
            <a:pPr algn="ctr"/>
            <a:r>
              <a:rPr lang="el-GR" altLang="zh-TW" sz="2000" b="1" dirty="0">
                <a:solidFill>
                  <a:schemeClr val="accent6">
                    <a:lumMod val="75000"/>
                  </a:schemeClr>
                </a:solidFill>
              </a:rPr>
              <a:t>β</a:t>
            </a:r>
            <a:r>
              <a:rPr lang="en-US" altLang="zh-TW" sz="2000" b="1" dirty="0">
                <a:solidFill>
                  <a:schemeClr val="accent6">
                    <a:lumMod val="75000"/>
                  </a:schemeClr>
                </a:solidFill>
              </a:rPr>
              <a:t>-NTI</a:t>
            </a:r>
            <a:endParaRPr lang="zh-TW" altLang="en-US" sz="2000" b="1" dirty="0">
              <a:solidFill>
                <a:schemeClr val="accent6">
                  <a:lumMod val="75000"/>
                </a:schemeClr>
              </a:solidFill>
            </a:endParaRPr>
          </a:p>
        </p:txBody>
      </p:sp>
      <p:sp>
        <p:nvSpPr>
          <p:cNvPr id="16" name="Rectangle 15">
            <a:extLst>
              <a:ext uri="{FF2B5EF4-FFF2-40B4-BE49-F238E27FC236}">
                <a16:creationId xmlns:a16="http://schemas.microsoft.com/office/drawing/2014/main" id="{0266F4BD-9989-4411-9466-B082EB67818B}"/>
              </a:ext>
            </a:extLst>
          </p:cNvPr>
          <p:cNvSpPr/>
          <p:nvPr/>
        </p:nvSpPr>
        <p:spPr>
          <a:xfrm>
            <a:off x="4578857" y="5179645"/>
            <a:ext cx="2736340" cy="5002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MNTD</a:t>
            </a:r>
          </a:p>
        </p:txBody>
      </p:sp>
      <p:cxnSp>
        <p:nvCxnSpPr>
          <p:cNvPr id="18" name="Straight Arrow Connector 17">
            <a:extLst>
              <a:ext uri="{FF2B5EF4-FFF2-40B4-BE49-F238E27FC236}">
                <a16:creationId xmlns:a16="http://schemas.microsoft.com/office/drawing/2014/main" id="{F92B09CE-CB3E-451F-8B3B-2C29F8A4CF6B}"/>
              </a:ext>
            </a:extLst>
          </p:cNvPr>
          <p:cNvCxnSpPr>
            <a:cxnSpLocks/>
          </p:cNvCxnSpPr>
          <p:nvPr/>
        </p:nvCxnSpPr>
        <p:spPr>
          <a:xfrm>
            <a:off x="4707232" y="1091682"/>
            <a:ext cx="1245698" cy="0"/>
          </a:xfrm>
          <a:prstGeom prst="straightConnector1">
            <a:avLst/>
          </a:prstGeom>
          <a:ln w="381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211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21443" y="109226"/>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Bacteria diversity</a:t>
            </a:r>
            <a:endParaRPr lang="zh-TW" altLang="en-US" sz="2000" dirty="0">
              <a:solidFill>
                <a:schemeClr val="tx1"/>
              </a:solidFill>
            </a:endParaRPr>
          </a:p>
        </p:txBody>
      </p:sp>
      <p:sp>
        <p:nvSpPr>
          <p:cNvPr id="16" name="圓角矩形 15"/>
          <p:cNvSpPr/>
          <p:nvPr/>
        </p:nvSpPr>
        <p:spPr>
          <a:xfrm>
            <a:off x="8351043" y="127704"/>
            <a:ext cx="3060000" cy="9144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Hetero-trophic </a:t>
            </a:r>
            <a:r>
              <a:rPr lang="en-US" altLang="zh-TW" sz="2000" dirty="0" err="1">
                <a:solidFill>
                  <a:schemeClr val="tx1"/>
                </a:solidFill>
              </a:rPr>
              <a:t>nano</a:t>
            </a:r>
            <a:r>
              <a:rPr lang="en-US" altLang="zh-TW" sz="2000" dirty="0">
                <a:solidFill>
                  <a:schemeClr val="tx1"/>
                </a:solidFill>
              </a:rPr>
              <a:t>-flagellate (HNF) diversity</a:t>
            </a:r>
            <a:endParaRPr lang="zh-TW" altLang="en-US" sz="2000" dirty="0">
              <a:solidFill>
                <a:schemeClr val="tx1"/>
              </a:solidFill>
            </a:endParaRPr>
          </a:p>
        </p:txBody>
      </p:sp>
      <p:cxnSp>
        <p:nvCxnSpPr>
          <p:cNvPr id="10" name="直線單箭頭接點 9"/>
          <p:cNvCxnSpPr>
            <a:stCxn id="8" idx="3"/>
            <a:endCxn id="16" idx="1"/>
          </p:cNvCxnSpPr>
          <p:nvPr/>
        </p:nvCxnSpPr>
        <p:spPr>
          <a:xfrm>
            <a:off x="3181443" y="559226"/>
            <a:ext cx="5169600" cy="25678"/>
          </a:xfrm>
          <a:prstGeom prst="straightConnector1">
            <a:avLst/>
          </a:prstGeom>
          <a:ln w="38100">
            <a:solidFill>
              <a:schemeClr val="tx1"/>
            </a:solidFill>
            <a:prstDash val="sysDot"/>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121444" y="1996826"/>
            <a:ext cx="3060000" cy="9144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Deterministic </a:t>
            </a:r>
          </a:p>
          <a:p>
            <a:pPr algn="ctr"/>
            <a:r>
              <a:rPr lang="en-US" altLang="zh-TW" sz="2000" dirty="0">
                <a:solidFill>
                  <a:schemeClr val="tx1"/>
                </a:solidFill>
              </a:rPr>
              <a:t>assembly processes of </a:t>
            </a:r>
          </a:p>
          <a:p>
            <a:pPr algn="ctr"/>
            <a:r>
              <a:rPr lang="en-US" altLang="zh-TW" sz="2000" b="1" dirty="0">
                <a:solidFill>
                  <a:schemeClr val="tx1"/>
                </a:solidFill>
              </a:rPr>
              <a:t>HNF community</a:t>
            </a:r>
            <a:endParaRPr lang="zh-TW" altLang="en-US" sz="2000" b="1" dirty="0">
              <a:solidFill>
                <a:schemeClr val="tx1"/>
              </a:solidFill>
            </a:endParaRPr>
          </a:p>
        </p:txBody>
      </p:sp>
      <p:cxnSp>
        <p:nvCxnSpPr>
          <p:cNvPr id="12" name="直線單箭頭接點 11"/>
          <p:cNvCxnSpPr>
            <a:cxnSpLocks/>
            <a:stCxn id="8" idx="2"/>
            <a:endCxn id="19" idx="0"/>
          </p:cNvCxnSpPr>
          <p:nvPr/>
        </p:nvCxnSpPr>
        <p:spPr>
          <a:xfrm>
            <a:off x="1651447" y="1009226"/>
            <a:ext cx="1" cy="987600"/>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8351043" y="1999931"/>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Deterministic </a:t>
            </a:r>
          </a:p>
          <a:p>
            <a:pPr algn="ctr"/>
            <a:r>
              <a:rPr lang="en-US" altLang="zh-TW" sz="2000" dirty="0">
                <a:solidFill>
                  <a:schemeClr val="tx1"/>
                </a:solidFill>
              </a:rPr>
              <a:t>assembly processes of </a:t>
            </a:r>
          </a:p>
          <a:p>
            <a:pPr algn="ctr"/>
            <a:r>
              <a:rPr lang="en-US" altLang="zh-TW" sz="2000" b="1" dirty="0">
                <a:solidFill>
                  <a:schemeClr val="tx1"/>
                </a:solidFill>
              </a:rPr>
              <a:t>bacteria community</a:t>
            </a:r>
            <a:endParaRPr lang="zh-TW" altLang="en-US" sz="2000"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a:off x="9881043" y="1042108"/>
            <a:ext cx="0" cy="957827"/>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3181447" y="584904"/>
            <a:ext cx="5169599" cy="1869122"/>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3181443" y="559230"/>
            <a:ext cx="5169600" cy="1890705"/>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3" name="直線單箭頭接點 11">
            <a:extLst>
              <a:ext uri="{FF2B5EF4-FFF2-40B4-BE49-F238E27FC236}">
                <a16:creationId xmlns:a16="http://schemas.microsoft.com/office/drawing/2014/main" id="{7DB4E6F1-6E32-4553-A7DF-D1C5A6D92F70}"/>
              </a:ext>
            </a:extLst>
          </p:cNvPr>
          <p:cNvCxnSpPr>
            <a:cxnSpLocks/>
          </p:cNvCxnSpPr>
          <p:nvPr/>
        </p:nvCxnSpPr>
        <p:spPr>
          <a:xfrm flipH="1" flipV="1">
            <a:off x="1619504" y="3252036"/>
            <a:ext cx="17412" cy="2246813"/>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5" name="直線單箭頭接點 11">
            <a:extLst>
              <a:ext uri="{FF2B5EF4-FFF2-40B4-BE49-F238E27FC236}">
                <a16:creationId xmlns:a16="http://schemas.microsoft.com/office/drawing/2014/main" id="{7DB4E6F1-6E32-4553-A7DF-D1C5A6D92F70}"/>
              </a:ext>
            </a:extLst>
          </p:cNvPr>
          <p:cNvCxnSpPr>
            <a:cxnSpLocks/>
          </p:cNvCxnSpPr>
          <p:nvPr/>
        </p:nvCxnSpPr>
        <p:spPr>
          <a:xfrm>
            <a:off x="1619504" y="5490129"/>
            <a:ext cx="4007482" cy="0"/>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flipV="1">
            <a:off x="1907663" y="4052932"/>
            <a:ext cx="3448595" cy="1132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472867" y="5619561"/>
            <a:ext cx="1971374" cy="317331"/>
          </a:xfrm>
          <a:prstGeom prst="rect">
            <a:avLst/>
          </a:prstGeom>
        </p:spPr>
        <p:txBody>
          <a:bodyPr wrap="none">
            <a:spAutoFit/>
          </a:bodyPr>
          <a:lstStyle/>
          <a:p>
            <a:pPr algn="ctr"/>
            <a:r>
              <a:rPr lang="en-US" altLang="zh-TW" dirty="0"/>
              <a:t>Bacteria (HNF) diversity</a:t>
            </a:r>
            <a:endParaRPr lang="zh-TW" altLang="en-US" dirty="0"/>
          </a:p>
        </p:txBody>
      </p:sp>
      <p:sp>
        <p:nvSpPr>
          <p:cNvPr id="20" name="矩形 19"/>
          <p:cNvSpPr/>
          <p:nvPr/>
        </p:nvSpPr>
        <p:spPr>
          <a:xfrm rot="-5400000">
            <a:off x="-206336" y="3991770"/>
            <a:ext cx="2386872" cy="767326"/>
          </a:xfrm>
          <a:prstGeom prst="rect">
            <a:avLst/>
          </a:prstGeom>
        </p:spPr>
        <p:txBody>
          <a:bodyPr wrap="none">
            <a:spAutoFit/>
          </a:bodyPr>
          <a:lstStyle/>
          <a:p>
            <a:pPr algn="ctr"/>
            <a:r>
              <a:rPr lang="en-US" altLang="zh-TW" dirty="0"/>
              <a:t>Deterministic </a:t>
            </a:r>
          </a:p>
          <a:p>
            <a:pPr algn="ctr"/>
            <a:r>
              <a:rPr lang="en-US" altLang="zh-TW" dirty="0"/>
              <a:t>assembly processes </a:t>
            </a:r>
          </a:p>
          <a:p>
            <a:pPr algn="ctr"/>
            <a:r>
              <a:rPr lang="en-US" altLang="zh-TW" dirty="0"/>
              <a:t>of HNF (Bacteria) community</a:t>
            </a:r>
            <a:endParaRPr lang="zh-TW" altLang="en-US" dirty="0"/>
          </a:p>
        </p:txBody>
      </p:sp>
      <p:cxnSp>
        <p:nvCxnSpPr>
          <p:cNvPr id="24" name="直線單箭頭接點 11">
            <a:extLst>
              <a:ext uri="{FF2B5EF4-FFF2-40B4-BE49-F238E27FC236}">
                <a16:creationId xmlns:a16="http://schemas.microsoft.com/office/drawing/2014/main" id="{7DB4E6F1-6E32-4553-A7DF-D1C5A6D92F70}"/>
              </a:ext>
            </a:extLst>
          </p:cNvPr>
          <p:cNvCxnSpPr>
            <a:cxnSpLocks/>
          </p:cNvCxnSpPr>
          <p:nvPr/>
        </p:nvCxnSpPr>
        <p:spPr>
          <a:xfrm flipH="1" flipV="1">
            <a:off x="6892544" y="3252037"/>
            <a:ext cx="17412" cy="2246813"/>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25" name="直線單箭頭接點 11">
            <a:extLst>
              <a:ext uri="{FF2B5EF4-FFF2-40B4-BE49-F238E27FC236}">
                <a16:creationId xmlns:a16="http://schemas.microsoft.com/office/drawing/2014/main" id="{7DB4E6F1-6E32-4553-A7DF-D1C5A6D92F70}"/>
              </a:ext>
            </a:extLst>
          </p:cNvPr>
          <p:cNvCxnSpPr>
            <a:cxnSpLocks/>
          </p:cNvCxnSpPr>
          <p:nvPr/>
        </p:nvCxnSpPr>
        <p:spPr>
          <a:xfrm>
            <a:off x="6892544" y="5490128"/>
            <a:ext cx="4007482" cy="0"/>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flipV="1">
            <a:off x="7180706" y="4052931"/>
            <a:ext cx="3448595" cy="1132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rot="-5400000">
            <a:off x="5556198" y="4216768"/>
            <a:ext cx="1971374" cy="317331"/>
          </a:xfrm>
          <a:prstGeom prst="rect">
            <a:avLst/>
          </a:prstGeom>
        </p:spPr>
        <p:txBody>
          <a:bodyPr wrap="none">
            <a:spAutoFit/>
          </a:bodyPr>
          <a:lstStyle/>
          <a:p>
            <a:pPr algn="ctr"/>
            <a:r>
              <a:rPr lang="en-US" altLang="zh-TW" dirty="0"/>
              <a:t>HNF (Bacteria) diversity</a:t>
            </a:r>
            <a:endParaRPr lang="zh-TW" altLang="en-US" dirty="0"/>
          </a:p>
        </p:txBody>
      </p:sp>
      <p:sp>
        <p:nvSpPr>
          <p:cNvPr id="37" name="矩形 36"/>
          <p:cNvSpPr/>
          <p:nvPr/>
        </p:nvSpPr>
        <p:spPr>
          <a:xfrm>
            <a:off x="7516693" y="5511290"/>
            <a:ext cx="2776594" cy="542328"/>
          </a:xfrm>
          <a:prstGeom prst="rect">
            <a:avLst/>
          </a:prstGeom>
        </p:spPr>
        <p:txBody>
          <a:bodyPr wrap="none">
            <a:spAutoFit/>
          </a:bodyPr>
          <a:lstStyle/>
          <a:p>
            <a:pPr algn="ctr"/>
            <a:r>
              <a:rPr lang="en-US" altLang="zh-TW" dirty="0"/>
              <a:t>Deterministic assembly processes </a:t>
            </a:r>
          </a:p>
          <a:p>
            <a:pPr algn="ctr"/>
            <a:r>
              <a:rPr lang="en-US" altLang="zh-TW" dirty="0"/>
              <a:t>of HNF (Bacteria) community</a:t>
            </a:r>
            <a:endParaRPr lang="zh-TW" altLang="en-US" dirty="0"/>
          </a:p>
        </p:txBody>
      </p:sp>
    </p:spTree>
    <p:extLst>
      <p:ext uri="{BB962C8B-B14F-4D97-AF65-F5344CB8AC3E}">
        <p14:creationId xmlns:p14="http://schemas.microsoft.com/office/powerpoint/2010/main" val="22465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21443" y="109226"/>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Bacteria </a:t>
            </a:r>
          </a:p>
          <a:p>
            <a:pPr algn="ctr"/>
            <a:r>
              <a:rPr lang="el-GR" altLang="zh-TW" sz="2000" b="1" dirty="0">
                <a:solidFill>
                  <a:schemeClr val="tx1"/>
                </a:solidFill>
              </a:rPr>
              <a:t>β</a:t>
            </a:r>
            <a:r>
              <a:rPr lang="en-US" altLang="zh-TW" sz="2000" b="1" dirty="0">
                <a:solidFill>
                  <a:schemeClr val="tx1"/>
                </a:solidFill>
              </a:rPr>
              <a:t>-diversity</a:t>
            </a:r>
            <a:endParaRPr lang="zh-TW" altLang="en-US" sz="2000" b="1" dirty="0">
              <a:solidFill>
                <a:schemeClr val="tx1"/>
              </a:solidFill>
            </a:endParaRPr>
          </a:p>
        </p:txBody>
      </p:sp>
      <p:sp>
        <p:nvSpPr>
          <p:cNvPr id="16" name="圓角矩形 15"/>
          <p:cNvSpPr/>
          <p:nvPr/>
        </p:nvSpPr>
        <p:spPr>
          <a:xfrm>
            <a:off x="8351043" y="127704"/>
            <a:ext cx="3060000" cy="9144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Hetero-trophic </a:t>
            </a:r>
            <a:r>
              <a:rPr lang="en-US" altLang="zh-TW" sz="2000" dirty="0" err="1">
                <a:solidFill>
                  <a:schemeClr val="tx1"/>
                </a:solidFill>
              </a:rPr>
              <a:t>nano</a:t>
            </a:r>
            <a:r>
              <a:rPr lang="en-US" altLang="zh-TW" sz="2000" dirty="0">
                <a:solidFill>
                  <a:schemeClr val="tx1"/>
                </a:solidFill>
              </a:rPr>
              <a:t>-flagellate (HNF) </a:t>
            </a:r>
          </a:p>
          <a:p>
            <a:pPr algn="ctr"/>
            <a:r>
              <a:rPr lang="el-GR" altLang="zh-TW" sz="2000" b="1" dirty="0">
                <a:solidFill>
                  <a:schemeClr val="tx1"/>
                </a:solidFill>
              </a:rPr>
              <a:t>β</a:t>
            </a:r>
            <a:r>
              <a:rPr lang="en-US" altLang="zh-TW" sz="2000" b="1" dirty="0">
                <a:solidFill>
                  <a:schemeClr val="tx1"/>
                </a:solidFill>
              </a:rPr>
              <a:t>-diversity</a:t>
            </a:r>
            <a:endParaRPr lang="zh-TW" altLang="en-US" sz="2000" b="1" dirty="0">
              <a:solidFill>
                <a:schemeClr val="tx1"/>
              </a:solidFill>
            </a:endParaRPr>
          </a:p>
        </p:txBody>
      </p:sp>
      <p:cxnSp>
        <p:nvCxnSpPr>
          <p:cNvPr id="10" name="直線單箭頭接點 9"/>
          <p:cNvCxnSpPr>
            <a:stCxn id="8" idx="3"/>
            <a:endCxn id="16" idx="1"/>
          </p:cNvCxnSpPr>
          <p:nvPr/>
        </p:nvCxnSpPr>
        <p:spPr>
          <a:xfrm>
            <a:off x="3181443" y="559226"/>
            <a:ext cx="5169600" cy="25678"/>
          </a:xfrm>
          <a:prstGeom prst="straightConnector1">
            <a:avLst/>
          </a:prstGeom>
          <a:ln w="38100">
            <a:solidFill>
              <a:schemeClr val="tx1"/>
            </a:solidFill>
            <a:prstDash val="sysDot"/>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121444" y="1996826"/>
            <a:ext cx="3060000" cy="9144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Deterministic </a:t>
            </a:r>
          </a:p>
          <a:p>
            <a:pPr algn="ctr"/>
            <a:r>
              <a:rPr lang="en-US" altLang="zh-TW" sz="2000" dirty="0">
                <a:solidFill>
                  <a:schemeClr val="tx1"/>
                </a:solidFill>
              </a:rPr>
              <a:t>assembly processes of </a:t>
            </a:r>
          </a:p>
          <a:p>
            <a:pPr algn="ctr"/>
            <a:r>
              <a:rPr lang="en-US" altLang="zh-TW" sz="2000" b="1" dirty="0">
                <a:solidFill>
                  <a:schemeClr val="tx1"/>
                </a:solidFill>
              </a:rPr>
              <a:t>HNF community</a:t>
            </a:r>
            <a:endParaRPr lang="zh-TW" altLang="en-US" sz="2000" b="1" dirty="0">
              <a:solidFill>
                <a:schemeClr val="tx1"/>
              </a:solidFill>
            </a:endParaRPr>
          </a:p>
        </p:txBody>
      </p:sp>
      <p:cxnSp>
        <p:nvCxnSpPr>
          <p:cNvPr id="12" name="直線單箭頭接點 11"/>
          <p:cNvCxnSpPr>
            <a:cxnSpLocks/>
            <a:stCxn id="8" idx="2"/>
            <a:endCxn id="19" idx="0"/>
          </p:cNvCxnSpPr>
          <p:nvPr/>
        </p:nvCxnSpPr>
        <p:spPr>
          <a:xfrm>
            <a:off x="1651447" y="1009226"/>
            <a:ext cx="1" cy="987600"/>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8351043" y="1999931"/>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rPr>
              <a:t>Deterministic </a:t>
            </a:r>
          </a:p>
          <a:p>
            <a:pPr algn="ctr"/>
            <a:r>
              <a:rPr lang="en-US" altLang="zh-TW" sz="2000" dirty="0">
                <a:solidFill>
                  <a:schemeClr val="tx1"/>
                </a:solidFill>
              </a:rPr>
              <a:t>assembly processes of </a:t>
            </a:r>
          </a:p>
          <a:p>
            <a:pPr algn="ctr"/>
            <a:r>
              <a:rPr lang="en-US" altLang="zh-TW" sz="2000" b="1" dirty="0">
                <a:solidFill>
                  <a:schemeClr val="tx1"/>
                </a:solidFill>
              </a:rPr>
              <a:t>bacteria community</a:t>
            </a:r>
            <a:endParaRPr lang="zh-TW" altLang="en-US" sz="2000"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a:off x="9881043" y="1042108"/>
            <a:ext cx="0" cy="957827"/>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3181447" y="584904"/>
            <a:ext cx="5169599" cy="1869122"/>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3181443" y="559230"/>
            <a:ext cx="5169600" cy="1890705"/>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3" name="直線單箭頭接點 11">
            <a:extLst>
              <a:ext uri="{FF2B5EF4-FFF2-40B4-BE49-F238E27FC236}">
                <a16:creationId xmlns:a16="http://schemas.microsoft.com/office/drawing/2014/main" id="{7DB4E6F1-6E32-4553-A7DF-D1C5A6D92F70}"/>
              </a:ext>
            </a:extLst>
          </p:cNvPr>
          <p:cNvCxnSpPr>
            <a:cxnSpLocks/>
          </p:cNvCxnSpPr>
          <p:nvPr/>
        </p:nvCxnSpPr>
        <p:spPr>
          <a:xfrm flipH="1" flipV="1">
            <a:off x="1619504" y="3252036"/>
            <a:ext cx="17412" cy="2246813"/>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5" name="直線單箭頭接點 11">
            <a:extLst>
              <a:ext uri="{FF2B5EF4-FFF2-40B4-BE49-F238E27FC236}">
                <a16:creationId xmlns:a16="http://schemas.microsoft.com/office/drawing/2014/main" id="{7DB4E6F1-6E32-4553-A7DF-D1C5A6D92F70}"/>
              </a:ext>
            </a:extLst>
          </p:cNvPr>
          <p:cNvCxnSpPr>
            <a:cxnSpLocks/>
          </p:cNvCxnSpPr>
          <p:nvPr/>
        </p:nvCxnSpPr>
        <p:spPr>
          <a:xfrm>
            <a:off x="1619504" y="5490129"/>
            <a:ext cx="4007482" cy="0"/>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flipV="1">
            <a:off x="1907663" y="4052932"/>
            <a:ext cx="3448595" cy="1132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472867" y="5619561"/>
            <a:ext cx="1971374" cy="317331"/>
          </a:xfrm>
          <a:prstGeom prst="rect">
            <a:avLst/>
          </a:prstGeom>
        </p:spPr>
        <p:txBody>
          <a:bodyPr wrap="none">
            <a:spAutoFit/>
          </a:bodyPr>
          <a:lstStyle/>
          <a:p>
            <a:pPr algn="ctr"/>
            <a:r>
              <a:rPr lang="en-US" altLang="zh-TW" dirty="0"/>
              <a:t>Bacteria (HNF) diversity</a:t>
            </a:r>
            <a:endParaRPr lang="zh-TW" altLang="en-US" dirty="0"/>
          </a:p>
        </p:txBody>
      </p:sp>
      <p:sp>
        <p:nvSpPr>
          <p:cNvPr id="20" name="矩形 19"/>
          <p:cNvSpPr/>
          <p:nvPr/>
        </p:nvSpPr>
        <p:spPr>
          <a:xfrm rot="-5400000">
            <a:off x="-206336" y="3991770"/>
            <a:ext cx="2386872" cy="767326"/>
          </a:xfrm>
          <a:prstGeom prst="rect">
            <a:avLst/>
          </a:prstGeom>
        </p:spPr>
        <p:txBody>
          <a:bodyPr wrap="none">
            <a:spAutoFit/>
          </a:bodyPr>
          <a:lstStyle/>
          <a:p>
            <a:pPr algn="ctr"/>
            <a:r>
              <a:rPr lang="en-US" altLang="zh-TW" dirty="0"/>
              <a:t>Deterministic </a:t>
            </a:r>
          </a:p>
          <a:p>
            <a:pPr algn="ctr"/>
            <a:r>
              <a:rPr lang="en-US" altLang="zh-TW" dirty="0"/>
              <a:t>assembly processes </a:t>
            </a:r>
          </a:p>
          <a:p>
            <a:pPr algn="ctr"/>
            <a:r>
              <a:rPr lang="en-US" altLang="zh-TW" dirty="0"/>
              <a:t>of HNF (Bacteria) community</a:t>
            </a:r>
            <a:endParaRPr lang="zh-TW" altLang="en-US" dirty="0"/>
          </a:p>
        </p:txBody>
      </p:sp>
      <p:cxnSp>
        <p:nvCxnSpPr>
          <p:cNvPr id="24" name="直線單箭頭接點 11">
            <a:extLst>
              <a:ext uri="{FF2B5EF4-FFF2-40B4-BE49-F238E27FC236}">
                <a16:creationId xmlns:a16="http://schemas.microsoft.com/office/drawing/2014/main" id="{7DB4E6F1-6E32-4553-A7DF-D1C5A6D92F70}"/>
              </a:ext>
            </a:extLst>
          </p:cNvPr>
          <p:cNvCxnSpPr>
            <a:cxnSpLocks/>
          </p:cNvCxnSpPr>
          <p:nvPr/>
        </p:nvCxnSpPr>
        <p:spPr>
          <a:xfrm flipH="1" flipV="1">
            <a:off x="6892544" y="3252037"/>
            <a:ext cx="17412" cy="2246813"/>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25" name="直線單箭頭接點 11">
            <a:extLst>
              <a:ext uri="{FF2B5EF4-FFF2-40B4-BE49-F238E27FC236}">
                <a16:creationId xmlns:a16="http://schemas.microsoft.com/office/drawing/2014/main" id="{7DB4E6F1-6E32-4553-A7DF-D1C5A6D92F70}"/>
              </a:ext>
            </a:extLst>
          </p:cNvPr>
          <p:cNvCxnSpPr>
            <a:cxnSpLocks/>
          </p:cNvCxnSpPr>
          <p:nvPr/>
        </p:nvCxnSpPr>
        <p:spPr>
          <a:xfrm>
            <a:off x="6892544" y="5490128"/>
            <a:ext cx="4007482" cy="0"/>
          </a:xfrm>
          <a:prstGeom prst="straightConnector1">
            <a:avLst/>
          </a:prstGeom>
          <a:ln w="3810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flipV="1">
            <a:off x="7180706" y="4052931"/>
            <a:ext cx="3448595" cy="1132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rot="-5400000">
            <a:off x="5556198" y="4216768"/>
            <a:ext cx="1971374" cy="317331"/>
          </a:xfrm>
          <a:prstGeom prst="rect">
            <a:avLst/>
          </a:prstGeom>
        </p:spPr>
        <p:txBody>
          <a:bodyPr wrap="none">
            <a:spAutoFit/>
          </a:bodyPr>
          <a:lstStyle/>
          <a:p>
            <a:pPr algn="ctr"/>
            <a:r>
              <a:rPr lang="en-US" altLang="zh-TW" dirty="0"/>
              <a:t>HNF (Bacteria) diversity</a:t>
            </a:r>
            <a:endParaRPr lang="zh-TW" altLang="en-US" dirty="0"/>
          </a:p>
        </p:txBody>
      </p:sp>
      <p:sp>
        <p:nvSpPr>
          <p:cNvPr id="37" name="矩形 36"/>
          <p:cNvSpPr/>
          <p:nvPr/>
        </p:nvSpPr>
        <p:spPr>
          <a:xfrm>
            <a:off x="7516693" y="5511290"/>
            <a:ext cx="2776594" cy="542328"/>
          </a:xfrm>
          <a:prstGeom prst="rect">
            <a:avLst/>
          </a:prstGeom>
        </p:spPr>
        <p:txBody>
          <a:bodyPr wrap="none">
            <a:spAutoFit/>
          </a:bodyPr>
          <a:lstStyle/>
          <a:p>
            <a:pPr algn="ctr"/>
            <a:r>
              <a:rPr lang="en-US" altLang="zh-TW" dirty="0"/>
              <a:t>Deterministic assembly processes </a:t>
            </a:r>
          </a:p>
          <a:p>
            <a:pPr algn="ctr"/>
            <a:r>
              <a:rPr lang="en-US" altLang="zh-TW" dirty="0"/>
              <a:t>of HNF (Bacteria) community</a:t>
            </a:r>
            <a:endParaRPr lang="zh-TW" altLang="en-US" dirty="0"/>
          </a:p>
        </p:txBody>
      </p:sp>
    </p:spTree>
    <p:extLst>
      <p:ext uri="{BB962C8B-B14F-4D97-AF65-F5344CB8AC3E}">
        <p14:creationId xmlns:p14="http://schemas.microsoft.com/office/powerpoint/2010/main" val="192456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species richness</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13"/>
            <a:ext cx="3024000" cy="449"/>
          </a:xfrm>
          <a:prstGeom prst="straightConnector1">
            <a:avLst/>
          </a:prstGeom>
          <a:ln w="38100">
            <a:solidFill>
              <a:schemeClr val="tx1"/>
            </a:solidFill>
            <a:prstDash val="sysDot"/>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9"/>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62"/>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6379681" y="2847728"/>
            <a:ext cx="1370888" cy="317331"/>
          </a:xfrm>
          <a:prstGeom prst="rect">
            <a:avLst/>
          </a:prstGeom>
        </p:spPr>
        <p:txBody>
          <a:bodyPr wrap="none">
            <a:spAutoFit/>
          </a:bodyPr>
          <a:lstStyle/>
          <a:p>
            <a:pPr algn="ctr"/>
            <a:r>
              <a:rPr lang="en-US" altLang="zh-TW" dirty="0"/>
              <a:t>0.223 (p = 0.07)</a:t>
            </a:r>
            <a:endParaRPr lang="zh-TW" altLang="en-US" dirty="0"/>
          </a:p>
        </p:txBody>
      </p:sp>
      <p:sp>
        <p:nvSpPr>
          <p:cNvPr id="167" name="矩形 166"/>
          <p:cNvSpPr/>
          <p:nvPr/>
        </p:nvSpPr>
        <p:spPr>
          <a:xfrm>
            <a:off x="5016850" y="1944382"/>
            <a:ext cx="1370888" cy="317331"/>
          </a:xfrm>
          <a:prstGeom prst="rect">
            <a:avLst/>
          </a:prstGeom>
        </p:spPr>
        <p:txBody>
          <a:bodyPr wrap="none">
            <a:spAutoFit/>
          </a:bodyPr>
          <a:lstStyle/>
          <a:p>
            <a:pPr algn="ctr"/>
            <a:r>
              <a:rPr lang="en-US" altLang="zh-TW" dirty="0"/>
              <a:t>0.106 (p = 0.17)</a:t>
            </a:r>
            <a:endParaRPr lang="zh-TW" altLang="en-US" dirty="0"/>
          </a:p>
        </p:txBody>
      </p:sp>
    </p:spTree>
    <p:extLst>
      <p:ext uri="{BB962C8B-B14F-4D97-AF65-F5344CB8AC3E}">
        <p14:creationId xmlns:p14="http://schemas.microsoft.com/office/powerpoint/2010/main" val="223111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species richness</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13"/>
            <a:ext cx="3024000" cy="449"/>
          </a:xfrm>
          <a:prstGeom prst="straightConnector1">
            <a:avLst/>
          </a:prstGeom>
          <a:ln w="38100">
            <a:solidFill>
              <a:schemeClr val="tx1"/>
            </a:solidFill>
            <a:prstDash val="sysDot"/>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9"/>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62"/>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064149" y="1944382"/>
            <a:ext cx="1276311" cy="317331"/>
          </a:xfrm>
          <a:prstGeom prst="rect">
            <a:avLst/>
          </a:prstGeom>
        </p:spPr>
        <p:txBody>
          <a:bodyPr wrap="none">
            <a:spAutoFit/>
          </a:bodyPr>
          <a:lstStyle/>
          <a:p>
            <a:pPr algn="ctr"/>
            <a:r>
              <a:rPr lang="en-US" altLang="zh-TW" dirty="0"/>
              <a:t>0.09 (p = 0.22)</a:t>
            </a:r>
            <a:endParaRPr lang="zh-TW" altLang="en-US" dirty="0"/>
          </a:p>
        </p:txBody>
      </p:sp>
      <p:sp>
        <p:nvSpPr>
          <p:cNvPr id="124" name="圓角矩形 123"/>
          <p:cNvSpPr/>
          <p:nvPr/>
        </p:nvSpPr>
        <p:spPr>
          <a:xfrm>
            <a:off x="8262244" y="48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biomass</a:t>
            </a:r>
            <a:endParaRPr lang="zh-TW" altLang="en-US" dirty="0">
              <a:solidFill>
                <a:schemeClr val="tx1"/>
              </a:solidFill>
            </a:endParaRPr>
          </a:p>
        </p:txBody>
      </p:sp>
      <p:sp>
        <p:nvSpPr>
          <p:cNvPr id="125" name="圓角矩形 124"/>
          <p:cNvSpPr/>
          <p:nvPr/>
        </p:nvSpPr>
        <p:spPr>
          <a:xfrm>
            <a:off x="108244" y="486414"/>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biomass</a:t>
            </a:r>
            <a:endParaRPr lang="zh-TW" altLang="en-US" dirty="0">
              <a:solidFill>
                <a:schemeClr val="tx1"/>
              </a:solidFill>
            </a:endParaRPr>
          </a:p>
        </p:txBody>
      </p:sp>
      <p:sp>
        <p:nvSpPr>
          <p:cNvPr id="152" name="矩形 151"/>
          <p:cNvSpPr/>
          <p:nvPr/>
        </p:nvSpPr>
        <p:spPr>
          <a:xfrm>
            <a:off x="6379681" y="2847728"/>
            <a:ext cx="1370888" cy="317331"/>
          </a:xfrm>
          <a:prstGeom prst="rect">
            <a:avLst/>
          </a:prstGeom>
        </p:spPr>
        <p:txBody>
          <a:bodyPr wrap="none">
            <a:spAutoFit/>
          </a:bodyPr>
          <a:lstStyle/>
          <a:p>
            <a:pPr algn="ctr"/>
            <a:r>
              <a:rPr lang="en-US" altLang="zh-TW" dirty="0"/>
              <a:t>0.213 (p = 0.08)</a:t>
            </a:r>
            <a:endParaRPr lang="zh-TW" altLang="en-US" dirty="0"/>
          </a:p>
        </p:txBody>
      </p:sp>
      <p:cxnSp>
        <p:nvCxnSpPr>
          <p:cNvPr id="156" name="直線單箭頭接點 155"/>
          <p:cNvCxnSpPr>
            <a:cxnSpLocks/>
            <a:stCxn id="8" idx="0"/>
            <a:endCxn id="125" idx="2"/>
          </p:cNvCxnSpPr>
          <p:nvPr/>
        </p:nvCxnSpPr>
        <p:spPr>
          <a:xfrm flipH="1" flipV="1">
            <a:off x="1638244" y="1206418"/>
            <a:ext cx="1080000" cy="720035"/>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a:cxnSpLocks/>
            <a:stCxn id="16" idx="0"/>
            <a:endCxn id="124" idx="2"/>
          </p:cNvCxnSpPr>
          <p:nvPr/>
        </p:nvCxnSpPr>
        <p:spPr>
          <a:xfrm flipV="1">
            <a:off x="8802244" y="1206000"/>
            <a:ext cx="99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a:cxnSpLocks/>
            <a:stCxn id="124" idx="1"/>
            <a:endCxn id="125" idx="3"/>
          </p:cNvCxnSpPr>
          <p:nvPr/>
        </p:nvCxnSpPr>
        <p:spPr>
          <a:xfrm flipH="1">
            <a:off x="3168244" y="846000"/>
            <a:ext cx="5094000" cy="414"/>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cxnSpLocks/>
            <a:stCxn id="124" idx="2"/>
            <a:endCxn id="8" idx="0"/>
          </p:cNvCxnSpPr>
          <p:nvPr/>
        </p:nvCxnSpPr>
        <p:spPr>
          <a:xfrm flipH="1">
            <a:off x="2718244" y="1206007"/>
            <a:ext cx="7074000" cy="720449"/>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cxnSpLocks/>
            <a:stCxn id="125" idx="2"/>
            <a:endCxn id="16" idx="0"/>
          </p:cNvCxnSpPr>
          <p:nvPr/>
        </p:nvCxnSpPr>
        <p:spPr>
          <a:xfrm>
            <a:off x="1638244" y="1206414"/>
            <a:ext cx="7164000" cy="719586"/>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38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species richness</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13"/>
            <a:ext cx="3024000" cy="449"/>
          </a:xfrm>
          <a:prstGeom prst="straightConnector1">
            <a:avLst/>
          </a:prstGeom>
          <a:ln w="381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9"/>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62"/>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016850" y="1944382"/>
            <a:ext cx="1370888" cy="317331"/>
          </a:xfrm>
          <a:prstGeom prst="rect">
            <a:avLst/>
          </a:prstGeom>
        </p:spPr>
        <p:txBody>
          <a:bodyPr wrap="none">
            <a:spAutoFit/>
          </a:bodyPr>
          <a:lstStyle/>
          <a:p>
            <a:pPr algn="ctr"/>
            <a:r>
              <a:rPr lang="en-US" altLang="zh-TW" dirty="0"/>
              <a:t>0.172 (p = 0.06)</a:t>
            </a:r>
            <a:endParaRPr lang="zh-TW" altLang="en-US" dirty="0"/>
          </a:p>
        </p:txBody>
      </p:sp>
      <p:sp>
        <p:nvSpPr>
          <p:cNvPr id="32" name="圓角矩形 31"/>
          <p:cNvSpPr/>
          <p:nvPr/>
        </p:nvSpPr>
        <p:spPr>
          <a:xfrm>
            <a:off x="108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Temperature</a:t>
            </a:r>
            <a:endParaRPr lang="zh-TW" altLang="en-US" dirty="0">
              <a:solidFill>
                <a:schemeClr val="tx1"/>
              </a:solidFill>
            </a:endParaRPr>
          </a:p>
        </p:txBody>
      </p:sp>
      <p:sp>
        <p:nvSpPr>
          <p:cNvPr id="35" name="圓角矩形 34"/>
          <p:cNvSpPr/>
          <p:nvPr/>
        </p:nvSpPr>
        <p:spPr>
          <a:xfrm>
            <a:off x="2016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chemeClr val="tx1"/>
                </a:solidFill>
              </a:rPr>
              <a:t>Chla</a:t>
            </a:r>
            <a:endParaRPr lang="zh-TW" altLang="en-US" dirty="0">
              <a:solidFill>
                <a:schemeClr val="tx1"/>
              </a:solidFill>
            </a:endParaRPr>
          </a:p>
        </p:txBody>
      </p:sp>
      <p:sp>
        <p:nvSpPr>
          <p:cNvPr id="36" name="圓角矩形 35"/>
          <p:cNvSpPr/>
          <p:nvPr/>
        </p:nvSpPr>
        <p:spPr>
          <a:xfrm>
            <a:off x="3924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TN</a:t>
            </a:r>
            <a:endParaRPr lang="zh-TW" altLang="en-US" dirty="0">
              <a:solidFill>
                <a:schemeClr val="tx1"/>
              </a:solidFill>
            </a:endParaRPr>
          </a:p>
        </p:txBody>
      </p:sp>
      <p:sp>
        <p:nvSpPr>
          <p:cNvPr id="38" name="圓角矩形 37"/>
          <p:cNvSpPr/>
          <p:nvPr/>
        </p:nvSpPr>
        <p:spPr>
          <a:xfrm>
            <a:off x="5832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TP</a:t>
            </a:r>
            <a:endParaRPr lang="zh-TW" altLang="en-US" dirty="0">
              <a:solidFill>
                <a:schemeClr val="tx1"/>
              </a:solidFill>
            </a:endParaRPr>
          </a:p>
        </p:txBody>
      </p:sp>
      <p:sp>
        <p:nvSpPr>
          <p:cNvPr id="39" name="圓角矩形 38"/>
          <p:cNvSpPr/>
          <p:nvPr/>
        </p:nvSpPr>
        <p:spPr>
          <a:xfrm>
            <a:off x="7740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Salinity</a:t>
            </a:r>
            <a:endParaRPr lang="zh-TW" altLang="en-US" dirty="0">
              <a:solidFill>
                <a:schemeClr val="tx1"/>
              </a:solidFill>
            </a:endParaRPr>
          </a:p>
        </p:txBody>
      </p:sp>
      <p:sp>
        <p:nvSpPr>
          <p:cNvPr id="40" name="圓角矩形 39"/>
          <p:cNvSpPr/>
          <p:nvPr/>
        </p:nvSpPr>
        <p:spPr>
          <a:xfrm>
            <a:off x="9648000" y="5004071"/>
            <a:ext cx="1800000" cy="5400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PAR</a:t>
            </a:r>
            <a:endParaRPr lang="zh-TW" altLang="en-US" dirty="0">
              <a:solidFill>
                <a:schemeClr val="tx1"/>
              </a:solidFill>
            </a:endParaRPr>
          </a:p>
        </p:txBody>
      </p:sp>
      <p:cxnSp>
        <p:nvCxnSpPr>
          <p:cNvPr id="117" name="直線單箭頭接點 11">
            <a:extLst>
              <a:ext uri="{FF2B5EF4-FFF2-40B4-BE49-F238E27FC236}">
                <a16:creationId xmlns:a16="http://schemas.microsoft.com/office/drawing/2014/main" id="{F0875757-B921-4728-87AA-413F44467B51}"/>
              </a:ext>
            </a:extLst>
          </p:cNvPr>
          <p:cNvCxnSpPr>
            <a:cxnSpLocks/>
            <a:stCxn id="40" idx="0"/>
            <a:endCxn id="16" idx="2"/>
          </p:cNvCxnSpPr>
          <p:nvPr/>
        </p:nvCxnSpPr>
        <p:spPr>
          <a:xfrm flipH="1" flipV="1">
            <a:off x="8802244" y="2646010"/>
            <a:ext cx="1745756" cy="2358071"/>
          </a:xfrm>
          <a:prstGeom prst="straightConnector1">
            <a:avLst/>
          </a:prstGeom>
          <a:ln w="127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cxnSp>
        <p:nvCxnSpPr>
          <p:cNvPr id="121" name="直線單箭頭接點 11">
            <a:extLst>
              <a:ext uri="{FF2B5EF4-FFF2-40B4-BE49-F238E27FC236}">
                <a16:creationId xmlns:a16="http://schemas.microsoft.com/office/drawing/2014/main" id="{F0875757-B921-4728-87AA-413F44467B51}"/>
              </a:ext>
            </a:extLst>
          </p:cNvPr>
          <p:cNvCxnSpPr>
            <a:cxnSpLocks/>
            <a:stCxn id="39" idx="0"/>
            <a:endCxn id="18" idx="2"/>
          </p:cNvCxnSpPr>
          <p:nvPr/>
        </p:nvCxnSpPr>
        <p:spPr>
          <a:xfrm flipH="1" flipV="1">
            <a:off x="7722244" y="4266010"/>
            <a:ext cx="917756" cy="738071"/>
          </a:xfrm>
          <a:prstGeom prst="straightConnector1">
            <a:avLst/>
          </a:prstGeom>
          <a:ln w="127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sp>
        <p:nvSpPr>
          <p:cNvPr id="124" name="圓角矩形 123"/>
          <p:cNvSpPr/>
          <p:nvPr/>
        </p:nvSpPr>
        <p:spPr>
          <a:xfrm>
            <a:off x="8262244" y="48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biomass</a:t>
            </a:r>
            <a:endParaRPr lang="zh-TW" altLang="en-US" dirty="0">
              <a:solidFill>
                <a:schemeClr val="tx1"/>
              </a:solidFill>
            </a:endParaRPr>
          </a:p>
        </p:txBody>
      </p:sp>
      <p:sp>
        <p:nvSpPr>
          <p:cNvPr id="125" name="圓角矩形 124"/>
          <p:cNvSpPr/>
          <p:nvPr/>
        </p:nvSpPr>
        <p:spPr>
          <a:xfrm>
            <a:off x="108244" y="486414"/>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biomass</a:t>
            </a:r>
            <a:endParaRPr lang="zh-TW" altLang="en-US" dirty="0">
              <a:solidFill>
                <a:schemeClr val="tx1"/>
              </a:solidFill>
            </a:endParaRPr>
          </a:p>
        </p:txBody>
      </p:sp>
      <p:sp>
        <p:nvSpPr>
          <p:cNvPr id="145" name="手繪多邊形 144"/>
          <p:cNvSpPr/>
          <p:nvPr/>
        </p:nvSpPr>
        <p:spPr>
          <a:xfrm>
            <a:off x="8646860" y="1233996"/>
            <a:ext cx="2514805" cy="3773010"/>
          </a:xfrm>
          <a:custGeom>
            <a:avLst/>
            <a:gdLst>
              <a:gd name="connsiteX0" fmla="*/ 0 w 2514805"/>
              <a:gd name="connsiteY0" fmla="*/ 3773010 h 3773010"/>
              <a:gd name="connsiteX1" fmla="*/ 2485748 w 2514805"/>
              <a:gd name="connsiteY1" fmla="*/ 1056443 h 3773010"/>
              <a:gd name="connsiteX2" fmla="*/ 1136342 w 2514805"/>
              <a:gd name="connsiteY2" fmla="*/ 0 h 3773010"/>
            </a:gdLst>
            <a:ahLst/>
            <a:cxnLst>
              <a:cxn ang="0">
                <a:pos x="connsiteX0" y="connsiteY0"/>
              </a:cxn>
              <a:cxn ang="0">
                <a:pos x="connsiteX1" y="connsiteY1"/>
              </a:cxn>
              <a:cxn ang="0">
                <a:pos x="connsiteX2" y="connsiteY2"/>
              </a:cxn>
            </a:cxnLst>
            <a:rect l="l" t="t" r="r" b="b"/>
            <a:pathLst>
              <a:path w="2514805" h="3773010">
                <a:moveTo>
                  <a:pt x="0" y="3773010"/>
                </a:moveTo>
                <a:cubicBezTo>
                  <a:pt x="1148179" y="2729144"/>
                  <a:pt x="2296358" y="1685278"/>
                  <a:pt x="2485748" y="1056443"/>
                </a:cubicBezTo>
                <a:cubicBezTo>
                  <a:pt x="2675138" y="427608"/>
                  <a:pt x="1905740" y="213804"/>
                  <a:pt x="1136342"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6" name="直線單箭頭接點 11">
            <a:extLst>
              <a:ext uri="{FF2B5EF4-FFF2-40B4-BE49-F238E27FC236}">
                <a16:creationId xmlns:a16="http://schemas.microsoft.com/office/drawing/2014/main" id="{F0875757-B921-4728-87AA-413F44467B51}"/>
              </a:ext>
            </a:extLst>
          </p:cNvPr>
          <p:cNvCxnSpPr>
            <a:cxnSpLocks/>
            <a:stCxn id="38" idx="0"/>
            <a:endCxn id="18" idx="2"/>
          </p:cNvCxnSpPr>
          <p:nvPr/>
        </p:nvCxnSpPr>
        <p:spPr>
          <a:xfrm flipV="1">
            <a:off x="6732000" y="4266013"/>
            <a:ext cx="990244" cy="738071"/>
          </a:xfrm>
          <a:prstGeom prst="straightConnector1">
            <a:avLst/>
          </a:prstGeom>
          <a:ln w="12700">
            <a:solidFill>
              <a:schemeClr val="tx1"/>
            </a:solidFill>
            <a:prstDash val="solid"/>
            <a:tailEnd type="arrow" w="med" len="lg"/>
          </a:ln>
        </p:spPr>
        <p:style>
          <a:lnRef idx="1">
            <a:schemeClr val="accent1"/>
          </a:lnRef>
          <a:fillRef idx="0">
            <a:schemeClr val="accent1"/>
          </a:fillRef>
          <a:effectRef idx="0">
            <a:schemeClr val="accent1"/>
          </a:effectRef>
          <a:fontRef idx="minor">
            <a:schemeClr val="tx1"/>
          </a:fontRef>
        </p:style>
      </p:cxnSp>
      <p:sp>
        <p:nvSpPr>
          <p:cNvPr id="151" name="手繪多邊形 150"/>
          <p:cNvSpPr/>
          <p:nvPr/>
        </p:nvSpPr>
        <p:spPr>
          <a:xfrm>
            <a:off x="6729287" y="1233996"/>
            <a:ext cx="4734199" cy="3773010"/>
          </a:xfrm>
          <a:custGeom>
            <a:avLst/>
            <a:gdLst>
              <a:gd name="connsiteX0" fmla="*/ 0 w 4734199"/>
              <a:gd name="connsiteY0" fmla="*/ 3773010 h 3773010"/>
              <a:gd name="connsiteX1" fmla="*/ 4598633 w 4734199"/>
              <a:gd name="connsiteY1" fmla="*/ 2503503 h 3773010"/>
              <a:gd name="connsiteX2" fmla="*/ 3062796 w 4734199"/>
              <a:gd name="connsiteY2" fmla="*/ 0 h 3773010"/>
            </a:gdLst>
            <a:ahLst/>
            <a:cxnLst>
              <a:cxn ang="0">
                <a:pos x="connsiteX0" y="connsiteY0"/>
              </a:cxn>
              <a:cxn ang="0">
                <a:pos x="connsiteX1" y="connsiteY1"/>
              </a:cxn>
              <a:cxn ang="0">
                <a:pos x="connsiteX2" y="connsiteY2"/>
              </a:cxn>
            </a:cxnLst>
            <a:rect l="l" t="t" r="r" b="b"/>
            <a:pathLst>
              <a:path w="4734199" h="3773010">
                <a:moveTo>
                  <a:pt x="0" y="3773010"/>
                </a:moveTo>
                <a:cubicBezTo>
                  <a:pt x="2044083" y="3452674"/>
                  <a:pt x="4088167" y="3132338"/>
                  <a:pt x="4598633" y="2503503"/>
                </a:cubicBezTo>
                <a:cubicBezTo>
                  <a:pt x="5109099" y="1874668"/>
                  <a:pt x="4085947" y="937334"/>
                  <a:pt x="3062796"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2" name="矩形 151"/>
          <p:cNvSpPr/>
          <p:nvPr/>
        </p:nvSpPr>
        <p:spPr>
          <a:xfrm>
            <a:off x="6379680" y="2847728"/>
            <a:ext cx="1370888" cy="317331"/>
          </a:xfrm>
          <a:prstGeom prst="rect">
            <a:avLst/>
          </a:prstGeom>
        </p:spPr>
        <p:txBody>
          <a:bodyPr wrap="none">
            <a:spAutoFit/>
          </a:bodyPr>
          <a:lstStyle/>
          <a:p>
            <a:pPr algn="ctr"/>
            <a:r>
              <a:rPr lang="en-US" altLang="zh-TW" dirty="0"/>
              <a:t>0.212 (p = 0.08)</a:t>
            </a:r>
            <a:endParaRPr lang="zh-TW" altLang="en-US" dirty="0"/>
          </a:p>
        </p:txBody>
      </p:sp>
      <p:sp>
        <p:nvSpPr>
          <p:cNvPr id="155" name="手繪多邊形 154"/>
          <p:cNvSpPr/>
          <p:nvPr/>
        </p:nvSpPr>
        <p:spPr>
          <a:xfrm>
            <a:off x="439412" y="1233996"/>
            <a:ext cx="8207438" cy="3773010"/>
          </a:xfrm>
          <a:custGeom>
            <a:avLst/>
            <a:gdLst>
              <a:gd name="connsiteX0" fmla="*/ 8207438 w 8207438"/>
              <a:gd name="connsiteY0" fmla="*/ 3773010 h 3773010"/>
              <a:gd name="connsiteX1" fmla="*/ 403967 w 8207438"/>
              <a:gd name="connsiteY1" fmla="*/ 2991775 h 3773010"/>
              <a:gd name="connsiteX2" fmla="*/ 1043159 w 8207438"/>
              <a:gd name="connsiteY2" fmla="*/ 0 h 3773010"/>
              <a:gd name="connsiteX3" fmla="*/ 1043159 w 8207438"/>
              <a:gd name="connsiteY3" fmla="*/ 0 h 3773010"/>
            </a:gdLst>
            <a:ahLst/>
            <a:cxnLst>
              <a:cxn ang="0">
                <a:pos x="connsiteX0" y="connsiteY0"/>
              </a:cxn>
              <a:cxn ang="0">
                <a:pos x="connsiteX1" y="connsiteY1"/>
              </a:cxn>
              <a:cxn ang="0">
                <a:pos x="connsiteX2" y="connsiteY2"/>
              </a:cxn>
              <a:cxn ang="0">
                <a:pos x="connsiteX3" y="connsiteY3"/>
              </a:cxn>
            </a:cxnLst>
            <a:rect l="l" t="t" r="r" b="b"/>
            <a:pathLst>
              <a:path w="8207438" h="3773010">
                <a:moveTo>
                  <a:pt x="8207438" y="3773010"/>
                </a:moveTo>
                <a:cubicBezTo>
                  <a:pt x="4902726" y="3696810"/>
                  <a:pt x="1598014" y="3620610"/>
                  <a:pt x="403967" y="2991775"/>
                </a:cubicBezTo>
                <a:cubicBezTo>
                  <a:pt x="-790080" y="2362940"/>
                  <a:pt x="1043159" y="0"/>
                  <a:pt x="1043159" y="0"/>
                </a:cubicBezTo>
                <a:lnTo>
                  <a:pt x="1043159" y="0"/>
                </a:ln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6" name="直線單箭頭接點 155"/>
          <p:cNvCxnSpPr>
            <a:cxnSpLocks/>
            <a:stCxn id="8" idx="0"/>
            <a:endCxn id="125" idx="2"/>
          </p:cNvCxnSpPr>
          <p:nvPr/>
        </p:nvCxnSpPr>
        <p:spPr>
          <a:xfrm flipH="1" flipV="1">
            <a:off x="1638244" y="1206418"/>
            <a:ext cx="1080000" cy="720035"/>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a:cxnSpLocks/>
            <a:stCxn id="16" idx="0"/>
            <a:endCxn id="124" idx="2"/>
          </p:cNvCxnSpPr>
          <p:nvPr/>
        </p:nvCxnSpPr>
        <p:spPr>
          <a:xfrm flipV="1">
            <a:off x="8802244" y="1206000"/>
            <a:ext cx="99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a:cxnSpLocks/>
            <a:stCxn id="124" idx="1"/>
            <a:endCxn id="125" idx="3"/>
          </p:cNvCxnSpPr>
          <p:nvPr/>
        </p:nvCxnSpPr>
        <p:spPr>
          <a:xfrm flipH="1">
            <a:off x="3168244" y="846000"/>
            <a:ext cx="5094000" cy="414"/>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cxnSpLocks/>
            <a:stCxn id="125" idx="2"/>
            <a:endCxn id="16" idx="0"/>
          </p:cNvCxnSpPr>
          <p:nvPr/>
        </p:nvCxnSpPr>
        <p:spPr>
          <a:xfrm>
            <a:off x="1638244" y="1206414"/>
            <a:ext cx="7164000" cy="719586"/>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394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圓角矩形 7"/>
          <p:cNvSpPr/>
          <p:nvPr/>
        </p:nvSpPr>
        <p:spPr>
          <a:xfrm>
            <a:off x="1188244" y="1926449"/>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Bacteria species richness</a:t>
            </a:r>
            <a:endParaRPr lang="zh-TW" altLang="en-US" dirty="0">
              <a:solidFill>
                <a:schemeClr val="tx1"/>
              </a:solidFill>
            </a:endParaRPr>
          </a:p>
        </p:txBody>
      </p:sp>
      <p:sp>
        <p:nvSpPr>
          <p:cNvPr id="16" name="圓角矩形 15"/>
          <p:cNvSpPr/>
          <p:nvPr/>
        </p:nvSpPr>
        <p:spPr>
          <a:xfrm>
            <a:off x="7272244" y="1926000"/>
            <a:ext cx="3060000" cy="72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HNF Shannon diversity</a:t>
            </a:r>
            <a:endParaRPr lang="zh-TW" altLang="en-US" dirty="0">
              <a:solidFill>
                <a:schemeClr val="tx1"/>
              </a:solidFill>
            </a:endParaRPr>
          </a:p>
        </p:txBody>
      </p:sp>
      <p:cxnSp>
        <p:nvCxnSpPr>
          <p:cNvPr id="10" name="直線單箭頭接點 9"/>
          <p:cNvCxnSpPr>
            <a:stCxn id="8" idx="3"/>
            <a:endCxn id="16" idx="1"/>
          </p:cNvCxnSpPr>
          <p:nvPr/>
        </p:nvCxnSpPr>
        <p:spPr>
          <a:xfrm flipV="1">
            <a:off x="4248244" y="2286013"/>
            <a:ext cx="3024000" cy="449"/>
          </a:xfrm>
          <a:prstGeom prst="straightConnector1">
            <a:avLst/>
          </a:prstGeom>
          <a:ln w="38100">
            <a:solidFill>
              <a:schemeClr val="tx1"/>
            </a:solidFill>
            <a:prstDash val="solid"/>
            <a:headEnd type="arrow"/>
            <a:tailEnd type="arrow" w="med" len="lg"/>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2268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HNF community</a:t>
            </a:r>
            <a:endParaRPr lang="zh-TW" altLang="en-US" b="1" dirty="0">
              <a:solidFill>
                <a:schemeClr val="tx1"/>
              </a:solidFill>
            </a:endParaRPr>
          </a:p>
        </p:txBody>
      </p:sp>
      <p:cxnSp>
        <p:nvCxnSpPr>
          <p:cNvPr id="12" name="直線單箭頭接點 11"/>
          <p:cNvCxnSpPr>
            <a:cxnSpLocks/>
            <a:stCxn id="8" idx="2"/>
            <a:endCxn id="19" idx="0"/>
          </p:cNvCxnSpPr>
          <p:nvPr/>
        </p:nvCxnSpPr>
        <p:spPr>
          <a:xfrm>
            <a:off x="2718244" y="2646459"/>
            <a:ext cx="1080000" cy="71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8" name="圓角矩形 18">
            <a:extLst>
              <a:ext uri="{FF2B5EF4-FFF2-40B4-BE49-F238E27FC236}">
                <a16:creationId xmlns:a16="http://schemas.microsoft.com/office/drawing/2014/main" id="{47DE1866-A6CF-489C-848E-A4D8C003E3C0}"/>
              </a:ext>
            </a:extLst>
          </p:cNvPr>
          <p:cNvSpPr/>
          <p:nvPr/>
        </p:nvSpPr>
        <p:spPr>
          <a:xfrm>
            <a:off x="6192244" y="3366000"/>
            <a:ext cx="3060000" cy="900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Deterministic assembly processes of </a:t>
            </a:r>
          </a:p>
          <a:p>
            <a:pPr algn="ctr"/>
            <a:r>
              <a:rPr lang="en-US" altLang="zh-TW" b="1" dirty="0">
                <a:solidFill>
                  <a:schemeClr val="tx1"/>
                </a:solidFill>
              </a:rPr>
              <a:t>Bacteria community</a:t>
            </a:r>
            <a:endParaRPr lang="zh-TW" altLang="en-US" b="1" dirty="0">
              <a:solidFill>
                <a:schemeClr val="tx1"/>
              </a:solidFill>
            </a:endParaRPr>
          </a:p>
        </p:txBody>
      </p:sp>
      <p:cxnSp>
        <p:nvCxnSpPr>
          <p:cNvPr id="28" name="直線單箭頭接點 11">
            <a:extLst>
              <a:ext uri="{FF2B5EF4-FFF2-40B4-BE49-F238E27FC236}">
                <a16:creationId xmlns:a16="http://schemas.microsoft.com/office/drawing/2014/main" id="{2F63CEA1-FDB0-4466-9AF7-10C6638C7A69}"/>
              </a:ext>
            </a:extLst>
          </p:cNvPr>
          <p:cNvCxnSpPr>
            <a:cxnSpLocks/>
            <a:stCxn id="16" idx="2"/>
            <a:endCxn id="18" idx="0"/>
          </p:cNvCxnSpPr>
          <p:nvPr/>
        </p:nvCxnSpPr>
        <p:spPr>
          <a:xfrm flipH="1">
            <a:off x="7722244" y="2646000"/>
            <a:ext cx="1080000" cy="72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3" name="直線單箭頭接點 11">
            <a:extLst>
              <a:ext uri="{FF2B5EF4-FFF2-40B4-BE49-F238E27FC236}">
                <a16:creationId xmlns:a16="http://schemas.microsoft.com/office/drawing/2014/main" id="{F0875757-B921-4728-87AA-413F44467B51}"/>
              </a:ext>
            </a:extLst>
          </p:cNvPr>
          <p:cNvCxnSpPr>
            <a:cxnSpLocks/>
            <a:stCxn id="19" idx="3"/>
            <a:endCxn id="16" idx="1"/>
          </p:cNvCxnSpPr>
          <p:nvPr/>
        </p:nvCxnSpPr>
        <p:spPr>
          <a:xfrm flipV="1">
            <a:off x="5328244" y="2286000"/>
            <a:ext cx="1944000" cy="1530000"/>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cxnSp>
        <p:nvCxnSpPr>
          <p:cNvPr id="34" name="直線單箭頭接點 11">
            <a:extLst>
              <a:ext uri="{FF2B5EF4-FFF2-40B4-BE49-F238E27FC236}">
                <a16:creationId xmlns:a16="http://schemas.microsoft.com/office/drawing/2014/main" id="{7DB4E6F1-6E32-4553-A7DF-D1C5A6D92F70}"/>
              </a:ext>
            </a:extLst>
          </p:cNvPr>
          <p:cNvCxnSpPr>
            <a:cxnSpLocks/>
            <a:stCxn id="18" idx="1"/>
            <a:endCxn id="8" idx="3"/>
          </p:cNvCxnSpPr>
          <p:nvPr/>
        </p:nvCxnSpPr>
        <p:spPr>
          <a:xfrm flipH="1" flipV="1">
            <a:off x="4248244" y="2286462"/>
            <a:ext cx="1944000" cy="1529551"/>
          </a:xfrm>
          <a:prstGeom prst="straightConnector1">
            <a:avLst/>
          </a:prstGeom>
          <a:ln w="38100">
            <a:solidFill>
              <a:schemeClr val="tx1"/>
            </a:solidFill>
            <a:prstDash val="sysDot"/>
            <a:tailEnd type="arrow" w="med" len="lg"/>
          </a:ln>
        </p:spPr>
        <p:style>
          <a:lnRef idx="1">
            <a:schemeClr val="accent1"/>
          </a:lnRef>
          <a:fillRef idx="0">
            <a:schemeClr val="accent1"/>
          </a:fillRef>
          <a:effectRef idx="0">
            <a:schemeClr val="accent1"/>
          </a:effectRef>
          <a:fontRef idx="minor">
            <a:schemeClr val="tx1"/>
          </a:fontRef>
        </p:style>
      </p:cxnSp>
      <p:sp>
        <p:nvSpPr>
          <p:cNvPr id="167" name="矩形 166"/>
          <p:cNvSpPr/>
          <p:nvPr/>
        </p:nvSpPr>
        <p:spPr>
          <a:xfrm>
            <a:off x="5016852" y="1944382"/>
            <a:ext cx="1370888" cy="317331"/>
          </a:xfrm>
          <a:prstGeom prst="rect">
            <a:avLst/>
          </a:prstGeom>
        </p:spPr>
        <p:txBody>
          <a:bodyPr wrap="none">
            <a:spAutoFit/>
          </a:bodyPr>
          <a:lstStyle/>
          <a:p>
            <a:pPr algn="ctr"/>
            <a:r>
              <a:rPr lang="en-US" altLang="zh-TW" dirty="0"/>
              <a:t>0.148 (p = 0.09)</a:t>
            </a:r>
            <a:endParaRPr lang="zh-TW" altLang="en-US" dirty="0"/>
          </a:p>
        </p:txBody>
      </p:sp>
    </p:spTree>
    <p:extLst>
      <p:ext uri="{BB962C8B-B14F-4D97-AF65-F5344CB8AC3E}">
        <p14:creationId xmlns:p14="http://schemas.microsoft.com/office/powerpoint/2010/main" val="562642780"/>
      </p:ext>
    </p:extLst>
  </p:cSld>
  <p:clrMapOvr>
    <a:masterClrMapping/>
  </p:clrMapOvr>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TotalTime>
  <Words>889</Words>
  <Application>Microsoft Office PowerPoint</Application>
  <PresentationFormat>Custom</PresentationFormat>
  <Paragraphs>185</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 Feng-Hsun</dc:creator>
  <cp:lastModifiedBy>Chang, Feng-Hsun</cp:lastModifiedBy>
  <cp:revision>16</cp:revision>
  <dcterms:created xsi:type="dcterms:W3CDTF">2020-01-08T08:28:06Z</dcterms:created>
  <dcterms:modified xsi:type="dcterms:W3CDTF">2020-01-09T10:01:33Z</dcterms:modified>
</cp:coreProperties>
</file>