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566" r:id="rId2"/>
    <p:sldId id="561" r:id="rId3"/>
    <p:sldId id="565" r:id="rId4"/>
    <p:sldId id="575" r:id="rId5"/>
    <p:sldId id="576" r:id="rId6"/>
    <p:sldId id="574" r:id="rId7"/>
    <p:sldId id="567" r:id="rId8"/>
    <p:sldId id="573" r:id="rId9"/>
    <p:sldId id="568" r:id="rId10"/>
    <p:sldId id="569" r:id="rId11"/>
    <p:sldId id="562" r:id="rId12"/>
    <p:sldId id="572" r:id="rId13"/>
  </p:sldIdLst>
  <p:sldSz cx="11520488" cy="6119813"/>
  <p:notesSz cx="6858000" cy="9144000"/>
  <p:defaultTextStyle>
    <a:defPPr>
      <a:defRPr lang="en-US"/>
    </a:defPPr>
    <a:lvl1pPr marL="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1pPr>
    <a:lvl2pPr marL="371419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2pPr>
    <a:lvl3pPr marL="74284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3pPr>
    <a:lvl4pPr marL="111426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4pPr>
    <a:lvl5pPr marL="148568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5pPr>
    <a:lvl6pPr marL="1857100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6pPr>
    <a:lvl7pPr marL="222852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7pPr>
    <a:lvl8pPr marL="2599941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8pPr>
    <a:lvl9pPr marL="2971362" algn="l" defTabSz="742840" rtl="0" eaLnBrk="1" latinLnBrk="0" hangingPunct="1">
      <a:defRPr sz="14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F3FF2-EB12-4B4D-B269-04BCAABB5705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5463" y="1143000"/>
            <a:ext cx="580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3733-24E5-4CD1-94AB-5C254C3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7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7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0" algn="l" defTabSz="91426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01553"/>
            <a:ext cx="8640366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14324"/>
            <a:ext cx="8640366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8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9" y="325829"/>
            <a:ext cx="2484105" cy="518625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25829"/>
            <a:ext cx="7308310" cy="518625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43" y="1525707"/>
            <a:ext cx="9936421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43" y="4095465"/>
            <a:ext cx="9936421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629119"/>
            <a:ext cx="4896207" cy="38829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50" y="1629119"/>
            <a:ext cx="4896207" cy="38829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9" y="325830"/>
            <a:ext cx="9936421" cy="118288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6" y="1500207"/>
            <a:ext cx="4873706" cy="735228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6" y="2235437"/>
            <a:ext cx="4873706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00207"/>
            <a:ext cx="4897707" cy="735228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235437"/>
            <a:ext cx="4897707" cy="32879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9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4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16" y="881142"/>
            <a:ext cx="5832247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44" y="1835949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44" y="407988"/>
            <a:ext cx="371565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16" y="881142"/>
            <a:ext cx="5832247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44" y="1835949"/>
            <a:ext cx="371565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7" y="325830"/>
            <a:ext cx="993642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7" y="1629119"/>
            <a:ext cx="9936421" cy="388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5672162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834A-1E99-4FF8-940D-88A71EEE7BA3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5" y="5672162"/>
            <a:ext cx="388816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5672162"/>
            <a:ext cx="259211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3F7F-CDCF-4CFB-B8CA-CAA5A543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0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1443" y="109226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Bacteria </a:t>
            </a:r>
          </a:p>
          <a:p>
            <a:pPr algn="ctr"/>
            <a:r>
              <a:rPr lang="el-GR" altLang="zh-TW" sz="2000" b="1" dirty="0">
                <a:solidFill>
                  <a:schemeClr val="tx1"/>
                </a:solidFill>
              </a:rPr>
              <a:t>α</a:t>
            </a:r>
            <a:r>
              <a:rPr lang="en-US" altLang="zh-TW" sz="2000" b="1" dirty="0">
                <a:solidFill>
                  <a:schemeClr val="tx1"/>
                </a:solidFill>
              </a:rPr>
              <a:t>-diversity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351043" y="127704"/>
            <a:ext cx="306000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Hetero-trophic </a:t>
            </a:r>
            <a:r>
              <a:rPr lang="en-US" altLang="zh-TW" sz="2000" dirty="0" err="1">
                <a:solidFill>
                  <a:schemeClr val="tx1"/>
                </a:solidFill>
              </a:rPr>
              <a:t>nano</a:t>
            </a:r>
            <a:r>
              <a:rPr lang="en-US" altLang="zh-TW" sz="2000" dirty="0">
                <a:solidFill>
                  <a:schemeClr val="tx1"/>
                </a:solidFill>
              </a:rPr>
              <a:t>-flagellate (HNF) </a:t>
            </a:r>
          </a:p>
          <a:p>
            <a:pPr algn="ctr"/>
            <a:r>
              <a:rPr lang="el-GR" altLang="zh-TW" sz="2000" b="1" dirty="0">
                <a:solidFill>
                  <a:schemeClr val="tx1"/>
                </a:solidFill>
              </a:rPr>
              <a:t>α</a:t>
            </a:r>
            <a:r>
              <a:rPr lang="en-US" altLang="zh-TW" sz="2000" b="1" dirty="0">
                <a:solidFill>
                  <a:schemeClr val="tx1"/>
                </a:solidFill>
              </a:rPr>
              <a:t>-diversity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>
            <a:off x="3181443" y="559226"/>
            <a:ext cx="5169600" cy="256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1444" y="1996826"/>
            <a:ext cx="3060000" cy="9144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Deterministic 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assembly processes of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HNF community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1651447" y="1009226"/>
            <a:ext cx="1" cy="98760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8351043" y="1999931"/>
            <a:ext cx="306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Deterministic 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assembly processes of </a:t>
            </a:r>
          </a:p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bacteria community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881043" y="1042108"/>
            <a:ext cx="0" cy="957827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3181447" y="584904"/>
            <a:ext cx="5169599" cy="1869122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3181443" y="559230"/>
            <a:ext cx="5169600" cy="1890705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1619504" y="3252036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1619504" y="5490129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1907663" y="4052932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72867" y="5619561"/>
            <a:ext cx="1971374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Bacteria (HNF) diversity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 rot="-5400000">
            <a:off x="-206336" y="3991770"/>
            <a:ext cx="2386872" cy="767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</a:t>
            </a:r>
          </a:p>
          <a:p>
            <a:pPr algn="ctr"/>
            <a:r>
              <a:rPr lang="en-US" altLang="zh-TW" dirty="0"/>
              <a:t>assembly processes </a:t>
            </a:r>
          </a:p>
          <a:p>
            <a:pPr algn="ctr"/>
            <a:r>
              <a:rPr lang="en-US" altLang="zh-TW" dirty="0"/>
              <a:t>of HNF (Bacteria) community</a:t>
            </a:r>
            <a:endParaRPr lang="zh-TW" altLang="en-US" dirty="0"/>
          </a:p>
        </p:txBody>
      </p:sp>
      <p:cxnSp>
        <p:nvCxnSpPr>
          <p:cNvPr id="2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 flipH="1" flipV="1">
            <a:off x="6892544" y="3252037"/>
            <a:ext cx="17412" cy="2246813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</p:cNvCxnSpPr>
          <p:nvPr/>
        </p:nvCxnSpPr>
        <p:spPr>
          <a:xfrm>
            <a:off x="6892544" y="5490128"/>
            <a:ext cx="40074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7180706" y="4052931"/>
            <a:ext cx="3448595" cy="11321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 rot="-5400000">
            <a:off x="5556198" y="4216768"/>
            <a:ext cx="1971374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HNF (Bacteria) diversity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7516693" y="5511290"/>
            <a:ext cx="2776594" cy="542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Deterministic assembly processes </a:t>
            </a:r>
          </a:p>
          <a:p>
            <a:pPr algn="ctr"/>
            <a:r>
              <a:rPr lang="en-US" altLang="zh-TW" dirty="0"/>
              <a:t>of HNF (Bacteria) community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3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6F13144-424F-4E2B-AA75-EE75826B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4"/>
            <a:ext cx="11520488" cy="5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44230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species richness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328230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Simpson diversity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304230" y="2286013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999958" y="3388878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74230" y="2646449"/>
            <a:ext cx="1414448" cy="742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624823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436950" y="2646000"/>
            <a:ext cx="1421280" cy="7372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77398" y="2286000"/>
            <a:ext cx="1950832" cy="1552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304230" y="2286449"/>
            <a:ext cx="1944000" cy="154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538101" y="1944987"/>
            <a:ext cx="516488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0.06</a:t>
            </a:r>
            <a:endParaRPr lang="zh-TW" altLang="en-US" dirty="0"/>
          </a:p>
        </p:txBody>
      </p:sp>
      <p:sp>
        <p:nvSpPr>
          <p:cNvPr id="13" name="矩形 151">
            <a:extLst>
              <a:ext uri="{FF2B5EF4-FFF2-40B4-BE49-F238E27FC236}">
                <a16:creationId xmlns:a16="http://schemas.microsoft.com/office/drawing/2014/main" id="{8CA7E232-8BA4-4ADC-987E-F8682DD6F1EC}"/>
              </a:ext>
            </a:extLst>
          </p:cNvPr>
          <p:cNvSpPr/>
          <p:nvPr/>
        </p:nvSpPr>
        <p:spPr>
          <a:xfrm>
            <a:off x="2906354" y="2937783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-0.17</a:t>
            </a:r>
            <a:endParaRPr lang="zh-TW" altLang="en-US" dirty="0"/>
          </a:p>
        </p:txBody>
      </p:sp>
      <p:sp>
        <p:nvSpPr>
          <p:cNvPr id="14" name="矩形 151">
            <a:extLst>
              <a:ext uri="{FF2B5EF4-FFF2-40B4-BE49-F238E27FC236}">
                <a16:creationId xmlns:a16="http://schemas.microsoft.com/office/drawing/2014/main" id="{1CA55850-F4D0-4047-84FE-65CF1DB161F2}"/>
              </a:ext>
            </a:extLst>
          </p:cNvPr>
          <p:cNvSpPr/>
          <p:nvPr/>
        </p:nvSpPr>
        <p:spPr>
          <a:xfrm>
            <a:off x="6644874" y="2742539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-0.33</a:t>
            </a:r>
            <a:endParaRPr lang="zh-TW" altLang="en-US" dirty="0"/>
          </a:p>
        </p:txBody>
      </p:sp>
      <p:sp>
        <p:nvSpPr>
          <p:cNvPr id="15" name="矩形 151">
            <a:extLst>
              <a:ext uri="{FF2B5EF4-FFF2-40B4-BE49-F238E27FC236}">
                <a16:creationId xmlns:a16="http://schemas.microsoft.com/office/drawing/2014/main" id="{BCEA62BC-9AC7-401D-B4C0-8041C0B4ED2F}"/>
              </a:ext>
            </a:extLst>
          </p:cNvPr>
          <p:cNvSpPr/>
          <p:nvPr/>
        </p:nvSpPr>
        <p:spPr>
          <a:xfrm>
            <a:off x="8079877" y="2820931"/>
            <a:ext cx="101091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-0.29 </a:t>
            </a:r>
          </a:p>
          <a:p>
            <a:pPr algn="ctr"/>
            <a:r>
              <a:rPr lang="en-US" altLang="zh-TW" dirty="0"/>
              <a:t>(p = 0.09)</a:t>
            </a:r>
            <a:endParaRPr lang="zh-TW" altLang="en-US" dirty="0"/>
          </a:p>
        </p:txBody>
      </p:sp>
      <p:sp>
        <p:nvSpPr>
          <p:cNvPr id="51" name="圓角矩形 18">
            <a:extLst>
              <a:ext uri="{FF2B5EF4-FFF2-40B4-BE49-F238E27FC236}">
                <a16:creationId xmlns:a16="http://schemas.microsoft.com/office/drawing/2014/main" id="{0950FD86-1465-4C63-BBA9-9C68E74994A7}"/>
              </a:ext>
            </a:extLst>
          </p:cNvPr>
          <p:cNvSpPr/>
          <p:nvPr/>
        </p:nvSpPr>
        <p:spPr>
          <a:xfrm>
            <a:off x="166463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圓角矩形 18">
            <a:extLst>
              <a:ext uri="{FF2B5EF4-FFF2-40B4-BE49-F238E27FC236}">
                <a16:creationId xmlns:a16="http://schemas.microsoft.com/office/drawing/2014/main" id="{BB80D87D-25B4-433E-AA40-B592CAFAD3CE}"/>
              </a:ext>
            </a:extLst>
          </p:cNvPr>
          <p:cNvSpPr/>
          <p:nvPr/>
        </p:nvSpPr>
        <p:spPr>
          <a:xfrm>
            <a:off x="900079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11">
            <a:extLst>
              <a:ext uri="{FF2B5EF4-FFF2-40B4-BE49-F238E27FC236}">
                <a16:creationId xmlns:a16="http://schemas.microsoft.com/office/drawing/2014/main" id="{FB711D09-74E3-4A80-B719-DB2AC5A46702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flipH="1">
            <a:off x="1355183" y="2646449"/>
            <a:ext cx="1419047" cy="73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11">
            <a:extLst>
              <a:ext uri="{FF2B5EF4-FFF2-40B4-BE49-F238E27FC236}">
                <a16:creationId xmlns:a16="http://schemas.microsoft.com/office/drawing/2014/main" id="{503FA9D2-2CD0-4847-9C4A-AE99AD20D62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8858230" y="2646000"/>
            <a:ext cx="1331280" cy="737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11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244230" y="1926449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species richness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0)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328230" y="192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Simpson diversity 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(Hill number = 2)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>
            <a:stCxn id="8" idx="3"/>
            <a:endCxn id="16" idx="1"/>
          </p:cNvCxnSpPr>
          <p:nvPr/>
        </p:nvCxnSpPr>
        <p:spPr>
          <a:xfrm flipV="1">
            <a:off x="4304230" y="2286013"/>
            <a:ext cx="3024000" cy="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2999958" y="3388878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cxnSpLocks/>
            <a:stCxn id="8" idx="2"/>
            <a:endCxn id="19" idx="0"/>
          </p:cNvCxnSpPr>
          <p:nvPr/>
        </p:nvCxnSpPr>
        <p:spPr>
          <a:xfrm>
            <a:off x="2774230" y="2646449"/>
            <a:ext cx="1414448" cy="74242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8">
            <a:extLst>
              <a:ext uri="{FF2B5EF4-FFF2-40B4-BE49-F238E27FC236}">
                <a16:creationId xmlns:a16="http://schemas.microsoft.com/office/drawing/2014/main" id="{47DE1866-A6CF-489C-848E-A4D8C003E3C0}"/>
              </a:ext>
            </a:extLst>
          </p:cNvPr>
          <p:cNvSpPr/>
          <p:nvPr/>
        </p:nvSpPr>
        <p:spPr>
          <a:xfrm>
            <a:off x="624823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Deterministic assembly processes (</a:t>
            </a:r>
            <a:r>
              <a:rPr lang="el-GR" altLang="zh-TW" dirty="0">
                <a:solidFill>
                  <a:schemeClr val="tx1"/>
                </a:solidFill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NTI) of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11">
            <a:extLst>
              <a:ext uri="{FF2B5EF4-FFF2-40B4-BE49-F238E27FC236}">
                <a16:creationId xmlns:a16="http://schemas.microsoft.com/office/drawing/2014/main" id="{2F63CEA1-FDB0-4466-9AF7-10C6638C7A6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436950" y="2646000"/>
            <a:ext cx="1421280" cy="7372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11">
            <a:extLst>
              <a:ext uri="{FF2B5EF4-FFF2-40B4-BE49-F238E27FC236}">
                <a16:creationId xmlns:a16="http://schemas.microsoft.com/office/drawing/2014/main" id="{F0875757-B921-4728-87AA-413F44467B5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377398" y="2286000"/>
            <a:ext cx="1950832" cy="155287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11">
            <a:extLst>
              <a:ext uri="{FF2B5EF4-FFF2-40B4-BE49-F238E27FC236}">
                <a16:creationId xmlns:a16="http://schemas.microsoft.com/office/drawing/2014/main" id="{7DB4E6F1-6E32-4553-A7DF-D1C5A6D92F70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 flipV="1">
            <a:off x="4304230" y="2286449"/>
            <a:ext cx="1944000" cy="154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5538101" y="1944987"/>
            <a:ext cx="516488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0.06</a:t>
            </a:r>
            <a:endParaRPr lang="zh-TW" altLang="en-US" dirty="0"/>
          </a:p>
        </p:txBody>
      </p:sp>
      <p:sp>
        <p:nvSpPr>
          <p:cNvPr id="13" name="矩形 151">
            <a:extLst>
              <a:ext uri="{FF2B5EF4-FFF2-40B4-BE49-F238E27FC236}">
                <a16:creationId xmlns:a16="http://schemas.microsoft.com/office/drawing/2014/main" id="{8CA7E232-8BA4-4ADC-987E-F8682DD6F1EC}"/>
              </a:ext>
            </a:extLst>
          </p:cNvPr>
          <p:cNvSpPr/>
          <p:nvPr/>
        </p:nvSpPr>
        <p:spPr>
          <a:xfrm>
            <a:off x="2906354" y="2937783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-0.17</a:t>
            </a:r>
            <a:endParaRPr lang="zh-TW" altLang="en-US" dirty="0"/>
          </a:p>
        </p:txBody>
      </p:sp>
      <p:sp>
        <p:nvSpPr>
          <p:cNvPr id="14" name="矩形 151">
            <a:extLst>
              <a:ext uri="{FF2B5EF4-FFF2-40B4-BE49-F238E27FC236}">
                <a16:creationId xmlns:a16="http://schemas.microsoft.com/office/drawing/2014/main" id="{1CA55850-F4D0-4047-84FE-65CF1DB161F2}"/>
              </a:ext>
            </a:extLst>
          </p:cNvPr>
          <p:cNvSpPr/>
          <p:nvPr/>
        </p:nvSpPr>
        <p:spPr>
          <a:xfrm>
            <a:off x="6644874" y="2742539"/>
            <a:ext cx="574195" cy="317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-0.33</a:t>
            </a:r>
            <a:endParaRPr lang="zh-TW" altLang="en-US" dirty="0"/>
          </a:p>
        </p:txBody>
      </p:sp>
      <p:sp>
        <p:nvSpPr>
          <p:cNvPr id="15" name="矩形 151">
            <a:extLst>
              <a:ext uri="{FF2B5EF4-FFF2-40B4-BE49-F238E27FC236}">
                <a16:creationId xmlns:a16="http://schemas.microsoft.com/office/drawing/2014/main" id="{BCEA62BC-9AC7-401D-B4C0-8041C0B4ED2F}"/>
              </a:ext>
            </a:extLst>
          </p:cNvPr>
          <p:cNvSpPr/>
          <p:nvPr/>
        </p:nvSpPr>
        <p:spPr>
          <a:xfrm>
            <a:off x="8079877" y="2820931"/>
            <a:ext cx="1010913" cy="54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-0.29 </a:t>
            </a:r>
          </a:p>
          <a:p>
            <a:pPr algn="ctr"/>
            <a:r>
              <a:rPr lang="en-US" altLang="zh-TW" dirty="0"/>
              <a:t>(p = 0.09)</a:t>
            </a:r>
            <a:endParaRPr lang="zh-TW" altLang="en-US" dirty="0"/>
          </a:p>
        </p:txBody>
      </p:sp>
      <p:sp>
        <p:nvSpPr>
          <p:cNvPr id="51" name="圓角矩形 18">
            <a:extLst>
              <a:ext uri="{FF2B5EF4-FFF2-40B4-BE49-F238E27FC236}">
                <a16:creationId xmlns:a16="http://schemas.microsoft.com/office/drawing/2014/main" id="{0950FD86-1465-4C63-BBA9-9C68E74994A7}"/>
              </a:ext>
            </a:extLst>
          </p:cNvPr>
          <p:cNvSpPr/>
          <p:nvPr/>
        </p:nvSpPr>
        <p:spPr>
          <a:xfrm>
            <a:off x="166463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Bacteria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圓角矩形 18">
            <a:extLst>
              <a:ext uri="{FF2B5EF4-FFF2-40B4-BE49-F238E27FC236}">
                <a16:creationId xmlns:a16="http://schemas.microsoft.com/office/drawing/2014/main" id="{BB80D87D-25B4-433E-AA40-B592CAFAD3CE}"/>
              </a:ext>
            </a:extLst>
          </p:cNvPr>
          <p:cNvSpPr/>
          <p:nvPr/>
        </p:nvSpPr>
        <p:spPr>
          <a:xfrm>
            <a:off x="9000790" y="3383280"/>
            <a:ext cx="237744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Dispersal force on 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HNF community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11">
            <a:extLst>
              <a:ext uri="{FF2B5EF4-FFF2-40B4-BE49-F238E27FC236}">
                <a16:creationId xmlns:a16="http://schemas.microsoft.com/office/drawing/2014/main" id="{FB711D09-74E3-4A80-B719-DB2AC5A46702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flipH="1">
            <a:off x="1355183" y="2646449"/>
            <a:ext cx="1419047" cy="7368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11">
            <a:extLst>
              <a:ext uri="{FF2B5EF4-FFF2-40B4-BE49-F238E27FC236}">
                <a16:creationId xmlns:a16="http://schemas.microsoft.com/office/drawing/2014/main" id="{503FA9D2-2CD0-4847-9C4A-AE99AD20D62D}"/>
              </a:ext>
            </a:extLst>
          </p:cNvPr>
          <p:cNvCxnSpPr>
            <a:cxnSpLocks/>
            <a:stCxn id="16" idx="2"/>
            <a:endCxn id="52" idx="0"/>
          </p:cNvCxnSpPr>
          <p:nvPr/>
        </p:nvCxnSpPr>
        <p:spPr>
          <a:xfrm>
            <a:off x="8858230" y="2646000"/>
            <a:ext cx="1331280" cy="73728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miter lim="800000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23">
            <a:extLst>
              <a:ext uri="{FF2B5EF4-FFF2-40B4-BE49-F238E27FC236}">
                <a16:creationId xmlns:a16="http://schemas.microsoft.com/office/drawing/2014/main" id="{7277FB44-FE43-47F2-B4EE-D869DEEA8A35}"/>
              </a:ext>
            </a:extLst>
          </p:cNvPr>
          <p:cNvSpPr/>
          <p:nvPr/>
        </p:nvSpPr>
        <p:spPr>
          <a:xfrm>
            <a:off x="8318230" y="486000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HNF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124">
            <a:extLst>
              <a:ext uri="{FF2B5EF4-FFF2-40B4-BE49-F238E27FC236}">
                <a16:creationId xmlns:a16="http://schemas.microsoft.com/office/drawing/2014/main" id="{E84DCD4A-B744-4F9D-B51C-C13FBC8D97DA}"/>
              </a:ext>
            </a:extLst>
          </p:cNvPr>
          <p:cNvSpPr/>
          <p:nvPr/>
        </p:nvSpPr>
        <p:spPr>
          <a:xfrm>
            <a:off x="164230" y="486414"/>
            <a:ext cx="3060000" cy="72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Bacteria biomass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155">
            <a:extLst>
              <a:ext uri="{FF2B5EF4-FFF2-40B4-BE49-F238E27FC236}">
                <a16:creationId xmlns:a16="http://schemas.microsoft.com/office/drawing/2014/main" id="{D6024063-2DE6-4F4A-B9AA-20CD92E3102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1694230" y="1206414"/>
            <a:ext cx="1080000" cy="72003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158">
            <a:extLst>
              <a:ext uri="{FF2B5EF4-FFF2-40B4-BE49-F238E27FC236}">
                <a16:creationId xmlns:a16="http://schemas.microsoft.com/office/drawing/2014/main" id="{68F71A33-E4F2-4BD6-BC23-051C38B06DD6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8858230" y="1206000"/>
            <a:ext cx="990000" cy="72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163">
            <a:extLst>
              <a:ext uri="{FF2B5EF4-FFF2-40B4-BE49-F238E27FC236}">
                <a16:creationId xmlns:a16="http://schemas.microsoft.com/office/drawing/2014/main" id="{08B2DEF5-8630-4C14-A7B2-A247FA80D56B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3224230" y="846000"/>
            <a:ext cx="5094000" cy="41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0">
            <a:extLst>
              <a:ext uri="{FF2B5EF4-FFF2-40B4-BE49-F238E27FC236}">
                <a16:creationId xmlns:a16="http://schemas.microsoft.com/office/drawing/2014/main" id="{B0431B19-7CF2-428D-BB70-2A5B4FBF573D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2774230" y="1206000"/>
            <a:ext cx="7074000" cy="72044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1">
            <a:extLst>
              <a:ext uri="{FF2B5EF4-FFF2-40B4-BE49-F238E27FC236}">
                <a16:creationId xmlns:a16="http://schemas.microsoft.com/office/drawing/2014/main" id="{FD788D2F-9CAF-4732-BC19-E42BDD8234FA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1694230" y="1206414"/>
            <a:ext cx="7164000" cy="7195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51">
            <a:extLst>
              <a:ext uri="{FF2B5EF4-FFF2-40B4-BE49-F238E27FC236}">
                <a16:creationId xmlns:a16="http://schemas.microsoft.com/office/drawing/2014/main" id="{A81A412F-E501-42CB-B98D-9151033FDB08}"/>
              </a:ext>
            </a:extLst>
          </p:cNvPr>
          <p:cNvSpPr/>
          <p:nvPr/>
        </p:nvSpPr>
        <p:spPr>
          <a:xfrm>
            <a:off x="6486861" y="1132605"/>
            <a:ext cx="1291369" cy="317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-0.55 (p = 0.09)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535B80-E56E-47F2-B8BC-3B90B0A86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220"/>
            <a:ext cx="11520488" cy="3711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60A3C7-1CE6-47CB-8D4F-9B3CBC16C514}"/>
              </a:ext>
            </a:extLst>
          </p:cNvPr>
          <p:cNvSpPr/>
          <p:nvPr/>
        </p:nvSpPr>
        <p:spPr>
          <a:xfrm>
            <a:off x="8961120" y="847898"/>
            <a:ext cx="2559368" cy="4067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F25F2-DB72-463E-AEA0-FFF4AE0046BB}"/>
              </a:ext>
            </a:extLst>
          </p:cNvPr>
          <p:cNvSpPr txBox="1"/>
          <p:nvPr/>
        </p:nvSpPr>
        <p:spPr>
          <a:xfrm>
            <a:off x="0" y="0"/>
            <a:ext cx="1152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/>
              <a:t>α</a:t>
            </a:r>
            <a:r>
              <a:rPr lang="en-US" sz="3200" b="1" dirty="0"/>
              <a:t> level</a:t>
            </a:r>
            <a:r>
              <a:rPr lang="en-US" sz="3200" dirty="0"/>
              <a:t> assembly processes</a:t>
            </a:r>
          </a:p>
        </p:txBody>
      </p:sp>
    </p:spTree>
    <p:extLst>
      <p:ext uri="{BB962C8B-B14F-4D97-AF65-F5344CB8AC3E}">
        <p14:creationId xmlns:p14="http://schemas.microsoft.com/office/powerpoint/2010/main" val="153309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1AFA3-68AA-4EFE-A6E1-5E24D9628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38" t="42138" r="22113" b="14912"/>
          <a:stretch/>
        </p:blipFill>
        <p:spPr>
          <a:xfrm>
            <a:off x="7563265" y="1739521"/>
            <a:ext cx="3957223" cy="3953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13262D-B3D8-42D6-A731-F49E592CAC96}"/>
              </a:ext>
            </a:extLst>
          </p:cNvPr>
          <p:cNvSpPr/>
          <p:nvPr/>
        </p:nvSpPr>
        <p:spPr>
          <a:xfrm>
            <a:off x="7148210" y="1764421"/>
            <a:ext cx="2076413" cy="50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FD908-774C-427D-9D29-D8193B1DDFBD}"/>
              </a:ext>
            </a:extLst>
          </p:cNvPr>
          <p:cNvSpPr/>
          <p:nvPr/>
        </p:nvSpPr>
        <p:spPr>
          <a:xfrm>
            <a:off x="7380078" y="2833620"/>
            <a:ext cx="86830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62406-547E-4D28-9AAB-1C6225A6BE38}"/>
              </a:ext>
            </a:extLst>
          </p:cNvPr>
          <p:cNvSpPr txBox="1"/>
          <p:nvPr/>
        </p:nvSpPr>
        <p:spPr>
          <a:xfrm>
            <a:off x="9383547" y="3988929"/>
            <a:ext cx="105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Null mean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61D41E-CC5C-4EC7-9B89-AFBE0314300A}"/>
              </a:ext>
            </a:extLst>
          </p:cNvPr>
          <p:cNvCxnSpPr>
            <a:cxnSpLocks/>
          </p:cNvCxnSpPr>
          <p:nvPr/>
        </p:nvCxnSpPr>
        <p:spPr>
          <a:xfrm flipV="1">
            <a:off x="9532542" y="1397234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659D7B-05C4-4F35-9957-2A3478A1C5B3}"/>
              </a:ext>
            </a:extLst>
          </p:cNvPr>
          <p:cNvCxnSpPr>
            <a:cxnSpLocks/>
          </p:cNvCxnSpPr>
          <p:nvPr/>
        </p:nvCxnSpPr>
        <p:spPr>
          <a:xfrm flipV="1">
            <a:off x="8267458" y="1397234"/>
            <a:ext cx="19386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20A614-1A53-4861-8676-9ADF6CE652F7}"/>
              </a:ext>
            </a:extLst>
          </p:cNvPr>
          <p:cNvSpPr txBox="1"/>
          <p:nvPr/>
        </p:nvSpPr>
        <p:spPr>
          <a:xfrm>
            <a:off x="7098273" y="4108188"/>
            <a:ext cx="11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MNTD</a:t>
            </a:r>
            <a:r>
              <a:rPr lang="en-US" sz="2000" baseline="-25000" dirty="0" err="1"/>
              <a:t>obs</a:t>
            </a:r>
            <a:endParaRPr lang="en-US" sz="20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E1AE8-D57C-4C0F-9F63-46DA6055C95A}"/>
              </a:ext>
            </a:extLst>
          </p:cNvPr>
          <p:cNvSpPr txBox="1"/>
          <p:nvPr/>
        </p:nvSpPr>
        <p:spPr>
          <a:xfrm>
            <a:off x="8391918" y="860491"/>
            <a:ext cx="1054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000" b="1" dirty="0">
                <a:solidFill>
                  <a:schemeClr val="accent6">
                    <a:lumMod val="75000"/>
                  </a:schemeClr>
                </a:solidFill>
              </a:rPr>
              <a:t>α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NTI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6F4BD-9989-4411-9466-B082EB67818B}"/>
              </a:ext>
            </a:extLst>
          </p:cNvPr>
          <p:cNvSpPr/>
          <p:nvPr/>
        </p:nvSpPr>
        <p:spPr>
          <a:xfrm>
            <a:off x="8167800" y="5619558"/>
            <a:ext cx="273634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MNTD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2B09CE-CB3E-451F-8B3B-2C29F8A4CF6B}"/>
              </a:ext>
            </a:extLst>
          </p:cNvPr>
          <p:cNvCxnSpPr>
            <a:cxnSpLocks/>
          </p:cNvCxnSpPr>
          <p:nvPr/>
        </p:nvCxnSpPr>
        <p:spPr>
          <a:xfrm>
            <a:off x="8296175" y="1531595"/>
            <a:ext cx="124569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50C6F-C042-4BC8-8F16-D75EBA5F31E4}"/>
              </a:ext>
            </a:extLst>
          </p:cNvPr>
          <p:cNvSpPr txBox="1"/>
          <p:nvPr/>
        </p:nvSpPr>
        <p:spPr>
          <a:xfrm>
            <a:off x="0" y="0"/>
            <a:ext cx="11520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Positive </a:t>
            </a:r>
            <a:r>
              <a:rPr lang="el-GR" sz="3200" dirty="0"/>
              <a:t>α</a:t>
            </a:r>
            <a:r>
              <a:rPr lang="en-US" altLang="zh-TW" sz="3200" dirty="0"/>
              <a:t>NTI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divergent selection</a:t>
            </a:r>
          </a:p>
          <a:p>
            <a:r>
              <a:rPr lang="en-US" sz="3200" dirty="0"/>
              <a:t>Negative </a:t>
            </a:r>
            <a:r>
              <a:rPr lang="el-GR" sz="3200" dirty="0"/>
              <a:t>α</a:t>
            </a:r>
            <a:r>
              <a:rPr lang="en-US" altLang="zh-TW" sz="3200" dirty="0"/>
              <a:t>NTI</a:t>
            </a:r>
            <a:r>
              <a:rPr lang="zh-TW" altLang="en-US" sz="3200" dirty="0"/>
              <a:t>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homogeneous selection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121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C6F38A-A550-44EE-94CC-5159BF3AC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38" t="42138" r="22113" b="14912"/>
          <a:stretch/>
        </p:blipFill>
        <p:spPr>
          <a:xfrm>
            <a:off x="6816815" y="1358292"/>
            <a:ext cx="3957223" cy="3953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DA0F19-2BE3-41D7-B051-8E9422DF9CFB}"/>
              </a:ext>
            </a:extLst>
          </p:cNvPr>
          <p:cNvSpPr/>
          <p:nvPr/>
        </p:nvSpPr>
        <p:spPr>
          <a:xfrm>
            <a:off x="6401760" y="1383192"/>
            <a:ext cx="2076413" cy="5002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4F119-86AB-4CC5-84A7-9551C9C9A00E}"/>
              </a:ext>
            </a:extLst>
          </p:cNvPr>
          <p:cNvSpPr/>
          <p:nvPr/>
        </p:nvSpPr>
        <p:spPr>
          <a:xfrm>
            <a:off x="6633628" y="2452391"/>
            <a:ext cx="86830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92010-822B-4131-A312-EA18C55FF2CA}"/>
              </a:ext>
            </a:extLst>
          </p:cNvPr>
          <p:cNvSpPr txBox="1"/>
          <p:nvPr/>
        </p:nvSpPr>
        <p:spPr>
          <a:xfrm>
            <a:off x="8637097" y="3607700"/>
            <a:ext cx="1054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Null mean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495D0F-C313-4B70-A401-9784D98B3018}"/>
              </a:ext>
            </a:extLst>
          </p:cNvPr>
          <p:cNvCxnSpPr>
            <a:cxnSpLocks/>
          </p:cNvCxnSpPr>
          <p:nvPr/>
        </p:nvCxnSpPr>
        <p:spPr>
          <a:xfrm flipV="1">
            <a:off x="8786092" y="1016005"/>
            <a:ext cx="0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0E8054-E009-4D1B-9AD2-B802B09289E4}"/>
              </a:ext>
            </a:extLst>
          </p:cNvPr>
          <p:cNvCxnSpPr>
            <a:cxnSpLocks/>
          </p:cNvCxnSpPr>
          <p:nvPr/>
        </p:nvCxnSpPr>
        <p:spPr>
          <a:xfrm flipV="1">
            <a:off x="7521008" y="1016005"/>
            <a:ext cx="19386" cy="365760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7A7E88-F5EE-4EBB-9D52-48DBE2BC69CF}"/>
              </a:ext>
            </a:extLst>
          </p:cNvPr>
          <p:cNvSpPr txBox="1"/>
          <p:nvPr/>
        </p:nvSpPr>
        <p:spPr>
          <a:xfrm>
            <a:off x="6351823" y="3726959"/>
            <a:ext cx="1197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Chao</a:t>
            </a:r>
            <a:r>
              <a:rPr lang="en-US" sz="2000" baseline="-25000" dirty="0" err="1"/>
              <a:t>obs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7C529-2A16-4619-BD00-206C18D4D14B}"/>
              </a:ext>
            </a:extLst>
          </p:cNvPr>
          <p:cNvSpPr txBox="1"/>
          <p:nvPr/>
        </p:nvSpPr>
        <p:spPr>
          <a:xfrm>
            <a:off x="7592931" y="292387"/>
            <a:ext cx="1159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Dispersal force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BA233B-0CA4-45B9-A3B9-15F73B218EFE}"/>
              </a:ext>
            </a:extLst>
          </p:cNvPr>
          <p:cNvSpPr/>
          <p:nvPr/>
        </p:nvSpPr>
        <p:spPr>
          <a:xfrm>
            <a:off x="7439966" y="5376875"/>
            <a:ext cx="2736340" cy="50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Community dissimilarity (Chao’s </a:t>
            </a:r>
            <a:r>
              <a:rPr lang="el-GR" sz="2000" dirty="0">
                <a:solidFill>
                  <a:schemeClr val="tx1"/>
                </a:solidFill>
              </a:rPr>
              <a:t>β</a:t>
            </a:r>
            <a:r>
              <a:rPr lang="en-US" sz="2000" dirty="0">
                <a:solidFill>
                  <a:schemeClr val="tx1"/>
                </a:solidFill>
              </a:rPr>
              <a:t> diversity)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8E2B61-3063-41D1-A7F2-6E6404390338}"/>
              </a:ext>
            </a:extLst>
          </p:cNvPr>
          <p:cNvCxnSpPr>
            <a:cxnSpLocks/>
          </p:cNvCxnSpPr>
          <p:nvPr/>
        </p:nvCxnSpPr>
        <p:spPr>
          <a:xfrm>
            <a:off x="7549725" y="1150366"/>
            <a:ext cx="124569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777C16-368D-4692-8762-836C7F9CFC73}"/>
              </a:ext>
            </a:extLst>
          </p:cNvPr>
          <p:cNvSpPr txBox="1"/>
          <p:nvPr/>
        </p:nvSpPr>
        <p:spPr>
          <a:xfrm>
            <a:off x="0" y="0"/>
            <a:ext cx="6739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D</a:t>
            </a:r>
            <a:r>
              <a:rPr lang="en-US" sz="3200" b="1" dirty="0"/>
              <a:t>ispersal force</a:t>
            </a:r>
          </a:p>
          <a:p>
            <a:r>
              <a:rPr lang="en-US" sz="3200" dirty="0"/>
              <a:t>Positive 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divergent dispersal</a:t>
            </a:r>
          </a:p>
          <a:p>
            <a:r>
              <a:rPr lang="en-US" sz="3200" dirty="0"/>
              <a:t>Negative : </a:t>
            </a:r>
            <a:r>
              <a:rPr lang="en-US" altLang="zh-TW" sz="3200" dirty="0"/>
              <a:t>homogeneous dispersal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63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5D74429-BF83-4459-9CEE-5C8030211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3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1D6F406-72EB-4506-808E-24A28638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6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9F34E7D-1BF0-4973-BDF6-EC363977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text, map&#10;&#10;Description automatically generated">
            <a:extLst>
              <a:ext uri="{FF2B5EF4-FFF2-40B4-BE49-F238E27FC236}">
                <a16:creationId xmlns:a16="http://schemas.microsoft.com/office/drawing/2014/main" id="{8B24B93C-A5DA-4786-B94B-07F0056DA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75" y="0"/>
            <a:ext cx="7430937" cy="6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E0C12B6-1C7C-4B18-9ACE-F79F5FAA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784"/>
            <a:ext cx="11520488" cy="5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225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Feng-Hsun</dc:creator>
  <cp:lastModifiedBy>Chang, Feng-Hsun</cp:lastModifiedBy>
  <cp:revision>28</cp:revision>
  <dcterms:created xsi:type="dcterms:W3CDTF">2020-01-08T08:28:06Z</dcterms:created>
  <dcterms:modified xsi:type="dcterms:W3CDTF">2020-01-22T17:07:41Z</dcterms:modified>
</cp:coreProperties>
</file>