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74" r:id="rId5"/>
    <p:sldId id="272" r:id="rId6"/>
    <p:sldId id="273" r:id="rId7"/>
    <p:sldId id="271" r:id="rId8"/>
    <p:sldId id="270" r:id="rId9"/>
    <p:sldId id="278" r:id="rId10"/>
    <p:sldId id="277" r:id="rId11"/>
    <p:sldId id="280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8256-C28E-4430-9669-28D93091D77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D9A6-A915-4EEA-A353-37749945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0" y="-1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6E67F-6633-459A-A94F-3E9579C7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022881"/>
          </a:xfrm>
        </p:spPr>
        <p:txBody>
          <a:bodyPr anchor="ctr">
            <a:normAutofit/>
          </a:bodyPr>
          <a:lstStyle/>
          <a:p>
            <a:r>
              <a:rPr lang="en-US" b="1" dirty="0"/>
              <a:t>Mechanisms underlying the predator-prey diversity relationship in marine bacterioplankton </a:t>
            </a:r>
            <a:br>
              <a:rPr lang="en-US" b="1" dirty="0"/>
            </a:br>
            <a:r>
              <a:rPr lang="en-US" sz="4000" b="1" dirty="0"/>
              <a:t>– implications from the community assembly processes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177D0-EAFA-46BF-BEF3-2AB1B5C7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Feng-</a:t>
            </a:r>
            <a:r>
              <a:rPr lang="en-US" dirty="0" err="1">
                <a:solidFill>
                  <a:srgbClr val="FFFFFF"/>
                </a:solidFill>
              </a:rPr>
              <a:t>Hsun</a:t>
            </a:r>
            <a:r>
              <a:rPr lang="en-US" dirty="0">
                <a:solidFill>
                  <a:srgbClr val="FFFFFF"/>
                </a:solidFill>
              </a:rPr>
              <a:t> Oscar Chang</a:t>
            </a:r>
          </a:p>
          <a:p>
            <a:r>
              <a:rPr lang="en-US" dirty="0">
                <a:solidFill>
                  <a:srgbClr val="FFFFFF"/>
                </a:solidFill>
              </a:rPr>
              <a:t>@ IONTU 422 lab meeting</a:t>
            </a:r>
          </a:p>
        </p:txBody>
      </p:sp>
    </p:spTree>
    <p:extLst>
      <p:ext uri="{BB962C8B-B14F-4D97-AF65-F5344CB8AC3E}">
        <p14:creationId xmlns:p14="http://schemas.microsoft.com/office/powerpoint/2010/main" val="266303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DABCAC0-90F7-4B87-BC15-BC3BBBFB5D77}"/>
              </a:ext>
            </a:extLst>
          </p:cNvPr>
          <p:cNvGrpSpPr/>
          <p:nvPr/>
        </p:nvGrpSpPr>
        <p:grpSpPr>
          <a:xfrm>
            <a:off x="20" y="0"/>
            <a:ext cx="12191980" cy="6857999"/>
            <a:chOff x="108174" y="3065003"/>
            <a:chExt cx="12191980" cy="6857999"/>
          </a:xfrm>
        </p:grpSpPr>
        <p:pic>
          <p:nvPicPr>
            <p:cNvPr id="239" name="Picture 238" descr="A sunset over a body of water&#10;&#10;Description automatically generated">
              <a:extLst>
                <a:ext uri="{FF2B5EF4-FFF2-40B4-BE49-F238E27FC236}">
                  <a16:creationId xmlns:a16="http://schemas.microsoft.com/office/drawing/2014/main" id="{29A0298A-5F39-4F8F-AE9C-D42641ACE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07" b="9505"/>
            <a:stretch/>
          </p:blipFill>
          <p:spPr>
            <a:xfrm>
              <a:off x="108174" y="3065003"/>
              <a:ext cx="12191980" cy="6857999"/>
            </a:xfrm>
            <a:prstGeom prst="rect">
              <a:avLst/>
            </a:prstGeom>
          </p:spPr>
        </p:pic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81C1BAD-D18E-4413-A51C-76731FD0B659}"/>
                </a:ext>
              </a:extLst>
            </p:cNvPr>
            <p:cNvSpPr/>
            <p:nvPr/>
          </p:nvSpPr>
          <p:spPr>
            <a:xfrm>
              <a:off x="108174" y="3065003"/>
              <a:ext cx="12191980" cy="6857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436459C-7F0D-49A8-9BFE-0A3A33036CCF}"/>
              </a:ext>
            </a:extLst>
          </p:cNvPr>
          <p:cNvSpPr/>
          <p:nvPr/>
        </p:nvSpPr>
        <p:spPr>
          <a:xfrm>
            <a:off x="2536723" y="275303"/>
            <a:ext cx="7207045" cy="1750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Species pool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4F4DDA67-6D5A-411F-B484-1A1DB45822AD}"/>
              </a:ext>
            </a:extLst>
          </p:cNvPr>
          <p:cNvSpPr/>
          <p:nvPr/>
        </p:nvSpPr>
        <p:spPr>
          <a:xfrm>
            <a:off x="3913239" y="1248697"/>
            <a:ext cx="235974" cy="285135"/>
          </a:xfrm>
          <a:prstGeom prst="irregularSeal2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F704D606-6954-413F-A94F-3F8E5BABB5EB}"/>
              </a:ext>
            </a:extLst>
          </p:cNvPr>
          <p:cNvSpPr/>
          <p:nvPr/>
        </p:nvSpPr>
        <p:spPr>
          <a:xfrm>
            <a:off x="4611329" y="1376516"/>
            <a:ext cx="334296" cy="285134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1707EC9-07CB-4A03-95B9-CB5979D6811A}"/>
              </a:ext>
            </a:extLst>
          </p:cNvPr>
          <p:cNvSpPr/>
          <p:nvPr/>
        </p:nvSpPr>
        <p:spPr>
          <a:xfrm>
            <a:off x="5417574" y="1465006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90CB714-DBF2-46F9-9B54-6FAA4BDF952C}"/>
              </a:ext>
            </a:extLst>
          </p:cNvPr>
          <p:cNvSpPr/>
          <p:nvPr/>
        </p:nvSpPr>
        <p:spPr>
          <a:xfrm>
            <a:off x="4945625" y="1111045"/>
            <a:ext cx="334296" cy="2851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EA8DCA21-3EBF-40BD-B552-722942E1E789}"/>
              </a:ext>
            </a:extLst>
          </p:cNvPr>
          <p:cNvSpPr/>
          <p:nvPr/>
        </p:nvSpPr>
        <p:spPr>
          <a:xfrm>
            <a:off x="6617110" y="1533832"/>
            <a:ext cx="265471" cy="285135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11DB62A-8559-474F-872F-1AA59C83BBDF}"/>
              </a:ext>
            </a:extLst>
          </p:cNvPr>
          <p:cNvSpPr/>
          <p:nvPr/>
        </p:nvSpPr>
        <p:spPr>
          <a:xfrm>
            <a:off x="3746090" y="934065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DB356FA-97AB-4D0A-9A01-BBE840521F38}"/>
              </a:ext>
            </a:extLst>
          </p:cNvPr>
          <p:cNvSpPr/>
          <p:nvPr/>
        </p:nvSpPr>
        <p:spPr>
          <a:xfrm>
            <a:off x="6390966" y="1248697"/>
            <a:ext cx="226144" cy="285134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194220E-2CFB-42E6-82F9-0F4477A4B264}"/>
              </a:ext>
            </a:extLst>
          </p:cNvPr>
          <p:cNvSpPr/>
          <p:nvPr/>
        </p:nvSpPr>
        <p:spPr>
          <a:xfrm>
            <a:off x="7167716" y="1376516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785E2D88-EA6C-462A-B5AB-2E648F65DC81}"/>
              </a:ext>
            </a:extLst>
          </p:cNvPr>
          <p:cNvSpPr/>
          <p:nvPr/>
        </p:nvSpPr>
        <p:spPr>
          <a:xfrm>
            <a:off x="3264308" y="1248697"/>
            <a:ext cx="314635" cy="285134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Display 34">
            <a:extLst>
              <a:ext uri="{FF2B5EF4-FFF2-40B4-BE49-F238E27FC236}">
                <a16:creationId xmlns:a16="http://schemas.microsoft.com/office/drawing/2014/main" id="{A02F9A44-861A-46F8-8349-3154DA09E638}"/>
              </a:ext>
            </a:extLst>
          </p:cNvPr>
          <p:cNvSpPr/>
          <p:nvPr/>
        </p:nvSpPr>
        <p:spPr>
          <a:xfrm>
            <a:off x="8032955" y="1111045"/>
            <a:ext cx="334296" cy="265471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>
            <a:extLst>
              <a:ext uri="{FF2B5EF4-FFF2-40B4-BE49-F238E27FC236}">
                <a16:creationId xmlns:a16="http://schemas.microsoft.com/office/drawing/2014/main" id="{0C295E65-FDAD-4F96-81A8-1623F6B2A95D}"/>
              </a:ext>
            </a:extLst>
          </p:cNvPr>
          <p:cNvSpPr/>
          <p:nvPr/>
        </p:nvSpPr>
        <p:spPr>
          <a:xfrm>
            <a:off x="8839200" y="1248697"/>
            <a:ext cx="186812" cy="285134"/>
          </a:xfrm>
          <a:prstGeom prst="flowChartCol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135A0FF7-7D6A-4E67-9B33-971ADC1B84CA}"/>
              </a:ext>
            </a:extLst>
          </p:cNvPr>
          <p:cNvSpPr/>
          <p:nvPr/>
        </p:nvSpPr>
        <p:spPr>
          <a:xfrm rot="870698">
            <a:off x="5860025" y="1169095"/>
            <a:ext cx="353963" cy="373625"/>
          </a:xfrm>
          <a:prstGeom prst="quad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D462735-9E08-4D23-98DF-CCA280F3D910}"/>
              </a:ext>
            </a:extLst>
          </p:cNvPr>
          <p:cNvSpPr/>
          <p:nvPr/>
        </p:nvSpPr>
        <p:spPr>
          <a:xfrm>
            <a:off x="7433187" y="934065"/>
            <a:ext cx="334296" cy="26547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1EB00322-5F6C-47B5-8581-11B44051E994}"/>
              </a:ext>
            </a:extLst>
          </p:cNvPr>
          <p:cNvSpPr/>
          <p:nvPr/>
        </p:nvSpPr>
        <p:spPr>
          <a:xfrm>
            <a:off x="4306528" y="1465006"/>
            <a:ext cx="235974" cy="285135"/>
          </a:xfrm>
          <a:prstGeom prst="irregularSeal2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683BC5C-013A-4F56-8D50-4F08280D6EA3}"/>
              </a:ext>
            </a:extLst>
          </p:cNvPr>
          <p:cNvSpPr/>
          <p:nvPr/>
        </p:nvSpPr>
        <p:spPr>
          <a:xfrm>
            <a:off x="4295777" y="958645"/>
            <a:ext cx="334296" cy="2851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A719B543-8F1E-4191-985E-D3AAB3F76B0E}"/>
              </a:ext>
            </a:extLst>
          </p:cNvPr>
          <p:cNvSpPr/>
          <p:nvPr/>
        </p:nvSpPr>
        <p:spPr>
          <a:xfrm>
            <a:off x="7998539" y="1438541"/>
            <a:ext cx="314635" cy="285134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Collate 41">
            <a:extLst>
              <a:ext uri="{FF2B5EF4-FFF2-40B4-BE49-F238E27FC236}">
                <a16:creationId xmlns:a16="http://schemas.microsoft.com/office/drawing/2014/main" id="{B4E5F121-C1D2-407D-8A94-A0B4CF0FCC09}"/>
              </a:ext>
            </a:extLst>
          </p:cNvPr>
          <p:cNvSpPr/>
          <p:nvPr/>
        </p:nvSpPr>
        <p:spPr>
          <a:xfrm>
            <a:off x="3107455" y="854949"/>
            <a:ext cx="186812" cy="285134"/>
          </a:xfrm>
          <a:prstGeom prst="flowChartCol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Extract 42">
            <a:extLst>
              <a:ext uri="{FF2B5EF4-FFF2-40B4-BE49-F238E27FC236}">
                <a16:creationId xmlns:a16="http://schemas.microsoft.com/office/drawing/2014/main" id="{21ABAAE0-9EAC-4188-A917-8C2FF41BB328}"/>
              </a:ext>
            </a:extLst>
          </p:cNvPr>
          <p:cNvSpPr/>
          <p:nvPr/>
        </p:nvSpPr>
        <p:spPr>
          <a:xfrm rot="10800000">
            <a:off x="6934199" y="1076632"/>
            <a:ext cx="265471" cy="285135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1579135-79E0-4DDD-A51E-155E7670AC74}"/>
              </a:ext>
            </a:extLst>
          </p:cNvPr>
          <p:cNvSpPr/>
          <p:nvPr/>
        </p:nvSpPr>
        <p:spPr>
          <a:xfrm>
            <a:off x="5043948" y="1607573"/>
            <a:ext cx="334296" cy="26547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05A91332-E833-4F22-8848-8F669AFA0F12}"/>
              </a:ext>
            </a:extLst>
          </p:cNvPr>
          <p:cNvSpPr/>
          <p:nvPr/>
        </p:nvSpPr>
        <p:spPr>
          <a:xfrm>
            <a:off x="5978015" y="1581107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99E17B1F-455B-45B9-82C7-B8F5F305D073}"/>
              </a:ext>
            </a:extLst>
          </p:cNvPr>
          <p:cNvSpPr/>
          <p:nvPr/>
        </p:nvSpPr>
        <p:spPr>
          <a:xfrm>
            <a:off x="2698955" y="997516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247829AD-9B6E-491C-8C3B-6583202681DA}"/>
              </a:ext>
            </a:extLst>
          </p:cNvPr>
          <p:cNvSpPr/>
          <p:nvPr/>
        </p:nvSpPr>
        <p:spPr>
          <a:xfrm>
            <a:off x="8536855" y="925142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B5A7961B-1D22-4E49-B730-0BCAE68A3A3F}"/>
              </a:ext>
            </a:extLst>
          </p:cNvPr>
          <p:cNvSpPr/>
          <p:nvPr/>
        </p:nvSpPr>
        <p:spPr>
          <a:xfrm>
            <a:off x="9274508" y="1056968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07C944DA-00D5-45BB-85DD-8CD24FD92593}"/>
              </a:ext>
            </a:extLst>
          </p:cNvPr>
          <p:cNvSpPr/>
          <p:nvPr/>
        </p:nvSpPr>
        <p:spPr>
          <a:xfrm>
            <a:off x="3746090" y="569815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203E1FBE-3D7F-4D79-91D7-E5A71AF738D5}"/>
              </a:ext>
            </a:extLst>
          </p:cNvPr>
          <p:cNvSpPr/>
          <p:nvPr/>
        </p:nvSpPr>
        <p:spPr>
          <a:xfrm>
            <a:off x="7998539" y="703007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ACF427E-4E3A-4577-B755-4A455F06E1E3}"/>
              </a:ext>
            </a:extLst>
          </p:cNvPr>
          <p:cNvSpPr/>
          <p:nvPr/>
        </p:nvSpPr>
        <p:spPr>
          <a:xfrm>
            <a:off x="3898490" y="1086465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7AD6D557-AA2A-4C80-B68B-E075E335C817}"/>
              </a:ext>
            </a:extLst>
          </p:cNvPr>
          <p:cNvSpPr/>
          <p:nvPr/>
        </p:nvSpPr>
        <p:spPr>
          <a:xfrm>
            <a:off x="7549337" y="1514166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3070F481-1005-43DE-AB42-F0DECC584607}"/>
              </a:ext>
            </a:extLst>
          </p:cNvPr>
          <p:cNvSpPr/>
          <p:nvPr/>
        </p:nvSpPr>
        <p:spPr>
          <a:xfrm>
            <a:off x="4021394" y="1514166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6689AD13-16B2-4F69-B870-BA6A5637767D}"/>
              </a:ext>
            </a:extLst>
          </p:cNvPr>
          <p:cNvSpPr/>
          <p:nvPr/>
        </p:nvSpPr>
        <p:spPr>
          <a:xfrm rot="2700000">
            <a:off x="2819919" y="1828800"/>
            <a:ext cx="516194" cy="6463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E999DB-ACF8-4399-92AC-2907C0BA4713}"/>
              </a:ext>
            </a:extLst>
          </p:cNvPr>
          <p:cNvSpPr/>
          <p:nvPr/>
        </p:nvSpPr>
        <p:spPr>
          <a:xfrm>
            <a:off x="2440858" y="3699586"/>
            <a:ext cx="516194" cy="3714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C7050E8-641F-4109-AB46-8642B7B275E1}"/>
              </a:ext>
            </a:extLst>
          </p:cNvPr>
          <p:cNvGrpSpPr/>
          <p:nvPr/>
        </p:nvGrpSpPr>
        <p:grpSpPr>
          <a:xfrm>
            <a:off x="1967435" y="4389120"/>
            <a:ext cx="1463040" cy="1463040"/>
            <a:chOff x="1967435" y="5157829"/>
            <a:chExt cx="1463040" cy="1463040"/>
          </a:xfrm>
        </p:grpSpPr>
        <p:sp>
          <p:nvSpPr>
            <p:cNvPr id="188" name="Flowchart: Decision 187">
              <a:extLst>
                <a:ext uri="{FF2B5EF4-FFF2-40B4-BE49-F238E27FC236}">
                  <a16:creationId xmlns:a16="http://schemas.microsoft.com/office/drawing/2014/main" id="{96091EA9-66A8-4260-87A2-61EA2A8CE4E4}"/>
                </a:ext>
              </a:extLst>
            </p:cNvPr>
            <p:cNvSpPr/>
            <p:nvPr/>
          </p:nvSpPr>
          <p:spPr>
            <a:xfrm>
              <a:off x="2924447" y="5587535"/>
              <a:ext cx="235974" cy="285134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tial Circle 188">
              <a:extLst>
                <a:ext uri="{FF2B5EF4-FFF2-40B4-BE49-F238E27FC236}">
                  <a16:creationId xmlns:a16="http://schemas.microsoft.com/office/drawing/2014/main" id="{5696C547-F816-4513-84D2-301082C6DC2F}"/>
                </a:ext>
              </a:extLst>
            </p:cNvPr>
            <p:cNvSpPr/>
            <p:nvPr/>
          </p:nvSpPr>
          <p:spPr>
            <a:xfrm>
              <a:off x="2747670" y="6059939"/>
              <a:ext cx="314635" cy="285134"/>
            </a:xfrm>
            <a:prstGeom prst="pi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0" name="Explosion: 14 Points 189">
              <a:extLst>
                <a:ext uri="{FF2B5EF4-FFF2-40B4-BE49-F238E27FC236}">
                  <a16:creationId xmlns:a16="http://schemas.microsoft.com/office/drawing/2014/main" id="{2FD852CE-9828-4D5E-910E-170247326563}"/>
                </a:ext>
              </a:extLst>
            </p:cNvPr>
            <p:cNvSpPr/>
            <p:nvPr/>
          </p:nvSpPr>
          <p:spPr>
            <a:xfrm>
              <a:off x="2425558" y="6202505"/>
              <a:ext cx="235974" cy="28513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llate 190">
              <a:extLst>
                <a:ext uri="{FF2B5EF4-FFF2-40B4-BE49-F238E27FC236}">
                  <a16:creationId xmlns:a16="http://schemas.microsoft.com/office/drawing/2014/main" id="{CF673F37-3F24-4DF9-9571-E0C3DFBCE54B}"/>
                </a:ext>
              </a:extLst>
            </p:cNvPr>
            <p:cNvSpPr/>
            <p:nvPr/>
          </p:nvSpPr>
          <p:spPr>
            <a:xfrm>
              <a:off x="2590817" y="5666191"/>
              <a:ext cx="186812" cy="285134"/>
            </a:xfrm>
            <a:prstGeom prst="flowChartCol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Star: 5 Points 191">
              <a:extLst>
                <a:ext uri="{FF2B5EF4-FFF2-40B4-BE49-F238E27FC236}">
                  <a16:creationId xmlns:a16="http://schemas.microsoft.com/office/drawing/2014/main" id="{36D56A2E-4193-4F93-8CDE-37B8843E133C}"/>
                </a:ext>
              </a:extLst>
            </p:cNvPr>
            <p:cNvSpPr/>
            <p:nvPr/>
          </p:nvSpPr>
          <p:spPr>
            <a:xfrm>
              <a:off x="2182317" y="5808758"/>
              <a:ext cx="334297" cy="285135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Cloud 192">
              <a:extLst>
                <a:ext uri="{FF2B5EF4-FFF2-40B4-BE49-F238E27FC236}">
                  <a16:creationId xmlns:a16="http://schemas.microsoft.com/office/drawing/2014/main" id="{000ABA6E-DFA1-4D1B-99FC-0C91ED864371}"/>
                </a:ext>
              </a:extLst>
            </p:cNvPr>
            <p:cNvSpPr/>
            <p:nvPr/>
          </p:nvSpPr>
          <p:spPr>
            <a:xfrm>
              <a:off x="2349465" y="5336320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C2DC364C-00A0-4ED2-8F92-D9E631A37AFE}"/>
                </a:ext>
              </a:extLst>
            </p:cNvPr>
            <p:cNvSpPr/>
            <p:nvPr/>
          </p:nvSpPr>
          <p:spPr>
            <a:xfrm>
              <a:off x="1967435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1D87D6-45F9-4506-B37C-DE3A77661683}"/>
              </a:ext>
            </a:extLst>
          </p:cNvPr>
          <p:cNvSpPr/>
          <p:nvPr/>
        </p:nvSpPr>
        <p:spPr>
          <a:xfrm>
            <a:off x="1597742" y="4023360"/>
            <a:ext cx="220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community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CEB7488-E3BC-45DA-A42E-8B6BC17091E3}"/>
              </a:ext>
            </a:extLst>
          </p:cNvPr>
          <p:cNvGrpSpPr/>
          <p:nvPr/>
        </p:nvGrpSpPr>
        <p:grpSpPr>
          <a:xfrm>
            <a:off x="725651" y="2525003"/>
            <a:ext cx="10740698" cy="1080000"/>
            <a:chOff x="725651" y="2525003"/>
            <a:chExt cx="10740698" cy="1080000"/>
          </a:xfrm>
        </p:grpSpPr>
        <p:sp>
          <p:nvSpPr>
            <p:cNvPr id="16" name="圓角矩形 144">
              <a:extLst>
                <a:ext uri="{FF2B5EF4-FFF2-40B4-BE49-F238E27FC236}">
                  <a16:creationId xmlns:a16="http://schemas.microsoft.com/office/drawing/2014/main" id="{948B7297-25BA-4CF3-AD97-CA5BC817D384}"/>
                </a:ext>
              </a:extLst>
            </p:cNvPr>
            <p:cNvSpPr/>
            <p:nvPr/>
          </p:nvSpPr>
          <p:spPr>
            <a:xfrm>
              <a:off x="725651" y="2525003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 Divergent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圓角矩形 18">
              <a:extLst>
                <a:ext uri="{FF2B5EF4-FFF2-40B4-BE49-F238E27FC236}">
                  <a16:creationId xmlns:a16="http://schemas.microsoft.com/office/drawing/2014/main" id="{A9BD6AB6-95F3-440D-AD72-3A571EDF5401}"/>
                </a:ext>
              </a:extLst>
            </p:cNvPr>
            <p:cNvSpPr/>
            <p:nvPr/>
          </p:nvSpPr>
          <p:spPr>
            <a:xfrm>
              <a:off x="7351549" y="2525003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Homogeneous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AB7F62D7-0546-4F85-93BA-C0B35DB2965A}"/>
              </a:ext>
            </a:extLst>
          </p:cNvPr>
          <p:cNvSpPr/>
          <p:nvPr/>
        </p:nvSpPr>
        <p:spPr>
          <a:xfrm rot="18900000">
            <a:off x="9056932" y="1827250"/>
            <a:ext cx="516194" cy="6463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1972BD3-E51F-46E6-8D8B-13B841EDF3FA}"/>
              </a:ext>
            </a:extLst>
          </p:cNvPr>
          <p:cNvSpPr/>
          <p:nvPr/>
        </p:nvSpPr>
        <p:spPr>
          <a:xfrm>
            <a:off x="1385200" y="5965143"/>
            <a:ext cx="276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High α diversity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19214F5-44C8-4393-ADB9-717FDF52E462}"/>
              </a:ext>
            </a:extLst>
          </p:cNvPr>
          <p:cNvGrpSpPr/>
          <p:nvPr/>
        </p:nvGrpSpPr>
        <p:grpSpPr>
          <a:xfrm>
            <a:off x="8715389" y="4389120"/>
            <a:ext cx="1463040" cy="1463040"/>
            <a:chOff x="8715389" y="5157829"/>
            <a:chExt cx="1463040" cy="1463040"/>
          </a:xfrm>
        </p:grpSpPr>
        <p:sp>
          <p:nvSpPr>
            <p:cNvPr id="209" name="Star: 4 Points 208">
              <a:extLst>
                <a:ext uri="{FF2B5EF4-FFF2-40B4-BE49-F238E27FC236}">
                  <a16:creationId xmlns:a16="http://schemas.microsoft.com/office/drawing/2014/main" id="{586EE93D-723A-469B-813F-56848D116CE0}"/>
                </a:ext>
              </a:extLst>
            </p:cNvPr>
            <p:cNvSpPr/>
            <p:nvPr/>
          </p:nvSpPr>
          <p:spPr>
            <a:xfrm>
              <a:off x="9315247" y="5571169"/>
              <a:ext cx="334296" cy="285134"/>
            </a:xfrm>
            <a:prstGeom prst="star4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row: Chevron 209">
              <a:extLst>
                <a:ext uri="{FF2B5EF4-FFF2-40B4-BE49-F238E27FC236}">
                  <a16:creationId xmlns:a16="http://schemas.microsoft.com/office/drawing/2014/main" id="{63AAD864-AFEF-4C0A-839C-8D7F1F3E3F47}"/>
                </a:ext>
              </a:extLst>
            </p:cNvPr>
            <p:cNvSpPr/>
            <p:nvPr/>
          </p:nvSpPr>
          <p:spPr>
            <a:xfrm>
              <a:off x="9661312" y="5448709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56E8C661-C4EB-484D-B7FB-57158E371692}"/>
                </a:ext>
              </a:extLst>
            </p:cNvPr>
            <p:cNvSpPr/>
            <p:nvPr/>
          </p:nvSpPr>
          <p:spPr>
            <a:xfrm>
              <a:off x="8715389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row: Chevron 222">
              <a:extLst>
                <a:ext uri="{FF2B5EF4-FFF2-40B4-BE49-F238E27FC236}">
                  <a16:creationId xmlns:a16="http://schemas.microsoft.com/office/drawing/2014/main" id="{DDF817AE-5B0F-4FF9-BF93-E0D603437381}"/>
                </a:ext>
              </a:extLst>
            </p:cNvPr>
            <p:cNvSpPr/>
            <p:nvPr/>
          </p:nvSpPr>
          <p:spPr>
            <a:xfrm>
              <a:off x="8931744" y="5398617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Arrow: Chevron 223">
              <a:extLst>
                <a:ext uri="{FF2B5EF4-FFF2-40B4-BE49-F238E27FC236}">
                  <a16:creationId xmlns:a16="http://schemas.microsoft.com/office/drawing/2014/main" id="{2D2F643D-F4B1-4CD9-B812-8265D61734FC}"/>
                </a:ext>
              </a:extLst>
            </p:cNvPr>
            <p:cNvSpPr/>
            <p:nvPr/>
          </p:nvSpPr>
          <p:spPr>
            <a:xfrm>
              <a:off x="9558896" y="5828423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Arrow: Chevron 224">
              <a:extLst>
                <a:ext uri="{FF2B5EF4-FFF2-40B4-BE49-F238E27FC236}">
                  <a16:creationId xmlns:a16="http://schemas.microsoft.com/office/drawing/2014/main" id="{C5333038-029D-4B6B-B62B-D2BAB20765D3}"/>
                </a:ext>
              </a:extLst>
            </p:cNvPr>
            <p:cNvSpPr/>
            <p:nvPr/>
          </p:nvSpPr>
          <p:spPr>
            <a:xfrm>
              <a:off x="9036622" y="5854932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Arrow: Chevron 229">
              <a:extLst>
                <a:ext uri="{FF2B5EF4-FFF2-40B4-BE49-F238E27FC236}">
                  <a16:creationId xmlns:a16="http://schemas.microsoft.com/office/drawing/2014/main" id="{01F2C4AB-7352-44D1-9754-D7119BAF1637}"/>
                </a:ext>
              </a:extLst>
            </p:cNvPr>
            <p:cNvSpPr/>
            <p:nvPr/>
          </p:nvSpPr>
          <p:spPr>
            <a:xfrm>
              <a:off x="9327016" y="6244921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5" name="Arrow: Down 234">
            <a:extLst>
              <a:ext uri="{FF2B5EF4-FFF2-40B4-BE49-F238E27FC236}">
                <a16:creationId xmlns:a16="http://schemas.microsoft.com/office/drawing/2014/main" id="{A2A8C99D-C97F-424D-B9CD-CB053C9E9585}"/>
              </a:ext>
            </a:extLst>
          </p:cNvPr>
          <p:cNvSpPr/>
          <p:nvPr/>
        </p:nvSpPr>
        <p:spPr>
          <a:xfrm>
            <a:off x="9156891" y="3703320"/>
            <a:ext cx="516194" cy="3714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11CF57F-642C-42E2-BBE0-0435E32988BB}"/>
              </a:ext>
            </a:extLst>
          </p:cNvPr>
          <p:cNvSpPr/>
          <p:nvPr/>
        </p:nvSpPr>
        <p:spPr>
          <a:xfrm>
            <a:off x="8317568" y="4023360"/>
            <a:ext cx="220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community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3C53367-6B29-418F-83C5-687C4DB08520}"/>
              </a:ext>
            </a:extLst>
          </p:cNvPr>
          <p:cNvSpPr/>
          <p:nvPr/>
        </p:nvSpPr>
        <p:spPr>
          <a:xfrm>
            <a:off x="8036774" y="5960916"/>
            <a:ext cx="276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Low α diversity</a:t>
            </a:r>
          </a:p>
        </p:txBody>
      </p:sp>
    </p:spTree>
    <p:extLst>
      <p:ext uri="{BB962C8B-B14F-4D97-AF65-F5344CB8AC3E}">
        <p14:creationId xmlns:p14="http://schemas.microsoft.com/office/powerpoint/2010/main" val="137998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8E9FA2-C8D2-4E89-A2D1-BBD1BC96E630}"/>
              </a:ext>
            </a:extLst>
          </p:cNvPr>
          <p:cNvGrpSpPr/>
          <p:nvPr/>
        </p:nvGrpSpPr>
        <p:grpSpPr>
          <a:xfrm>
            <a:off x="20" y="0"/>
            <a:ext cx="12191980" cy="6857999"/>
            <a:chOff x="108174" y="3065003"/>
            <a:chExt cx="12191980" cy="6857999"/>
          </a:xfrm>
        </p:grpSpPr>
        <p:pic>
          <p:nvPicPr>
            <p:cNvPr id="109" name="Picture 108" descr="A sunset over a body of water&#10;&#10;Description automatically generated">
              <a:extLst>
                <a:ext uri="{FF2B5EF4-FFF2-40B4-BE49-F238E27FC236}">
                  <a16:creationId xmlns:a16="http://schemas.microsoft.com/office/drawing/2014/main" id="{EC22DCF8-D534-4F8B-A565-B85B8C991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07" b="9505"/>
            <a:stretch/>
          </p:blipFill>
          <p:spPr>
            <a:xfrm>
              <a:off x="108174" y="3065003"/>
              <a:ext cx="12191980" cy="6857999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C2DCCEB-BDD6-4674-848A-9013C17F62E3}"/>
                </a:ext>
              </a:extLst>
            </p:cNvPr>
            <p:cNvSpPr/>
            <p:nvPr/>
          </p:nvSpPr>
          <p:spPr>
            <a:xfrm>
              <a:off x="108174" y="3065003"/>
              <a:ext cx="12191980" cy="6857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436459C-7F0D-49A8-9BFE-0A3A33036CCF}"/>
              </a:ext>
            </a:extLst>
          </p:cNvPr>
          <p:cNvSpPr/>
          <p:nvPr/>
        </p:nvSpPr>
        <p:spPr>
          <a:xfrm>
            <a:off x="2536723" y="275303"/>
            <a:ext cx="7207045" cy="1750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Species pool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4F4DDA67-6D5A-411F-B484-1A1DB45822AD}"/>
              </a:ext>
            </a:extLst>
          </p:cNvPr>
          <p:cNvSpPr/>
          <p:nvPr/>
        </p:nvSpPr>
        <p:spPr>
          <a:xfrm>
            <a:off x="3913239" y="1248697"/>
            <a:ext cx="235974" cy="285135"/>
          </a:xfrm>
          <a:prstGeom prst="irregularSeal2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F704D606-6954-413F-A94F-3F8E5BABB5EB}"/>
              </a:ext>
            </a:extLst>
          </p:cNvPr>
          <p:cNvSpPr/>
          <p:nvPr/>
        </p:nvSpPr>
        <p:spPr>
          <a:xfrm>
            <a:off x="4611329" y="1376516"/>
            <a:ext cx="334296" cy="285134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1707EC9-07CB-4A03-95B9-CB5979D6811A}"/>
              </a:ext>
            </a:extLst>
          </p:cNvPr>
          <p:cNvSpPr/>
          <p:nvPr/>
        </p:nvSpPr>
        <p:spPr>
          <a:xfrm>
            <a:off x="5417574" y="1465006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90CB714-DBF2-46F9-9B54-6FAA4BDF952C}"/>
              </a:ext>
            </a:extLst>
          </p:cNvPr>
          <p:cNvSpPr/>
          <p:nvPr/>
        </p:nvSpPr>
        <p:spPr>
          <a:xfrm>
            <a:off x="4945625" y="1111045"/>
            <a:ext cx="334296" cy="2851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EA8DCA21-3EBF-40BD-B552-722942E1E789}"/>
              </a:ext>
            </a:extLst>
          </p:cNvPr>
          <p:cNvSpPr/>
          <p:nvPr/>
        </p:nvSpPr>
        <p:spPr>
          <a:xfrm>
            <a:off x="6617110" y="1533832"/>
            <a:ext cx="265471" cy="285135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11DB62A-8559-474F-872F-1AA59C83BBDF}"/>
              </a:ext>
            </a:extLst>
          </p:cNvPr>
          <p:cNvSpPr/>
          <p:nvPr/>
        </p:nvSpPr>
        <p:spPr>
          <a:xfrm>
            <a:off x="3746090" y="934065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DB356FA-97AB-4D0A-9A01-BBE840521F38}"/>
              </a:ext>
            </a:extLst>
          </p:cNvPr>
          <p:cNvSpPr/>
          <p:nvPr/>
        </p:nvSpPr>
        <p:spPr>
          <a:xfrm>
            <a:off x="6390966" y="1248697"/>
            <a:ext cx="226144" cy="285134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194220E-2CFB-42E6-82F9-0F4477A4B264}"/>
              </a:ext>
            </a:extLst>
          </p:cNvPr>
          <p:cNvSpPr/>
          <p:nvPr/>
        </p:nvSpPr>
        <p:spPr>
          <a:xfrm>
            <a:off x="7167716" y="1376516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785E2D88-EA6C-462A-B5AB-2E648F65DC81}"/>
              </a:ext>
            </a:extLst>
          </p:cNvPr>
          <p:cNvSpPr/>
          <p:nvPr/>
        </p:nvSpPr>
        <p:spPr>
          <a:xfrm>
            <a:off x="3264308" y="1248697"/>
            <a:ext cx="314635" cy="285134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Display 34">
            <a:extLst>
              <a:ext uri="{FF2B5EF4-FFF2-40B4-BE49-F238E27FC236}">
                <a16:creationId xmlns:a16="http://schemas.microsoft.com/office/drawing/2014/main" id="{A02F9A44-861A-46F8-8349-3154DA09E638}"/>
              </a:ext>
            </a:extLst>
          </p:cNvPr>
          <p:cNvSpPr/>
          <p:nvPr/>
        </p:nvSpPr>
        <p:spPr>
          <a:xfrm>
            <a:off x="8032955" y="1111045"/>
            <a:ext cx="334296" cy="265471"/>
          </a:xfrm>
          <a:prstGeom prst="flowChartDisp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>
            <a:extLst>
              <a:ext uri="{FF2B5EF4-FFF2-40B4-BE49-F238E27FC236}">
                <a16:creationId xmlns:a16="http://schemas.microsoft.com/office/drawing/2014/main" id="{0C295E65-FDAD-4F96-81A8-1623F6B2A95D}"/>
              </a:ext>
            </a:extLst>
          </p:cNvPr>
          <p:cNvSpPr/>
          <p:nvPr/>
        </p:nvSpPr>
        <p:spPr>
          <a:xfrm>
            <a:off x="8839200" y="1248697"/>
            <a:ext cx="186812" cy="285134"/>
          </a:xfrm>
          <a:prstGeom prst="flowChartCol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135A0FF7-7D6A-4E67-9B33-971ADC1B84CA}"/>
              </a:ext>
            </a:extLst>
          </p:cNvPr>
          <p:cNvSpPr/>
          <p:nvPr/>
        </p:nvSpPr>
        <p:spPr>
          <a:xfrm rot="870698">
            <a:off x="5860025" y="1169095"/>
            <a:ext cx="353963" cy="373625"/>
          </a:xfrm>
          <a:prstGeom prst="quad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D462735-9E08-4D23-98DF-CCA280F3D910}"/>
              </a:ext>
            </a:extLst>
          </p:cNvPr>
          <p:cNvSpPr/>
          <p:nvPr/>
        </p:nvSpPr>
        <p:spPr>
          <a:xfrm>
            <a:off x="7433187" y="934065"/>
            <a:ext cx="334296" cy="26547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1EB00322-5F6C-47B5-8581-11B44051E994}"/>
              </a:ext>
            </a:extLst>
          </p:cNvPr>
          <p:cNvSpPr/>
          <p:nvPr/>
        </p:nvSpPr>
        <p:spPr>
          <a:xfrm>
            <a:off x="4306528" y="1465006"/>
            <a:ext cx="235974" cy="285135"/>
          </a:xfrm>
          <a:prstGeom prst="irregularSeal2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683BC5C-013A-4F56-8D50-4F08280D6EA3}"/>
              </a:ext>
            </a:extLst>
          </p:cNvPr>
          <p:cNvSpPr/>
          <p:nvPr/>
        </p:nvSpPr>
        <p:spPr>
          <a:xfrm>
            <a:off x="4295777" y="958645"/>
            <a:ext cx="334296" cy="2851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A719B543-8F1E-4191-985E-D3AAB3F76B0E}"/>
              </a:ext>
            </a:extLst>
          </p:cNvPr>
          <p:cNvSpPr/>
          <p:nvPr/>
        </p:nvSpPr>
        <p:spPr>
          <a:xfrm>
            <a:off x="7998539" y="1438541"/>
            <a:ext cx="314635" cy="285134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Collate 41">
            <a:extLst>
              <a:ext uri="{FF2B5EF4-FFF2-40B4-BE49-F238E27FC236}">
                <a16:creationId xmlns:a16="http://schemas.microsoft.com/office/drawing/2014/main" id="{B4E5F121-C1D2-407D-8A94-A0B4CF0FCC09}"/>
              </a:ext>
            </a:extLst>
          </p:cNvPr>
          <p:cNvSpPr/>
          <p:nvPr/>
        </p:nvSpPr>
        <p:spPr>
          <a:xfrm>
            <a:off x="3107455" y="854949"/>
            <a:ext cx="186812" cy="285134"/>
          </a:xfrm>
          <a:prstGeom prst="flowChartCol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Extract 42">
            <a:extLst>
              <a:ext uri="{FF2B5EF4-FFF2-40B4-BE49-F238E27FC236}">
                <a16:creationId xmlns:a16="http://schemas.microsoft.com/office/drawing/2014/main" id="{21ABAAE0-9EAC-4188-A917-8C2FF41BB328}"/>
              </a:ext>
            </a:extLst>
          </p:cNvPr>
          <p:cNvSpPr/>
          <p:nvPr/>
        </p:nvSpPr>
        <p:spPr>
          <a:xfrm rot="10800000">
            <a:off x="6934199" y="1076632"/>
            <a:ext cx="265471" cy="285135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1579135-79E0-4DDD-A51E-155E7670AC74}"/>
              </a:ext>
            </a:extLst>
          </p:cNvPr>
          <p:cNvSpPr/>
          <p:nvPr/>
        </p:nvSpPr>
        <p:spPr>
          <a:xfrm>
            <a:off x="5043948" y="1607573"/>
            <a:ext cx="334296" cy="26547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05A91332-E833-4F22-8848-8F669AFA0F12}"/>
              </a:ext>
            </a:extLst>
          </p:cNvPr>
          <p:cNvSpPr/>
          <p:nvPr/>
        </p:nvSpPr>
        <p:spPr>
          <a:xfrm>
            <a:off x="5978015" y="1581107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99E17B1F-455B-45B9-82C7-B8F5F305D073}"/>
              </a:ext>
            </a:extLst>
          </p:cNvPr>
          <p:cNvSpPr/>
          <p:nvPr/>
        </p:nvSpPr>
        <p:spPr>
          <a:xfrm>
            <a:off x="2698955" y="997516"/>
            <a:ext cx="334297" cy="28513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247829AD-9B6E-491C-8C3B-6583202681DA}"/>
              </a:ext>
            </a:extLst>
          </p:cNvPr>
          <p:cNvSpPr/>
          <p:nvPr/>
        </p:nvSpPr>
        <p:spPr>
          <a:xfrm>
            <a:off x="8536855" y="925142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B5A7961B-1D22-4E49-B730-0BCAE68A3A3F}"/>
              </a:ext>
            </a:extLst>
          </p:cNvPr>
          <p:cNvSpPr/>
          <p:nvPr/>
        </p:nvSpPr>
        <p:spPr>
          <a:xfrm>
            <a:off x="9274508" y="1056968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07C944DA-00D5-45BB-85DD-8CD24FD92593}"/>
              </a:ext>
            </a:extLst>
          </p:cNvPr>
          <p:cNvSpPr/>
          <p:nvPr/>
        </p:nvSpPr>
        <p:spPr>
          <a:xfrm>
            <a:off x="3746090" y="569815"/>
            <a:ext cx="334297" cy="28513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203E1FBE-3D7F-4D79-91D7-E5A71AF738D5}"/>
              </a:ext>
            </a:extLst>
          </p:cNvPr>
          <p:cNvSpPr/>
          <p:nvPr/>
        </p:nvSpPr>
        <p:spPr>
          <a:xfrm>
            <a:off x="7998539" y="703007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ACF427E-4E3A-4577-B755-4A455F06E1E3}"/>
              </a:ext>
            </a:extLst>
          </p:cNvPr>
          <p:cNvSpPr/>
          <p:nvPr/>
        </p:nvSpPr>
        <p:spPr>
          <a:xfrm>
            <a:off x="3898490" y="1086465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7AD6D557-AA2A-4C80-B68B-E075E335C817}"/>
              </a:ext>
            </a:extLst>
          </p:cNvPr>
          <p:cNvSpPr/>
          <p:nvPr/>
        </p:nvSpPr>
        <p:spPr>
          <a:xfrm>
            <a:off x="7549337" y="1514166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3070F481-1005-43DE-AB42-F0DECC584607}"/>
              </a:ext>
            </a:extLst>
          </p:cNvPr>
          <p:cNvSpPr/>
          <p:nvPr/>
        </p:nvSpPr>
        <p:spPr>
          <a:xfrm>
            <a:off x="4021394" y="1514166"/>
            <a:ext cx="235974" cy="28513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6689AD13-16B2-4F69-B870-BA6A5637767D}"/>
              </a:ext>
            </a:extLst>
          </p:cNvPr>
          <p:cNvSpPr/>
          <p:nvPr/>
        </p:nvSpPr>
        <p:spPr>
          <a:xfrm rot="2700000">
            <a:off x="2819919" y="1828800"/>
            <a:ext cx="516194" cy="6463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E999DB-ACF8-4399-92AC-2907C0BA4713}"/>
              </a:ext>
            </a:extLst>
          </p:cNvPr>
          <p:cNvSpPr/>
          <p:nvPr/>
        </p:nvSpPr>
        <p:spPr>
          <a:xfrm>
            <a:off x="2440858" y="3699586"/>
            <a:ext cx="516194" cy="3714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1D87D6-45F9-4506-B37C-DE3A77661683}"/>
              </a:ext>
            </a:extLst>
          </p:cNvPr>
          <p:cNvSpPr/>
          <p:nvPr/>
        </p:nvSpPr>
        <p:spPr>
          <a:xfrm>
            <a:off x="1597742" y="4023360"/>
            <a:ext cx="220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communities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CEB7488-E3BC-45DA-A42E-8B6BC17091E3}"/>
              </a:ext>
            </a:extLst>
          </p:cNvPr>
          <p:cNvGrpSpPr/>
          <p:nvPr/>
        </p:nvGrpSpPr>
        <p:grpSpPr>
          <a:xfrm>
            <a:off x="725651" y="2525003"/>
            <a:ext cx="10740698" cy="1080000"/>
            <a:chOff x="725651" y="2525003"/>
            <a:chExt cx="10740698" cy="1080000"/>
          </a:xfrm>
        </p:grpSpPr>
        <p:sp>
          <p:nvSpPr>
            <p:cNvPr id="16" name="圓角矩形 144">
              <a:extLst>
                <a:ext uri="{FF2B5EF4-FFF2-40B4-BE49-F238E27FC236}">
                  <a16:creationId xmlns:a16="http://schemas.microsoft.com/office/drawing/2014/main" id="{948B7297-25BA-4CF3-AD97-CA5BC817D384}"/>
                </a:ext>
              </a:extLst>
            </p:cNvPr>
            <p:cNvSpPr/>
            <p:nvPr/>
          </p:nvSpPr>
          <p:spPr>
            <a:xfrm>
              <a:off x="725651" y="2525003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 Divergent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圓角矩形 18">
              <a:extLst>
                <a:ext uri="{FF2B5EF4-FFF2-40B4-BE49-F238E27FC236}">
                  <a16:creationId xmlns:a16="http://schemas.microsoft.com/office/drawing/2014/main" id="{A9BD6AB6-95F3-440D-AD72-3A571EDF5401}"/>
                </a:ext>
              </a:extLst>
            </p:cNvPr>
            <p:cNvSpPr/>
            <p:nvPr/>
          </p:nvSpPr>
          <p:spPr>
            <a:xfrm>
              <a:off x="7351549" y="2525003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Homogeneous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AB7F62D7-0546-4F85-93BA-C0B35DB2965A}"/>
              </a:ext>
            </a:extLst>
          </p:cNvPr>
          <p:cNvSpPr/>
          <p:nvPr/>
        </p:nvSpPr>
        <p:spPr>
          <a:xfrm rot="18900000">
            <a:off x="9056932" y="1827250"/>
            <a:ext cx="516194" cy="6463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1972BD3-E51F-46E6-8D8B-13B841EDF3FA}"/>
              </a:ext>
            </a:extLst>
          </p:cNvPr>
          <p:cNvSpPr/>
          <p:nvPr/>
        </p:nvSpPr>
        <p:spPr>
          <a:xfrm>
            <a:off x="1385200" y="5965143"/>
            <a:ext cx="276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High </a:t>
            </a:r>
            <a:r>
              <a:rPr lang="el-GR" sz="3200" dirty="0">
                <a:solidFill>
                  <a:srgbClr val="FFC000"/>
                </a:solidFill>
              </a:rPr>
              <a:t>β</a:t>
            </a:r>
            <a:r>
              <a:rPr lang="en-US" sz="3200" dirty="0">
                <a:solidFill>
                  <a:srgbClr val="FFC000"/>
                </a:solidFill>
              </a:rPr>
              <a:t> diversity</a:t>
            </a:r>
          </a:p>
        </p:txBody>
      </p:sp>
      <p:sp>
        <p:nvSpPr>
          <p:cNvPr id="235" name="Arrow: Down 234">
            <a:extLst>
              <a:ext uri="{FF2B5EF4-FFF2-40B4-BE49-F238E27FC236}">
                <a16:creationId xmlns:a16="http://schemas.microsoft.com/office/drawing/2014/main" id="{A2A8C99D-C97F-424D-B9CD-CB053C9E9585}"/>
              </a:ext>
            </a:extLst>
          </p:cNvPr>
          <p:cNvSpPr/>
          <p:nvPr/>
        </p:nvSpPr>
        <p:spPr>
          <a:xfrm>
            <a:off x="9156891" y="3703320"/>
            <a:ext cx="516194" cy="3714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11CF57F-642C-42E2-BBE0-0435E32988BB}"/>
              </a:ext>
            </a:extLst>
          </p:cNvPr>
          <p:cNvSpPr/>
          <p:nvPr/>
        </p:nvSpPr>
        <p:spPr>
          <a:xfrm>
            <a:off x="8317568" y="4023360"/>
            <a:ext cx="220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community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3C53367-6B29-418F-83C5-687C4DB08520}"/>
              </a:ext>
            </a:extLst>
          </p:cNvPr>
          <p:cNvSpPr/>
          <p:nvPr/>
        </p:nvSpPr>
        <p:spPr>
          <a:xfrm>
            <a:off x="8036774" y="5960916"/>
            <a:ext cx="276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Low </a:t>
            </a:r>
            <a:r>
              <a:rPr lang="el-GR" sz="3200" dirty="0">
                <a:solidFill>
                  <a:srgbClr val="FFC000"/>
                </a:solidFill>
              </a:rPr>
              <a:t>β</a:t>
            </a:r>
            <a:r>
              <a:rPr lang="en-US" sz="3200" dirty="0">
                <a:solidFill>
                  <a:srgbClr val="FFC000"/>
                </a:solidFill>
              </a:rPr>
              <a:t> diversity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197F9F-E8F2-4A1D-944A-C3FB14660C5C}"/>
              </a:ext>
            </a:extLst>
          </p:cNvPr>
          <p:cNvGrpSpPr/>
          <p:nvPr/>
        </p:nvGrpSpPr>
        <p:grpSpPr>
          <a:xfrm>
            <a:off x="310896" y="4389120"/>
            <a:ext cx="1463040" cy="1463040"/>
            <a:chOff x="394945" y="5157829"/>
            <a:chExt cx="1463040" cy="1463040"/>
          </a:xfrm>
        </p:grpSpPr>
        <p:sp>
          <p:nvSpPr>
            <p:cNvPr id="58" name="Flowchart: Decision 57">
              <a:extLst>
                <a:ext uri="{FF2B5EF4-FFF2-40B4-BE49-F238E27FC236}">
                  <a16:creationId xmlns:a16="http://schemas.microsoft.com/office/drawing/2014/main" id="{560B08E9-0898-4DCA-85C1-59F15AD83F73}"/>
                </a:ext>
              </a:extLst>
            </p:cNvPr>
            <p:cNvSpPr/>
            <p:nvPr/>
          </p:nvSpPr>
          <p:spPr>
            <a:xfrm>
              <a:off x="1351957" y="5587535"/>
              <a:ext cx="235974" cy="285134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artial Circle 58">
              <a:extLst>
                <a:ext uri="{FF2B5EF4-FFF2-40B4-BE49-F238E27FC236}">
                  <a16:creationId xmlns:a16="http://schemas.microsoft.com/office/drawing/2014/main" id="{5DA8D035-057F-4BC6-8315-F4F351D8874A}"/>
                </a:ext>
              </a:extLst>
            </p:cNvPr>
            <p:cNvSpPr/>
            <p:nvPr/>
          </p:nvSpPr>
          <p:spPr>
            <a:xfrm>
              <a:off x="1175180" y="6059939"/>
              <a:ext cx="314635" cy="285134"/>
            </a:xfrm>
            <a:prstGeom prst="pi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Explosion: 14 Points 59">
              <a:extLst>
                <a:ext uri="{FF2B5EF4-FFF2-40B4-BE49-F238E27FC236}">
                  <a16:creationId xmlns:a16="http://schemas.microsoft.com/office/drawing/2014/main" id="{4D576D52-1F87-4D44-B0D4-1835285920E9}"/>
                </a:ext>
              </a:extLst>
            </p:cNvPr>
            <p:cNvSpPr/>
            <p:nvPr/>
          </p:nvSpPr>
          <p:spPr>
            <a:xfrm>
              <a:off x="853068" y="6202505"/>
              <a:ext cx="235974" cy="28513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llate 60">
              <a:extLst>
                <a:ext uri="{FF2B5EF4-FFF2-40B4-BE49-F238E27FC236}">
                  <a16:creationId xmlns:a16="http://schemas.microsoft.com/office/drawing/2014/main" id="{5A558927-6D9F-4CB9-A20C-6E9D85D7FA5B}"/>
                </a:ext>
              </a:extLst>
            </p:cNvPr>
            <p:cNvSpPr/>
            <p:nvPr/>
          </p:nvSpPr>
          <p:spPr>
            <a:xfrm>
              <a:off x="1018327" y="5666191"/>
              <a:ext cx="186812" cy="285134"/>
            </a:xfrm>
            <a:prstGeom prst="flowChartCol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Star: 5 Points 61">
              <a:extLst>
                <a:ext uri="{FF2B5EF4-FFF2-40B4-BE49-F238E27FC236}">
                  <a16:creationId xmlns:a16="http://schemas.microsoft.com/office/drawing/2014/main" id="{B79EFE93-BAE2-4E8B-8631-8F1E3320457C}"/>
                </a:ext>
              </a:extLst>
            </p:cNvPr>
            <p:cNvSpPr/>
            <p:nvPr/>
          </p:nvSpPr>
          <p:spPr>
            <a:xfrm>
              <a:off x="609827" y="5808758"/>
              <a:ext cx="334297" cy="285135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EA0B172B-6BB6-4AFF-B2C5-56C9645BEBD1}"/>
                </a:ext>
              </a:extLst>
            </p:cNvPr>
            <p:cNvSpPr/>
            <p:nvPr/>
          </p:nvSpPr>
          <p:spPr>
            <a:xfrm>
              <a:off x="776975" y="5336320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A6D6701-AFF7-4F5A-B7FF-A42D64A13C3B}"/>
                </a:ext>
              </a:extLst>
            </p:cNvPr>
            <p:cNvSpPr/>
            <p:nvPr/>
          </p:nvSpPr>
          <p:spPr>
            <a:xfrm>
              <a:off x="394945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83D39C-EF59-4C0E-8B72-7A2E30817F8A}"/>
              </a:ext>
            </a:extLst>
          </p:cNvPr>
          <p:cNvGrpSpPr/>
          <p:nvPr/>
        </p:nvGrpSpPr>
        <p:grpSpPr>
          <a:xfrm>
            <a:off x="1965960" y="4389120"/>
            <a:ext cx="1463040" cy="1463040"/>
            <a:chOff x="2045963" y="5157829"/>
            <a:chExt cx="1463040" cy="1463040"/>
          </a:xfrm>
        </p:grpSpPr>
        <p:sp>
          <p:nvSpPr>
            <p:cNvPr id="65" name="Star: 4 Points 64">
              <a:extLst>
                <a:ext uri="{FF2B5EF4-FFF2-40B4-BE49-F238E27FC236}">
                  <a16:creationId xmlns:a16="http://schemas.microsoft.com/office/drawing/2014/main" id="{63B67CBE-FB69-4D24-BFC0-C64C757D3EE6}"/>
                </a:ext>
              </a:extLst>
            </p:cNvPr>
            <p:cNvSpPr/>
            <p:nvPr/>
          </p:nvSpPr>
          <p:spPr>
            <a:xfrm>
              <a:off x="2500180" y="6192674"/>
              <a:ext cx="334296" cy="285134"/>
            </a:xfrm>
            <a:prstGeom prst="star4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03B3C855-282A-4005-A0EC-5C2A18FC44A7}"/>
                </a:ext>
              </a:extLst>
            </p:cNvPr>
            <p:cNvSpPr/>
            <p:nvPr/>
          </p:nvSpPr>
          <p:spPr>
            <a:xfrm>
              <a:off x="2834476" y="5927203"/>
              <a:ext cx="334296" cy="28513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D3EC3DD7-EA52-4244-A0D5-62281D20F754}"/>
                </a:ext>
              </a:extLst>
            </p:cNvPr>
            <p:cNvSpPr/>
            <p:nvPr/>
          </p:nvSpPr>
          <p:spPr>
            <a:xfrm>
              <a:off x="2184628" y="5774803"/>
              <a:ext cx="334296" cy="28513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Chevron 67">
              <a:extLst>
                <a:ext uri="{FF2B5EF4-FFF2-40B4-BE49-F238E27FC236}">
                  <a16:creationId xmlns:a16="http://schemas.microsoft.com/office/drawing/2014/main" id="{704D19BB-1776-4B6C-9EF4-CD587A175166}"/>
                </a:ext>
              </a:extLst>
            </p:cNvPr>
            <p:cNvSpPr/>
            <p:nvPr/>
          </p:nvSpPr>
          <p:spPr>
            <a:xfrm>
              <a:off x="2600271" y="5509333"/>
              <a:ext cx="334296" cy="26547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Flowchart: Decision 68">
              <a:extLst>
                <a:ext uri="{FF2B5EF4-FFF2-40B4-BE49-F238E27FC236}">
                  <a16:creationId xmlns:a16="http://schemas.microsoft.com/office/drawing/2014/main" id="{60534B58-95E9-4F95-B451-B7943075D508}"/>
                </a:ext>
              </a:extLst>
            </p:cNvPr>
            <p:cNvSpPr/>
            <p:nvPr/>
          </p:nvSpPr>
          <p:spPr>
            <a:xfrm>
              <a:off x="2915071" y="5307317"/>
              <a:ext cx="235974" cy="285134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9B4947C-F70C-42F3-A425-E69F300A9CBA}"/>
                </a:ext>
              </a:extLst>
            </p:cNvPr>
            <p:cNvSpPr/>
            <p:nvPr/>
          </p:nvSpPr>
          <p:spPr>
            <a:xfrm>
              <a:off x="2045963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762088-7D59-41C3-AB88-087C711955B8}"/>
              </a:ext>
            </a:extLst>
          </p:cNvPr>
          <p:cNvGrpSpPr/>
          <p:nvPr/>
        </p:nvGrpSpPr>
        <p:grpSpPr>
          <a:xfrm>
            <a:off x="3611880" y="4389120"/>
            <a:ext cx="1463040" cy="1463040"/>
            <a:chOff x="3692995" y="5157829"/>
            <a:chExt cx="1463040" cy="1463040"/>
          </a:xfrm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52361F38-E89C-43B9-8566-191633F5E003}"/>
                </a:ext>
              </a:extLst>
            </p:cNvPr>
            <p:cNvSpPr/>
            <p:nvPr/>
          </p:nvSpPr>
          <p:spPr>
            <a:xfrm>
              <a:off x="4557217" y="6162723"/>
              <a:ext cx="265471" cy="28513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1612253B-BBBC-4FFE-95DE-CD8309964E41}"/>
                </a:ext>
              </a:extLst>
            </p:cNvPr>
            <p:cNvSpPr/>
            <p:nvPr/>
          </p:nvSpPr>
          <p:spPr>
            <a:xfrm>
              <a:off x="4291532" y="6054215"/>
              <a:ext cx="226144" cy="285134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Display 72">
              <a:extLst>
                <a:ext uri="{FF2B5EF4-FFF2-40B4-BE49-F238E27FC236}">
                  <a16:creationId xmlns:a16="http://schemas.microsoft.com/office/drawing/2014/main" id="{0327E6A2-BE15-493F-B94D-6C79DCB6C71F}"/>
                </a:ext>
              </a:extLst>
            </p:cNvPr>
            <p:cNvSpPr/>
            <p:nvPr/>
          </p:nvSpPr>
          <p:spPr>
            <a:xfrm>
              <a:off x="3994263" y="5569246"/>
              <a:ext cx="334296" cy="265471"/>
            </a:xfrm>
            <a:prstGeom prst="flowChartDisp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llate 73">
              <a:extLst>
                <a:ext uri="{FF2B5EF4-FFF2-40B4-BE49-F238E27FC236}">
                  <a16:creationId xmlns:a16="http://schemas.microsoft.com/office/drawing/2014/main" id="{DF45EB4A-B8EC-48C5-B516-76A0F3874938}"/>
                </a:ext>
              </a:extLst>
            </p:cNvPr>
            <p:cNvSpPr/>
            <p:nvPr/>
          </p:nvSpPr>
          <p:spPr>
            <a:xfrm>
              <a:off x="4575593" y="5434328"/>
              <a:ext cx="186812" cy="285134"/>
            </a:xfrm>
            <a:prstGeom prst="flowChartCol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allout: Quad Arrow 74">
              <a:extLst>
                <a:ext uri="{FF2B5EF4-FFF2-40B4-BE49-F238E27FC236}">
                  <a16:creationId xmlns:a16="http://schemas.microsoft.com/office/drawing/2014/main" id="{0390513D-C2C4-4E1D-91F9-57C644AAD5DB}"/>
                </a:ext>
              </a:extLst>
            </p:cNvPr>
            <p:cNvSpPr/>
            <p:nvPr/>
          </p:nvSpPr>
          <p:spPr>
            <a:xfrm rot="870698">
              <a:off x="3760591" y="5974613"/>
              <a:ext cx="353963" cy="373625"/>
            </a:xfrm>
            <a:prstGeom prst="quadArrowCallo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Extract 75">
              <a:extLst>
                <a:ext uri="{FF2B5EF4-FFF2-40B4-BE49-F238E27FC236}">
                  <a16:creationId xmlns:a16="http://schemas.microsoft.com/office/drawing/2014/main" id="{A5C4CFF2-AB4F-453F-BC30-4205EA483C24}"/>
                </a:ext>
              </a:extLst>
            </p:cNvPr>
            <p:cNvSpPr/>
            <p:nvPr/>
          </p:nvSpPr>
          <p:spPr>
            <a:xfrm rot="10800000">
              <a:off x="4834765" y="5882150"/>
              <a:ext cx="265471" cy="28513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5E559A90-50C5-4A4B-B304-8AD2AB40875A}"/>
                </a:ext>
              </a:extLst>
            </p:cNvPr>
            <p:cNvSpPr/>
            <p:nvPr/>
          </p:nvSpPr>
          <p:spPr>
            <a:xfrm>
              <a:off x="3692995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A68F20-19BA-47BA-93AA-B44DD4365871}"/>
              </a:ext>
            </a:extLst>
          </p:cNvPr>
          <p:cNvGrpSpPr/>
          <p:nvPr/>
        </p:nvGrpSpPr>
        <p:grpSpPr>
          <a:xfrm>
            <a:off x="7035965" y="4389120"/>
            <a:ext cx="1463040" cy="1463040"/>
            <a:chOff x="7035965" y="5157829"/>
            <a:chExt cx="1463040" cy="1463040"/>
          </a:xfrm>
        </p:grpSpPr>
        <p:sp>
          <p:nvSpPr>
            <p:cNvPr id="82" name="Explosion: 14 Points 81">
              <a:extLst>
                <a:ext uri="{FF2B5EF4-FFF2-40B4-BE49-F238E27FC236}">
                  <a16:creationId xmlns:a16="http://schemas.microsoft.com/office/drawing/2014/main" id="{96C37409-8914-4B31-8B55-B314E1A1EC42}"/>
                </a:ext>
              </a:extLst>
            </p:cNvPr>
            <p:cNvSpPr/>
            <p:nvPr/>
          </p:nvSpPr>
          <p:spPr>
            <a:xfrm>
              <a:off x="7494088" y="6202505"/>
              <a:ext cx="235974" cy="28513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F401220C-F6D1-4EDA-B417-5EE8555FBE7F}"/>
                </a:ext>
              </a:extLst>
            </p:cNvPr>
            <p:cNvSpPr/>
            <p:nvPr/>
          </p:nvSpPr>
          <p:spPr>
            <a:xfrm>
              <a:off x="7417995" y="5336320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8C0FE3D9-5168-4D86-8D87-5A3C2E63AA17}"/>
                </a:ext>
              </a:extLst>
            </p:cNvPr>
            <p:cNvSpPr/>
            <p:nvPr/>
          </p:nvSpPr>
          <p:spPr>
            <a:xfrm>
              <a:off x="7035965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loud 84">
              <a:extLst>
                <a:ext uri="{FF2B5EF4-FFF2-40B4-BE49-F238E27FC236}">
                  <a16:creationId xmlns:a16="http://schemas.microsoft.com/office/drawing/2014/main" id="{778F2A7F-5EBF-4A26-B85E-5D85DA6ED3C9}"/>
                </a:ext>
              </a:extLst>
            </p:cNvPr>
            <p:cNvSpPr/>
            <p:nvPr/>
          </p:nvSpPr>
          <p:spPr>
            <a:xfrm>
              <a:off x="7936284" y="5449884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BA64445B-767D-4CCA-A502-5771C3E5DB74}"/>
                </a:ext>
              </a:extLst>
            </p:cNvPr>
            <p:cNvSpPr/>
            <p:nvPr/>
          </p:nvSpPr>
          <p:spPr>
            <a:xfrm>
              <a:off x="7932922" y="6008676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CE5AF839-57E4-4893-BCBC-16AE1B9FD915}"/>
                </a:ext>
              </a:extLst>
            </p:cNvPr>
            <p:cNvSpPr/>
            <p:nvPr/>
          </p:nvSpPr>
          <p:spPr>
            <a:xfrm>
              <a:off x="7223620" y="5784142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22232004-98EA-47D7-8F2C-9D1677115C40}"/>
                </a:ext>
              </a:extLst>
            </p:cNvPr>
            <p:cNvSpPr/>
            <p:nvPr/>
          </p:nvSpPr>
          <p:spPr>
            <a:xfrm>
              <a:off x="7634348" y="5708190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1A91438-7CA5-4099-86AB-8C468E2961DB}"/>
              </a:ext>
            </a:extLst>
          </p:cNvPr>
          <p:cNvGrpSpPr/>
          <p:nvPr/>
        </p:nvGrpSpPr>
        <p:grpSpPr>
          <a:xfrm>
            <a:off x="8715389" y="4389120"/>
            <a:ext cx="1463040" cy="1463040"/>
            <a:chOff x="8715389" y="5157829"/>
            <a:chExt cx="1463040" cy="1463040"/>
          </a:xfrm>
        </p:grpSpPr>
        <p:sp>
          <p:nvSpPr>
            <p:cNvPr id="90" name="Star: 4 Points 89">
              <a:extLst>
                <a:ext uri="{FF2B5EF4-FFF2-40B4-BE49-F238E27FC236}">
                  <a16:creationId xmlns:a16="http://schemas.microsoft.com/office/drawing/2014/main" id="{E50AB708-6896-4F25-A37F-93A9646A4F15}"/>
                </a:ext>
              </a:extLst>
            </p:cNvPr>
            <p:cNvSpPr/>
            <p:nvPr/>
          </p:nvSpPr>
          <p:spPr>
            <a:xfrm>
              <a:off x="9132731" y="6081182"/>
              <a:ext cx="334296" cy="285134"/>
            </a:xfrm>
            <a:prstGeom prst="star4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D687FB4-E5D9-47AB-BBDF-2A9C78A72915}"/>
                </a:ext>
              </a:extLst>
            </p:cNvPr>
            <p:cNvSpPr/>
            <p:nvPr/>
          </p:nvSpPr>
          <p:spPr>
            <a:xfrm>
              <a:off x="8715389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1B4F2BFC-5361-4706-A14D-97CC9F3B5AD0}"/>
                </a:ext>
              </a:extLst>
            </p:cNvPr>
            <p:cNvSpPr/>
            <p:nvPr/>
          </p:nvSpPr>
          <p:spPr>
            <a:xfrm>
              <a:off x="9054635" y="5344449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loud 92">
              <a:extLst>
                <a:ext uri="{FF2B5EF4-FFF2-40B4-BE49-F238E27FC236}">
                  <a16:creationId xmlns:a16="http://schemas.microsoft.com/office/drawing/2014/main" id="{11030519-DC46-4E9F-AEB0-5F7B56AC598F}"/>
                </a:ext>
              </a:extLst>
            </p:cNvPr>
            <p:cNvSpPr/>
            <p:nvPr/>
          </p:nvSpPr>
          <p:spPr>
            <a:xfrm>
              <a:off x="9572924" y="5458013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loud 93">
              <a:extLst>
                <a:ext uri="{FF2B5EF4-FFF2-40B4-BE49-F238E27FC236}">
                  <a16:creationId xmlns:a16="http://schemas.microsoft.com/office/drawing/2014/main" id="{F1188EFC-6B56-4859-B662-E44E8E281460}"/>
                </a:ext>
              </a:extLst>
            </p:cNvPr>
            <p:cNvSpPr/>
            <p:nvPr/>
          </p:nvSpPr>
          <p:spPr>
            <a:xfrm>
              <a:off x="9569562" y="6016805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loud 96">
              <a:extLst>
                <a:ext uri="{FF2B5EF4-FFF2-40B4-BE49-F238E27FC236}">
                  <a16:creationId xmlns:a16="http://schemas.microsoft.com/office/drawing/2014/main" id="{8CE5EDB4-5905-4140-AA24-8522BF903514}"/>
                </a:ext>
              </a:extLst>
            </p:cNvPr>
            <p:cNvSpPr/>
            <p:nvPr/>
          </p:nvSpPr>
          <p:spPr>
            <a:xfrm>
              <a:off x="8860260" y="5792271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loud 97">
              <a:extLst>
                <a:ext uri="{FF2B5EF4-FFF2-40B4-BE49-F238E27FC236}">
                  <a16:creationId xmlns:a16="http://schemas.microsoft.com/office/drawing/2014/main" id="{99A5713D-BA2F-4838-BB15-03FC7D8596BA}"/>
                </a:ext>
              </a:extLst>
            </p:cNvPr>
            <p:cNvSpPr/>
            <p:nvPr/>
          </p:nvSpPr>
          <p:spPr>
            <a:xfrm>
              <a:off x="9270988" y="5716319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104B2A-DFB4-4D30-9EA5-AE0C04BE04E0}"/>
              </a:ext>
            </a:extLst>
          </p:cNvPr>
          <p:cNvGrpSpPr/>
          <p:nvPr/>
        </p:nvGrpSpPr>
        <p:grpSpPr>
          <a:xfrm>
            <a:off x="10334015" y="4389120"/>
            <a:ext cx="1463040" cy="1463040"/>
            <a:chOff x="10334015" y="5157829"/>
            <a:chExt cx="1463040" cy="1463040"/>
          </a:xfrm>
        </p:grpSpPr>
        <p:sp>
          <p:nvSpPr>
            <p:cNvPr id="100" name="Callout: Quad Arrow 99">
              <a:extLst>
                <a:ext uri="{FF2B5EF4-FFF2-40B4-BE49-F238E27FC236}">
                  <a16:creationId xmlns:a16="http://schemas.microsoft.com/office/drawing/2014/main" id="{23054869-5E77-4154-8B0C-4F1345A05DEC}"/>
                </a:ext>
              </a:extLst>
            </p:cNvPr>
            <p:cNvSpPr/>
            <p:nvPr/>
          </p:nvSpPr>
          <p:spPr>
            <a:xfrm rot="870698">
              <a:off x="10526680" y="6073979"/>
              <a:ext cx="353963" cy="373625"/>
            </a:xfrm>
            <a:prstGeom prst="quadArrowCallo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86A04D95-5D75-4D0B-9505-50C3DBC3DB02}"/>
                </a:ext>
              </a:extLst>
            </p:cNvPr>
            <p:cNvSpPr/>
            <p:nvPr/>
          </p:nvSpPr>
          <p:spPr>
            <a:xfrm>
              <a:off x="10334015" y="5157829"/>
              <a:ext cx="1463040" cy="146304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allout: Quad Arrow 101">
              <a:extLst>
                <a:ext uri="{FF2B5EF4-FFF2-40B4-BE49-F238E27FC236}">
                  <a16:creationId xmlns:a16="http://schemas.microsoft.com/office/drawing/2014/main" id="{FD3904CA-DF02-4F77-9B72-48FBEED1A68F}"/>
                </a:ext>
              </a:extLst>
            </p:cNvPr>
            <p:cNvSpPr/>
            <p:nvPr/>
          </p:nvSpPr>
          <p:spPr>
            <a:xfrm rot="870698">
              <a:off x="10879392" y="6039841"/>
              <a:ext cx="353963" cy="373625"/>
            </a:xfrm>
            <a:prstGeom prst="quadArrowCallo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04514D3A-3DF2-4A19-A376-6C6EECAD078D}"/>
                </a:ext>
              </a:extLst>
            </p:cNvPr>
            <p:cNvSpPr/>
            <p:nvPr/>
          </p:nvSpPr>
          <p:spPr>
            <a:xfrm>
              <a:off x="10698305" y="5312268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loud 103">
              <a:extLst>
                <a:ext uri="{FF2B5EF4-FFF2-40B4-BE49-F238E27FC236}">
                  <a16:creationId xmlns:a16="http://schemas.microsoft.com/office/drawing/2014/main" id="{15EDE2AA-EE0B-4E59-8C01-397DB2E5A426}"/>
                </a:ext>
              </a:extLst>
            </p:cNvPr>
            <p:cNvSpPr/>
            <p:nvPr/>
          </p:nvSpPr>
          <p:spPr>
            <a:xfrm>
              <a:off x="11216594" y="5425832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loud 104">
              <a:extLst>
                <a:ext uri="{FF2B5EF4-FFF2-40B4-BE49-F238E27FC236}">
                  <a16:creationId xmlns:a16="http://schemas.microsoft.com/office/drawing/2014/main" id="{1DE8ECFA-CAD5-4948-9E03-09B1BC156F89}"/>
                </a:ext>
              </a:extLst>
            </p:cNvPr>
            <p:cNvSpPr/>
            <p:nvPr/>
          </p:nvSpPr>
          <p:spPr>
            <a:xfrm>
              <a:off x="11213232" y="5984624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loud 105">
              <a:extLst>
                <a:ext uri="{FF2B5EF4-FFF2-40B4-BE49-F238E27FC236}">
                  <a16:creationId xmlns:a16="http://schemas.microsoft.com/office/drawing/2014/main" id="{B2B00A6D-A512-455B-88D1-D0421E4010C6}"/>
                </a:ext>
              </a:extLst>
            </p:cNvPr>
            <p:cNvSpPr/>
            <p:nvPr/>
          </p:nvSpPr>
          <p:spPr>
            <a:xfrm>
              <a:off x="10503930" y="5760090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loud 106">
              <a:extLst>
                <a:ext uri="{FF2B5EF4-FFF2-40B4-BE49-F238E27FC236}">
                  <a16:creationId xmlns:a16="http://schemas.microsoft.com/office/drawing/2014/main" id="{495756DA-4279-44A4-9C5C-A6860FA96DEA}"/>
                </a:ext>
              </a:extLst>
            </p:cNvPr>
            <p:cNvSpPr/>
            <p:nvPr/>
          </p:nvSpPr>
          <p:spPr>
            <a:xfrm>
              <a:off x="10914658" y="5684138"/>
              <a:ext cx="334297" cy="285134"/>
            </a:xfrm>
            <a:prstGeom prst="clou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8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-1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694314C-E71B-4882-8C7B-E5FD448CF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82729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/>
              <a:t>Hypothesis:</a:t>
            </a:r>
            <a:br>
              <a:rPr lang="en-US" sz="4800" b="1" dirty="0"/>
            </a:br>
            <a:r>
              <a:rPr lang="en-US" sz="3100" b="1" dirty="0"/>
              <a:t> </a:t>
            </a:r>
            <a:br>
              <a:rPr lang="en-US" sz="4800" b="1" dirty="0"/>
            </a:br>
            <a:r>
              <a:rPr lang="en-US" sz="4300" b="1" dirty="0"/>
              <a:t>Predator (prey) diversity increases the </a:t>
            </a:r>
            <a:br>
              <a:rPr lang="en-US" sz="4300" b="1" dirty="0"/>
            </a:br>
            <a:r>
              <a:rPr lang="en-US" sz="4300" b="1" dirty="0">
                <a:solidFill>
                  <a:srgbClr val="FFC000"/>
                </a:solidFill>
              </a:rPr>
              <a:t>divergent assembly processes </a:t>
            </a:r>
            <a:r>
              <a:rPr lang="en-US" sz="4300" b="1" dirty="0"/>
              <a:t>of prey (predator) community, </a:t>
            </a:r>
            <a:br>
              <a:rPr lang="en-US" sz="4300" b="1" dirty="0"/>
            </a:br>
            <a:r>
              <a:rPr lang="en-US" sz="4300" b="1" dirty="0"/>
              <a:t>which in turn increase prey (predator) diversity. </a:t>
            </a:r>
            <a:br>
              <a:rPr lang="en-US" sz="4400" b="1" dirty="0"/>
            </a:br>
            <a:r>
              <a:rPr lang="en-US" sz="4800" b="1" dirty="0"/>
              <a:t> </a:t>
            </a:r>
            <a:br>
              <a:rPr lang="en-US" sz="4800" b="1" dirty="0"/>
            </a:br>
            <a:endParaRPr lang="en-US" sz="4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2B50ED-7039-41EC-8B30-C33E070522CC}"/>
              </a:ext>
            </a:extLst>
          </p:cNvPr>
          <p:cNvGrpSpPr/>
          <p:nvPr/>
        </p:nvGrpSpPr>
        <p:grpSpPr>
          <a:xfrm>
            <a:off x="1056000" y="3007292"/>
            <a:ext cx="10080000" cy="3599472"/>
            <a:chOff x="1056000" y="559054"/>
            <a:chExt cx="10080000" cy="3599472"/>
          </a:xfrm>
        </p:grpSpPr>
        <p:sp>
          <p:nvSpPr>
            <p:cNvPr id="36" name="圓角矩形 121">
              <a:extLst>
                <a:ext uri="{FF2B5EF4-FFF2-40B4-BE49-F238E27FC236}">
                  <a16:creationId xmlns:a16="http://schemas.microsoft.com/office/drawing/2014/main" id="{52755571-A773-467E-ADC6-9292538BADAC}"/>
                </a:ext>
              </a:extLst>
            </p:cNvPr>
            <p:cNvSpPr/>
            <p:nvPr/>
          </p:nvSpPr>
          <p:spPr>
            <a:xfrm>
              <a:off x="105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Predator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圓角矩形 128">
              <a:extLst>
                <a:ext uri="{FF2B5EF4-FFF2-40B4-BE49-F238E27FC236}">
                  <a16:creationId xmlns:a16="http://schemas.microsoft.com/office/drawing/2014/main" id="{A6C04535-E8A6-4F1A-B319-3D1B00F1F749}"/>
                </a:ext>
              </a:extLst>
            </p:cNvPr>
            <p:cNvSpPr/>
            <p:nvPr/>
          </p:nvSpPr>
          <p:spPr>
            <a:xfrm>
              <a:off x="861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Prey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0717D1-E8D2-45D6-9E3E-5BBD7C39A5DC}"/>
                </a:ext>
              </a:extLst>
            </p:cNvPr>
            <p:cNvGrpSpPr/>
            <p:nvPr/>
          </p:nvGrpSpPr>
          <p:grpSpPr>
            <a:xfrm>
              <a:off x="1056000" y="1009054"/>
              <a:ext cx="10079997" cy="3149472"/>
              <a:chOff x="786827" y="8807947"/>
              <a:chExt cx="10079997" cy="3149472"/>
            </a:xfrm>
          </p:grpSpPr>
          <p:sp>
            <p:nvSpPr>
              <p:cNvPr id="39" name="圓角矩形 144">
                <a:extLst>
                  <a:ext uri="{FF2B5EF4-FFF2-40B4-BE49-F238E27FC236}">
                    <a16:creationId xmlns:a16="http://schemas.microsoft.com/office/drawing/2014/main" id="{33FCD7F2-CC4C-4E2C-AEFB-D3199B46A762}"/>
                  </a:ext>
                </a:extLst>
              </p:cNvPr>
              <p:cNvSpPr/>
              <p:nvPr/>
            </p:nvSpPr>
            <p:spPr>
              <a:xfrm>
                <a:off x="786827" y="10877419"/>
                <a:ext cx="4116986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Divergent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of predator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單箭頭接點 145">
                <a:extLst>
                  <a:ext uri="{FF2B5EF4-FFF2-40B4-BE49-F238E27FC236}">
                    <a16:creationId xmlns:a16="http://schemas.microsoft.com/office/drawing/2014/main" id="{CCB7269A-068E-4B68-BE32-763F1CDF589E}"/>
                  </a:ext>
                </a:extLst>
              </p:cNvPr>
              <p:cNvCxnSpPr>
                <a:cxnSpLocks/>
                <a:stCxn id="39" idx="0"/>
                <a:endCxn id="36" idx="2"/>
              </p:cNvCxnSpPr>
              <p:nvPr/>
            </p:nvCxnSpPr>
            <p:spPr>
              <a:xfrm flipH="1" flipV="1">
                <a:off x="2046827" y="9257947"/>
                <a:ext cx="798493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圓角矩形 18">
                <a:extLst>
                  <a:ext uri="{FF2B5EF4-FFF2-40B4-BE49-F238E27FC236}">
                    <a16:creationId xmlns:a16="http://schemas.microsoft.com/office/drawing/2014/main" id="{B2C685A4-72AD-40C7-B659-2ADFEFDA8A7C}"/>
                  </a:ext>
                </a:extLst>
              </p:cNvPr>
              <p:cNvSpPr/>
              <p:nvPr/>
            </p:nvSpPr>
            <p:spPr>
              <a:xfrm>
                <a:off x="6749839" y="10877419"/>
                <a:ext cx="4116985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Divergent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of prey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線單箭頭接點 11">
                <a:extLst>
                  <a:ext uri="{FF2B5EF4-FFF2-40B4-BE49-F238E27FC236}">
                    <a16:creationId xmlns:a16="http://schemas.microsoft.com/office/drawing/2014/main" id="{47D20A92-59B7-4F50-AA1E-18D44C08A8C3}"/>
                  </a:ext>
                </a:extLst>
              </p:cNvPr>
              <p:cNvCxnSpPr>
                <a:cxnSpLocks/>
                <a:stCxn id="41" idx="0"/>
                <a:endCxn id="37" idx="2"/>
              </p:cNvCxnSpPr>
              <p:nvPr/>
            </p:nvCxnSpPr>
            <p:spPr>
              <a:xfrm flipV="1">
                <a:off x="8808332" y="9257947"/>
                <a:ext cx="798495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11">
                <a:extLst>
                  <a:ext uri="{FF2B5EF4-FFF2-40B4-BE49-F238E27FC236}">
                    <a16:creationId xmlns:a16="http://schemas.microsoft.com/office/drawing/2014/main" id="{FA506DE8-0ABB-4637-AEC5-4F4C1721E62C}"/>
                  </a:ext>
                </a:extLst>
              </p:cNvPr>
              <p:cNvCxnSpPr>
                <a:cxnSpLocks/>
                <a:stCxn id="39" idx="3"/>
                <a:endCxn id="37" idx="1"/>
              </p:cNvCxnSpPr>
              <p:nvPr/>
            </p:nvCxnSpPr>
            <p:spPr>
              <a:xfrm flipV="1">
                <a:off x="4903813" y="8807947"/>
                <a:ext cx="3443014" cy="260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11">
                <a:extLst>
                  <a:ext uri="{FF2B5EF4-FFF2-40B4-BE49-F238E27FC236}">
                    <a16:creationId xmlns:a16="http://schemas.microsoft.com/office/drawing/2014/main" id="{9882DEAD-064A-48DF-8C60-E5DFCEA9EC39}"/>
                  </a:ext>
                </a:extLst>
              </p:cNvPr>
              <p:cNvCxnSpPr>
                <a:cxnSpLocks/>
                <a:stCxn id="41" idx="1"/>
                <a:endCxn id="36" idx="3"/>
              </p:cNvCxnSpPr>
              <p:nvPr/>
            </p:nvCxnSpPr>
            <p:spPr>
              <a:xfrm flipH="1" flipV="1">
                <a:off x="3306827" y="8807947"/>
                <a:ext cx="3443012" cy="260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150">
                <a:extLst>
                  <a:ext uri="{FF2B5EF4-FFF2-40B4-BE49-F238E27FC236}">
                    <a16:creationId xmlns:a16="http://schemas.microsoft.com/office/drawing/2014/main" id="{6637ADFD-841A-40C6-9378-77FE186AC068}"/>
                  </a:ext>
                </a:extLst>
              </p:cNvPr>
              <p:cNvSpPr txBox="1"/>
              <p:nvPr/>
            </p:nvSpPr>
            <p:spPr>
              <a:xfrm>
                <a:off x="2261701" y="9846024"/>
                <a:ext cx="202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b="1" dirty="0"/>
                  <a:t>+</a:t>
                </a:r>
                <a:endParaRPr lang="zh-TW" altLang="en-US" sz="4000" b="1" dirty="0"/>
              </a:p>
            </p:txBody>
          </p:sp>
          <p:sp>
            <p:nvSpPr>
              <p:cNvPr id="46" name="文字方塊 151">
                <a:extLst>
                  <a:ext uri="{FF2B5EF4-FFF2-40B4-BE49-F238E27FC236}">
                    <a16:creationId xmlns:a16="http://schemas.microsoft.com/office/drawing/2014/main" id="{6C1BAF4A-C994-4E31-B341-8CC7EE8FE8C0}"/>
                  </a:ext>
                </a:extLst>
              </p:cNvPr>
              <p:cNvSpPr txBox="1"/>
              <p:nvPr/>
            </p:nvSpPr>
            <p:spPr>
              <a:xfrm>
                <a:off x="9194392" y="9840159"/>
                <a:ext cx="202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b="1" dirty="0"/>
                  <a:t>+</a:t>
                </a:r>
                <a:endParaRPr lang="zh-TW" altLang="en-US" sz="4000" b="1" dirty="0"/>
              </a:p>
            </p:txBody>
          </p:sp>
          <p:sp>
            <p:nvSpPr>
              <p:cNvPr id="47" name="文字方塊 152">
                <a:extLst>
                  <a:ext uri="{FF2B5EF4-FFF2-40B4-BE49-F238E27FC236}">
                    <a16:creationId xmlns:a16="http://schemas.microsoft.com/office/drawing/2014/main" id="{D368DB34-7676-4217-9C9A-B90A59E17B15}"/>
                  </a:ext>
                </a:extLst>
              </p:cNvPr>
              <p:cNvSpPr txBox="1"/>
              <p:nvPr/>
            </p:nvSpPr>
            <p:spPr>
              <a:xfrm>
                <a:off x="4498734" y="9687475"/>
                <a:ext cx="202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b="1" dirty="0"/>
                  <a:t>+</a:t>
                </a:r>
                <a:endParaRPr lang="zh-TW" altLang="en-US" sz="4000" b="1" dirty="0"/>
              </a:p>
            </p:txBody>
          </p:sp>
          <p:sp>
            <p:nvSpPr>
              <p:cNvPr id="48" name="文字方塊 153">
                <a:extLst>
                  <a:ext uri="{FF2B5EF4-FFF2-40B4-BE49-F238E27FC236}">
                    <a16:creationId xmlns:a16="http://schemas.microsoft.com/office/drawing/2014/main" id="{B445528F-F8B4-4798-B6B0-9638751FCF7F}"/>
                  </a:ext>
                </a:extLst>
              </p:cNvPr>
              <p:cNvSpPr txBox="1"/>
              <p:nvPr/>
            </p:nvSpPr>
            <p:spPr>
              <a:xfrm>
                <a:off x="6951905" y="9687475"/>
                <a:ext cx="202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b="1" dirty="0"/>
                  <a:t>+</a:t>
                </a:r>
                <a:endParaRPr lang="zh-TW" altLang="en-US" sz="4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89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924ADB0-2CEF-4AD4-ACE0-4F2C48F7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5" y="589935"/>
            <a:ext cx="6439132" cy="5934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0B5C6-2A03-4B07-B6C2-9B1CE59D5D7C}"/>
              </a:ext>
            </a:extLst>
          </p:cNvPr>
          <p:cNvSpPr txBox="1"/>
          <p:nvPr/>
        </p:nvSpPr>
        <p:spPr>
          <a:xfrm>
            <a:off x="6990735" y="1317523"/>
            <a:ext cx="48490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14 Cruises</a:t>
            </a:r>
          </a:p>
          <a:p>
            <a:r>
              <a:rPr lang="en-US" sz="3200" dirty="0"/>
              <a:t>6 Stations</a:t>
            </a:r>
          </a:p>
          <a:p>
            <a:r>
              <a:rPr lang="en-US" sz="3200" dirty="0"/>
              <a:t>Predator: Heterotrophic </a:t>
            </a:r>
            <a:r>
              <a:rPr lang="en-US" sz="3200" dirty="0" err="1"/>
              <a:t>nanoflagellates</a:t>
            </a:r>
            <a:r>
              <a:rPr lang="en-US" sz="3200" dirty="0"/>
              <a:t> (HNF)</a:t>
            </a:r>
          </a:p>
          <a:p>
            <a:r>
              <a:rPr lang="en-US" sz="3200" dirty="0"/>
              <a:t>Prey: Bacteria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0" y="-1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177D0-EAFA-46BF-BEF3-2AB1B5C7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830" y="6423280"/>
            <a:ext cx="3569090" cy="434718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Haddad et al. 2009 @ Eco. Lett.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A8779-DC92-4FBD-B750-2C4D077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4" y="1730475"/>
            <a:ext cx="5082386" cy="46108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BC1299-7DE9-4FB6-9102-16496B61663D}"/>
              </a:ext>
            </a:extLst>
          </p:cNvPr>
          <p:cNvGrpSpPr/>
          <p:nvPr/>
        </p:nvGrpSpPr>
        <p:grpSpPr>
          <a:xfrm>
            <a:off x="6303433" y="1730475"/>
            <a:ext cx="5219975" cy="4610824"/>
            <a:chOff x="6256911" y="-363794"/>
            <a:chExt cx="4201015" cy="35740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D3A6EC-2804-42E4-80E5-E77BB0360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545"/>
            <a:stretch/>
          </p:blipFill>
          <p:spPr>
            <a:xfrm>
              <a:off x="6256911" y="-363794"/>
              <a:ext cx="4201015" cy="3254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225BDB-416E-4CA6-8A21-EDF7DC5D3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5340"/>
            <a:stretch/>
          </p:blipFill>
          <p:spPr>
            <a:xfrm>
              <a:off x="6256911" y="2890681"/>
              <a:ext cx="4201015" cy="319548"/>
            </a:xfrm>
            <a:prstGeom prst="rect">
              <a:avLst/>
            </a:prstGeom>
          </p:spPr>
        </p:pic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150620DF-D708-4A4F-8A54-C46068B657F2}"/>
              </a:ext>
            </a:extLst>
          </p:cNvPr>
          <p:cNvSpPr txBox="1">
            <a:spLocks/>
          </p:cNvSpPr>
          <p:nvPr/>
        </p:nvSpPr>
        <p:spPr>
          <a:xfrm>
            <a:off x="8087977" y="6431012"/>
            <a:ext cx="3569090" cy="434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dirty="0" err="1">
                <a:solidFill>
                  <a:srgbClr val="FFFFFF"/>
                </a:solidFill>
              </a:rPr>
              <a:t>Castagneyrol</a:t>
            </a:r>
            <a:r>
              <a:rPr lang="en-US" sz="2600" dirty="0">
                <a:solidFill>
                  <a:srgbClr val="FFFFFF"/>
                </a:solidFill>
              </a:rPr>
              <a:t> et al. 2012 @ Ecology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D38F9E6D-3669-49C6-83F1-A2E2D769AD5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576000" y="763247"/>
            <a:ext cx="5040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121">
            <a:extLst>
              <a:ext uri="{FF2B5EF4-FFF2-40B4-BE49-F238E27FC236}">
                <a16:creationId xmlns:a16="http://schemas.microsoft.com/office/drawing/2014/main" id="{3814E0B0-61B6-4682-9F00-EEC9AA1A9308}"/>
              </a:ext>
            </a:extLst>
          </p:cNvPr>
          <p:cNvSpPr/>
          <p:nvPr/>
        </p:nvSpPr>
        <p:spPr>
          <a:xfrm>
            <a:off x="105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圓角矩形 128">
            <a:extLst>
              <a:ext uri="{FF2B5EF4-FFF2-40B4-BE49-F238E27FC236}">
                <a16:creationId xmlns:a16="http://schemas.microsoft.com/office/drawing/2014/main" id="{033A1986-389A-465F-8270-643A0C342ED6}"/>
              </a:ext>
            </a:extLst>
          </p:cNvPr>
          <p:cNvSpPr/>
          <p:nvPr/>
        </p:nvSpPr>
        <p:spPr>
          <a:xfrm>
            <a:off x="861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2">
            <a:extLst>
              <a:ext uri="{FF2B5EF4-FFF2-40B4-BE49-F238E27FC236}">
                <a16:creationId xmlns:a16="http://schemas.microsoft.com/office/drawing/2014/main" id="{C59172C8-5FB9-44C4-9FF3-C5AC6B018C55}"/>
              </a:ext>
            </a:extLst>
          </p:cNvPr>
          <p:cNvSpPr txBox="1"/>
          <p:nvPr/>
        </p:nvSpPr>
        <p:spPr>
          <a:xfrm>
            <a:off x="5994967" y="87489"/>
            <a:ext cx="20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374B448D-C25E-41D4-9934-5C30397F9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7126"/>
            <a:ext cx="12192000" cy="1700982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/>
              <a:t>Why the diversity of predator and prey are positively associated?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57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圓角矩形 121">
            <a:extLst>
              <a:ext uri="{FF2B5EF4-FFF2-40B4-BE49-F238E27FC236}">
                <a16:creationId xmlns:a16="http://schemas.microsoft.com/office/drawing/2014/main" id="{73DDE37B-263A-42B8-812C-84D1B4F2B163}"/>
              </a:ext>
            </a:extLst>
          </p:cNvPr>
          <p:cNvSpPr/>
          <p:nvPr/>
        </p:nvSpPr>
        <p:spPr>
          <a:xfrm>
            <a:off x="105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圓角矩形 128">
            <a:extLst>
              <a:ext uri="{FF2B5EF4-FFF2-40B4-BE49-F238E27FC236}">
                <a16:creationId xmlns:a16="http://schemas.microsoft.com/office/drawing/2014/main" id="{F4E5B281-E771-4B0A-BEC6-9F8BE0EFF8CA}"/>
              </a:ext>
            </a:extLst>
          </p:cNvPr>
          <p:cNvSpPr/>
          <p:nvPr/>
        </p:nvSpPr>
        <p:spPr>
          <a:xfrm>
            <a:off x="861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D38F9E6D-3669-49C6-83F1-A2E2D769AD5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576000" y="763247"/>
            <a:ext cx="5040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121">
            <a:extLst>
              <a:ext uri="{FF2B5EF4-FFF2-40B4-BE49-F238E27FC236}">
                <a16:creationId xmlns:a16="http://schemas.microsoft.com/office/drawing/2014/main" id="{3814E0B0-61B6-4682-9F00-EEC9AA1A9308}"/>
              </a:ext>
            </a:extLst>
          </p:cNvPr>
          <p:cNvSpPr/>
          <p:nvPr/>
        </p:nvSpPr>
        <p:spPr>
          <a:xfrm>
            <a:off x="105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圓角矩形 128">
            <a:extLst>
              <a:ext uri="{FF2B5EF4-FFF2-40B4-BE49-F238E27FC236}">
                <a16:creationId xmlns:a16="http://schemas.microsoft.com/office/drawing/2014/main" id="{033A1986-389A-465F-8270-643A0C342ED6}"/>
              </a:ext>
            </a:extLst>
          </p:cNvPr>
          <p:cNvSpPr/>
          <p:nvPr/>
        </p:nvSpPr>
        <p:spPr>
          <a:xfrm>
            <a:off x="861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2">
            <a:extLst>
              <a:ext uri="{FF2B5EF4-FFF2-40B4-BE49-F238E27FC236}">
                <a16:creationId xmlns:a16="http://schemas.microsoft.com/office/drawing/2014/main" id="{C59172C8-5FB9-44C4-9FF3-C5AC6B018C55}"/>
              </a:ext>
            </a:extLst>
          </p:cNvPr>
          <p:cNvSpPr txBox="1"/>
          <p:nvPr/>
        </p:nvSpPr>
        <p:spPr>
          <a:xfrm>
            <a:off x="5994967" y="87489"/>
            <a:ext cx="20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06CEA8E4-5098-47F0-A622-E5EB7397567E}"/>
              </a:ext>
            </a:extLst>
          </p:cNvPr>
          <p:cNvSpPr/>
          <p:nvPr/>
        </p:nvSpPr>
        <p:spPr>
          <a:xfrm>
            <a:off x="4835999" y="453021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Confounding 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字方塊 2">
            <a:extLst>
              <a:ext uri="{FF2B5EF4-FFF2-40B4-BE49-F238E27FC236}">
                <a16:creationId xmlns:a16="http://schemas.microsoft.com/office/drawing/2014/main" id="{50045EDE-6C51-4201-9303-D3B23DDD0BD7}"/>
              </a:ext>
            </a:extLst>
          </p:cNvPr>
          <p:cNvSpPr txBox="1"/>
          <p:nvPr/>
        </p:nvSpPr>
        <p:spPr>
          <a:xfrm>
            <a:off x="3008672" y="4095851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cxnSp>
        <p:nvCxnSpPr>
          <p:cNvPr id="45" name="直線單箭頭接點 11">
            <a:extLst>
              <a:ext uri="{FF2B5EF4-FFF2-40B4-BE49-F238E27FC236}">
                <a16:creationId xmlns:a16="http://schemas.microsoft.com/office/drawing/2014/main" id="{D0F489B9-3922-402E-99DC-ED6352CEE4B2}"/>
              </a:ext>
            </a:extLst>
          </p:cNvPr>
          <p:cNvCxnSpPr>
            <a:cxnSpLocks/>
            <a:stCxn id="43" idx="0"/>
            <a:endCxn id="18" idx="2"/>
          </p:cNvCxnSpPr>
          <p:nvPr/>
        </p:nvCxnSpPr>
        <p:spPr>
          <a:xfrm flipH="1" flipV="1">
            <a:off x="2316000" y="3622156"/>
            <a:ext cx="3779999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1">
            <a:extLst>
              <a:ext uri="{FF2B5EF4-FFF2-40B4-BE49-F238E27FC236}">
                <a16:creationId xmlns:a16="http://schemas.microsoft.com/office/drawing/2014/main" id="{A6049252-0786-4D22-B5EF-97AFB8BB38BD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flipV="1">
            <a:off x="6095999" y="3622156"/>
            <a:ext cx="3780001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2">
            <a:extLst>
              <a:ext uri="{FF2B5EF4-FFF2-40B4-BE49-F238E27FC236}">
                <a16:creationId xmlns:a16="http://schemas.microsoft.com/office/drawing/2014/main" id="{414355FD-3999-4DE0-A4FC-B82A5B32B6E4}"/>
              </a:ext>
            </a:extLst>
          </p:cNvPr>
          <p:cNvSpPr txBox="1"/>
          <p:nvPr/>
        </p:nvSpPr>
        <p:spPr>
          <a:xfrm>
            <a:off x="8042787" y="4111484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sp>
        <p:nvSpPr>
          <p:cNvPr id="16" name="向下箭號 3">
            <a:extLst>
              <a:ext uri="{FF2B5EF4-FFF2-40B4-BE49-F238E27FC236}">
                <a16:creationId xmlns:a16="http://schemas.microsoft.com/office/drawing/2014/main" id="{898B9813-DD44-46D0-A624-405D277F8D09}"/>
              </a:ext>
            </a:extLst>
          </p:cNvPr>
          <p:cNvSpPr/>
          <p:nvPr/>
        </p:nvSpPr>
        <p:spPr>
          <a:xfrm>
            <a:off x="4783655" y="1707220"/>
            <a:ext cx="2624688" cy="65520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圓角矩形 121">
            <a:extLst>
              <a:ext uri="{FF2B5EF4-FFF2-40B4-BE49-F238E27FC236}">
                <a16:creationId xmlns:a16="http://schemas.microsoft.com/office/drawing/2014/main" id="{73DDE37B-263A-42B8-812C-84D1B4F2B163}"/>
              </a:ext>
            </a:extLst>
          </p:cNvPr>
          <p:cNvSpPr/>
          <p:nvPr/>
        </p:nvSpPr>
        <p:spPr>
          <a:xfrm>
            <a:off x="105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圓角矩形 128">
            <a:extLst>
              <a:ext uri="{FF2B5EF4-FFF2-40B4-BE49-F238E27FC236}">
                <a16:creationId xmlns:a16="http://schemas.microsoft.com/office/drawing/2014/main" id="{F4E5B281-E771-4B0A-BEC6-9F8BE0EFF8CA}"/>
              </a:ext>
            </a:extLst>
          </p:cNvPr>
          <p:cNvSpPr/>
          <p:nvPr/>
        </p:nvSpPr>
        <p:spPr>
          <a:xfrm>
            <a:off x="861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D38F9E6D-3669-49C6-83F1-A2E2D769AD5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576000" y="763247"/>
            <a:ext cx="5040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121">
            <a:extLst>
              <a:ext uri="{FF2B5EF4-FFF2-40B4-BE49-F238E27FC236}">
                <a16:creationId xmlns:a16="http://schemas.microsoft.com/office/drawing/2014/main" id="{3814E0B0-61B6-4682-9F00-EEC9AA1A9308}"/>
              </a:ext>
            </a:extLst>
          </p:cNvPr>
          <p:cNvSpPr/>
          <p:nvPr/>
        </p:nvSpPr>
        <p:spPr>
          <a:xfrm>
            <a:off x="105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圓角矩形 128">
            <a:extLst>
              <a:ext uri="{FF2B5EF4-FFF2-40B4-BE49-F238E27FC236}">
                <a16:creationId xmlns:a16="http://schemas.microsoft.com/office/drawing/2014/main" id="{033A1986-389A-465F-8270-643A0C342ED6}"/>
              </a:ext>
            </a:extLst>
          </p:cNvPr>
          <p:cNvSpPr/>
          <p:nvPr/>
        </p:nvSpPr>
        <p:spPr>
          <a:xfrm>
            <a:off x="861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2">
            <a:extLst>
              <a:ext uri="{FF2B5EF4-FFF2-40B4-BE49-F238E27FC236}">
                <a16:creationId xmlns:a16="http://schemas.microsoft.com/office/drawing/2014/main" id="{C59172C8-5FB9-44C4-9FF3-C5AC6B018C55}"/>
              </a:ext>
            </a:extLst>
          </p:cNvPr>
          <p:cNvSpPr txBox="1"/>
          <p:nvPr/>
        </p:nvSpPr>
        <p:spPr>
          <a:xfrm>
            <a:off x="5994967" y="87489"/>
            <a:ext cx="20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06CEA8E4-5098-47F0-A622-E5EB7397567E}"/>
              </a:ext>
            </a:extLst>
          </p:cNvPr>
          <p:cNvSpPr/>
          <p:nvPr/>
        </p:nvSpPr>
        <p:spPr>
          <a:xfrm>
            <a:off x="4835999" y="453021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Confounding 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字方塊 2">
            <a:extLst>
              <a:ext uri="{FF2B5EF4-FFF2-40B4-BE49-F238E27FC236}">
                <a16:creationId xmlns:a16="http://schemas.microsoft.com/office/drawing/2014/main" id="{50045EDE-6C51-4201-9303-D3B23DDD0BD7}"/>
              </a:ext>
            </a:extLst>
          </p:cNvPr>
          <p:cNvSpPr txBox="1"/>
          <p:nvPr/>
        </p:nvSpPr>
        <p:spPr>
          <a:xfrm>
            <a:off x="3008672" y="4095851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cxnSp>
        <p:nvCxnSpPr>
          <p:cNvPr id="45" name="直線單箭頭接點 11">
            <a:extLst>
              <a:ext uri="{FF2B5EF4-FFF2-40B4-BE49-F238E27FC236}">
                <a16:creationId xmlns:a16="http://schemas.microsoft.com/office/drawing/2014/main" id="{D0F489B9-3922-402E-99DC-ED6352CEE4B2}"/>
              </a:ext>
            </a:extLst>
          </p:cNvPr>
          <p:cNvCxnSpPr>
            <a:cxnSpLocks/>
            <a:stCxn id="43" idx="0"/>
            <a:endCxn id="18" idx="2"/>
          </p:cNvCxnSpPr>
          <p:nvPr/>
        </p:nvCxnSpPr>
        <p:spPr>
          <a:xfrm flipH="1" flipV="1">
            <a:off x="2316000" y="3622156"/>
            <a:ext cx="3779999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1">
            <a:extLst>
              <a:ext uri="{FF2B5EF4-FFF2-40B4-BE49-F238E27FC236}">
                <a16:creationId xmlns:a16="http://schemas.microsoft.com/office/drawing/2014/main" id="{A6049252-0786-4D22-B5EF-97AFB8BB38BD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flipV="1">
            <a:off x="6095999" y="3622156"/>
            <a:ext cx="3780001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2">
            <a:extLst>
              <a:ext uri="{FF2B5EF4-FFF2-40B4-BE49-F238E27FC236}">
                <a16:creationId xmlns:a16="http://schemas.microsoft.com/office/drawing/2014/main" id="{414355FD-3999-4DE0-A4FC-B82A5B32B6E4}"/>
              </a:ext>
            </a:extLst>
          </p:cNvPr>
          <p:cNvSpPr txBox="1"/>
          <p:nvPr/>
        </p:nvSpPr>
        <p:spPr>
          <a:xfrm>
            <a:off x="8042787" y="4111484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69228AA4-00F2-4106-8EA9-0B0AAFCFF5EA}"/>
              </a:ext>
            </a:extLst>
          </p:cNvPr>
          <p:cNvCxnSpPr>
            <a:cxnSpLocks/>
          </p:cNvCxnSpPr>
          <p:nvPr/>
        </p:nvCxnSpPr>
        <p:spPr>
          <a:xfrm flipH="1">
            <a:off x="3576000" y="2985342"/>
            <a:ext cx="50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2">
            <a:extLst>
              <a:ext uri="{FF2B5EF4-FFF2-40B4-BE49-F238E27FC236}">
                <a16:creationId xmlns:a16="http://schemas.microsoft.com/office/drawing/2014/main" id="{9AB2EE67-3281-4474-86AA-3F935E644D70}"/>
              </a:ext>
            </a:extLst>
          </p:cNvPr>
          <p:cNvSpPr txBox="1"/>
          <p:nvPr/>
        </p:nvSpPr>
        <p:spPr>
          <a:xfrm>
            <a:off x="5620607" y="2373513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21" name="向下箭號 3">
            <a:extLst>
              <a:ext uri="{FF2B5EF4-FFF2-40B4-BE49-F238E27FC236}">
                <a16:creationId xmlns:a16="http://schemas.microsoft.com/office/drawing/2014/main" id="{EBCF0AB3-FB74-48B2-B135-2B6794183DE8}"/>
              </a:ext>
            </a:extLst>
          </p:cNvPr>
          <p:cNvSpPr/>
          <p:nvPr/>
        </p:nvSpPr>
        <p:spPr>
          <a:xfrm>
            <a:off x="4783655" y="1707220"/>
            <a:ext cx="2624688" cy="65520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圓角矩形 121">
            <a:extLst>
              <a:ext uri="{FF2B5EF4-FFF2-40B4-BE49-F238E27FC236}">
                <a16:creationId xmlns:a16="http://schemas.microsoft.com/office/drawing/2014/main" id="{73DDE37B-263A-42B8-812C-84D1B4F2B163}"/>
              </a:ext>
            </a:extLst>
          </p:cNvPr>
          <p:cNvSpPr/>
          <p:nvPr/>
        </p:nvSpPr>
        <p:spPr>
          <a:xfrm>
            <a:off x="105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圓角矩形 128">
            <a:extLst>
              <a:ext uri="{FF2B5EF4-FFF2-40B4-BE49-F238E27FC236}">
                <a16:creationId xmlns:a16="http://schemas.microsoft.com/office/drawing/2014/main" id="{F4E5B281-E771-4B0A-BEC6-9F8BE0EFF8CA}"/>
              </a:ext>
            </a:extLst>
          </p:cNvPr>
          <p:cNvSpPr/>
          <p:nvPr/>
        </p:nvSpPr>
        <p:spPr>
          <a:xfrm>
            <a:off x="8616000" y="2722156"/>
            <a:ext cx="2520000" cy="9000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D38F9E6D-3669-49C6-83F1-A2E2D769AD5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576000" y="763247"/>
            <a:ext cx="5040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121">
            <a:extLst>
              <a:ext uri="{FF2B5EF4-FFF2-40B4-BE49-F238E27FC236}">
                <a16:creationId xmlns:a16="http://schemas.microsoft.com/office/drawing/2014/main" id="{3814E0B0-61B6-4682-9F00-EEC9AA1A9308}"/>
              </a:ext>
            </a:extLst>
          </p:cNvPr>
          <p:cNvSpPr/>
          <p:nvPr/>
        </p:nvSpPr>
        <p:spPr>
          <a:xfrm>
            <a:off x="105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圓角矩形 128">
            <a:extLst>
              <a:ext uri="{FF2B5EF4-FFF2-40B4-BE49-F238E27FC236}">
                <a16:creationId xmlns:a16="http://schemas.microsoft.com/office/drawing/2014/main" id="{033A1986-389A-465F-8270-643A0C342ED6}"/>
              </a:ext>
            </a:extLst>
          </p:cNvPr>
          <p:cNvSpPr/>
          <p:nvPr/>
        </p:nvSpPr>
        <p:spPr>
          <a:xfrm>
            <a:off x="861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2">
            <a:extLst>
              <a:ext uri="{FF2B5EF4-FFF2-40B4-BE49-F238E27FC236}">
                <a16:creationId xmlns:a16="http://schemas.microsoft.com/office/drawing/2014/main" id="{C59172C8-5FB9-44C4-9FF3-C5AC6B018C55}"/>
              </a:ext>
            </a:extLst>
          </p:cNvPr>
          <p:cNvSpPr txBox="1"/>
          <p:nvPr/>
        </p:nvSpPr>
        <p:spPr>
          <a:xfrm>
            <a:off x="5994967" y="87489"/>
            <a:ext cx="20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06CEA8E4-5098-47F0-A622-E5EB7397567E}"/>
              </a:ext>
            </a:extLst>
          </p:cNvPr>
          <p:cNvSpPr/>
          <p:nvPr/>
        </p:nvSpPr>
        <p:spPr>
          <a:xfrm>
            <a:off x="4835999" y="453021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Confounding 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字方塊 2">
            <a:extLst>
              <a:ext uri="{FF2B5EF4-FFF2-40B4-BE49-F238E27FC236}">
                <a16:creationId xmlns:a16="http://schemas.microsoft.com/office/drawing/2014/main" id="{50045EDE-6C51-4201-9303-D3B23DDD0BD7}"/>
              </a:ext>
            </a:extLst>
          </p:cNvPr>
          <p:cNvSpPr txBox="1"/>
          <p:nvPr/>
        </p:nvSpPr>
        <p:spPr>
          <a:xfrm>
            <a:off x="3008672" y="4095851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cxnSp>
        <p:nvCxnSpPr>
          <p:cNvPr id="45" name="直線單箭頭接點 11">
            <a:extLst>
              <a:ext uri="{FF2B5EF4-FFF2-40B4-BE49-F238E27FC236}">
                <a16:creationId xmlns:a16="http://schemas.microsoft.com/office/drawing/2014/main" id="{D0F489B9-3922-402E-99DC-ED6352CEE4B2}"/>
              </a:ext>
            </a:extLst>
          </p:cNvPr>
          <p:cNvCxnSpPr>
            <a:cxnSpLocks/>
            <a:stCxn id="43" idx="0"/>
            <a:endCxn id="18" idx="2"/>
          </p:cNvCxnSpPr>
          <p:nvPr/>
        </p:nvCxnSpPr>
        <p:spPr>
          <a:xfrm flipH="1" flipV="1">
            <a:off x="2316000" y="3622156"/>
            <a:ext cx="3779999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1">
            <a:extLst>
              <a:ext uri="{FF2B5EF4-FFF2-40B4-BE49-F238E27FC236}">
                <a16:creationId xmlns:a16="http://schemas.microsoft.com/office/drawing/2014/main" id="{A6049252-0786-4D22-B5EF-97AFB8BB38BD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flipV="1">
            <a:off x="6095999" y="3622156"/>
            <a:ext cx="3780001" cy="908061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2">
            <a:extLst>
              <a:ext uri="{FF2B5EF4-FFF2-40B4-BE49-F238E27FC236}">
                <a16:creationId xmlns:a16="http://schemas.microsoft.com/office/drawing/2014/main" id="{414355FD-3999-4DE0-A4FC-B82A5B32B6E4}"/>
              </a:ext>
            </a:extLst>
          </p:cNvPr>
          <p:cNvSpPr txBox="1"/>
          <p:nvPr/>
        </p:nvSpPr>
        <p:spPr>
          <a:xfrm>
            <a:off x="8042787" y="4111484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+/-</a:t>
            </a:r>
            <a:endParaRPr lang="zh-TW" altLang="en-US" sz="4000" b="1" dirty="0"/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69228AA4-00F2-4106-8EA9-0B0AAFCFF5EA}"/>
              </a:ext>
            </a:extLst>
          </p:cNvPr>
          <p:cNvCxnSpPr>
            <a:cxnSpLocks/>
          </p:cNvCxnSpPr>
          <p:nvPr/>
        </p:nvCxnSpPr>
        <p:spPr>
          <a:xfrm flipH="1">
            <a:off x="3576000" y="2985342"/>
            <a:ext cx="50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2">
            <a:extLst>
              <a:ext uri="{FF2B5EF4-FFF2-40B4-BE49-F238E27FC236}">
                <a16:creationId xmlns:a16="http://schemas.microsoft.com/office/drawing/2014/main" id="{9AB2EE67-3281-4474-86AA-3F935E644D70}"/>
              </a:ext>
            </a:extLst>
          </p:cNvPr>
          <p:cNvSpPr txBox="1"/>
          <p:nvPr/>
        </p:nvSpPr>
        <p:spPr>
          <a:xfrm>
            <a:off x="5620607" y="2373513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cxnSp>
        <p:nvCxnSpPr>
          <p:cNvPr id="50" name="直線單箭頭接點 11">
            <a:extLst>
              <a:ext uri="{FF2B5EF4-FFF2-40B4-BE49-F238E27FC236}">
                <a16:creationId xmlns:a16="http://schemas.microsoft.com/office/drawing/2014/main" id="{6CF2E96D-A1F5-477A-9778-C2D3AA8D1A5C}"/>
              </a:ext>
            </a:extLst>
          </p:cNvPr>
          <p:cNvCxnSpPr>
            <a:cxnSpLocks/>
          </p:cNvCxnSpPr>
          <p:nvPr/>
        </p:nvCxnSpPr>
        <p:spPr>
          <a:xfrm flipH="1">
            <a:off x="3580916" y="3403216"/>
            <a:ext cx="50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2">
            <a:extLst>
              <a:ext uri="{FF2B5EF4-FFF2-40B4-BE49-F238E27FC236}">
                <a16:creationId xmlns:a16="http://schemas.microsoft.com/office/drawing/2014/main" id="{524517C4-A189-4F81-B941-F3D52D08A1CA}"/>
              </a:ext>
            </a:extLst>
          </p:cNvPr>
          <p:cNvSpPr txBox="1"/>
          <p:nvPr/>
        </p:nvSpPr>
        <p:spPr>
          <a:xfrm>
            <a:off x="5625523" y="3253503"/>
            <a:ext cx="95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21" name="向下箭號 3">
            <a:extLst>
              <a:ext uri="{FF2B5EF4-FFF2-40B4-BE49-F238E27FC236}">
                <a16:creationId xmlns:a16="http://schemas.microsoft.com/office/drawing/2014/main" id="{CFD22EE2-55CA-442B-B8C3-EE65526AA4F1}"/>
              </a:ext>
            </a:extLst>
          </p:cNvPr>
          <p:cNvSpPr/>
          <p:nvPr/>
        </p:nvSpPr>
        <p:spPr>
          <a:xfrm>
            <a:off x="4783655" y="1707220"/>
            <a:ext cx="2624688" cy="65520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7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47050-8639-43E2-9FEA-8BA5C3DF7E32}"/>
              </a:ext>
            </a:extLst>
          </p:cNvPr>
          <p:cNvGrpSpPr/>
          <p:nvPr/>
        </p:nvGrpSpPr>
        <p:grpSpPr>
          <a:xfrm>
            <a:off x="1056000" y="2722156"/>
            <a:ext cx="10080000" cy="3599472"/>
            <a:chOff x="1056000" y="559054"/>
            <a:chExt cx="10080000" cy="3599472"/>
          </a:xfrm>
        </p:grpSpPr>
        <p:sp>
          <p:nvSpPr>
            <p:cNvPr id="18" name="圓角矩形 121">
              <a:extLst>
                <a:ext uri="{FF2B5EF4-FFF2-40B4-BE49-F238E27FC236}">
                  <a16:creationId xmlns:a16="http://schemas.microsoft.com/office/drawing/2014/main" id="{73DDE37B-263A-42B8-812C-84D1B4F2B163}"/>
                </a:ext>
              </a:extLst>
            </p:cNvPr>
            <p:cNvSpPr/>
            <p:nvPr/>
          </p:nvSpPr>
          <p:spPr>
            <a:xfrm>
              <a:off x="105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Predator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圓角矩形 128">
              <a:extLst>
                <a:ext uri="{FF2B5EF4-FFF2-40B4-BE49-F238E27FC236}">
                  <a16:creationId xmlns:a16="http://schemas.microsoft.com/office/drawing/2014/main" id="{F4E5B281-E771-4B0A-BEC6-9F8BE0EFF8CA}"/>
                </a:ext>
              </a:extLst>
            </p:cNvPr>
            <p:cNvSpPr/>
            <p:nvPr/>
          </p:nvSpPr>
          <p:spPr>
            <a:xfrm>
              <a:off x="861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Prey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8B719D2-B22A-43BF-88A9-FDA95FECC56A}"/>
                </a:ext>
              </a:extLst>
            </p:cNvPr>
            <p:cNvGrpSpPr/>
            <p:nvPr/>
          </p:nvGrpSpPr>
          <p:grpSpPr>
            <a:xfrm>
              <a:off x="1572986" y="1459054"/>
              <a:ext cx="9046027" cy="2699472"/>
              <a:chOff x="1303813" y="9257947"/>
              <a:chExt cx="9046027" cy="2699472"/>
            </a:xfrm>
          </p:grpSpPr>
          <p:sp>
            <p:nvSpPr>
              <p:cNvPr id="16" name="圓角矩形 144">
                <a:extLst>
                  <a:ext uri="{FF2B5EF4-FFF2-40B4-BE49-F238E27FC236}">
                    <a16:creationId xmlns:a16="http://schemas.microsoft.com/office/drawing/2014/main" id="{948B7297-25BA-4CF3-AD97-CA5BC817D384}"/>
                  </a:ext>
                </a:extLst>
              </p:cNvPr>
              <p:cNvSpPr/>
              <p:nvPr/>
            </p:nvSpPr>
            <p:spPr>
              <a:xfrm>
                <a:off x="1303813" y="10877419"/>
                <a:ext cx="36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Deterministic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of predator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線單箭頭接點 145">
                <a:extLst>
                  <a:ext uri="{FF2B5EF4-FFF2-40B4-BE49-F238E27FC236}">
                    <a16:creationId xmlns:a16="http://schemas.microsoft.com/office/drawing/2014/main" id="{34BDD882-0B1D-4DAD-A910-EF171ED4EB99}"/>
                  </a:ext>
                </a:extLst>
              </p:cNvPr>
              <p:cNvCxnSpPr>
                <a:cxnSpLocks/>
                <a:stCxn id="16" idx="0"/>
                <a:endCxn id="18" idx="2"/>
              </p:cNvCxnSpPr>
              <p:nvPr/>
            </p:nvCxnSpPr>
            <p:spPr>
              <a:xfrm flipH="1" flipV="1">
                <a:off x="2046827" y="9257947"/>
                <a:ext cx="1056986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圓角矩形 18">
                <a:extLst>
                  <a:ext uri="{FF2B5EF4-FFF2-40B4-BE49-F238E27FC236}">
                    <a16:creationId xmlns:a16="http://schemas.microsoft.com/office/drawing/2014/main" id="{E99FA258-AC35-4751-B468-D67D0F52D23A}"/>
                  </a:ext>
                </a:extLst>
              </p:cNvPr>
              <p:cNvSpPr/>
              <p:nvPr/>
            </p:nvSpPr>
            <p:spPr>
              <a:xfrm>
                <a:off x="6749840" y="10877419"/>
                <a:ext cx="36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Deterministic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of prey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單箭頭接點 11">
                <a:extLst>
                  <a:ext uri="{FF2B5EF4-FFF2-40B4-BE49-F238E27FC236}">
                    <a16:creationId xmlns:a16="http://schemas.microsoft.com/office/drawing/2014/main" id="{3F09BB53-279C-4DCF-8557-0D6396BEB907}"/>
                  </a:ext>
                </a:extLst>
              </p:cNvPr>
              <p:cNvCxnSpPr>
                <a:cxnSpLocks/>
                <a:stCxn id="21" idx="0"/>
                <a:endCxn id="19" idx="2"/>
              </p:cNvCxnSpPr>
              <p:nvPr/>
            </p:nvCxnSpPr>
            <p:spPr>
              <a:xfrm flipV="1">
                <a:off x="8549840" y="9257947"/>
                <a:ext cx="1056987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940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23C2D17A-BA6F-4478-8F61-8FF6B41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7" b="9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EDA3BF-8347-47B4-916F-B506C4B7D3A3}"/>
              </a:ext>
            </a:extLst>
          </p:cNvPr>
          <p:cNvSpPr/>
          <p:nvPr/>
        </p:nvSpPr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47050-8639-43E2-9FEA-8BA5C3DF7E32}"/>
              </a:ext>
            </a:extLst>
          </p:cNvPr>
          <p:cNvGrpSpPr/>
          <p:nvPr/>
        </p:nvGrpSpPr>
        <p:grpSpPr>
          <a:xfrm>
            <a:off x="1056000" y="2722156"/>
            <a:ext cx="10080000" cy="3599472"/>
            <a:chOff x="1056000" y="559054"/>
            <a:chExt cx="10080000" cy="3599472"/>
          </a:xfrm>
        </p:grpSpPr>
        <p:sp>
          <p:nvSpPr>
            <p:cNvPr id="18" name="圓角矩形 121">
              <a:extLst>
                <a:ext uri="{FF2B5EF4-FFF2-40B4-BE49-F238E27FC236}">
                  <a16:creationId xmlns:a16="http://schemas.microsoft.com/office/drawing/2014/main" id="{73DDE37B-263A-42B8-812C-84D1B4F2B163}"/>
                </a:ext>
              </a:extLst>
            </p:cNvPr>
            <p:cNvSpPr/>
            <p:nvPr/>
          </p:nvSpPr>
          <p:spPr>
            <a:xfrm>
              <a:off x="105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Predator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圓角矩形 128">
              <a:extLst>
                <a:ext uri="{FF2B5EF4-FFF2-40B4-BE49-F238E27FC236}">
                  <a16:creationId xmlns:a16="http://schemas.microsoft.com/office/drawing/2014/main" id="{F4E5B281-E771-4B0A-BEC6-9F8BE0EFF8CA}"/>
                </a:ext>
              </a:extLst>
            </p:cNvPr>
            <p:cNvSpPr/>
            <p:nvPr/>
          </p:nvSpPr>
          <p:spPr>
            <a:xfrm>
              <a:off x="8616000" y="559054"/>
              <a:ext cx="2520000" cy="900000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Prey</a:t>
              </a:r>
            </a:p>
            <a:p>
              <a:pPr algn="ctr"/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diversity</a:t>
              </a:r>
              <a:endPara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8B719D2-B22A-43BF-88A9-FDA95FECC56A}"/>
                </a:ext>
              </a:extLst>
            </p:cNvPr>
            <p:cNvGrpSpPr/>
            <p:nvPr/>
          </p:nvGrpSpPr>
          <p:grpSpPr>
            <a:xfrm>
              <a:off x="1572986" y="1009054"/>
              <a:ext cx="9046027" cy="3149472"/>
              <a:chOff x="1303813" y="8807947"/>
              <a:chExt cx="9046027" cy="3149472"/>
            </a:xfrm>
          </p:grpSpPr>
          <p:sp>
            <p:nvSpPr>
              <p:cNvPr id="16" name="圓角矩形 144">
                <a:extLst>
                  <a:ext uri="{FF2B5EF4-FFF2-40B4-BE49-F238E27FC236}">
                    <a16:creationId xmlns:a16="http://schemas.microsoft.com/office/drawing/2014/main" id="{948B7297-25BA-4CF3-AD97-CA5BC817D384}"/>
                  </a:ext>
                </a:extLst>
              </p:cNvPr>
              <p:cNvSpPr/>
              <p:nvPr/>
            </p:nvSpPr>
            <p:spPr>
              <a:xfrm>
                <a:off x="1303813" y="10877419"/>
                <a:ext cx="36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Deterministic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of predator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線單箭頭接點 145">
                <a:extLst>
                  <a:ext uri="{FF2B5EF4-FFF2-40B4-BE49-F238E27FC236}">
                    <a16:creationId xmlns:a16="http://schemas.microsoft.com/office/drawing/2014/main" id="{34BDD882-0B1D-4DAD-A910-EF171ED4EB99}"/>
                  </a:ext>
                </a:extLst>
              </p:cNvPr>
              <p:cNvCxnSpPr>
                <a:cxnSpLocks/>
                <a:stCxn id="16" idx="0"/>
                <a:endCxn id="18" idx="2"/>
              </p:cNvCxnSpPr>
              <p:nvPr/>
            </p:nvCxnSpPr>
            <p:spPr>
              <a:xfrm flipH="1" flipV="1">
                <a:off x="2046827" y="9257947"/>
                <a:ext cx="1056986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圓角矩形 18">
                <a:extLst>
                  <a:ext uri="{FF2B5EF4-FFF2-40B4-BE49-F238E27FC236}">
                    <a16:creationId xmlns:a16="http://schemas.microsoft.com/office/drawing/2014/main" id="{E99FA258-AC35-4751-B468-D67D0F52D23A}"/>
                  </a:ext>
                </a:extLst>
              </p:cNvPr>
              <p:cNvSpPr/>
              <p:nvPr/>
            </p:nvSpPr>
            <p:spPr>
              <a:xfrm>
                <a:off x="6749840" y="10877419"/>
                <a:ext cx="36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rgbClr val="FFC000"/>
                    </a:solidFill>
                  </a:rPr>
                  <a:t>Deterministic assembly processes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of prey community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單箭頭接點 11">
                <a:extLst>
                  <a:ext uri="{FF2B5EF4-FFF2-40B4-BE49-F238E27FC236}">
                    <a16:creationId xmlns:a16="http://schemas.microsoft.com/office/drawing/2014/main" id="{3F09BB53-279C-4DCF-8557-0D6396BEB907}"/>
                  </a:ext>
                </a:extLst>
              </p:cNvPr>
              <p:cNvCxnSpPr>
                <a:cxnSpLocks/>
                <a:stCxn id="21" idx="0"/>
                <a:endCxn id="19" idx="2"/>
              </p:cNvCxnSpPr>
              <p:nvPr/>
            </p:nvCxnSpPr>
            <p:spPr>
              <a:xfrm flipV="1">
                <a:off x="8549840" y="9257947"/>
                <a:ext cx="1056987" cy="161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11">
                <a:extLst>
                  <a:ext uri="{FF2B5EF4-FFF2-40B4-BE49-F238E27FC236}">
                    <a16:creationId xmlns:a16="http://schemas.microsoft.com/office/drawing/2014/main" id="{46305B97-6158-43CF-B18A-93C5400C3407}"/>
                  </a:ext>
                </a:extLst>
              </p:cNvPr>
              <p:cNvCxnSpPr>
                <a:cxnSpLocks/>
                <a:stCxn id="16" idx="3"/>
                <a:endCxn id="19" idx="1"/>
              </p:cNvCxnSpPr>
              <p:nvPr/>
            </p:nvCxnSpPr>
            <p:spPr>
              <a:xfrm flipV="1">
                <a:off x="4903813" y="8807947"/>
                <a:ext cx="3443014" cy="260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11">
                <a:extLst>
                  <a:ext uri="{FF2B5EF4-FFF2-40B4-BE49-F238E27FC236}">
                    <a16:creationId xmlns:a16="http://schemas.microsoft.com/office/drawing/2014/main" id="{9D398E80-DD8C-4747-A8AD-635F0CB3C31F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 flipV="1">
                <a:off x="3306827" y="8807947"/>
                <a:ext cx="3443013" cy="2609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直線單箭頭接點 32">
            <a:extLst>
              <a:ext uri="{FF2B5EF4-FFF2-40B4-BE49-F238E27FC236}">
                <a16:creationId xmlns:a16="http://schemas.microsoft.com/office/drawing/2014/main" id="{D38F9E6D-3669-49C6-83F1-A2E2D769AD5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576000" y="763247"/>
            <a:ext cx="5040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121">
            <a:extLst>
              <a:ext uri="{FF2B5EF4-FFF2-40B4-BE49-F238E27FC236}">
                <a16:creationId xmlns:a16="http://schemas.microsoft.com/office/drawing/2014/main" id="{3814E0B0-61B6-4682-9F00-EEC9AA1A9308}"/>
              </a:ext>
            </a:extLst>
          </p:cNvPr>
          <p:cNvSpPr/>
          <p:nvPr/>
        </p:nvSpPr>
        <p:spPr>
          <a:xfrm>
            <a:off x="105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Predator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圓角矩形 128">
            <a:extLst>
              <a:ext uri="{FF2B5EF4-FFF2-40B4-BE49-F238E27FC236}">
                <a16:creationId xmlns:a16="http://schemas.microsoft.com/office/drawing/2014/main" id="{033A1986-389A-465F-8270-643A0C342ED6}"/>
              </a:ext>
            </a:extLst>
          </p:cNvPr>
          <p:cNvSpPr/>
          <p:nvPr/>
        </p:nvSpPr>
        <p:spPr>
          <a:xfrm>
            <a:off x="8616000" y="313247"/>
            <a:ext cx="2520000" cy="9000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Prey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2">
            <a:extLst>
              <a:ext uri="{FF2B5EF4-FFF2-40B4-BE49-F238E27FC236}">
                <a16:creationId xmlns:a16="http://schemas.microsoft.com/office/drawing/2014/main" id="{C59172C8-5FB9-44C4-9FF3-C5AC6B018C55}"/>
              </a:ext>
            </a:extLst>
          </p:cNvPr>
          <p:cNvSpPr txBox="1"/>
          <p:nvPr/>
        </p:nvSpPr>
        <p:spPr>
          <a:xfrm>
            <a:off x="5994967" y="87489"/>
            <a:ext cx="20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33" name="向下箭號 3">
            <a:extLst>
              <a:ext uri="{FF2B5EF4-FFF2-40B4-BE49-F238E27FC236}">
                <a16:creationId xmlns:a16="http://schemas.microsoft.com/office/drawing/2014/main" id="{C47BA767-DF34-4AEA-BAFF-EEEB0FFE3BCE}"/>
              </a:ext>
            </a:extLst>
          </p:cNvPr>
          <p:cNvSpPr/>
          <p:nvPr/>
        </p:nvSpPr>
        <p:spPr>
          <a:xfrm>
            <a:off x="4783655" y="1707220"/>
            <a:ext cx="2624688" cy="65520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decompose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1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09133-B000-48A2-8B86-83364719A18E}"/>
              </a:ext>
            </a:extLst>
          </p:cNvPr>
          <p:cNvGrpSpPr/>
          <p:nvPr/>
        </p:nvGrpSpPr>
        <p:grpSpPr>
          <a:xfrm>
            <a:off x="20" y="0"/>
            <a:ext cx="12191980" cy="6857999"/>
            <a:chOff x="108174" y="3065003"/>
            <a:chExt cx="12191980" cy="6857999"/>
          </a:xfrm>
        </p:grpSpPr>
        <p:pic>
          <p:nvPicPr>
            <p:cNvPr id="100" name="Picture 99" descr="A sunset over a body of water&#10;&#10;Description automatically generated">
              <a:extLst>
                <a:ext uri="{FF2B5EF4-FFF2-40B4-BE49-F238E27FC236}">
                  <a16:creationId xmlns:a16="http://schemas.microsoft.com/office/drawing/2014/main" id="{D2B7F097-E0D9-403F-88C2-2D2A3CEB8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07" b="9505"/>
            <a:stretch/>
          </p:blipFill>
          <p:spPr>
            <a:xfrm>
              <a:off x="108174" y="3065003"/>
              <a:ext cx="12191980" cy="6857999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EE5BDCB-F90C-490C-B9CB-62858549ECAA}"/>
                </a:ext>
              </a:extLst>
            </p:cNvPr>
            <p:cNvSpPr/>
            <p:nvPr/>
          </p:nvSpPr>
          <p:spPr>
            <a:xfrm>
              <a:off x="108174" y="3065003"/>
              <a:ext cx="12191980" cy="6857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278C3E-07B6-4AEA-AF73-C85714AF852C}"/>
              </a:ext>
            </a:extLst>
          </p:cNvPr>
          <p:cNvGrpSpPr/>
          <p:nvPr/>
        </p:nvGrpSpPr>
        <p:grpSpPr>
          <a:xfrm>
            <a:off x="725651" y="2525003"/>
            <a:ext cx="10740698" cy="1080000"/>
            <a:chOff x="1572986" y="276337"/>
            <a:chExt cx="10740698" cy="1080000"/>
          </a:xfrm>
        </p:grpSpPr>
        <p:sp>
          <p:nvSpPr>
            <p:cNvPr id="16" name="圓角矩形 144">
              <a:extLst>
                <a:ext uri="{FF2B5EF4-FFF2-40B4-BE49-F238E27FC236}">
                  <a16:creationId xmlns:a16="http://schemas.microsoft.com/office/drawing/2014/main" id="{948B7297-25BA-4CF3-AD97-CA5BC817D384}"/>
                </a:ext>
              </a:extLst>
            </p:cNvPr>
            <p:cNvSpPr/>
            <p:nvPr/>
          </p:nvSpPr>
          <p:spPr>
            <a:xfrm>
              <a:off x="1572986" y="276337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 Divergent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圓角矩形 18">
              <a:extLst>
                <a:ext uri="{FF2B5EF4-FFF2-40B4-BE49-F238E27FC236}">
                  <a16:creationId xmlns:a16="http://schemas.microsoft.com/office/drawing/2014/main" id="{E99FA258-AC35-4751-B468-D67D0F52D23A}"/>
                </a:ext>
              </a:extLst>
            </p:cNvPr>
            <p:cNvSpPr/>
            <p:nvPr/>
          </p:nvSpPr>
          <p:spPr>
            <a:xfrm>
              <a:off x="8198884" y="276337"/>
              <a:ext cx="4114800" cy="1080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Homogeneous </a:t>
              </a:r>
            </a:p>
            <a:p>
              <a:pPr algn="ctr"/>
              <a:r>
                <a:rPr lang="en-US" altLang="zh-TW" sz="2400" b="1" dirty="0">
                  <a:solidFill>
                    <a:srgbClr val="FFC000"/>
                  </a:solidFill>
                </a:rPr>
                <a:t>assembly processes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01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211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Mechanisms underlying the predator-prey diversity relationship in marine bacterioplankton  – implications from the community assembly processes</vt:lpstr>
      <vt:lpstr>PowerPoint Presentation</vt:lpstr>
      <vt:lpstr>Why the diversity of predator and prey are positively associated?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Hypothesis:   Predator (prey) diversity increases the  divergent assembly processes of prey (predator) community,  which in turn increase prey (predator) diversity.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underlying the predator-prey diversity relationship in marine bacterioplankton  – implications from the community assembly processes</dc:title>
  <dc:creator>Oscar FHC</dc:creator>
  <cp:lastModifiedBy>Oscar FHC</cp:lastModifiedBy>
  <cp:revision>18</cp:revision>
  <dcterms:created xsi:type="dcterms:W3CDTF">2020-05-31T09:23:30Z</dcterms:created>
  <dcterms:modified xsi:type="dcterms:W3CDTF">2020-05-31T16:07:37Z</dcterms:modified>
</cp:coreProperties>
</file>