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1520488" cy="6119813"/>
  <p:notesSz cx="6858000" cy="9144000"/>
  <p:defaultTextStyle>
    <a:defPPr>
      <a:defRPr lang="en-US"/>
    </a:defPPr>
    <a:lvl1pPr marL="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1pPr>
    <a:lvl2pPr marL="37147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2pPr>
    <a:lvl3pPr marL="74295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3pPr>
    <a:lvl4pPr marL="111442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4pPr>
    <a:lvl5pPr marL="148590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5pPr>
    <a:lvl6pPr marL="185737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6pPr>
    <a:lvl7pPr marL="222885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7pPr>
    <a:lvl8pPr marL="2600325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8pPr>
    <a:lvl9pPr marL="2971800" algn="l" defTabSz="742950" rtl="0" eaLnBrk="1" latinLnBrk="0" hangingPunct="1">
      <a:defRPr sz="146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01553"/>
            <a:ext cx="8640366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214319"/>
            <a:ext cx="8640366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2019-12-30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2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2019-12-30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8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25823"/>
            <a:ext cx="2484105" cy="518625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25823"/>
            <a:ext cx="7308310" cy="518625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2019-12-30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2019-12-30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6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525704"/>
            <a:ext cx="9936421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095459"/>
            <a:ext cx="9936421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2019-12-30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3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629117"/>
            <a:ext cx="4896207" cy="388296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629117"/>
            <a:ext cx="4896207" cy="388296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2019-12-30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25824"/>
            <a:ext cx="9936421" cy="118288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00205"/>
            <a:ext cx="487370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235432"/>
            <a:ext cx="4873706" cy="328798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00205"/>
            <a:ext cx="489770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235432"/>
            <a:ext cx="4897708" cy="328798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2019-12-30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3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2019-12-30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2019-12-30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9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07988"/>
            <a:ext cx="371565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881140"/>
            <a:ext cx="5832247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835944"/>
            <a:ext cx="371565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2019-12-30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07988"/>
            <a:ext cx="371565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881140"/>
            <a:ext cx="5832247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835944"/>
            <a:ext cx="371565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2019-12-30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7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25824"/>
            <a:ext cx="9936421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629117"/>
            <a:ext cx="9936421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5672161"/>
            <a:ext cx="259211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5834A-1E99-4FF8-940D-88A71EEE7BA3}" type="datetimeFigureOut">
              <a:rPr lang="en-US" smtClean="0"/>
              <a:t>2019-12-30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5672161"/>
            <a:ext cx="388816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5672161"/>
            <a:ext cx="259211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0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21443" y="109226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Bacteria diversity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351043" y="127704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diversity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>
            <a:off x="3181443" y="469226"/>
            <a:ext cx="5169600" cy="184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1444" y="1996826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HNF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cxnSpLocks/>
            <a:stCxn id="8" idx="2"/>
            <a:endCxn id="19" idx="0"/>
          </p:cNvCxnSpPr>
          <p:nvPr/>
        </p:nvCxnSpPr>
        <p:spPr>
          <a:xfrm>
            <a:off x="1651447" y="829226"/>
            <a:ext cx="1" cy="116760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8">
            <a:extLst>
              <a:ext uri="{FF2B5EF4-FFF2-40B4-BE49-F238E27FC236}">
                <a16:creationId xmlns:a16="http://schemas.microsoft.com/office/drawing/2014/main" xmlns="" id="{47DE1866-A6CF-489C-848E-A4D8C003E3C0}"/>
              </a:ext>
            </a:extLst>
          </p:cNvPr>
          <p:cNvSpPr/>
          <p:nvPr/>
        </p:nvSpPr>
        <p:spPr>
          <a:xfrm>
            <a:off x="8351043" y="1999931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Bacteria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11">
            <a:extLst>
              <a:ext uri="{FF2B5EF4-FFF2-40B4-BE49-F238E27FC236}">
                <a16:creationId xmlns:a16="http://schemas.microsoft.com/office/drawing/2014/main" xmlns="" id="{2F63CEA1-FDB0-4466-9AF7-10C6638C7A6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9881043" y="847708"/>
            <a:ext cx="0" cy="1152227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11">
            <a:extLst>
              <a:ext uri="{FF2B5EF4-FFF2-40B4-BE49-F238E27FC236}">
                <a16:creationId xmlns:a16="http://schemas.microsoft.com/office/drawing/2014/main" xmlns="" id="{F0875757-B921-4728-87AA-413F44467B51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3181449" y="487704"/>
            <a:ext cx="5169599" cy="1959122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1">
            <a:extLst>
              <a:ext uri="{FF2B5EF4-FFF2-40B4-BE49-F238E27FC236}">
                <a16:creationId xmlns:a16="http://schemas.microsoft.com/office/drawing/2014/main" xmlns="" id="{7DB4E6F1-6E32-4553-A7DF-D1C5A6D92F70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3181443" y="469231"/>
            <a:ext cx="5169600" cy="198070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1">
            <a:extLst>
              <a:ext uri="{FF2B5EF4-FFF2-40B4-BE49-F238E27FC236}">
                <a16:creationId xmlns:a16="http://schemas.microsoft.com/office/drawing/2014/main" xmlns="" id="{7DB4E6F1-6E32-4553-A7DF-D1C5A6D92F70}"/>
              </a:ext>
            </a:extLst>
          </p:cNvPr>
          <p:cNvCxnSpPr>
            <a:cxnSpLocks/>
          </p:cNvCxnSpPr>
          <p:nvPr/>
        </p:nvCxnSpPr>
        <p:spPr>
          <a:xfrm flipH="1" flipV="1">
            <a:off x="1470210" y="3196044"/>
            <a:ext cx="17412" cy="2246813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1">
            <a:extLst>
              <a:ext uri="{FF2B5EF4-FFF2-40B4-BE49-F238E27FC236}">
                <a16:creationId xmlns:a16="http://schemas.microsoft.com/office/drawing/2014/main" xmlns="" id="{7DB4E6F1-6E32-4553-A7DF-D1C5A6D92F70}"/>
              </a:ext>
            </a:extLst>
          </p:cNvPr>
          <p:cNvCxnSpPr>
            <a:cxnSpLocks/>
          </p:cNvCxnSpPr>
          <p:nvPr/>
        </p:nvCxnSpPr>
        <p:spPr>
          <a:xfrm>
            <a:off x="1470210" y="5434147"/>
            <a:ext cx="400748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1758359" y="3996950"/>
            <a:ext cx="3448595" cy="1132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322771" y="5563578"/>
            <a:ext cx="1972976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Bacteria (HNF) diversity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 rot="-5400000">
            <a:off x="-307890" y="4048158"/>
            <a:ext cx="2776593" cy="5425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Deterministic assembly processes </a:t>
            </a:r>
            <a:endParaRPr lang="en-US" altLang="zh-TW" dirty="0" smtClean="0"/>
          </a:p>
          <a:p>
            <a:pPr algn="ctr"/>
            <a:r>
              <a:rPr lang="en-US" altLang="zh-TW" dirty="0"/>
              <a:t>o</a:t>
            </a:r>
            <a:r>
              <a:rPr lang="en-US" altLang="zh-TW" dirty="0" smtClean="0"/>
              <a:t>f HNF (Bacteria) </a:t>
            </a:r>
            <a:r>
              <a:rPr lang="en-US" altLang="zh-TW" dirty="0"/>
              <a:t>community</a:t>
            </a:r>
            <a:endParaRPr lang="zh-TW" altLang="en-US" dirty="0"/>
          </a:p>
        </p:txBody>
      </p:sp>
      <p:cxnSp>
        <p:nvCxnSpPr>
          <p:cNvPr id="24" name="直線單箭頭接點 11">
            <a:extLst>
              <a:ext uri="{FF2B5EF4-FFF2-40B4-BE49-F238E27FC236}">
                <a16:creationId xmlns:a16="http://schemas.microsoft.com/office/drawing/2014/main" xmlns="" id="{7DB4E6F1-6E32-4553-A7DF-D1C5A6D92F70}"/>
              </a:ext>
            </a:extLst>
          </p:cNvPr>
          <p:cNvCxnSpPr>
            <a:cxnSpLocks/>
          </p:cNvCxnSpPr>
          <p:nvPr/>
        </p:nvCxnSpPr>
        <p:spPr>
          <a:xfrm flipH="1" flipV="1">
            <a:off x="6743250" y="3196043"/>
            <a:ext cx="17412" cy="2246813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11">
            <a:extLst>
              <a:ext uri="{FF2B5EF4-FFF2-40B4-BE49-F238E27FC236}">
                <a16:creationId xmlns:a16="http://schemas.microsoft.com/office/drawing/2014/main" xmlns="" id="{7DB4E6F1-6E32-4553-A7DF-D1C5A6D92F70}"/>
              </a:ext>
            </a:extLst>
          </p:cNvPr>
          <p:cNvCxnSpPr>
            <a:cxnSpLocks/>
          </p:cNvCxnSpPr>
          <p:nvPr/>
        </p:nvCxnSpPr>
        <p:spPr>
          <a:xfrm>
            <a:off x="6743250" y="5434146"/>
            <a:ext cx="400748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7031399" y="3996949"/>
            <a:ext cx="3448595" cy="1132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 rot="-5400000">
            <a:off x="5385255" y="4160719"/>
            <a:ext cx="2014654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HNF (Bacteria) diversity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367399" y="5455307"/>
            <a:ext cx="2776593" cy="5425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Deterministic assembly processes </a:t>
            </a:r>
            <a:endParaRPr lang="en-US" altLang="zh-TW" dirty="0" smtClean="0"/>
          </a:p>
          <a:p>
            <a:pPr algn="ctr"/>
            <a:r>
              <a:rPr lang="en-US" altLang="zh-TW" dirty="0"/>
              <a:t>o</a:t>
            </a:r>
            <a:r>
              <a:rPr lang="en-US" altLang="zh-TW" dirty="0" smtClean="0"/>
              <a:t>f HNF (Bacteria) </a:t>
            </a:r>
            <a:r>
              <a:rPr lang="en-US" altLang="zh-TW" dirty="0"/>
              <a:t>community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005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188244" y="1926449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Bacteria </a:t>
            </a:r>
            <a:r>
              <a:rPr lang="en-US" altLang="zh-TW" dirty="0">
                <a:solidFill>
                  <a:schemeClr val="tx1"/>
                </a:solidFill>
              </a:rPr>
              <a:t>species richness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272244" y="1926000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</a:t>
            </a:r>
            <a:r>
              <a:rPr lang="en-US" altLang="zh-TW" dirty="0">
                <a:solidFill>
                  <a:schemeClr val="tx1"/>
                </a:solidFill>
              </a:rPr>
              <a:t>Simpson </a:t>
            </a:r>
            <a:r>
              <a:rPr lang="en-US" altLang="zh-TW" dirty="0" smtClean="0">
                <a:solidFill>
                  <a:schemeClr val="tx1"/>
                </a:solidFill>
              </a:rPr>
              <a:t>diversity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 flipV="1">
            <a:off x="4248244" y="2286000"/>
            <a:ext cx="3024000" cy="4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2268244" y="3366000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HNF </a:t>
            </a:r>
            <a:r>
              <a:rPr lang="en-US" altLang="zh-TW" b="1" dirty="0" smtClean="0">
                <a:solidFill>
                  <a:schemeClr val="tx1"/>
                </a:solidFill>
              </a:rPr>
              <a:t>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cxnSpLocks/>
            <a:stCxn id="8" idx="2"/>
            <a:endCxn id="19" idx="0"/>
          </p:cNvCxnSpPr>
          <p:nvPr/>
        </p:nvCxnSpPr>
        <p:spPr>
          <a:xfrm>
            <a:off x="2718244" y="2646449"/>
            <a:ext cx="1080000" cy="71955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8">
            <a:extLst>
              <a:ext uri="{FF2B5EF4-FFF2-40B4-BE49-F238E27FC236}">
                <a16:creationId xmlns:a16="http://schemas.microsoft.com/office/drawing/2014/main" xmlns="" id="{47DE1866-A6CF-489C-848E-A4D8C003E3C0}"/>
              </a:ext>
            </a:extLst>
          </p:cNvPr>
          <p:cNvSpPr/>
          <p:nvPr/>
        </p:nvSpPr>
        <p:spPr>
          <a:xfrm>
            <a:off x="6192244" y="3366000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Bacteria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11">
            <a:extLst>
              <a:ext uri="{FF2B5EF4-FFF2-40B4-BE49-F238E27FC236}">
                <a16:creationId xmlns:a16="http://schemas.microsoft.com/office/drawing/2014/main" xmlns="" id="{2F63CEA1-FDB0-4466-9AF7-10C6638C7A6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7722244" y="2646000"/>
            <a:ext cx="1080000" cy="72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11">
            <a:extLst>
              <a:ext uri="{FF2B5EF4-FFF2-40B4-BE49-F238E27FC236}">
                <a16:creationId xmlns:a16="http://schemas.microsoft.com/office/drawing/2014/main" xmlns="" id="{F0875757-B921-4728-87AA-413F44467B51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5328244" y="2286000"/>
            <a:ext cx="1944000" cy="153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1">
            <a:extLst>
              <a:ext uri="{FF2B5EF4-FFF2-40B4-BE49-F238E27FC236}">
                <a16:creationId xmlns:a16="http://schemas.microsoft.com/office/drawing/2014/main" xmlns="" id="{7DB4E6F1-6E32-4553-A7DF-D1C5A6D92F70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4248244" y="2286449"/>
            <a:ext cx="1944000" cy="152955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444051" y="1944373"/>
            <a:ext cx="516488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0.22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108000" y="5004071"/>
            <a:ext cx="1800000" cy="5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Temperature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2016000" y="5004071"/>
            <a:ext cx="1800000" cy="5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Chla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3924000" y="5004071"/>
            <a:ext cx="1800000" cy="5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5832000" y="5004071"/>
            <a:ext cx="1800000" cy="5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7740000" y="5004071"/>
            <a:ext cx="1800000" cy="5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Salinity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9648000" y="5004071"/>
            <a:ext cx="1800000" cy="5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PAR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線單箭頭接點 11">
            <a:extLst>
              <a:ext uri="{FF2B5EF4-FFF2-40B4-BE49-F238E27FC236}">
                <a16:creationId xmlns:a16="http://schemas.microsoft.com/office/drawing/2014/main" xmlns="" id="{F0875757-B921-4728-87AA-413F44467B51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H="1" flipV="1">
            <a:off x="8802244" y="2646000"/>
            <a:ext cx="1745756" cy="235807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1">
            <a:extLst>
              <a:ext uri="{FF2B5EF4-FFF2-40B4-BE49-F238E27FC236}">
                <a16:creationId xmlns:a16="http://schemas.microsoft.com/office/drawing/2014/main" xmlns="" id="{F0875757-B921-4728-87AA-413F44467B51}"/>
              </a:ext>
            </a:extLst>
          </p:cNvPr>
          <p:cNvCxnSpPr>
            <a:cxnSpLocks/>
            <a:stCxn id="39" idx="0"/>
            <a:endCxn id="18" idx="2"/>
          </p:cNvCxnSpPr>
          <p:nvPr/>
        </p:nvCxnSpPr>
        <p:spPr>
          <a:xfrm flipH="1" flipV="1">
            <a:off x="7722244" y="4266000"/>
            <a:ext cx="917756" cy="73807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圓角矩形 123"/>
          <p:cNvSpPr/>
          <p:nvPr/>
        </p:nvSpPr>
        <p:spPr>
          <a:xfrm>
            <a:off x="8262244" y="486000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</a:t>
            </a:r>
            <a:r>
              <a:rPr lang="en-US" altLang="zh-TW" dirty="0" smtClean="0">
                <a:solidFill>
                  <a:schemeClr val="tx1"/>
                </a:solidFill>
              </a:rPr>
              <a:t>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5" name="圓角矩形 124"/>
          <p:cNvSpPr/>
          <p:nvPr/>
        </p:nvSpPr>
        <p:spPr>
          <a:xfrm>
            <a:off x="108244" y="486414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Bacteria 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5" name="手繪多邊形 144"/>
          <p:cNvSpPr/>
          <p:nvPr/>
        </p:nvSpPr>
        <p:spPr>
          <a:xfrm>
            <a:off x="8646850" y="1233996"/>
            <a:ext cx="2514805" cy="3773010"/>
          </a:xfrm>
          <a:custGeom>
            <a:avLst/>
            <a:gdLst>
              <a:gd name="connsiteX0" fmla="*/ 0 w 2514805"/>
              <a:gd name="connsiteY0" fmla="*/ 3773010 h 3773010"/>
              <a:gd name="connsiteX1" fmla="*/ 2485748 w 2514805"/>
              <a:gd name="connsiteY1" fmla="*/ 1056443 h 3773010"/>
              <a:gd name="connsiteX2" fmla="*/ 1136342 w 2514805"/>
              <a:gd name="connsiteY2" fmla="*/ 0 h 377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805" h="3773010">
                <a:moveTo>
                  <a:pt x="0" y="3773010"/>
                </a:moveTo>
                <a:cubicBezTo>
                  <a:pt x="1148179" y="2729144"/>
                  <a:pt x="2296358" y="1685278"/>
                  <a:pt x="2485748" y="1056443"/>
                </a:cubicBezTo>
                <a:cubicBezTo>
                  <a:pt x="2675138" y="427608"/>
                  <a:pt x="1905740" y="213804"/>
                  <a:pt x="1136342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手繪多邊形 150"/>
          <p:cNvSpPr/>
          <p:nvPr/>
        </p:nvSpPr>
        <p:spPr>
          <a:xfrm>
            <a:off x="6729274" y="1233996"/>
            <a:ext cx="4734199" cy="3773010"/>
          </a:xfrm>
          <a:custGeom>
            <a:avLst/>
            <a:gdLst>
              <a:gd name="connsiteX0" fmla="*/ 0 w 4734199"/>
              <a:gd name="connsiteY0" fmla="*/ 3773010 h 3773010"/>
              <a:gd name="connsiteX1" fmla="*/ 4598633 w 4734199"/>
              <a:gd name="connsiteY1" fmla="*/ 2503503 h 3773010"/>
              <a:gd name="connsiteX2" fmla="*/ 3062796 w 4734199"/>
              <a:gd name="connsiteY2" fmla="*/ 0 h 377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4199" h="3773010">
                <a:moveTo>
                  <a:pt x="0" y="3773010"/>
                </a:moveTo>
                <a:cubicBezTo>
                  <a:pt x="2044083" y="3452674"/>
                  <a:pt x="4088167" y="3132338"/>
                  <a:pt x="4598633" y="2503503"/>
                </a:cubicBezTo>
                <a:cubicBezTo>
                  <a:pt x="5109099" y="1874668"/>
                  <a:pt x="4085947" y="937334"/>
                  <a:pt x="3062796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手繪多邊形 154"/>
          <p:cNvSpPr/>
          <p:nvPr/>
        </p:nvSpPr>
        <p:spPr>
          <a:xfrm>
            <a:off x="439412" y="1233996"/>
            <a:ext cx="8207438" cy="3773010"/>
          </a:xfrm>
          <a:custGeom>
            <a:avLst/>
            <a:gdLst>
              <a:gd name="connsiteX0" fmla="*/ 8207438 w 8207438"/>
              <a:gd name="connsiteY0" fmla="*/ 3773010 h 3773010"/>
              <a:gd name="connsiteX1" fmla="*/ 403967 w 8207438"/>
              <a:gd name="connsiteY1" fmla="*/ 2991775 h 3773010"/>
              <a:gd name="connsiteX2" fmla="*/ 1043159 w 8207438"/>
              <a:gd name="connsiteY2" fmla="*/ 0 h 3773010"/>
              <a:gd name="connsiteX3" fmla="*/ 1043159 w 8207438"/>
              <a:gd name="connsiteY3" fmla="*/ 0 h 377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7438" h="3773010">
                <a:moveTo>
                  <a:pt x="8207438" y="3773010"/>
                </a:moveTo>
                <a:cubicBezTo>
                  <a:pt x="4902726" y="3696810"/>
                  <a:pt x="1598014" y="3620610"/>
                  <a:pt x="403967" y="2991775"/>
                </a:cubicBezTo>
                <a:cubicBezTo>
                  <a:pt x="-790080" y="2362940"/>
                  <a:pt x="1043159" y="0"/>
                  <a:pt x="1043159" y="0"/>
                </a:cubicBezTo>
                <a:lnTo>
                  <a:pt x="1043159" y="0"/>
                </a:ln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6" name="直線單箭頭接點 155"/>
          <p:cNvCxnSpPr>
            <a:cxnSpLocks/>
            <a:stCxn id="8" idx="0"/>
            <a:endCxn id="125" idx="2"/>
          </p:cNvCxnSpPr>
          <p:nvPr/>
        </p:nvCxnSpPr>
        <p:spPr>
          <a:xfrm flipH="1" flipV="1">
            <a:off x="1638244" y="1206414"/>
            <a:ext cx="1080000" cy="72003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cxnSpLocks/>
            <a:stCxn id="16" idx="0"/>
            <a:endCxn id="124" idx="2"/>
          </p:cNvCxnSpPr>
          <p:nvPr/>
        </p:nvCxnSpPr>
        <p:spPr>
          <a:xfrm flipV="1">
            <a:off x="8802244" y="1206000"/>
            <a:ext cx="990000" cy="72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cxnSpLocks/>
            <a:stCxn id="124" idx="1"/>
            <a:endCxn id="125" idx="3"/>
          </p:cNvCxnSpPr>
          <p:nvPr/>
        </p:nvCxnSpPr>
        <p:spPr>
          <a:xfrm flipH="1">
            <a:off x="3168244" y="846000"/>
            <a:ext cx="5094000" cy="41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cxnSpLocks/>
            <a:stCxn id="124" idx="2"/>
            <a:endCxn id="8" idx="0"/>
          </p:cNvCxnSpPr>
          <p:nvPr/>
        </p:nvCxnSpPr>
        <p:spPr>
          <a:xfrm flipH="1">
            <a:off x="2718244" y="1206000"/>
            <a:ext cx="7074000" cy="72044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  <a:stCxn id="125" idx="2"/>
            <a:endCxn id="16" idx="0"/>
          </p:cNvCxnSpPr>
          <p:nvPr/>
        </p:nvCxnSpPr>
        <p:spPr>
          <a:xfrm>
            <a:off x="1638244" y="1206414"/>
            <a:ext cx="7164000" cy="7195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24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188244" y="1926449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Bacteria </a:t>
            </a:r>
            <a:r>
              <a:rPr lang="en-US" altLang="zh-TW" dirty="0" smtClean="0">
                <a:solidFill>
                  <a:schemeClr val="tx1"/>
                </a:solidFill>
              </a:rPr>
              <a:t>species richness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272244" y="1926000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</a:t>
            </a:r>
            <a:r>
              <a:rPr lang="en-US" altLang="zh-TW" dirty="0">
                <a:solidFill>
                  <a:schemeClr val="tx1"/>
                </a:solidFill>
              </a:rPr>
              <a:t>species richness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 flipV="1">
            <a:off x="4248244" y="2286000"/>
            <a:ext cx="3024000" cy="44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2268244" y="3366000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HNF </a:t>
            </a:r>
            <a:r>
              <a:rPr lang="en-US" altLang="zh-TW" b="1" dirty="0" smtClean="0">
                <a:solidFill>
                  <a:schemeClr val="tx1"/>
                </a:solidFill>
              </a:rPr>
              <a:t>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cxnSpLocks/>
            <a:stCxn id="8" idx="2"/>
            <a:endCxn id="19" idx="0"/>
          </p:cNvCxnSpPr>
          <p:nvPr/>
        </p:nvCxnSpPr>
        <p:spPr>
          <a:xfrm>
            <a:off x="2718244" y="2646449"/>
            <a:ext cx="1080000" cy="71955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8">
            <a:extLst>
              <a:ext uri="{FF2B5EF4-FFF2-40B4-BE49-F238E27FC236}">
                <a16:creationId xmlns:a16="http://schemas.microsoft.com/office/drawing/2014/main" xmlns="" id="{47DE1866-A6CF-489C-848E-A4D8C003E3C0}"/>
              </a:ext>
            </a:extLst>
          </p:cNvPr>
          <p:cNvSpPr/>
          <p:nvPr/>
        </p:nvSpPr>
        <p:spPr>
          <a:xfrm>
            <a:off x="6192244" y="3366000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Bacteria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11">
            <a:extLst>
              <a:ext uri="{FF2B5EF4-FFF2-40B4-BE49-F238E27FC236}">
                <a16:creationId xmlns:a16="http://schemas.microsoft.com/office/drawing/2014/main" xmlns="" id="{2F63CEA1-FDB0-4466-9AF7-10C6638C7A6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7722244" y="2646000"/>
            <a:ext cx="1080000" cy="72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11">
            <a:extLst>
              <a:ext uri="{FF2B5EF4-FFF2-40B4-BE49-F238E27FC236}">
                <a16:creationId xmlns:a16="http://schemas.microsoft.com/office/drawing/2014/main" xmlns="" id="{F0875757-B921-4728-87AA-413F44467B51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5328244" y="2286000"/>
            <a:ext cx="1944000" cy="153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1">
            <a:extLst>
              <a:ext uri="{FF2B5EF4-FFF2-40B4-BE49-F238E27FC236}">
                <a16:creationId xmlns:a16="http://schemas.microsoft.com/office/drawing/2014/main" xmlns="" id="{7DB4E6F1-6E32-4553-A7DF-D1C5A6D92F70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4248244" y="2286449"/>
            <a:ext cx="1944000" cy="152955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6379680" y="2847719"/>
            <a:ext cx="1370888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0.223 (p = 0.07)</a:t>
            </a:r>
            <a:endParaRPr lang="zh-TW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5016850" y="1944373"/>
            <a:ext cx="1370888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0.106 (p = 0.17)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90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188244" y="1926449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Bacteria </a:t>
            </a:r>
            <a:r>
              <a:rPr lang="en-US" altLang="zh-TW" dirty="0">
                <a:solidFill>
                  <a:schemeClr val="tx1"/>
                </a:solidFill>
              </a:rPr>
              <a:t>species richness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272244" y="1926000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</a:t>
            </a:r>
            <a:r>
              <a:rPr lang="en-US" altLang="zh-TW" dirty="0">
                <a:solidFill>
                  <a:schemeClr val="tx1"/>
                </a:solidFill>
              </a:rPr>
              <a:t>species richness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 flipV="1">
            <a:off x="4248244" y="2286000"/>
            <a:ext cx="3024000" cy="44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2268244" y="3366000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HNF </a:t>
            </a:r>
            <a:r>
              <a:rPr lang="en-US" altLang="zh-TW" b="1" dirty="0" smtClean="0">
                <a:solidFill>
                  <a:schemeClr val="tx1"/>
                </a:solidFill>
              </a:rPr>
              <a:t>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cxnSpLocks/>
            <a:stCxn id="8" idx="2"/>
            <a:endCxn id="19" idx="0"/>
          </p:cNvCxnSpPr>
          <p:nvPr/>
        </p:nvCxnSpPr>
        <p:spPr>
          <a:xfrm>
            <a:off x="2718244" y="2646449"/>
            <a:ext cx="1080000" cy="71955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8">
            <a:extLst>
              <a:ext uri="{FF2B5EF4-FFF2-40B4-BE49-F238E27FC236}">
                <a16:creationId xmlns:a16="http://schemas.microsoft.com/office/drawing/2014/main" xmlns="" id="{47DE1866-A6CF-489C-848E-A4D8C003E3C0}"/>
              </a:ext>
            </a:extLst>
          </p:cNvPr>
          <p:cNvSpPr/>
          <p:nvPr/>
        </p:nvSpPr>
        <p:spPr>
          <a:xfrm>
            <a:off x="6192244" y="3366000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Bacteria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11">
            <a:extLst>
              <a:ext uri="{FF2B5EF4-FFF2-40B4-BE49-F238E27FC236}">
                <a16:creationId xmlns:a16="http://schemas.microsoft.com/office/drawing/2014/main" xmlns="" id="{2F63CEA1-FDB0-4466-9AF7-10C6638C7A6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7722244" y="2646000"/>
            <a:ext cx="1080000" cy="72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11">
            <a:extLst>
              <a:ext uri="{FF2B5EF4-FFF2-40B4-BE49-F238E27FC236}">
                <a16:creationId xmlns:a16="http://schemas.microsoft.com/office/drawing/2014/main" xmlns="" id="{F0875757-B921-4728-87AA-413F44467B51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5328244" y="2286000"/>
            <a:ext cx="1944000" cy="153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1">
            <a:extLst>
              <a:ext uri="{FF2B5EF4-FFF2-40B4-BE49-F238E27FC236}">
                <a16:creationId xmlns:a16="http://schemas.microsoft.com/office/drawing/2014/main" xmlns="" id="{7DB4E6F1-6E32-4553-A7DF-D1C5A6D92F70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4248244" y="2286449"/>
            <a:ext cx="1944000" cy="152955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064139" y="1944373"/>
            <a:ext cx="1276311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0.09 (p = 0.22)</a:t>
            </a:r>
            <a:endParaRPr lang="zh-TW" altLang="en-US" dirty="0"/>
          </a:p>
        </p:txBody>
      </p:sp>
      <p:sp>
        <p:nvSpPr>
          <p:cNvPr id="124" name="圓角矩形 123"/>
          <p:cNvSpPr/>
          <p:nvPr/>
        </p:nvSpPr>
        <p:spPr>
          <a:xfrm>
            <a:off x="8262244" y="486000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</a:t>
            </a:r>
            <a:r>
              <a:rPr lang="en-US" altLang="zh-TW" dirty="0" smtClean="0">
                <a:solidFill>
                  <a:schemeClr val="tx1"/>
                </a:solidFill>
              </a:rPr>
              <a:t>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5" name="圓角矩形 124"/>
          <p:cNvSpPr/>
          <p:nvPr/>
        </p:nvSpPr>
        <p:spPr>
          <a:xfrm>
            <a:off x="108244" y="486414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Bacteria 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6379680" y="2847719"/>
            <a:ext cx="1370888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0.213 (p = 0.08)</a:t>
            </a:r>
            <a:endParaRPr lang="zh-TW" altLang="en-US" dirty="0"/>
          </a:p>
        </p:txBody>
      </p:sp>
      <p:cxnSp>
        <p:nvCxnSpPr>
          <p:cNvPr id="156" name="直線單箭頭接點 155"/>
          <p:cNvCxnSpPr>
            <a:cxnSpLocks/>
            <a:stCxn id="8" idx="0"/>
            <a:endCxn id="125" idx="2"/>
          </p:cNvCxnSpPr>
          <p:nvPr/>
        </p:nvCxnSpPr>
        <p:spPr>
          <a:xfrm flipH="1" flipV="1">
            <a:off x="1638244" y="1206414"/>
            <a:ext cx="1080000" cy="72003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cxnSpLocks/>
            <a:stCxn id="16" idx="0"/>
            <a:endCxn id="124" idx="2"/>
          </p:cNvCxnSpPr>
          <p:nvPr/>
        </p:nvCxnSpPr>
        <p:spPr>
          <a:xfrm flipV="1">
            <a:off x="8802244" y="1206000"/>
            <a:ext cx="990000" cy="72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cxnSpLocks/>
            <a:stCxn id="124" idx="1"/>
            <a:endCxn id="125" idx="3"/>
          </p:cNvCxnSpPr>
          <p:nvPr/>
        </p:nvCxnSpPr>
        <p:spPr>
          <a:xfrm flipH="1">
            <a:off x="3168244" y="846000"/>
            <a:ext cx="5094000" cy="41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cxnSpLocks/>
            <a:stCxn id="124" idx="2"/>
            <a:endCxn id="8" idx="0"/>
          </p:cNvCxnSpPr>
          <p:nvPr/>
        </p:nvCxnSpPr>
        <p:spPr>
          <a:xfrm flipH="1">
            <a:off x="2718244" y="1206000"/>
            <a:ext cx="7074000" cy="72044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cxnSpLocks/>
            <a:stCxn id="125" idx="2"/>
            <a:endCxn id="16" idx="0"/>
          </p:cNvCxnSpPr>
          <p:nvPr/>
        </p:nvCxnSpPr>
        <p:spPr>
          <a:xfrm>
            <a:off x="1638244" y="1206414"/>
            <a:ext cx="7164000" cy="7195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0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188244" y="1926449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Bacteria </a:t>
            </a:r>
            <a:r>
              <a:rPr lang="en-US" altLang="zh-TW" dirty="0">
                <a:solidFill>
                  <a:schemeClr val="tx1"/>
                </a:solidFill>
              </a:rPr>
              <a:t>species richness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272244" y="1926000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</a:t>
            </a:r>
            <a:r>
              <a:rPr lang="en-US" altLang="zh-TW" dirty="0">
                <a:solidFill>
                  <a:schemeClr val="tx1"/>
                </a:solidFill>
              </a:rPr>
              <a:t>species richness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 flipV="1">
            <a:off x="4248244" y="2286000"/>
            <a:ext cx="3024000" cy="4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2268244" y="3366000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HNF </a:t>
            </a:r>
            <a:r>
              <a:rPr lang="en-US" altLang="zh-TW" b="1" dirty="0" smtClean="0">
                <a:solidFill>
                  <a:schemeClr val="tx1"/>
                </a:solidFill>
              </a:rPr>
              <a:t>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cxnSpLocks/>
            <a:stCxn id="8" idx="2"/>
            <a:endCxn id="19" idx="0"/>
          </p:cNvCxnSpPr>
          <p:nvPr/>
        </p:nvCxnSpPr>
        <p:spPr>
          <a:xfrm>
            <a:off x="2718244" y="2646449"/>
            <a:ext cx="1080000" cy="71955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8">
            <a:extLst>
              <a:ext uri="{FF2B5EF4-FFF2-40B4-BE49-F238E27FC236}">
                <a16:creationId xmlns:a16="http://schemas.microsoft.com/office/drawing/2014/main" xmlns="" id="{47DE1866-A6CF-489C-848E-A4D8C003E3C0}"/>
              </a:ext>
            </a:extLst>
          </p:cNvPr>
          <p:cNvSpPr/>
          <p:nvPr/>
        </p:nvSpPr>
        <p:spPr>
          <a:xfrm>
            <a:off x="6192244" y="3366000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Bacteria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11">
            <a:extLst>
              <a:ext uri="{FF2B5EF4-FFF2-40B4-BE49-F238E27FC236}">
                <a16:creationId xmlns:a16="http://schemas.microsoft.com/office/drawing/2014/main" xmlns="" id="{2F63CEA1-FDB0-4466-9AF7-10C6638C7A6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7722244" y="2646000"/>
            <a:ext cx="1080000" cy="72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11">
            <a:extLst>
              <a:ext uri="{FF2B5EF4-FFF2-40B4-BE49-F238E27FC236}">
                <a16:creationId xmlns:a16="http://schemas.microsoft.com/office/drawing/2014/main" xmlns="" id="{F0875757-B921-4728-87AA-413F44467B51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5328244" y="2286000"/>
            <a:ext cx="1944000" cy="153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1">
            <a:extLst>
              <a:ext uri="{FF2B5EF4-FFF2-40B4-BE49-F238E27FC236}">
                <a16:creationId xmlns:a16="http://schemas.microsoft.com/office/drawing/2014/main" xmlns="" id="{7DB4E6F1-6E32-4553-A7DF-D1C5A6D92F70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4248244" y="2286449"/>
            <a:ext cx="1944000" cy="152955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016850" y="1944373"/>
            <a:ext cx="1370888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0.172 (p = 0.06)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108000" y="5004071"/>
            <a:ext cx="1800000" cy="5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Temperature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2016000" y="5004071"/>
            <a:ext cx="1800000" cy="5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Chla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3924000" y="5004071"/>
            <a:ext cx="1800000" cy="5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5832000" y="5004071"/>
            <a:ext cx="1800000" cy="5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7740000" y="5004071"/>
            <a:ext cx="1800000" cy="5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Salinity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9648000" y="5004071"/>
            <a:ext cx="1800000" cy="5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PAR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線單箭頭接點 11">
            <a:extLst>
              <a:ext uri="{FF2B5EF4-FFF2-40B4-BE49-F238E27FC236}">
                <a16:creationId xmlns:a16="http://schemas.microsoft.com/office/drawing/2014/main" xmlns="" id="{F0875757-B921-4728-87AA-413F44467B51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H="1" flipV="1">
            <a:off x="8802244" y="2646000"/>
            <a:ext cx="1745756" cy="235807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1">
            <a:extLst>
              <a:ext uri="{FF2B5EF4-FFF2-40B4-BE49-F238E27FC236}">
                <a16:creationId xmlns:a16="http://schemas.microsoft.com/office/drawing/2014/main" xmlns="" id="{F0875757-B921-4728-87AA-413F44467B51}"/>
              </a:ext>
            </a:extLst>
          </p:cNvPr>
          <p:cNvCxnSpPr>
            <a:cxnSpLocks/>
            <a:stCxn id="39" idx="0"/>
            <a:endCxn id="18" idx="2"/>
          </p:cNvCxnSpPr>
          <p:nvPr/>
        </p:nvCxnSpPr>
        <p:spPr>
          <a:xfrm flipH="1" flipV="1">
            <a:off x="7722244" y="4266000"/>
            <a:ext cx="917756" cy="73807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圓角矩形 123"/>
          <p:cNvSpPr/>
          <p:nvPr/>
        </p:nvSpPr>
        <p:spPr>
          <a:xfrm>
            <a:off x="8262244" y="486000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</a:t>
            </a:r>
            <a:r>
              <a:rPr lang="en-US" altLang="zh-TW" dirty="0" smtClean="0">
                <a:solidFill>
                  <a:schemeClr val="tx1"/>
                </a:solidFill>
              </a:rPr>
              <a:t>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5" name="圓角矩形 124"/>
          <p:cNvSpPr/>
          <p:nvPr/>
        </p:nvSpPr>
        <p:spPr>
          <a:xfrm>
            <a:off x="108244" y="486414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Bacteria 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5" name="手繪多邊形 144"/>
          <p:cNvSpPr/>
          <p:nvPr/>
        </p:nvSpPr>
        <p:spPr>
          <a:xfrm>
            <a:off x="8646850" y="1233996"/>
            <a:ext cx="2514805" cy="3773010"/>
          </a:xfrm>
          <a:custGeom>
            <a:avLst/>
            <a:gdLst>
              <a:gd name="connsiteX0" fmla="*/ 0 w 2514805"/>
              <a:gd name="connsiteY0" fmla="*/ 3773010 h 3773010"/>
              <a:gd name="connsiteX1" fmla="*/ 2485748 w 2514805"/>
              <a:gd name="connsiteY1" fmla="*/ 1056443 h 3773010"/>
              <a:gd name="connsiteX2" fmla="*/ 1136342 w 2514805"/>
              <a:gd name="connsiteY2" fmla="*/ 0 h 377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805" h="3773010">
                <a:moveTo>
                  <a:pt x="0" y="3773010"/>
                </a:moveTo>
                <a:cubicBezTo>
                  <a:pt x="1148179" y="2729144"/>
                  <a:pt x="2296358" y="1685278"/>
                  <a:pt x="2485748" y="1056443"/>
                </a:cubicBezTo>
                <a:cubicBezTo>
                  <a:pt x="2675138" y="427608"/>
                  <a:pt x="1905740" y="213804"/>
                  <a:pt x="1136342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6" name="直線單箭頭接點 11">
            <a:extLst>
              <a:ext uri="{FF2B5EF4-FFF2-40B4-BE49-F238E27FC236}">
                <a16:creationId xmlns:a16="http://schemas.microsoft.com/office/drawing/2014/main" xmlns="" id="{F0875757-B921-4728-87AA-413F44467B51}"/>
              </a:ext>
            </a:extLst>
          </p:cNvPr>
          <p:cNvCxnSpPr>
            <a:cxnSpLocks/>
            <a:stCxn id="38" idx="0"/>
            <a:endCxn id="18" idx="2"/>
          </p:cNvCxnSpPr>
          <p:nvPr/>
        </p:nvCxnSpPr>
        <p:spPr>
          <a:xfrm flipV="1">
            <a:off x="6732000" y="4266000"/>
            <a:ext cx="990244" cy="73807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手繪多邊形 150"/>
          <p:cNvSpPr/>
          <p:nvPr/>
        </p:nvSpPr>
        <p:spPr>
          <a:xfrm>
            <a:off x="6729274" y="1233996"/>
            <a:ext cx="4734199" cy="3773010"/>
          </a:xfrm>
          <a:custGeom>
            <a:avLst/>
            <a:gdLst>
              <a:gd name="connsiteX0" fmla="*/ 0 w 4734199"/>
              <a:gd name="connsiteY0" fmla="*/ 3773010 h 3773010"/>
              <a:gd name="connsiteX1" fmla="*/ 4598633 w 4734199"/>
              <a:gd name="connsiteY1" fmla="*/ 2503503 h 3773010"/>
              <a:gd name="connsiteX2" fmla="*/ 3062796 w 4734199"/>
              <a:gd name="connsiteY2" fmla="*/ 0 h 377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4199" h="3773010">
                <a:moveTo>
                  <a:pt x="0" y="3773010"/>
                </a:moveTo>
                <a:cubicBezTo>
                  <a:pt x="2044083" y="3452674"/>
                  <a:pt x="4088167" y="3132338"/>
                  <a:pt x="4598633" y="2503503"/>
                </a:cubicBezTo>
                <a:cubicBezTo>
                  <a:pt x="5109099" y="1874668"/>
                  <a:pt x="4085947" y="937334"/>
                  <a:pt x="3062796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/>
          <p:cNvSpPr/>
          <p:nvPr/>
        </p:nvSpPr>
        <p:spPr>
          <a:xfrm>
            <a:off x="6379679" y="2847719"/>
            <a:ext cx="1370888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0.212 (p = 0.08)</a:t>
            </a:r>
            <a:endParaRPr lang="zh-TW" altLang="en-US" dirty="0"/>
          </a:p>
        </p:txBody>
      </p:sp>
      <p:sp>
        <p:nvSpPr>
          <p:cNvPr id="155" name="手繪多邊形 154"/>
          <p:cNvSpPr/>
          <p:nvPr/>
        </p:nvSpPr>
        <p:spPr>
          <a:xfrm>
            <a:off x="439412" y="1233996"/>
            <a:ext cx="8207438" cy="3773010"/>
          </a:xfrm>
          <a:custGeom>
            <a:avLst/>
            <a:gdLst>
              <a:gd name="connsiteX0" fmla="*/ 8207438 w 8207438"/>
              <a:gd name="connsiteY0" fmla="*/ 3773010 h 3773010"/>
              <a:gd name="connsiteX1" fmla="*/ 403967 w 8207438"/>
              <a:gd name="connsiteY1" fmla="*/ 2991775 h 3773010"/>
              <a:gd name="connsiteX2" fmla="*/ 1043159 w 8207438"/>
              <a:gd name="connsiteY2" fmla="*/ 0 h 3773010"/>
              <a:gd name="connsiteX3" fmla="*/ 1043159 w 8207438"/>
              <a:gd name="connsiteY3" fmla="*/ 0 h 377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7438" h="3773010">
                <a:moveTo>
                  <a:pt x="8207438" y="3773010"/>
                </a:moveTo>
                <a:cubicBezTo>
                  <a:pt x="4902726" y="3696810"/>
                  <a:pt x="1598014" y="3620610"/>
                  <a:pt x="403967" y="2991775"/>
                </a:cubicBezTo>
                <a:cubicBezTo>
                  <a:pt x="-790080" y="2362940"/>
                  <a:pt x="1043159" y="0"/>
                  <a:pt x="1043159" y="0"/>
                </a:cubicBezTo>
                <a:lnTo>
                  <a:pt x="1043159" y="0"/>
                </a:ln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6" name="直線單箭頭接點 155"/>
          <p:cNvCxnSpPr>
            <a:cxnSpLocks/>
            <a:stCxn id="8" idx="0"/>
            <a:endCxn id="125" idx="2"/>
          </p:cNvCxnSpPr>
          <p:nvPr/>
        </p:nvCxnSpPr>
        <p:spPr>
          <a:xfrm flipH="1" flipV="1">
            <a:off x="1638244" y="1206414"/>
            <a:ext cx="1080000" cy="72003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cxnSpLocks/>
            <a:stCxn id="16" idx="0"/>
            <a:endCxn id="124" idx="2"/>
          </p:cNvCxnSpPr>
          <p:nvPr/>
        </p:nvCxnSpPr>
        <p:spPr>
          <a:xfrm flipV="1">
            <a:off x="8802244" y="1206000"/>
            <a:ext cx="990000" cy="72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cxnSpLocks/>
            <a:stCxn id="124" idx="1"/>
            <a:endCxn id="125" idx="3"/>
          </p:cNvCxnSpPr>
          <p:nvPr/>
        </p:nvCxnSpPr>
        <p:spPr>
          <a:xfrm flipH="1">
            <a:off x="3168244" y="846000"/>
            <a:ext cx="5094000" cy="41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  <a:stCxn id="125" idx="2"/>
            <a:endCxn id="16" idx="0"/>
          </p:cNvCxnSpPr>
          <p:nvPr/>
        </p:nvCxnSpPr>
        <p:spPr>
          <a:xfrm>
            <a:off x="1638244" y="1206414"/>
            <a:ext cx="7164000" cy="7195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39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188244" y="1926449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Bacteria </a:t>
            </a:r>
            <a:r>
              <a:rPr lang="en-US" altLang="zh-TW" dirty="0" smtClean="0">
                <a:solidFill>
                  <a:schemeClr val="tx1"/>
                </a:solidFill>
              </a:rPr>
              <a:t>species richness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272244" y="1926000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</a:t>
            </a:r>
            <a:r>
              <a:rPr lang="en-US" altLang="zh-TW" dirty="0" smtClean="0">
                <a:solidFill>
                  <a:schemeClr val="tx1"/>
                </a:solidFill>
              </a:rPr>
              <a:t>Shannon diversity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 flipV="1">
            <a:off x="4248244" y="2286000"/>
            <a:ext cx="3024000" cy="4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2268244" y="3366000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HNF </a:t>
            </a:r>
            <a:r>
              <a:rPr lang="en-US" altLang="zh-TW" b="1" dirty="0" smtClean="0">
                <a:solidFill>
                  <a:schemeClr val="tx1"/>
                </a:solidFill>
              </a:rPr>
              <a:t>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cxnSpLocks/>
            <a:stCxn id="8" idx="2"/>
            <a:endCxn id="19" idx="0"/>
          </p:cNvCxnSpPr>
          <p:nvPr/>
        </p:nvCxnSpPr>
        <p:spPr>
          <a:xfrm>
            <a:off x="2718244" y="2646449"/>
            <a:ext cx="1080000" cy="71955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8">
            <a:extLst>
              <a:ext uri="{FF2B5EF4-FFF2-40B4-BE49-F238E27FC236}">
                <a16:creationId xmlns:a16="http://schemas.microsoft.com/office/drawing/2014/main" xmlns="" id="{47DE1866-A6CF-489C-848E-A4D8C003E3C0}"/>
              </a:ext>
            </a:extLst>
          </p:cNvPr>
          <p:cNvSpPr/>
          <p:nvPr/>
        </p:nvSpPr>
        <p:spPr>
          <a:xfrm>
            <a:off x="6192244" y="3366000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Bacteria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11">
            <a:extLst>
              <a:ext uri="{FF2B5EF4-FFF2-40B4-BE49-F238E27FC236}">
                <a16:creationId xmlns:a16="http://schemas.microsoft.com/office/drawing/2014/main" xmlns="" id="{2F63CEA1-FDB0-4466-9AF7-10C6638C7A6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7722244" y="2646000"/>
            <a:ext cx="1080000" cy="72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11">
            <a:extLst>
              <a:ext uri="{FF2B5EF4-FFF2-40B4-BE49-F238E27FC236}">
                <a16:creationId xmlns:a16="http://schemas.microsoft.com/office/drawing/2014/main" xmlns="" id="{F0875757-B921-4728-87AA-413F44467B51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5328244" y="2286000"/>
            <a:ext cx="1944000" cy="153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1">
            <a:extLst>
              <a:ext uri="{FF2B5EF4-FFF2-40B4-BE49-F238E27FC236}">
                <a16:creationId xmlns:a16="http://schemas.microsoft.com/office/drawing/2014/main" xmlns="" id="{7DB4E6F1-6E32-4553-A7DF-D1C5A6D92F70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4248244" y="2286449"/>
            <a:ext cx="1944000" cy="152955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5016851" y="1944373"/>
            <a:ext cx="1370888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0.148 (p = 0.09)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64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188244" y="1926449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Bacteria </a:t>
            </a:r>
            <a:r>
              <a:rPr lang="en-US" altLang="zh-TW" dirty="0">
                <a:solidFill>
                  <a:schemeClr val="tx1"/>
                </a:solidFill>
              </a:rPr>
              <a:t>species richness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272244" y="1926000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</a:t>
            </a:r>
            <a:r>
              <a:rPr lang="en-US" altLang="zh-TW" dirty="0" smtClean="0">
                <a:solidFill>
                  <a:schemeClr val="tx1"/>
                </a:solidFill>
              </a:rPr>
              <a:t>Shannon diversity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 flipV="1">
            <a:off x="4248244" y="2286000"/>
            <a:ext cx="3024000" cy="4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2268244" y="3366000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HNF </a:t>
            </a:r>
            <a:r>
              <a:rPr lang="en-US" altLang="zh-TW" b="1" dirty="0" smtClean="0">
                <a:solidFill>
                  <a:schemeClr val="tx1"/>
                </a:solidFill>
              </a:rPr>
              <a:t>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cxnSpLocks/>
            <a:stCxn id="8" idx="2"/>
            <a:endCxn id="19" idx="0"/>
          </p:cNvCxnSpPr>
          <p:nvPr/>
        </p:nvCxnSpPr>
        <p:spPr>
          <a:xfrm>
            <a:off x="2718244" y="2646449"/>
            <a:ext cx="1080000" cy="71955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8">
            <a:extLst>
              <a:ext uri="{FF2B5EF4-FFF2-40B4-BE49-F238E27FC236}">
                <a16:creationId xmlns:a16="http://schemas.microsoft.com/office/drawing/2014/main" xmlns="" id="{47DE1866-A6CF-489C-848E-A4D8C003E3C0}"/>
              </a:ext>
            </a:extLst>
          </p:cNvPr>
          <p:cNvSpPr/>
          <p:nvPr/>
        </p:nvSpPr>
        <p:spPr>
          <a:xfrm>
            <a:off x="6192244" y="3366000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Bacteria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11">
            <a:extLst>
              <a:ext uri="{FF2B5EF4-FFF2-40B4-BE49-F238E27FC236}">
                <a16:creationId xmlns:a16="http://schemas.microsoft.com/office/drawing/2014/main" xmlns="" id="{2F63CEA1-FDB0-4466-9AF7-10C6638C7A6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7722244" y="2646000"/>
            <a:ext cx="1080000" cy="72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11">
            <a:extLst>
              <a:ext uri="{FF2B5EF4-FFF2-40B4-BE49-F238E27FC236}">
                <a16:creationId xmlns:a16="http://schemas.microsoft.com/office/drawing/2014/main" xmlns="" id="{F0875757-B921-4728-87AA-413F44467B51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5328244" y="2286000"/>
            <a:ext cx="1944000" cy="153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1">
            <a:extLst>
              <a:ext uri="{FF2B5EF4-FFF2-40B4-BE49-F238E27FC236}">
                <a16:creationId xmlns:a16="http://schemas.microsoft.com/office/drawing/2014/main" xmlns="" id="{7DB4E6F1-6E32-4553-A7DF-D1C5A6D92F70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4248244" y="2286449"/>
            <a:ext cx="1944000" cy="152955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016851" y="1944373"/>
            <a:ext cx="1370888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0.148 (p = 0.09)</a:t>
            </a:r>
            <a:endParaRPr lang="zh-TW" altLang="en-US" dirty="0"/>
          </a:p>
        </p:txBody>
      </p:sp>
      <p:sp>
        <p:nvSpPr>
          <p:cNvPr id="124" name="圓角矩形 123"/>
          <p:cNvSpPr/>
          <p:nvPr/>
        </p:nvSpPr>
        <p:spPr>
          <a:xfrm>
            <a:off x="8262244" y="486000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</a:t>
            </a:r>
            <a:r>
              <a:rPr lang="en-US" altLang="zh-TW" dirty="0" smtClean="0">
                <a:solidFill>
                  <a:schemeClr val="tx1"/>
                </a:solidFill>
              </a:rPr>
              <a:t>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5" name="圓角矩形 124"/>
          <p:cNvSpPr/>
          <p:nvPr/>
        </p:nvSpPr>
        <p:spPr>
          <a:xfrm>
            <a:off x="108244" y="486414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Bacteria 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6" name="直線單箭頭接點 155"/>
          <p:cNvCxnSpPr>
            <a:cxnSpLocks/>
            <a:stCxn id="8" idx="0"/>
            <a:endCxn id="125" idx="2"/>
          </p:cNvCxnSpPr>
          <p:nvPr/>
        </p:nvCxnSpPr>
        <p:spPr>
          <a:xfrm flipH="1" flipV="1">
            <a:off x="1638244" y="1206414"/>
            <a:ext cx="1080000" cy="72003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cxnSpLocks/>
            <a:stCxn id="16" idx="0"/>
            <a:endCxn id="124" idx="2"/>
          </p:cNvCxnSpPr>
          <p:nvPr/>
        </p:nvCxnSpPr>
        <p:spPr>
          <a:xfrm flipV="1">
            <a:off x="8802244" y="1206000"/>
            <a:ext cx="990000" cy="72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cxnSpLocks/>
            <a:stCxn id="124" idx="1"/>
            <a:endCxn id="125" idx="3"/>
          </p:cNvCxnSpPr>
          <p:nvPr/>
        </p:nvCxnSpPr>
        <p:spPr>
          <a:xfrm flipH="1">
            <a:off x="3168244" y="846000"/>
            <a:ext cx="5094000" cy="41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cxnSpLocks/>
            <a:stCxn id="124" idx="2"/>
            <a:endCxn id="8" idx="0"/>
          </p:cNvCxnSpPr>
          <p:nvPr/>
        </p:nvCxnSpPr>
        <p:spPr>
          <a:xfrm flipH="1">
            <a:off x="2718244" y="1206000"/>
            <a:ext cx="7074000" cy="72044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cxnSpLocks/>
            <a:stCxn id="125" idx="2"/>
            <a:endCxn id="16" idx="0"/>
          </p:cNvCxnSpPr>
          <p:nvPr/>
        </p:nvCxnSpPr>
        <p:spPr>
          <a:xfrm>
            <a:off x="1638244" y="1206414"/>
            <a:ext cx="7164000" cy="7195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188244" y="1926449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Bacteria </a:t>
            </a:r>
            <a:r>
              <a:rPr lang="en-US" altLang="zh-TW" dirty="0">
                <a:solidFill>
                  <a:schemeClr val="tx1"/>
                </a:solidFill>
              </a:rPr>
              <a:t>species richness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272244" y="1926000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</a:t>
            </a:r>
            <a:r>
              <a:rPr lang="en-US" altLang="zh-TW" dirty="0" smtClean="0">
                <a:solidFill>
                  <a:schemeClr val="tx1"/>
                </a:solidFill>
              </a:rPr>
              <a:t>Shannon diversity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 flipV="1">
            <a:off x="4248244" y="2286000"/>
            <a:ext cx="3024000" cy="4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2268244" y="3366000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HNF </a:t>
            </a:r>
            <a:r>
              <a:rPr lang="en-US" altLang="zh-TW" b="1" dirty="0" smtClean="0">
                <a:solidFill>
                  <a:schemeClr val="tx1"/>
                </a:solidFill>
              </a:rPr>
              <a:t>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cxnSpLocks/>
            <a:stCxn id="8" idx="2"/>
            <a:endCxn id="19" idx="0"/>
          </p:cNvCxnSpPr>
          <p:nvPr/>
        </p:nvCxnSpPr>
        <p:spPr>
          <a:xfrm>
            <a:off x="2718244" y="2646449"/>
            <a:ext cx="1080000" cy="71955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8">
            <a:extLst>
              <a:ext uri="{FF2B5EF4-FFF2-40B4-BE49-F238E27FC236}">
                <a16:creationId xmlns:a16="http://schemas.microsoft.com/office/drawing/2014/main" xmlns="" id="{47DE1866-A6CF-489C-848E-A4D8C003E3C0}"/>
              </a:ext>
            </a:extLst>
          </p:cNvPr>
          <p:cNvSpPr/>
          <p:nvPr/>
        </p:nvSpPr>
        <p:spPr>
          <a:xfrm>
            <a:off x="6192244" y="3366000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Bacteria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11">
            <a:extLst>
              <a:ext uri="{FF2B5EF4-FFF2-40B4-BE49-F238E27FC236}">
                <a16:creationId xmlns:a16="http://schemas.microsoft.com/office/drawing/2014/main" xmlns="" id="{2F63CEA1-FDB0-4466-9AF7-10C6638C7A6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7722244" y="2646000"/>
            <a:ext cx="1080000" cy="72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11">
            <a:extLst>
              <a:ext uri="{FF2B5EF4-FFF2-40B4-BE49-F238E27FC236}">
                <a16:creationId xmlns:a16="http://schemas.microsoft.com/office/drawing/2014/main" xmlns="" id="{F0875757-B921-4728-87AA-413F44467B51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5328244" y="2286000"/>
            <a:ext cx="1944000" cy="153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1">
            <a:extLst>
              <a:ext uri="{FF2B5EF4-FFF2-40B4-BE49-F238E27FC236}">
                <a16:creationId xmlns:a16="http://schemas.microsoft.com/office/drawing/2014/main" xmlns="" id="{7DB4E6F1-6E32-4553-A7DF-D1C5A6D92F70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4248244" y="2286449"/>
            <a:ext cx="1944000" cy="152955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444051" y="1944373"/>
            <a:ext cx="516488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0.22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108000" y="5004071"/>
            <a:ext cx="1800000" cy="5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Temperature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2016000" y="5004071"/>
            <a:ext cx="1800000" cy="5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Chla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3924000" y="5004071"/>
            <a:ext cx="1800000" cy="5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5832000" y="5004071"/>
            <a:ext cx="1800000" cy="5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7740000" y="5004071"/>
            <a:ext cx="1800000" cy="5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Salinity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9648000" y="5004071"/>
            <a:ext cx="1800000" cy="5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PAR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線單箭頭接點 11">
            <a:extLst>
              <a:ext uri="{FF2B5EF4-FFF2-40B4-BE49-F238E27FC236}">
                <a16:creationId xmlns:a16="http://schemas.microsoft.com/office/drawing/2014/main" xmlns="" id="{F0875757-B921-4728-87AA-413F44467B51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H="1" flipV="1">
            <a:off x="8802244" y="2646000"/>
            <a:ext cx="1745756" cy="235807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1">
            <a:extLst>
              <a:ext uri="{FF2B5EF4-FFF2-40B4-BE49-F238E27FC236}">
                <a16:creationId xmlns:a16="http://schemas.microsoft.com/office/drawing/2014/main" xmlns="" id="{F0875757-B921-4728-87AA-413F44467B51}"/>
              </a:ext>
            </a:extLst>
          </p:cNvPr>
          <p:cNvCxnSpPr>
            <a:cxnSpLocks/>
            <a:stCxn id="39" idx="0"/>
            <a:endCxn id="18" idx="2"/>
          </p:cNvCxnSpPr>
          <p:nvPr/>
        </p:nvCxnSpPr>
        <p:spPr>
          <a:xfrm flipH="1" flipV="1">
            <a:off x="7722244" y="4266000"/>
            <a:ext cx="917756" cy="73807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圓角矩形 123"/>
          <p:cNvSpPr/>
          <p:nvPr/>
        </p:nvSpPr>
        <p:spPr>
          <a:xfrm>
            <a:off x="8262244" y="486000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</a:t>
            </a:r>
            <a:r>
              <a:rPr lang="en-US" altLang="zh-TW" dirty="0" smtClean="0">
                <a:solidFill>
                  <a:schemeClr val="tx1"/>
                </a:solidFill>
              </a:rPr>
              <a:t>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5" name="圓角矩形 124"/>
          <p:cNvSpPr/>
          <p:nvPr/>
        </p:nvSpPr>
        <p:spPr>
          <a:xfrm>
            <a:off x="108244" y="486414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Bacteria 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5" name="手繪多邊形 144"/>
          <p:cNvSpPr/>
          <p:nvPr/>
        </p:nvSpPr>
        <p:spPr>
          <a:xfrm>
            <a:off x="8646850" y="1233996"/>
            <a:ext cx="2514805" cy="3773010"/>
          </a:xfrm>
          <a:custGeom>
            <a:avLst/>
            <a:gdLst>
              <a:gd name="connsiteX0" fmla="*/ 0 w 2514805"/>
              <a:gd name="connsiteY0" fmla="*/ 3773010 h 3773010"/>
              <a:gd name="connsiteX1" fmla="*/ 2485748 w 2514805"/>
              <a:gd name="connsiteY1" fmla="*/ 1056443 h 3773010"/>
              <a:gd name="connsiteX2" fmla="*/ 1136342 w 2514805"/>
              <a:gd name="connsiteY2" fmla="*/ 0 h 377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805" h="3773010">
                <a:moveTo>
                  <a:pt x="0" y="3773010"/>
                </a:moveTo>
                <a:cubicBezTo>
                  <a:pt x="1148179" y="2729144"/>
                  <a:pt x="2296358" y="1685278"/>
                  <a:pt x="2485748" y="1056443"/>
                </a:cubicBezTo>
                <a:cubicBezTo>
                  <a:pt x="2675138" y="427608"/>
                  <a:pt x="1905740" y="213804"/>
                  <a:pt x="1136342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手繪多邊形 150"/>
          <p:cNvSpPr/>
          <p:nvPr/>
        </p:nvSpPr>
        <p:spPr>
          <a:xfrm>
            <a:off x="6729274" y="1233996"/>
            <a:ext cx="4734199" cy="3773010"/>
          </a:xfrm>
          <a:custGeom>
            <a:avLst/>
            <a:gdLst>
              <a:gd name="connsiteX0" fmla="*/ 0 w 4734199"/>
              <a:gd name="connsiteY0" fmla="*/ 3773010 h 3773010"/>
              <a:gd name="connsiteX1" fmla="*/ 4598633 w 4734199"/>
              <a:gd name="connsiteY1" fmla="*/ 2503503 h 3773010"/>
              <a:gd name="connsiteX2" fmla="*/ 3062796 w 4734199"/>
              <a:gd name="connsiteY2" fmla="*/ 0 h 377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4199" h="3773010">
                <a:moveTo>
                  <a:pt x="0" y="3773010"/>
                </a:moveTo>
                <a:cubicBezTo>
                  <a:pt x="2044083" y="3452674"/>
                  <a:pt x="4088167" y="3132338"/>
                  <a:pt x="4598633" y="2503503"/>
                </a:cubicBezTo>
                <a:cubicBezTo>
                  <a:pt x="5109099" y="1874668"/>
                  <a:pt x="4085947" y="937334"/>
                  <a:pt x="3062796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手繪多邊形 154"/>
          <p:cNvSpPr/>
          <p:nvPr/>
        </p:nvSpPr>
        <p:spPr>
          <a:xfrm>
            <a:off x="439412" y="1233996"/>
            <a:ext cx="8207438" cy="3773010"/>
          </a:xfrm>
          <a:custGeom>
            <a:avLst/>
            <a:gdLst>
              <a:gd name="connsiteX0" fmla="*/ 8207438 w 8207438"/>
              <a:gd name="connsiteY0" fmla="*/ 3773010 h 3773010"/>
              <a:gd name="connsiteX1" fmla="*/ 403967 w 8207438"/>
              <a:gd name="connsiteY1" fmla="*/ 2991775 h 3773010"/>
              <a:gd name="connsiteX2" fmla="*/ 1043159 w 8207438"/>
              <a:gd name="connsiteY2" fmla="*/ 0 h 3773010"/>
              <a:gd name="connsiteX3" fmla="*/ 1043159 w 8207438"/>
              <a:gd name="connsiteY3" fmla="*/ 0 h 377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7438" h="3773010">
                <a:moveTo>
                  <a:pt x="8207438" y="3773010"/>
                </a:moveTo>
                <a:cubicBezTo>
                  <a:pt x="4902726" y="3696810"/>
                  <a:pt x="1598014" y="3620610"/>
                  <a:pt x="403967" y="2991775"/>
                </a:cubicBezTo>
                <a:cubicBezTo>
                  <a:pt x="-790080" y="2362940"/>
                  <a:pt x="1043159" y="0"/>
                  <a:pt x="1043159" y="0"/>
                </a:cubicBezTo>
                <a:lnTo>
                  <a:pt x="1043159" y="0"/>
                </a:ln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6" name="直線單箭頭接點 155"/>
          <p:cNvCxnSpPr>
            <a:cxnSpLocks/>
            <a:stCxn id="8" idx="0"/>
            <a:endCxn id="125" idx="2"/>
          </p:cNvCxnSpPr>
          <p:nvPr/>
        </p:nvCxnSpPr>
        <p:spPr>
          <a:xfrm flipH="1" flipV="1">
            <a:off x="1638244" y="1206414"/>
            <a:ext cx="1080000" cy="72003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cxnSpLocks/>
            <a:stCxn id="16" idx="0"/>
            <a:endCxn id="124" idx="2"/>
          </p:cNvCxnSpPr>
          <p:nvPr/>
        </p:nvCxnSpPr>
        <p:spPr>
          <a:xfrm flipV="1">
            <a:off x="8802244" y="1206000"/>
            <a:ext cx="990000" cy="72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cxnSpLocks/>
            <a:stCxn id="124" idx="1"/>
            <a:endCxn id="125" idx="3"/>
          </p:cNvCxnSpPr>
          <p:nvPr/>
        </p:nvCxnSpPr>
        <p:spPr>
          <a:xfrm flipH="1">
            <a:off x="3168244" y="846000"/>
            <a:ext cx="5094000" cy="41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  <a:stCxn id="124" idx="2"/>
            <a:endCxn id="8" idx="0"/>
          </p:cNvCxnSpPr>
          <p:nvPr/>
        </p:nvCxnSpPr>
        <p:spPr>
          <a:xfrm flipH="1">
            <a:off x="2718244" y="1206000"/>
            <a:ext cx="7074000" cy="72044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cxnSpLocks/>
            <a:stCxn id="125" idx="2"/>
            <a:endCxn id="16" idx="0"/>
          </p:cNvCxnSpPr>
          <p:nvPr/>
        </p:nvCxnSpPr>
        <p:spPr>
          <a:xfrm>
            <a:off x="1638244" y="1206414"/>
            <a:ext cx="7164000" cy="7195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7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188244" y="1926449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Bacteria </a:t>
            </a:r>
            <a:r>
              <a:rPr lang="en-US" altLang="zh-TW" dirty="0" smtClean="0">
                <a:solidFill>
                  <a:schemeClr val="tx1"/>
                </a:solidFill>
              </a:rPr>
              <a:t>species richness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272244" y="1926000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</a:t>
            </a:r>
            <a:r>
              <a:rPr lang="en-US" altLang="zh-TW" dirty="0" smtClean="0">
                <a:solidFill>
                  <a:schemeClr val="tx1"/>
                </a:solidFill>
              </a:rPr>
              <a:t>Simpson diversity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 flipV="1">
            <a:off x="4248244" y="2286000"/>
            <a:ext cx="3024000" cy="4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2268244" y="3366000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HNF </a:t>
            </a:r>
            <a:r>
              <a:rPr lang="en-US" altLang="zh-TW" b="1" dirty="0" smtClean="0">
                <a:solidFill>
                  <a:schemeClr val="tx1"/>
                </a:solidFill>
              </a:rPr>
              <a:t>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cxnSpLocks/>
            <a:stCxn id="8" idx="2"/>
            <a:endCxn id="19" idx="0"/>
          </p:cNvCxnSpPr>
          <p:nvPr/>
        </p:nvCxnSpPr>
        <p:spPr>
          <a:xfrm>
            <a:off x="2718244" y="2646449"/>
            <a:ext cx="1080000" cy="71955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8">
            <a:extLst>
              <a:ext uri="{FF2B5EF4-FFF2-40B4-BE49-F238E27FC236}">
                <a16:creationId xmlns:a16="http://schemas.microsoft.com/office/drawing/2014/main" xmlns="" id="{47DE1866-A6CF-489C-848E-A4D8C003E3C0}"/>
              </a:ext>
            </a:extLst>
          </p:cNvPr>
          <p:cNvSpPr/>
          <p:nvPr/>
        </p:nvSpPr>
        <p:spPr>
          <a:xfrm>
            <a:off x="6192244" y="3366000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Bacteria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11">
            <a:extLst>
              <a:ext uri="{FF2B5EF4-FFF2-40B4-BE49-F238E27FC236}">
                <a16:creationId xmlns:a16="http://schemas.microsoft.com/office/drawing/2014/main" xmlns="" id="{2F63CEA1-FDB0-4466-9AF7-10C6638C7A6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7722244" y="2646000"/>
            <a:ext cx="1080000" cy="72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11">
            <a:extLst>
              <a:ext uri="{FF2B5EF4-FFF2-40B4-BE49-F238E27FC236}">
                <a16:creationId xmlns:a16="http://schemas.microsoft.com/office/drawing/2014/main" xmlns="" id="{F0875757-B921-4728-87AA-413F44467B51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5328244" y="2286000"/>
            <a:ext cx="1944000" cy="153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1">
            <a:extLst>
              <a:ext uri="{FF2B5EF4-FFF2-40B4-BE49-F238E27FC236}">
                <a16:creationId xmlns:a16="http://schemas.microsoft.com/office/drawing/2014/main" xmlns="" id="{7DB4E6F1-6E32-4553-A7DF-D1C5A6D92F70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4248244" y="2286449"/>
            <a:ext cx="1944000" cy="152955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5016851" y="1944373"/>
            <a:ext cx="1370888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0.126 (p = 0.13)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060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188244" y="1926449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Bacteria </a:t>
            </a:r>
            <a:r>
              <a:rPr lang="en-US" altLang="zh-TW" dirty="0">
                <a:solidFill>
                  <a:schemeClr val="tx1"/>
                </a:solidFill>
              </a:rPr>
              <a:t>species richness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272244" y="1926000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</a:t>
            </a:r>
            <a:r>
              <a:rPr lang="en-US" altLang="zh-TW" dirty="0">
                <a:solidFill>
                  <a:schemeClr val="tx1"/>
                </a:solidFill>
              </a:rPr>
              <a:t>Simpson </a:t>
            </a:r>
            <a:r>
              <a:rPr lang="en-US" altLang="zh-TW" dirty="0" smtClean="0">
                <a:solidFill>
                  <a:schemeClr val="tx1"/>
                </a:solidFill>
              </a:rPr>
              <a:t>diversity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 flipV="1">
            <a:off x="4248244" y="2286000"/>
            <a:ext cx="3024000" cy="4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2268244" y="3366000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HNF </a:t>
            </a:r>
            <a:r>
              <a:rPr lang="en-US" altLang="zh-TW" b="1" dirty="0" smtClean="0">
                <a:solidFill>
                  <a:schemeClr val="tx1"/>
                </a:solidFill>
              </a:rPr>
              <a:t>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cxnSpLocks/>
            <a:stCxn id="8" idx="2"/>
            <a:endCxn id="19" idx="0"/>
          </p:cNvCxnSpPr>
          <p:nvPr/>
        </p:nvCxnSpPr>
        <p:spPr>
          <a:xfrm>
            <a:off x="2718244" y="2646449"/>
            <a:ext cx="1080000" cy="71955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8">
            <a:extLst>
              <a:ext uri="{FF2B5EF4-FFF2-40B4-BE49-F238E27FC236}">
                <a16:creationId xmlns:a16="http://schemas.microsoft.com/office/drawing/2014/main" xmlns="" id="{47DE1866-A6CF-489C-848E-A4D8C003E3C0}"/>
              </a:ext>
            </a:extLst>
          </p:cNvPr>
          <p:cNvSpPr/>
          <p:nvPr/>
        </p:nvSpPr>
        <p:spPr>
          <a:xfrm>
            <a:off x="6192244" y="3366000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Bacteria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11">
            <a:extLst>
              <a:ext uri="{FF2B5EF4-FFF2-40B4-BE49-F238E27FC236}">
                <a16:creationId xmlns:a16="http://schemas.microsoft.com/office/drawing/2014/main" xmlns="" id="{2F63CEA1-FDB0-4466-9AF7-10C6638C7A6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7722244" y="2646000"/>
            <a:ext cx="1080000" cy="72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11">
            <a:extLst>
              <a:ext uri="{FF2B5EF4-FFF2-40B4-BE49-F238E27FC236}">
                <a16:creationId xmlns:a16="http://schemas.microsoft.com/office/drawing/2014/main" xmlns="" id="{F0875757-B921-4728-87AA-413F44467B51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5328244" y="2286000"/>
            <a:ext cx="1944000" cy="153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1">
            <a:extLst>
              <a:ext uri="{FF2B5EF4-FFF2-40B4-BE49-F238E27FC236}">
                <a16:creationId xmlns:a16="http://schemas.microsoft.com/office/drawing/2014/main" xmlns="" id="{7DB4E6F1-6E32-4553-A7DF-D1C5A6D92F70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4248244" y="2286449"/>
            <a:ext cx="1944000" cy="152955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016851" y="1944373"/>
            <a:ext cx="1370888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0.134 (p = 0.13)</a:t>
            </a:r>
            <a:endParaRPr lang="zh-TW" altLang="en-US" dirty="0"/>
          </a:p>
        </p:txBody>
      </p:sp>
      <p:sp>
        <p:nvSpPr>
          <p:cNvPr id="124" name="圓角矩形 123"/>
          <p:cNvSpPr/>
          <p:nvPr/>
        </p:nvSpPr>
        <p:spPr>
          <a:xfrm>
            <a:off x="8262244" y="486000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</a:t>
            </a:r>
            <a:r>
              <a:rPr lang="en-US" altLang="zh-TW" dirty="0" smtClean="0">
                <a:solidFill>
                  <a:schemeClr val="tx1"/>
                </a:solidFill>
              </a:rPr>
              <a:t>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5" name="圓角矩形 124"/>
          <p:cNvSpPr/>
          <p:nvPr/>
        </p:nvSpPr>
        <p:spPr>
          <a:xfrm>
            <a:off x="108244" y="486414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</a:t>
            </a:r>
            <a:r>
              <a:rPr lang="en-US" altLang="zh-TW" dirty="0" smtClean="0">
                <a:solidFill>
                  <a:schemeClr val="tx1"/>
                </a:solidFill>
              </a:rPr>
              <a:t>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6" name="直線單箭頭接點 155"/>
          <p:cNvCxnSpPr>
            <a:cxnSpLocks/>
            <a:stCxn id="8" idx="0"/>
            <a:endCxn id="125" idx="2"/>
          </p:cNvCxnSpPr>
          <p:nvPr/>
        </p:nvCxnSpPr>
        <p:spPr>
          <a:xfrm flipH="1" flipV="1">
            <a:off x="1638244" y="1206414"/>
            <a:ext cx="1080000" cy="72003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cxnSpLocks/>
            <a:stCxn id="16" idx="0"/>
            <a:endCxn id="124" idx="2"/>
          </p:cNvCxnSpPr>
          <p:nvPr/>
        </p:nvCxnSpPr>
        <p:spPr>
          <a:xfrm flipV="1">
            <a:off x="8802244" y="1206000"/>
            <a:ext cx="990000" cy="720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cxnSpLocks/>
            <a:stCxn id="124" idx="1"/>
            <a:endCxn id="125" idx="3"/>
          </p:cNvCxnSpPr>
          <p:nvPr/>
        </p:nvCxnSpPr>
        <p:spPr>
          <a:xfrm flipH="1">
            <a:off x="3168244" y="846000"/>
            <a:ext cx="5094000" cy="41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cxnSpLocks/>
            <a:stCxn id="124" idx="2"/>
            <a:endCxn id="8" idx="0"/>
          </p:cNvCxnSpPr>
          <p:nvPr/>
        </p:nvCxnSpPr>
        <p:spPr>
          <a:xfrm flipH="1">
            <a:off x="2718244" y="1206000"/>
            <a:ext cx="7074000" cy="72044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cxnSpLocks/>
            <a:stCxn id="125" idx="2"/>
            <a:endCxn id="16" idx="0"/>
          </p:cNvCxnSpPr>
          <p:nvPr/>
        </p:nvCxnSpPr>
        <p:spPr>
          <a:xfrm>
            <a:off x="1638244" y="1206414"/>
            <a:ext cx="7164000" cy="7195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94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310</Words>
  <Application>Microsoft Office PowerPoint</Application>
  <PresentationFormat>自訂</PresentationFormat>
  <Paragraphs>108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Chang, Feng-Hsun</dc:creator>
  <cp:lastModifiedBy>user</cp:lastModifiedBy>
  <cp:revision>19</cp:revision>
  <dcterms:created xsi:type="dcterms:W3CDTF">2019-12-29T07:56:35Z</dcterms:created>
  <dcterms:modified xsi:type="dcterms:W3CDTF">2019-12-30T11:13:43Z</dcterms:modified>
</cp:coreProperties>
</file>