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960A5-7CFC-4C97-895A-D19E65A52B6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B85C71C-0688-4D28-9425-5F369AA76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8FF84DE-20F1-4CF4-B89B-04C01A2AD32F}"/>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5" name="Marcador de pie de página 4">
            <a:extLst>
              <a:ext uri="{FF2B5EF4-FFF2-40B4-BE49-F238E27FC236}">
                <a16:creationId xmlns:a16="http://schemas.microsoft.com/office/drawing/2014/main" id="{CFDF770A-ED6B-409D-8B98-870595737A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EB8E72-B45C-49AB-B11B-035D55F8086B}"/>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415288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1B6D7-B7C3-4E77-B20A-3C5D32061B1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E7EA073-7A5F-43FB-9F2D-6D74187A8A1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6245D66-7A0A-45D6-86A2-7BD4B182A98F}"/>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5" name="Marcador de pie de página 4">
            <a:extLst>
              <a:ext uri="{FF2B5EF4-FFF2-40B4-BE49-F238E27FC236}">
                <a16:creationId xmlns:a16="http://schemas.microsoft.com/office/drawing/2014/main" id="{7EBF856E-3D15-4EAC-8DF5-6C2B785D3C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7DA60EE-1233-48FB-9FCF-81235ED2B488}"/>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51940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374C38-AC2D-44AE-BB48-4125590D81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16E23F4-17A9-4A5B-AE82-1F894871072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D01C38C-6DDA-4C47-A977-0AFD369B6617}"/>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5" name="Marcador de pie de página 4">
            <a:extLst>
              <a:ext uri="{FF2B5EF4-FFF2-40B4-BE49-F238E27FC236}">
                <a16:creationId xmlns:a16="http://schemas.microsoft.com/office/drawing/2014/main" id="{7E74D967-BD2B-40DB-B52A-2B1FA8279B3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EBD284-92A2-4C3F-BEB2-FDD90FE9E36A}"/>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413611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16C38-F1E4-489D-B2A8-99CCDD9B0A6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2F95E2E-D735-4DCC-BFF8-A851A79E18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81CA50D-0085-47B3-AF78-21E8C92D4DF6}"/>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5" name="Marcador de pie de página 4">
            <a:extLst>
              <a:ext uri="{FF2B5EF4-FFF2-40B4-BE49-F238E27FC236}">
                <a16:creationId xmlns:a16="http://schemas.microsoft.com/office/drawing/2014/main" id="{B1010CDA-6885-44EC-90F5-FCC4CD86070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9742BF-3149-496F-9C86-D3F7A71A00A8}"/>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363473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766CA-723A-4421-A8DB-9B43D6557A3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E44D298-6041-499D-A8D3-8C6079966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AEE794-7931-4A3B-8C54-B07DC169E9BA}"/>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5" name="Marcador de pie de página 4">
            <a:extLst>
              <a:ext uri="{FF2B5EF4-FFF2-40B4-BE49-F238E27FC236}">
                <a16:creationId xmlns:a16="http://schemas.microsoft.com/office/drawing/2014/main" id="{EE677338-9863-417A-B766-C90F6FC5CC0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853DD57-883C-49BE-8157-279AD8D06ACD}"/>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110261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8BE9F-A2B7-47A1-8BD7-9988D5005F6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C85D06D-BFB1-45B3-81F0-7374623C5C4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E76ABD5-996D-4274-9FCC-E2A7185989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D98DB07-CB0D-450E-A5B6-D46CA2C4A322}"/>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6" name="Marcador de pie de página 5">
            <a:extLst>
              <a:ext uri="{FF2B5EF4-FFF2-40B4-BE49-F238E27FC236}">
                <a16:creationId xmlns:a16="http://schemas.microsoft.com/office/drawing/2014/main" id="{69132E30-F3AA-49DC-AF2A-F6BB6883B6D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EBCBFA8-4DEF-4596-A0CF-3EB24D26A5A8}"/>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11563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3A612-D1AB-4B65-922F-EB1FDF7B0D1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F0C2656-BB7F-4974-8A68-4D71962EB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DEA210-60F5-4499-9CF1-23D2FBB2B45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B7109A9-252F-4AFA-B6BD-2160F8BAD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85A6889-39CC-4270-87A3-629BB353515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C78B1B4-4BA2-4A63-AC3D-8ADED635DDA9}"/>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8" name="Marcador de pie de página 7">
            <a:extLst>
              <a:ext uri="{FF2B5EF4-FFF2-40B4-BE49-F238E27FC236}">
                <a16:creationId xmlns:a16="http://schemas.microsoft.com/office/drawing/2014/main" id="{81CC3CAE-46D1-4EED-A786-663F44E957C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C49F792-ABC4-4B4C-BCE6-36989F17D58D}"/>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177228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202AD-AE47-4BCC-9D41-233BC4BDBE0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85DBDAD-7082-48D1-B4AC-4E3775DDA3C6}"/>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4" name="Marcador de pie de página 3">
            <a:extLst>
              <a:ext uri="{FF2B5EF4-FFF2-40B4-BE49-F238E27FC236}">
                <a16:creationId xmlns:a16="http://schemas.microsoft.com/office/drawing/2014/main" id="{1F5712A2-6A9B-4136-AD88-63591319DDF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3EC033F-9D59-485E-B0D3-9420511E3447}"/>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244016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31CCFE2-49FF-4978-9E25-8E18965F7C76}"/>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3" name="Marcador de pie de página 2">
            <a:extLst>
              <a:ext uri="{FF2B5EF4-FFF2-40B4-BE49-F238E27FC236}">
                <a16:creationId xmlns:a16="http://schemas.microsoft.com/office/drawing/2014/main" id="{C7F1B76A-8C0D-47BF-B58B-08728B29D32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4B807B9-0B50-4F9B-873F-B9E730F8F912}"/>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405327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DAB87-DFFC-4DC7-BF85-E7976B7F2C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572E012-D166-413E-9466-5A861CA0D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E8338B2-A163-43D3-979B-4122B0513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6EFA63-97FD-475C-8150-4783087BE9B4}"/>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6" name="Marcador de pie de página 5">
            <a:extLst>
              <a:ext uri="{FF2B5EF4-FFF2-40B4-BE49-F238E27FC236}">
                <a16:creationId xmlns:a16="http://schemas.microsoft.com/office/drawing/2014/main" id="{B9B7EF2C-2FC4-47DC-B28E-1924B712076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03531FD-1048-49C5-89D6-15F100AB3DB1}"/>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289088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26B5E-8983-4518-847D-E70E587756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4B9655F-0ACE-4A85-9BA8-7A33A3B3D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E1CDD62-49B4-4B45-AEB5-C56BE6645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9E8B496-3BE5-464C-8E9E-1A87707153F7}"/>
              </a:ext>
            </a:extLst>
          </p:cNvPr>
          <p:cNvSpPr>
            <a:spLocks noGrp="1"/>
          </p:cNvSpPr>
          <p:nvPr>
            <p:ph type="dt" sz="half" idx="10"/>
          </p:nvPr>
        </p:nvSpPr>
        <p:spPr/>
        <p:txBody>
          <a:bodyPr/>
          <a:lstStyle/>
          <a:p>
            <a:fld id="{ECF7B500-97D6-4877-82B3-07DE1FDEC0F9}" type="datetimeFigureOut">
              <a:rPr lang="es-CO" smtClean="0"/>
              <a:t>18/05/2019</a:t>
            </a:fld>
            <a:endParaRPr lang="es-CO"/>
          </a:p>
        </p:txBody>
      </p:sp>
      <p:sp>
        <p:nvSpPr>
          <p:cNvPr id="6" name="Marcador de pie de página 5">
            <a:extLst>
              <a:ext uri="{FF2B5EF4-FFF2-40B4-BE49-F238E27FC236}">
                <a16:creationId xmlns:a16="http://schemas.microsoft.com/office/drawing/2014/main" id="{5A2D27AE-711A-45B4-93B7-F6019CE6790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DD31D6A-6D61-43C7-AB15-4B955A3CD39A}"/>
              </a:ext>
            </a:extLst>
          </p:cNvPr>
          <p:cNvSpPr>
            <a:spLocks noGrp="1"/>
          </p:cNvSpPr>
          <p:nvPr>
            <p:ph type="sldNum" sz="quarter" idx="12"/>
          </p:nvPr>
        </p:nvSpPr>
        <p:spPr/>
        <p:txBody>
          <a:bodyPr/>
          <a:lstStyle/>
          <a:p>
            <a:fld id="{24DB1F2D-DE3D-4695-8FCE-79DFF40AF5A0}" type="slidenum">
              <a:rPr lang="es-CO" smtClean="0"/>
              <a:t>‹Nº›</a:t>
            </a:fld>
            <a:endParaRPr lang="es-CO"/>
          </a:p>
        </p:txBody>
      </p:sp>
    </p:spTree>
    <p:extLst>
      <p:ext uri="{BB962C8B-B14F-4D97-AF65-F5344CB8AC3E}">
        <p14:creationId xmlns:p14="http://schemas.microsoft.com/office/powerpoint/2010/main" val="8926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DCC97D1-A14E-4B92-A4EA-553F83291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50CD07-B847-467F-BF86-C4795704F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2FCFE90-BC09-4054-95ED-4DED2CB09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7B500-97D6-4877-82B3-07DE1FDEC0F9}" type="datetimeFigureOut">
              <a:rPr lang="es-CO" smtClean="0"/>
              <a:t>18/05/2019</a:t>
            </a:fld>
            <a:endParaRPr lang="es-CO"/>
          </a:p>
        </p:txBody>
      </p:sp>
      <p:sp>
        <p:nvSpPr>
          <p:cNvPr id="5" name="Marcador de pie de página 4">
            <a:extLst>
              <a:ext uri="{FF2B5EF4-FFF2-40B4-BE49-F238E27FC236}">
                <a16:creationId xmlns:a16="http://schemas.microsoft.com/office/drawing/2014/main" id="{4EFC13A7-5368-4C9C-BD6D-7F631D3A9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D6D3774-1600-4F2F-85C4-D1BD78669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B1F2D-DE3D-4695-8FCE-79DFF40AF5A0}" type="slidenum">
              <a:rPr lang="es-CO" smtClean="0"/>
              <a:t>‹Nº›</a:t>
            </a:fld>
            <a:endParaRPr lang="es-CO"/>
          </a:p>
        </p:txBody>
      </p:sp>
    </p:spTree>
    <p:extLst>
      <p:ext uri="{BB962C8B-B14F-4D97-AF65-F5344CB8AC3E}">
        <p14:creationId xmlns:p14="http://schemas.microsoft.com/office/powerpoint/2010/main" val="27916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15402D-43CB-4D2F-A483-72E38CA19E16}"/>
              </a:ext>
            </a:extLst>
          </p:cNvPr>
          <p:cNvSpPr>
            <a:spLocks noGrp="1"/>
          </p:cNvSpPr>
          <p:nvPr>
            <p:ph type="title"/>
          </p:nvPr>
        </p:nvSpPr>
        <p:spPr>
          <a:xfrm>
            <a:off x="838200" y="365125"/>
            <a:ext cx="10515600" cy="1667486"/>
          </a:xfrm>
        </p:spPr>
        <p:txBody>
          <a:bodyPr>
            <a:normAutofit/>
          </a:bodyPr>
          <a:lstStyle/>
          <a:p>
            <a:r>
              <a:rPr lang="es-ES" sz="2800" b="1" dirty="0"/>
              <a:t>DESARROLLO DE UNA APP MOVIL PARA ATENDER LA ASESORIA DE POSTULANTES A DILIGENCIAS DE REMATE DE BIENES INMOBILIARIOS.</a:t>
            </a:r>
            <a:endParaRPr lang="es-CO" sz="2800" b="1" dirty="0"/>
          </a:p>
        </p:txBody>
      </p:sp>
      <p:pic>
        <p:nvPicPr>
          <p:cNvPr id="6" name="Marcador de contenido 5">
            <a:extLst>
              <a:ext uri="{FF2B5EF4-FFF2-40B4-BE49-F238E27FC236}">
                <a16:creationId xmlns:a16="http://schemas.microsoft.com/office/drawing/2014/main" id="{92736FA7-EA62-4AA3-BE15-1FBA8EAFACB1}"/>
              </a:ext>
            </a:extLst>
          </p:cNvPr>
          <p:cNvPicPr>
            <a:picLocks noGrp="1" noChangeAspect="1"/>
          </p:cNvPicPr>
          <p:nvPr>
            <p:ph idx="1"/>
          </p:nvPr>
        </p:nvPicPr>
        <p:blipFill>
          <a:blip r:embed="rId2"/>
          <a:stretch>
            <a:fillRect/>
          </a:stretch>
        </p:blipFill>
        <p:spPr>
          <a:xfrm>
            <a:off x="1269052" y="2567956"/>
            <a:ext cx="2657475" cy="1457325"/>
          </a:xfrm>
          <a:prstGeom prst="rect">
            <a:avLst/>
          </a:prstGeom>
        </p:spPr>
      </p:pic>
      <p:sp>
        <p:nvSpPr>
          <p:cNvPr id="7" name="CuadroTexto 6">
            <a:extLst>
              <a:ext uri="{FF2B5EF4-FFF2-40B4-BE49-F238E27FC236}">
                <a16:creationId xmlns:a16="http://schemas.microsoft.com/office/drawing/2014/main" id="{E0A95181-4B49-4BFE-9A3B-E43D3CFDF64A}"/>
              </a:ext>
            </a:extLst>
          </p:cNvPr>
          <p:cNvSpPr txBox="1"/>
          <p:nvPr/>
        </p:nvSpPr>
        <p:spPr>
          <a:xfrm>
            <a:off x="4840448" y="2407640"/>
            <a:ext cx="4605556" cy="646331"/>
          </a:xfrm>
          <a:prstGeom prst="rect">
            <a:avLst/>
          </a:prstGeom>
          <a:noFill/>
        </p:spPr>
        <p:txBody>
          <a:bodyPr wrap="square" rtlCol="0">
            <a:spAutoFit/>
          </a:bodyPr>
          <a:lstStyle/>
          <a:p>
            <a:r>
              <a:rPr lang="es-ES" dirty="0"/>
              <a:t>SERVICIOS DE ADMINISTRACION Y ASESORIAS </a:t>
            </a:r>
          </a:p>
          <a:p>
            <a:r>
              <a:rPr lang="es-ES" dirty="0"/>
              <a:t>INMOBILIARIAS</a:t>
            </a:r>
            <a:endParaRPr lang="es-CO" dirty="0"/>
          </a:p>
        </p:txBody>
      </p:sp>
      <p:sp>
        <p:nvSpPr>
          <p:cNvPr id="8" name="CuadroTexto 7">
            <a:extLst>
              <a:ext uri="{FF2B5EF4-FFF2-40B4-BE49-F238E27FC236}">
                <a16:creationId xmlns:a16="http://schemas.microsoft.com/office/drawing/2014/main" id="{D790CAC1-018D-4521-850C-FA2CC14D5C06}"/>
              </a:ext>
            </a:extLst>
          </p:cNvPr>
          <p:cNvSpPr txBox="1"/>
          <p:nvPr/>
        </p:nvSpPr>
        <p:spPr>
          <a:xfrm>
            <a:off x="4622334" y="3429000"/>
            <a:ext cx="5553512" cy="830997"/>
          </a:xfrm>
          <a:prstGeom prst="rect">
            <a:avLst/>
          </a:prstGeom>
          <a:noFill/>
        </p:spPr>
        <p:txBody>
          <a:bodyPr wrap="square" rtlCol="0">
            <a:spAutoFit/>
          </a:bodyPr>
          <a:lstStyle/>
          <a:p>
            <a:r>
              <a:rPr lang="es-ES" sz="2400" dirty="0"/>
              <a:t>DILIGENCIA DE REMATES BIENES INMOBILIARIOS</a:t>
            </a:r>
            <a:endParaRPr lang="es-CO" sz="2400" dirty="0"/>
          </a:p>
        </p:txBody>
      </p:sp>
    </p:spTree>
    <p:extLst>
      <p:ext uri="{BB962C8B-B14F-4D97-AF65-F5344CB8AC3E}">
        <p14:creationId xmlns:p14="http://schemas.microsoft.com/office/powerpoint/2010/main" val="342173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A9E811F-1142-4DE1-B81A-61D87D851420}"/>
              </a:ext>
            </a:extLst>
          </p:cNvPr>
          <p:cNvPicPr>
            <a:picLocks noChangeAspect="1"/>
          </p:cNvPicPr>
          <p:nvPr/>
        </p:nvPicPr>
        <p:blipFill>
          <a:blip r:embed="rId2"/>
          <a:stretch>
            <a:fillRect/>
          </a:stretch>
        </p:blipFill>
        <p:spPr>
          <a:xfrm>
            <a:off x="2164449" y="502260"/>
            <a:ext cx="7382223" cy="5633247"/>
          </a:xfrm>
          <a:prstGeom prst="rect">
            <a:avLst/>
          </a:prstGeom>
        </p:spPr>
      </p:pic>
    </p:spTree>
    <p:extLst>
      <p:ext uri="{BB962C8B-B14F-4D97-AF65-F5344CB8AC3E}">
        <p14:creationId xmlns:p14="http://schemas.microsoft.com/office/powerpoint/2010/main" val="329919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014A7-D120-4DA7-A23E-C79D19C0350C}"/>
              </a:ext>
            </a:extLst>
          </p:cNvPr>
          <p:cNvSpPr>
            <a:spLocks noGrp="1"/>
          </p:cNvSpPr>
          <p:nvPr>
            <p:ph type="title"/>
          </p:nvPr>
        </p:nvSpPr>
        <p:spPr/>
        <p:txBody>
          <a:bodyPr/>
          <a:lstStyle/>
          <a:p>
            <a:r>
              <a:rPr lang="es-ES" b="1" dirty="0"/>
              <a:t>DESCRIPCION</a:t>
            </a:r>
            <a:endParaRPr lang="es-CO" b="1" dirty="0"/>
          </a:p>
        </p:txBody>
      </p:sp>
      <p:sp>
        <p:nvSpPr>
          <p:cNvPr id="3" name="Marcador de contenido 2">
            <a:extLst>
              <a:ext uri="{FF2B5EF4-FFF2-40B4-BE49-F238E27FC236}">
                <a16:creationId xmlns:a16="http://schemas.microsoft.com/office/drawing/2014/main" id="{7583D042-4386-4544-BB08-0389A9D6BFEC}"/>
              </a:ext>
            </a:extLst>
          </p:cNvPr>
          <p:cNvSpPr>
            <a:spLocks noGrp="1"/>
          </p:cNvSpPr>
          <p:nvPr>
            <p:ph idx="1"/>
          </p:nvPr>
        </p:nvSpPr>
        <p:spPr>
          <a:xfrm>
            <a:off x="838200" y="1493240"/>
            <a:ext cx="10515600" cy="4683723"/>
          </a:xfrm>
        </p:spPr>
        <p:txBody>
          <a:bodyPr/>
          <a:lstStyle/>
          <a:p>
            <a:r>
              <a:rPr lang="es-ES" dirty="0"/>
              <a:t>* La diligencia de remate de un bien inmueble es la última diligencia del ciclo de los procesos de compra y bienes inmuebles.</a:t>
            </a:r>
          </a:p>
          <a:p>
            <a:r>
              <a:rPr lang="es-ES" dirty="0"/>
              <a:t>*Esto quiere decir que el remate es una transacción luego de un proceso de embargo y secuestro de un bien inmueble, por ejemplo, casa o apartamento, esta es una medida cautelar, que dicta un Juez, como resultado de un proceso que lleva a cabo por deuda, en la cual por ejemplo, el bien inmueble, se tiene como garantía respaldando una hipoteca.</a:t>
            </a:r>
          </a:p>
          <a:p>
            <a:r>
              <a:rPr lang="es-ES" dirty="0"/>
              <a:t>Finalmente si quien es el titular de la propiedad, no responde por la deuda, entonces, el bien es rematado, para con el capital, pagar la deuda a los acreedores, de las obligaciones del bien inmueble.</a:t>
            </a:r>
            <a:endParaRPr lang="es-CO" dirty="0"/>
          </a:p>
        </p:txBody>
      </p:sp>
    </p:spTree>
    <p:extLst>
      <p:ext uri="{BB962C8B-B14F-4D97-AF65-F5344CB8AC3E}">
        <p14:creationId xmlns:p14="http://schemas.microsoft.com/office/powerpoint/2010/main" val="407115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E0913-02BD-4BA2-BA7C-E505DAF94D2F}"/>
              </a:ext>
            </a:extLst>
          </p:cNvPr>
          <p:cNvSpPr>
            <a:spLocks noGrp="1"/>
          </p:cNvSpPr>
          <p:nvPr>
            <p:ph type="title"/>
          </p:nvPr>
        </p:nvSpPr>
        <p:spPr/>
        <p:txBody>
          <a:bodyPr/>
          <a:lstStyle/>
          <a:p>
            <a:r>
              <a:rPr lang="es-ES" b="1" dirty="0"/>
              <a:t>OBJETIVOS GENERALES</a:t>
            </a:r>
            <a:endParaRPr lang="es-CO" b="1" dirty="0"/>
          </a:p>
        </p:txBody>
      </p:sp>
      <p:sp>
        <p:nvSpPr>
          <p:cNvPr id="3" name="Marcador de contenido 2">
            <a:extLst>
              <a:ext uri="{FF2B5EF4-FFF2-40B4-BE49-F238E27FC236}">
                <a16:creationId xmlns:a16="http://schemas.microsoft.com/office/drawing/2014/main" id="{293077CD-EF1D-4213-8A04-4B522043757B}"/>
              </a:ext>
            </a:extLst>
          </p:cNvPr>
          <p:cNvSpPr>
            <a:spLocks noGrp="1"/>
          </p:cNvSpPr>
          <p:nvPr>
            <p:ph idx="1"/>
          </p:nvPr>
        </p:nvSpPr>
        <p:spPr/>
        <p:txBody>
          <a:bodyPr/>
          <a:lstStyle/>
          <a:p>
            <a:r>
              <a:rPr lang="es-ES" dirty="0"/>
              <a:t>Desarrollar un módulo administrativo, basado en sistemas, para la asesoría y atención de los usuarios de la asesoría de una inmobiliaria, para orientar, y acompañar a posibles inversionistas, que quiere postularse como ofertantes en una diligencia de remate </a:t>
            </a:r>
            <a:r>
              <a:rPr lang="es-ES" dirty="0" err="1"/>
              <a:t>jucial</a:t>
            </a:r>
            <a:r>
              <a:rPr lang="es-ES" dirty="0"/>
              <a:t> de bienes </a:t>
            </a:r>
            <a:r>
              <a:rPr lang="es-ES" dirty="0" err="1"/>
              <a:t>inmubles</a:t>
            </a:r>
            <a:r>
              <a:rPr lang="es-ES" dirty="0"/>
              <a:t>.</a:t>
            </a:r>
          </a:p>
          <a:p>
            <a:r>
              <a:rPr lang="es-ES" dirty="0"/>
              <a:t>Aumentar la competitividad de los servicios prestados por la oficina de servicios de compra y venta de bienes inmobiliarios, a través del desarrollo de un aplicativo, que permita mantener actualizada una tabla en base de datos, con los bienes inmuebles en remate.</a:t>
            </a:r>
            <a:endParaRPr lang="es-CO" dirty="0"/>
          </a:p>
        </p:txBody>
      </p:sp>
    </p:spTree>
    <p:extLst>
      <p:ext uri="{BB962C8B-B14F-4D97-AF65-F5344CB8AC3E}">
        <p14:creationId xmlns:p14="http://schemas.microsoft.com/office/powerpoint/2010/main" val="360847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86C18-3A2E-455D-9F65-F714C9936A59}"/>
              </a:ext>
            </a:extLst>
          </p:cNvPr>
          <p:cNvSpPr>
            <a:spLocks noGrp="1"/>
          </p:cNvSpPr>
          <p:nvPr>
            <p:ph type="title"/>
          </p:nvPr>
        </p:nvSpPr>
        <p:spPr/>
        <p:txBody>
          <a:bodyPr/>
          <a:lstStyle/>
          <a:p>
            <a:r>
              <a:rPr lang="es-ES" b="1" dirty="0"/>
              <a:t>OBJETIVOS ESPECIFICOS</a:t>
            </a:r>
            <a:r>
              <a:rPr lang="es-ES" dirty="0"/>
              <a:t>.</a:t>
            </a:r>
            <a:endParaRPr lang="es-CO" dirty="0"/>
          </a:p>
        </p:txBody>
      </p:sp>
      <p:sp>
        <p:nvSpPr>
          <p:cNvPr id="3" name="Marcador de contenido 2">
            <a:extLst>
              <a:ext uri="{FF2B5EF4-FFF2-40B4-BE49-F238E27FC236}">
                <a16:creationId xmlns:a16="http://schemas.microsoft.com/office/drawing/2014/main" id="{98446DEE-68C4-49A4-A632-C4C16DBAF297}"/>
              </a:ext>
            </a:extLst>
          </p:cNvPr>
          <p:cNvSpPr>
            <a:spLocks noGrp="1"/>
          </p:cNvSpPr>
          <p:nvPr>
            <p:ph idx="1"/>
          </p:nvPr>
        </p:nvSpPr>
        <p:spPr/>
        <p:txBody>
          <a:bodyPr>
            <a:normAutofit lnSpcReduction="10000"/>
          </a:bodyPr>
          <a:lstStyle/>
          <a:p>
            <a:r>
              <a:rPr lang="es-ES" dirty="0"/>
              <a:t>1. Mantener  disponible y actualizada una base de Datos sobre las diligencias de remate, y que pueda ser consultada, a través de una app móvil, por </a:t>
            </a:r>
            <a:r>
              <a:rPr lang="es-CO" dirty="0"/>
              <a:t>potenciales usuarios de la asesoría de la oficina inmobiliaria.</a:t>
            </a:r>
          </a:p>
          <a:p>
            <a:r>
              <a:rPr lang="es-CO" dirty="0"/>
              <a:t>2.Poder planear la participación de los ofertantes, realizando estudios pertinentes previos a la diligencia de remate, que fundamentalmente consisten en una visita al predio, o bien inmueble, para determinar su estado general. Así como la revisión del estado de cuentas del bien inmueble, esto quiere decir, que otras deudas de carácter administrativo tiene por pagar, como son: deudas de impuestos, servicios. Así como </a:t>
            </a:r>
            <a:r>
              <a:rPr lang="es-CO" dirty="0" err="1"/>
              <a:t>preveer</a:t>
            </a:r>
            <a:r>
              <a:rPr lang="es-CO" dirty="0"/>
              <a:t> los posibles gastos a que asciende el mantenimiento, para poder mantener el bien inmueble funcional.</a:t>
            </a:r>
          </a:p>
        </p:txBody>
      </p:sp>
    </p:spTree>
    <p:extLst>
      <p:ext uri="{BB962C8B-B14F-4D97-AF65-F5344CB8AC3E}">
        <p14:creationId xmlns:p14="http://schemas.microsoft.com/office/powerpoint/2010/main" val="131464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2519C-B7FD-4D09-AE49-C7FAF2F76DF4}"/>
              </a:ext>
            </a:extLst>
          </p:cNvPr>
          <p:cNvSpPr>
            <a:spLocks noGrp="1"/>
          </p:cNvSpPr>
          <p:nvPr>
            <p:ph type="title"/>
          </p:nvPr>
        </p:nvSpPr>
        <p:spPr/>
        <p:txBody>
          <a:bodyPr/>
          <a:lstStyle/>
          <a:p>
            <a:r>
              <a:rPr lang="es-ES" b="1" dirty="0"/>
              <a:t>Ejemplo de servicio</a:t>
            </a:r>
            <a:endParaRPr lang="es-CO" b="1" dirty="0"/>
          </a:p>
        </p:txBody>
      </p:sp>
      <p:pic>
        <p:nvPicPr>
          <p:cNvPr id="4" name="Marcador de contenido 3">
            <a:extLst>
              <a:ext uri="{FF2B5EF4-FFF2-40B4-BE49-F238E27FC236}">
                <a16:creationId xmlns:a16="http://schemas.microsoft.com/office/drawing/2014/main" id="{085CDFF4-F5C8-4685-A8D1-1E0916FB80B9}"/>
              </a:ext>
            </a:extLst>
          </p:cNvPr>
          <p:cNvPicPr>
            <a:picLocks noGrp="1" noChangeAspect="1"/>
          </p:cNvPicPr>
          <p:nvPr>
            <p:ph idx="1"/>
          </p:nvPr>
        </p:nvPicPr>
        <p:blipFill>
          <a:blip r:embed="rId2"/>
          <a:stretch>
            <a:fillRect/>
          </a:stretch>
        </p:blipFill>
        <p:spPr>
          <a:xfrm>
            <a:off x="3759711" y="1825625"/>
            <a:ext cx="4672577" cy="4351338"/>
          </a:xfrm>
          <a:prstGeom prst="rect">
            <a:avLst/>
          </a:prstGeom>
        </p:spPr>
      </p:pic>
    </p:spTree>
    <p:extLst>
      <p:ext uri="{BB962C8B-B14F-4D97-AF65-F5344CB8AC3E}">
        <p14:creationId xmlns:p14="http://schemas.microsoft.com/office/powerpoint/2010/main" val="36424912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404</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DESARROLLO DE UNA APP MOVIL PARA ATENDER LA ASESORIA DE POSTULANTES A DILIGENCIAS DE REMATE DE BIENES INMOBILIARIOS.</vt:lpstr>
      <vt:lpstr>Presentación de PowerPoint</vt:lpstr>
      <vt:lpstr>DESCRIPCION</vt:lpstr>
      <vt:lpstr>OBJETIVOS GENERALES</vt:lpstr>
      <vt:lpstr>OBJETIVOS ESPECIFICOS.</vt:lpstr>
      <vt:lpstr>Ejemplo de servicio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APP MOVIL PARA ATENDER LA ASESORIA DE POSTULANTES A DILIGENCIAS DE REMATE DE BIENES INMOBILIARIOS.</dc:title>
  <dc:creator>APRENDIZ</dc:creator>
  <cp:lastModifiedBy>APRENDIZ</cp:lastModifiedBy>
  <cp:revision>3</cp:revision>
  <dcterms:created xsi:type="dcterms:W3CDTF">2019-05-18T12:42:55Z</dcterms:created>
  <dcterms:modified xsi:type="dcterms:W3CDTF">2019-05-18T12:57:29Z</dcterms:modified>
</cp:coreProperties>
</file>