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s-E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s-ES" sz="4400" spc="-1" strike="noStrike">
                <a:solidFill>
                  <a:srgbClr val="000000"/>
                </a:solidFill>
                <a:uFill>
                  <a:solidFill>
                    <a:srgbClr val="ffffff"/>
                  </a:solidFill>
                </a:uFill>
                <a:latin typeface="Calibri"/>
              </a:rPr>
              <a:t>Haga clic para modificar el </a:t>
            </a:r>
            <a:r>
              <a:rPr b="0" lang="es-ES" sz="4400" spc="-1" strike="noStrike">
                <a:solidFill>
                  <a:srgbClr val="000000"/>
                </a:solidFill>
                <a:uFill>
                  <a:solidFill>
                    <a:srgbClr val="ffffff"/>
                  </a:solidFill>
                </a:uFill>
                <a:latin typeface="Calibri"/>
              </a:rPr>
              <a:t>estilo de título del patrón</a:t>
            </a:r>
            <a:endParaRPr b="0" lang="es-E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s-ES" sz="1200" spc="-1" strike="noStrike">
                <a:solidFill>
                  <a:srgbClr val="8b8b8b"/>
                </a:solidFill>
                <a:uFill>
                  <a:solidFill>
                    <a:srgbClr val="ffffff"/>
                  </a:solidFill>
                </a:uFill>
                <a:latin typeface="Calibri"/>
              </a:rPr>
              <a:t>14/07/17</a:t>
            </a:r>
            <a:endParaRPr b="0" lang="es-E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s-E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CE8BCC7-5C4F-4407-8CF1-92212782B180}" type="slidenum">
              <a:rPr b="0" lang="es-ES" sz="1200" spc="-1" strike="noStrike">
                <a:solidFill>
                  <a:srgbClr val="8b8b8b"/>
                </a:solidFill>
                <a:uFill>
                  <a:solidFill>
                    <a:srgbClr val="ffffff"/>
                  </a:solidFill>
                </a:uFill>
                <a:latin typeface="Calibri"/>
              </a:rPr>
              <a:t>&lt;number&gt;</a:t>
            </a:fld>
            <a:endParaRPr b="0" lang="es-E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Click to edit the outline text format</a:t>
            </a:r>
            <a:endParaRPr b="0" lang="es-E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s-ES" sz="2400" spc="-1" strike="noStrike">
                <a:solidFill>
                  <a:srgbClr val="000000"/>
                </a:solidFill>
                <a:uFill>
                  <a:solidFill>
                    <a:srgbClr val="ffffff"/>
                  </a:solidFill>
                </a:uFill>
                <a:latin typeface="Calibri"/>
              </a:rPr>
              <a:t>Second Outline Level</a:t>
            </a:r>
            <a:endParaRPr b="0" lang="es-E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Third Outline Level</a:t>
            </a:r>
            <a:endParaRPr b="0" lang="es-E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Calibri"/>
              </a:rPr>
              <a:t>Fourth Outline Level</a:t>
            </a:r>
            <a:endParaRPr b="0" lang="es-E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Fifth Outline Level</a:t>
            </a:r>
            <a:endParaRPr b="0" lang="es-E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Sixth Outline Level</a:t>
            </a:r>
            <a:endParaRPr b="0" lang="es-E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Calibri"/>
              </a:rPr>
              <a:t>Seventh Outline Level</a:t>
            </a:r>
            <a:endParaRPr b="0" lang="es-E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s-ES" sz="4400" spc="-1" strike="noStrike">
                <a:solidFill>
                  <a:srgbClr val="000000"/>
                </a:solidFill>
                <a:uFill>
                  <a:solidFill>
                    <a:srgbClr val="ffffff"/>
                  </a:solidFill>
                </a:uFill>
                <a:latin typeface="Calibri"/>
              </a:rPr>
              <a:t>Haga clic para modificar el estilo de título del patrón</a:t>
            </a:r>
            <a:endParaRPr b="0" lang="es-E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Click to edit the outline text format</a:t>
            </a:r>
            <a:endParaRPr b="0" lang="es-E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s-ES" sz="3200" spc="-1" strike="noStrike">
                <a:solidFill>
                  <a:srgbClr val="000000"/>
                </a:solidFill>
                <a:uFill>
                  <a:solidFill>
                    <a:srgbClr val="ffffff"/>
                  </a:solidFill>
                </a:uFill>
                <a:latin typeface="Calibri"/>
              </a:rPr>
              <a:t>Second Outline Level</a:t>
            </a:r>
            <a:endParaRPr b="0" lang="es-E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Third Outline Level</a:t>
            </a:r>
            <a:endParaRPr b="0" lang="es-E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s-ES" sz="3200" spc="-1" strike="noStrike">
                <a:solidFill>
                  <a:srgbClr val="000000"/>
                </a:solidFill>
                <a:uFill>
                  <a:solidFill>
                    <a:srgbClr val="ffffff"/>
                  </a:solidFill>
                </a:uFill>
                <a:latin typeface="Calibri"/>
              </a:rPr>
              <a:t>Fourth Outline Level</a:t>
            </a:r>
            <a:endParaRPr b="0" lang="es-E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Fifth Outline Level</a:t>
            </a:r>
            <a:endParaRPr b="0" lang="es-E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s-ES" sz="3200" spc="-1" strike="noStrike">
                <a:solidFill>
                  <a:srgbClr val="000000"/>
                </a:solidFill>
                <a:uFill>
                  <a:solidFill>
                    <a:srgbClr val="ffffff"/>
                  </a:solidFill>
                </a:uFill>
                <a:latin typeface="Calibri"/>
              </a:rPr>
              <a:t>Sixth Outline Level</a:t>
            </a:r>
            <a:endParaRPr b="0" lang="es-E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s-ES" sz="3200" spc="-1" strike="noStrike">
                <a:solidFill>
                  <a:srgbClr val="000000"/>
                </a:solidFill>
                <a:uFill>
                  <a:solidFill>
                    <a:srgbClr val="ffffff"/>
                  </a:solidFill>
                </a:uFill>
                <a:latin typeface="Calibri"/>
              </a:rPr>
              <a:t>Seventh Outline LevelHaga clic para modificar el estilo de texto del patrón</a:t>
            </a:r>
            <a:endParaRPr b="0" lang="es-E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s-ES" sz="2800" spc="-1" strike="noStrike">
                <a:solidFill>
                  <a:srgbClr val="000000"/>
                </a:solidFill>
                <a:uFill>
                  <a:solidFill>
                    <a:srgbClr val="ffffff"/>
                  </a:solidFill>
                </a:uFill>
                <a:latin typeface="Calibri"/>
              </a:rPr>
              <a:t>Segundo nivel</a:t>
            </a:r>
            <a:endParaRPr b="0" lang="es-E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s-ES" sz="2400" spc="-1" strike="noStrike">
                <a:solidFill>
                  <a:srgbClr val="000000"/>
                </a:solidFill>
                <a:uFill>
                  <a:solidFill>
                    <a:srgbClr val="ffffff"/>
                  </a:solidFill>
                </a:uFill>
                <a:latin typeface="Calibri"/>
              </a:rPr>
              <a:t>Tercer nivel</a:t>
            </a:r>
            <a:endParaRPr b="0" lang="es-E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s-ES" sz="2000" spc="-1" strike="noStrike">
                <a:solidFill>
                  <a:srgbClr val="000000"/>
                </a:solidFill>
                <a:uFill>
                  <a:solidFill>
                    <a:srgbClr val="ffffff"/>
                  </a:solidFill>
                </a:uFill>
                <a:latin typeface="Calibri"/>
              </a:rPr>
              <a:t>Cuarto nivel</a:t>
            </a:r>
            <a:endParaRPr b="0" lang="es-E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s-ES" sz="2000" spc="-1" strike="noStrike">
                <a:solidFill>
                  <a:srgbClr val="000000"/>
                </a:solidFill>
                <a:uFill>
                  <a:solidFill>
                    <a:srgbClr val="ffffff"/>
                  </a:solidFill>
                </a:uFill>
                <a:latin typeface="Calibri"/>
              </a:rPr>
              <a:t>Quinto nivel</a:t>
            </a:r>
            <a:endParaRPr b="0" lang="es-ES"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es-ES" sz="1200" spc="-1" strike="noStrike">
                <a:solidFill>
                  <a:srgbClr val="8b8b8b"/>
                </a:solidFill>
                <a:uFill>
                  <a:solidFill>
                    <a:srgbClr val="ffffff"/>
                  </a:solidFill>
                </a:uFill>
                <a:latin typeface="Calibri"/>
              </a:rPr>
              <a:t>14/07/17</a:t>
            </a:r>
            <a:endParaRPr b="0" lang="es-E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s-E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BA38F9E-00BA-48C5-9FF8-CFE4AA86E235}" type="slidenum">
              <a:rPr b="0" lang="es-ES" sz="1200" spc="-1" strike="noStrike">
                <a:solidFill>
                  <a:srgbClr val="8b8b8b"/>
                </a:solidFill>
                <a:uFill>
                  <a:solidFill>
                    <a:srgbClr val="ffffff"/>
                  </a:solidFill>
                </a:uFill>
                <a:latin typeface="Calibri"/>
              </a:rPr>
              <a:t>&lt;number&gt;</a:t>
            </a:fld>
            <a:endParaRPr b="0"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3640" y="404640"/>
            <a:ext cx="7772040" cy="146952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Author Profiling in Twitter</a:t>
            </a:r>
            <a:r>
              <a:rPr b="0" lang="es-ES" sz="4400" spc="-1" strike="noStrike">
                <a:solidFill>
                  <a:srgbClr val="000000"/>
                </a:solidFill>
                <a:uFill>
                  <a:solidFill>
                    <a:srgbClr val="ffffff"/>
                  </a:solidFill>
                </a:uFill>
                <a:latin typeface="Calibri"/>
              </a:rPr>
              <a:t>
</a:t>
            </a:r>
            <a:r>
              <a:rPr b="0" lang="es-ES" sz="4400" spc="-1" strike="noStrike">
                <a:solidFill>
                  <a:srgbClr val="000000"/>
                </a:solidFill>
                <a:uFill>
                  <a:solidFill>
                    <a:srgbClr val="ffffff"/>
                  </a:solidFill>
                </a:uFill>
                <a:latin typeface="Calibri"/>
              </a:rPr>
              <a:t>Variety and Gender classification.</a:t>
            </a:r>
            <a:endParaRPr b="0" lang="es-ES" sz="1800" spc="-1" strike="noStrike">
              <a:solidFill>
                <a:srgbClr val="000000"/>
              </a:solidFill>
              <a:uFill>
                <a:solidFill>
                  <a:srgbClr val="ffffff"/>
                </a:solidFill>
              </a:uFill>
              <a:latin typeface="Calibri"/>
            </a:endParaRPr>
          </a:p>
        </p:txBody>
      </p:sp>
      <p:sp>
        <p:nvSpPr>
          <p:cNvPr id="79" name="TextShape 2"/>
          <p:cNvSpPr txBox="1"/>
          <p:nvPr/>
        </p:nvSpPr>
        <p:spPr>
          <a:xfrm>
            <a:off x="1403640" y="3861000"/>
            <a:ext cx="6400440" cy="1752120"/>
          </a:xfrm>
          <a:prstGeom prst="rect">
            <a:avLst/>
          </a:prstGeom>
          <a:noFill/>
          <a:ln>
            <a:noFill/>
          </a:ln>
        </p:spPr>
        <p:txBody>
          <a:bodyPr/>
          <a:p>
            <a:pPr algn="ctr">
              <a:lnSpc>
                <a:spcPct val="100000"/>
              </a:lnSpc>
            </a:pPr>
            <a:r>
              <a:rPr b="0" lang="es-ES" sz="2000" spc="-1" strike="noStrike">
                <a:solidFill>
                  <a:srgbClr val="8b8b8b"/>
                </a:solidFill>
                <a:uFill>
                  <a:solidFill>
                    <a:srgbClr val="ffffff"/>
                  </a:solidFill>
                </a:uFill>
                <a:latin typeface="Calibri"/>
              </a:rPr>
              <a:t>Màster Big Data Analytics</a:t>
            </a:r>
            <a:endParaRPr b="0" lang="es-ES" sz="3200" spc="-1" strike="noStrike">
              <a:solidFill>
                <a:srgbClr val="000000"/>
              </a:solidFill>
              <a:uFill>
                <a:solidFill>
                  <a:srgbClr val="ffffff"/>
                </a:solidFill>
              </a:uFill>
              <a:latin typeface="Arial"/>
            </a:endParaRPr>
          </a:p>
          <a:p>
            <a:pPr algn="ctr">
              <a:lnSpc>
                <a:spcPct val="100000"/>
              </a:lnSpc>
            </a:pPr>
            <a:r>
              <a:rPr b="0" lang="es-ES" sz="2000" spc="-1" strike="noStrike">
                <a:solidFill>
                  <a:srgbClr val="8b8b8b"/>
                </a:solidFill>
                <a:uFill>
                  <a:solidFill>
                    <a:srgbClr val="ffffff"/>
                  </a:solidFill>
                </a:uFill>
                <a:latin typeface="Calibri"/>
              </a:rPr>
              <a:t>Universitat Politècnica de València</a:t>
            </a:r>
            <a:endParaRPr b="0" lang="es-ES" sz="3200" spc="-1" strike="noStrike">
              <a:solidFill>
                <a:srgbClr val="000000"/>
              </a:solidFill>
              <a:uFill>
                <a:solidFill>
                  <a:srgbClr val="ffffff"/>
                </a:solidFill>
              </a:uFill>
              <a:latin typeface="Arial"/>
            </a:endParaRPr>
          </a:p>
          <a:p>
            <a:pPr algn="ctr">
              <a:lnSpc>
                <a:spcPct val="100000"/>
              </a:lnSpc>
            </a:pPr>
            <a:r>
              <a:rPr b="0" lang="es-ES" sz="2000" spc="-1" strike="noStrike">
                <a:solidFill>
                  <a:srgbClr val="8b8b8b"/>
                </a:solidFill>
                <a:uFill>
                  <a:solidFill>
                    <a:srgbClr val="ffffff"/>
                  </a:solidFill>
                </a:uFill>
                <a:latin typeface="Calibri"/>
              </a:rPr>
              <a:t>2016-2017</a:t>
            </a:r>
            <a:endParaRPr b="0" lang="es-ES" sz="3200" spc="-1" strike="noStrike">
              <a:solidFill>
                <a:srgbClr val="000000"/>
              </a:solidFill>
              <a:uFill>
                <a:solidFill>
                  <a:srgbClr val="ffffff"/>
                </a:solidFill>
              </a:uFill>
              <a:latin typeface="Arial"/>
            </a:endParaRPr>
          </a:p>
          <a:p>
            <a:pPr algn="ctr">
              <a:lnSpc>
                <a:spcPct val="100000"/>
              </a:lnSpc>
            </a:pPr>
            <a:endParaRPr b="0" lang="es-ES" sz="3200" spc="-1" strike="noStrike">
              <a:solidFill>
                <a:srgbClr val="000000"/>
              </a:solidFill>
              <a:uFill>
                <a:solidFill>
                  <a:srgbClr val="ffffff"/>
                </a:solidFill>
              </a:uFill>
              <a:latin typeface="Arial"/>
            </a:endParaRPr>
          </a:p>
          <a:p>
            <a:pPr algn="ctr">
              <a:lnSpc>
                <a:spcPct val="100000"/>
              </a:lnSpc>
            </a:pPr>
            <a:endParaRPr b="0" lang="es-ES" sz="3200" spc="-1" strike="noStrike">
              <a:solidFill>
                <a:srgbClr val="000000"/>
              </a:solidFill>
              <a:uFill>
                <a:solidFill>
                  <a:srgbClr val="ffffff"/>
                </a:solidFill>
              </a:uFill>
              <a:latin typeface="Arial"/>
            </a:endParaRPr>
          </a:p>
          <a:p>
            <a:pPr algn="ctr">
              <a:lnSpc>
                <a:spcPct val="100000"/>
              </a:lnSpc>
            </a:pPr>
            <a:endParaRPr b="0" lang="es-ES" sz="3200" spc="-1" strike="noStrike">
              <a:solidFill>
                <a:srgbClr val="000000"/>
              </a:solidFill>
              <a:uFill>
                <a:solidFill>
                  <a:srgbClr val="ffffff"/>
                </a:solidFill>
              </a:uFill>
              <a:latin typeface="Arial"/>
            </a:endParaRPr>
          </a:p>
          <a:p>
            <a:pPr algn="r">
              <a:lnSpc>
                <a:spcPct val="100000"/>
              </a:lnSpc>
            </a:pPr>
            <a:r>
              <a:rPr b="0" lang="es-ES" sz="2000" spc="-1" strike="noStrike">
                <a:solidFill>
                  <a:srgbClr val="8b8b8b"/>
                </a:solidFill>
                <a:uFill>
                  <a:solidFill>
                    <a:srgbClr val="ffffff"/>
                  </a:solidFill>
                </a:uFill>
                <a:latin typeface="Calibri"/>
              </a:rPr>
              <a:t>Òscar Garibo i Orts</a:t>
            </a:r>
            <a:endParaRPr b="0" lang="es-E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97"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There are 2 different classes, which corrspond to the gender of the tweet’s author. Obviously these classes are: Male and Female.</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First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 bigrams and trigrams.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SVM used for modeling.</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0.7468</a:t>
            </a:r>
            <a:endParaRPr b="0" lang="es-E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Second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 bigrams and trigrams.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SVM used for modeling.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0.7507</a:t>
            </a:r>
            <a:endParaRPr b="0" lang="es-E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101"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Third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0.7664</a:t>
            </a:r>
            <a:endParaRPr b="0" lang="es-E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103"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Fourth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kept.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Part Of Speech included.</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0.7707</a:t>
            </a:r>
            <a:endParaRPr b="0" lang="es-E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105"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Fifth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kept.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Part Of Speech included.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Word Count included.</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0.7743</a:t>
            </a:r>
            <a:endParaRPr b="0" lang="es-E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Gender classification.</a:t>
            </a:r>
            <a:endParaRPr b="0" lang="es-ES" sz="1800" spc="-1" strike="noStrike">
              <a:solidFill>
                <a:srgbClr val="000000"/>
              </a:solidFill>
              <a:uFill>
                <a:solidFill>
                  <a:srgbClr val="ffffff"/>
                </a:solidFill>
              </a:uFill>
              <a:latin typeface="Calibri"/>
            </a:endParaRPr>
          </a:p>
        </p:txBody>
      </p:sp>
      <p:sp>
        <p:nvSpPr>
          <p:cNvPr id="107"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Other (discarded) approaches: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Punctuation marks kept.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Part Of Speech included.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Word Count included.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Twitter specific items count (hashtag, retweets, mentions, etc)</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POS tags, emoji count, word count, hashtag count.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Accuracy: 0.7714</a:t>
            </a:r>
            <a:endParaRPr b="0" lang="es-ES" sz="32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Final considerations</a:t>
            </a:r>
            <a:endParaRPr b="0" lang="es-ES" sz="1800" spc="-1" strike="noStrike">
              <a:solidFill>
                <a:srgbClr val="000000"/>
              </a:solidFill>
              <a:uFill>
                <a:solidFill>
                  <a:srgbClr val="ffffff"/>
                </a:solidFill>
              </a:uFill>
              <a:latin typeface="Calibri"/>
            </a:endParaRPr>
          </a:p>
        </p:txBody>
      </p:sp>
      <p:sp>
        <p:nvSpPr>
          <p:cNvPr id="109"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Our model for Variety classification relies mostly in statistical features. The accents in the tweets just mean noise for our models, adding no usable information. Differences in vocabulary are enough for the model to classify the tweets.</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Our model for Gender relies both in statistical features, such as Tf-Idf and word count, as in linguistic features, such us Part Of Speech tags.</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Punctuation marks have revelaed to be an important factor to distinguish between man and women.</a:t>
            </a:r>
            <a:endParaRPr b="0" lang="es-ES" sz="32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Future work.</a:t>
            </a:r>
            <a:endParaRPr b="0" lang="es-ES" sz="1800" spc="-1" strike="noStrike">
              <a:solidFill>
                <a:srgbClr val="000000"/>
              </a:solidFill>
              <a:uFill>
                <a:solidFill>
                  <a:srgbClr val="ffffff"/>
                </a:solidFill>
              </a:uFill>
              <a:latin typeface="Calibri"/>
            </a:endParaRPr>
          </a:p>
        </p:txBody>
      </p:sp>
      <p:sp>
        <p:nvSpPr>
          <p:cNvPr id="111"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We do consider that an interesting work can be done in exploding the URLs. We think we could get important features that could help in classifying either in Variety and Gender.</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An URL can have a national domain (.es, .ar, .cl, etc) which would help for Variety. Some domains are known to be gender specific (with many exception, but we try to generalize). For example, vogue, enfemenino.com, could be female URLs. While playboy.com, sportive newspapers and other could be male related URL.</a:t>
            </a:r>
            <a:endParaRPr b="0" lang="es-ES" sz="32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PAN 2017.</a:t>
            </a:r>
            <a:endParaRPr b="0" lang="es-ES" sz="1800" spc="-1" strike="noStrike">
              <a:solidFill>
                <a:srgbClr val="000000"/>
              </a:solidFill>
              <a:uFill>
                <a:solidFill>
                  <a:srgbClr val="ffffff"/>
                </a:solidFill>
              </a:uFill>
              <a:latin typeface="Calibri"/>
            </a:endParaRPr>
          </a:p>
        </p:txBody>
      </p:sp>
      <p:sp>
        <p:nvSpPr>
          <p:cNvPr id="113"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We would like to remark that our results, if considered in PAN 2017 context, would have given us the 10th best score in Variety classification, and 8th in Gender classification.</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We kindly request the instructors to invite us to the next PAN edition, since this task as been challenging, hard but very enjoyable.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endParaRPr b="0" lang="es-ES" sz="1800" spc="-1" strike="noStrike">
              <a:solidFill>
                <a:srgbClr val="000000"/>
              </a:solidFill>
              <a:uFill>
                <a:solidFill>
                  <a:srgbClr val="ffffff"/>
                </a:solidFill>
              </a:uFill>
              <a:latin typeface="Calibri"/>
            </a:endParaRPr>
          </a:p>
        </p:txBody>
      </p:sp>
      <p:sp>
        <p:nvSpPr>
          <p:cNvPr id="115" name="TextShape 2"/>
          <p:cNvSpPr txBox="1"/>
          <p:nvPr/>
        </p:nvSpPr>
        <p:spPr>
          <a:xfrm>
            <a:off x="457200" y="1600200"/>
            <a:ext cx="8229240" cy="4525560"/>
          </a:xfrm>
          <a:prstGeom prst="rect">
            <a:avLst/>
          </a:prstGeom>
          <a:noFill/>
          <a:ln>
            <a:noFill/>
          </a:ln>
        </p:spPr>
        <p:txBody>
          <a:bodyPr/>
          <a:p>
            <a:endParaRPr b="0" lang="es-ES" sz="32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a:noFill/>
          <a:ln>
            <a:noFill/>
          </a:ln>
        </p:spPr>
        <p:txBody>
          <a:bodyPr anchor="ctr"/>
          <a:p>
            <a:pPr algn="ctr">
              <a:lnSpc>
                <a:spcPct val="100000"/>
              </a:lnSpc>
            </a:pPr>
            <a:r>
              <a:rPr b="0" lang="es-ES" sz="4400" spc="-1" strike="noStrike">
                <a:solidFill>
                  <a:srgbClr val="000000"/>
                </a:solidFill>
                <a:uFill>
                  <a:solidFill>
                    <a:srgbClr val="ffffff"/>
                  </a:solidFill>
                </a:uFill>
                <a:latin typeface="Calibri"/>
              </a:rPr>
              <a:t>Base Line</a:t>
            </a:r>
            <a:endParaRPr b="0" lang="es-ES" sz="1800" spc="-1" strike="noStrike">
              <a:solidFill>
                <a:srgbClr val="000000"/>
              </a:solidFill>
              <a:uFill>
                <a:solidFill>
                  <a:srgbClr val="ffffff"/>
                </a:solidFill>
              </a:uFill>
              <a:latin typeface="Calibri"/>
            </a:endParaRPr>
          </a:p>
        </p:txBody>
      </p:sp>
      <p:sp>
        <p:nvSpPr>
          <p:cNvPr id="81" name="TextShape 2"/>
          <p:cNvSpPr txBox="1"/>
          <p:nvPr/>
        </p:nvSpPr>
        <p:spPr>
          <a:xfrm>
            <a:off x="457200" y="1600200"/>
            <a:ext cx="8229240" cy="4525560"/>
          </a:xfrm>
          <a:prstGeom prst="rect">
            <a:avLst/>
          </a:prstGeom>
          <a:noFill/>
          <a:ln>
            <a:noFill/>
          </a:ln>
        </p:spPr>
        <p:txBody>
          <a:bodyPr/>
          <a:p>
            <a:pPr algn="just">
              <a:lnSpc>
                <a:spcPct val="100000"/>
              </a:lnSpc>
            </a:pPr>
            <a:r>
              <a:rPr b="0" lang="es-ES" sz="3200" spc="-1" strike="noStrike">
                <a:solidFill>
                  <a:srgbClr val="000000"/>
                </a:solidFill>
                <a:uFill>
                  <a:solidFill>
                    <a:srgbClr val="ffffff"/>
                  </a:solidFill>
                </a:uFill>
                <a:latin typeface="Calibri"/>
              </a:rPr>
              <a:t>Model based on BoW with the 1000 most frequent words.</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Target (Accuracy)</a:t>
            </a:r>
            <a:endParaRPr b="0" lang="es-ES" sz="3200" spc="-1" strike="noStrike">
              <a:solidFill>
                <a:srgbClr val="000000"/>
              </a:solidFill>
              <a:uFill>
                <a:solidFill>
                  <a:srgbClr val="ffffff"/>
                </a:solidFill>
              </a:uFill>
              <a:latin typeface="Calibri"/>
            </a:endParaRPr>
          </a:p>
          <a:p>
            <a:pPr>
              <a:lnSpc>
                <a:spcPct val="100000"/>
              </a:lnSpc>
            </a:pP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Gender: 0,6643</a:t>
            </a:r>
            <a:endParaRPr b="0" lang="es-ES" sz="3200" spc="-1" strike="noStrike">
              <a:solidFill>
                <a:srgbClr val="000000"/>
              </a:solidFill>
              <a:uFill>
                <a:solidFill>
                  <a:srgbClr val="ffffff"/>
                </a:solidFill>
              </a:uFill>
              <a:latin typeface="Calibri"/>
            </a:endParaRPr>
          </a:p>
          <a:p>
            <a:pPr>
              <a:lnSpc>
                <a:spcPct val="100000"/>
              </a:lnSpc>
            </a:pP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	</a:t>
            </a:r>
            <a:r>
              <a:rPr b="0" lang="es-ES" sz="3200" spc="-1" strike="noStrike">
                <a:solidFill>
                  <a:srgbClr val="000000"/>
                </a:solidFill>
                <a:uFill>
                  <a:solidFill>
                    <a:srgbClr val="ffffff"/>
                  </a:solidFill>
                </a:uFill>
                <a:latin typeface="Calibri"/>
              </a:rPr>
              <a:t>Variety: 0,7721</a:t>
            </a:r>
            <a:endParaRPr b="0" lang="es-E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Python as a choice.</a:t>
            </a:r>
            <a:endParaRPr b="0" lang="es-ES" sz="1800" spc="-1" strike="noStrike">
              <a:solidFill>
                <a:srgbClr val="000000"/>
              </a:solidFill>
              <a:uFill>
                <a:solidFill>
                  <a:srgbClr val="ffffff"/>
                </a:solidFill>
              </a:uFill>
              <a:latin typeface="Calibri"/>
            </a:endParaRPr>
          </a:p>
        </p:txBody>
      </p:sp>
      <p:sp>
        <p:nvSpPr>
          <p:cNvPr id="83"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For our best convenience we decided to start coding from raw in Python.</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We have processed the train and test datasets to store them in csv files so we can easily import them to pandas dataframes.</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Further preprocessing has been performed. We have built separate train and test dataset with accents being removed.</a:t>
            </a:r>
            <a:endParaRPr b="0" lang="es-E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85"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There are 7 different classes, which corrspond to 7 different countries where Spanish is the mother language. These classes are: Spain, Colombia, Perú, Argentina, Chile, México and Venezuela.</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First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 bigrams and trigrams.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SVM used for modeling.</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0.9121</a:t>
            </a:r>
            <a:endParaRPr b="0" lang="es-E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Second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 bigrams and trigrams.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SVM used for modeling.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0.9128</a:t>
            </a:r>
            <a:endParaRPr b="0" lang="es-E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89"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Third approach:</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without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0.9179</a:t>
            </a:r>
            <a:endParaRPr b="0" lang="es-E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Other (discarded) approaches: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without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Random Forest Classifier used for modeling. </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0.9043</a:t>
            </a:r>
            <a:endParaRPr b="0" lang="es-E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93"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Other (discarded) approaches: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without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Mixes of additional features: POS tags, word count, emoji</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count, hashtag count, etc.</a:t>
            </a:r>
            <a:endParaRPr b="0" lang="es-ES" sz="3200" spc="-1" strike="noStrike">
              <a:solidFill>
                <a:srgbClr val="000000"/>
              </a:solidFill>
              <a:uFill>
                <a:solidFill>
                  <a:srgbClr val="ffffff"/>
                </a:solidFill>
              </a:uFill>
              <a:latin typeface="Calibri"/>
            </a:endParaRPr>
          </a:p>
          <a:p>
            <a:pPr>
              <a:lnSpc>
                <a:spcPct val="100000"/>
              </a:lnSpc>
            </a:pP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0.9100</a:t>
            </a:r>
            <a:endParaRPr b="0" lang="es-E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0" lang="es-ES" sz="3200" spc="-1" strike="noStrike">
                <a:solidFill>
                  <a:srgbClr val="000000"/>
                </a:solidFill>
                <a:uFill>
                  <a:solidFill>
                    <a:srgbClr val="ffffff"/>
                  </a:solidFill>
                </a:uFill>
                <a:latin typeface="Calibri"/>
              </a:rPr>
              <a:t>Variety classification.</a:t>
            </a:r>
            <a:endParaRPr b="0" lang="es-ES" sz="1800" spc="-1" strike="noStrike">
              <a:solidFill>
                <a:srgbClr val="000000"/>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a:p>
            <a:pPr>
              <a:lnSpc>
                <a:spcPct val="100000"/>
              </a:lnSpc>
            </a:pPr>
            <a:r>
              <a:rPr b="0" lang="es-ES" sz="2000" spc="-1" strike="noStrike">
                <a:solidFill>
                  <a:srgbClr val="000000"/>
                </a:solidFill>
                <a:uFill>
                  <a:solidFill>
                    <a:srgbClr val="ffffff"/>
                  </a:solidFill>
                </a:uFill>
                <a:latin typeface="Calibri"/>
              </a:rPr>
              <a:t>Other (discarded) approaches: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without accents.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Spanish stop-words removed.</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SnowBall stemmer.</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considering unigrams.</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Corpus specific stop-words removal by setting Tf-Idf max_df</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parameter to 0.90.</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Multi-Layer Perceptron used for modeling.</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Best result:</a:t>
            </a:r>
            <a:endParaRPr b="0" lang="es-ES" sz="3200" spc="-1" strike="noStrike">
              <a:solidFill>
                <a:srgbClr val="000000"/>
              </a:solidFill>
              <a:uFill>
                <a:solidFill>
                  <a:srgbClr val="ffffff"/>
                </a:solidFill>
              </a:uFill>
              <a:latin typeface="Calibri"/>
            </a:endParaRPr>
          </a:p>
          <a:p>
            <a:pPr>
              <a:lnSpc>
                <a:spcPct val="100000"/>
              </a:lnSpc>
            </a:pPr>
            <a:r>
              <a:rPr b="0" lang="es-ES" sz="2000" spc="-1" strike="noStrike">
                <a:solidFill>
                  <a:srgbClr val="000000"/>
                </a:solidFill>
                <a:uFill>
                  <a:solidFill>
                    <a:srgbClr val="ffffff"/>
                  </a:solidFill>
                </a:uFill>
                <a:latin typeface="Calibri"/>
              </a:rPr>
              <a:t>   </a:t>
            </a:r>
            <a:r>
              <a:rPr b="0" lang="es-ES" sz="2000" spc="-1" strike="noStrike">
                <a:solidFill>
                  <a:srgbClr val="000000"/>
                </a:solidFill>
                <a:uFill>
                  <a:solidFill>
                    <a:srgbClr val="ffffff"/>
                  </a:solidFill>
                </a:uFill>
                <a:latin typeface="Calibri"/>
              </a:rPr>
              <a:t>Tf-Idf with unigrams. Accuracy: 0.9164</a:t>
            </a:r>
            <a:endParaRPr b="0" lang="es-E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328</TotalTime>
  <Application>LibreOffice/5.1.4.2$Linux_X86_64 LibreOffice_project/10m0$Build-2</Application>
  <Words>184</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2017-06-08T10:56:15Z</dcterms:created>
  <dc:creator>Oscar</dc:creator>
  <dc:description/>
  <dc:language>es-ES</dc:language>
  <cp:lastModifiedBy/>
  <dcterms:modified xsi:type="dcterms:W3CDTF">2017-07-14T01:31:26Z</dcterms:modified>
  <cp:revision>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