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80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664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700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80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04364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16200" y="41562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043640" y="4156200"/>
            <a:ext cx="6776640" cy="16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 rot="10800000">
            <a:off x="6707520" y="36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 rot="10800000">
            <a:off x="8764920" y="36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 rot="10800000">
            <a:off x="8231400" y="36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800000">
            <a:off x="-3045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800000">
            <a:off x="838404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800000">
            <a:off x="8384040" y="151128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 rot="10800000">
            <a:off x="6629760" y="36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 rot="10800000">
            <a:off x="8687160" y="36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 rot="10800000">
            <a:off x="8153640" y="36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 rot="1800000">
            <a:off x="2996280" y="28591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 rot="1800000">
            <a:off x="3720240" y="41259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 rot="1800000">
            <a:off x="3729600" y="15922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 rot="1800000">
            <a:off x="2977200" y="32544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 rot="1800000">
            <a:off x="4462920" y="53830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 rot="1800000">
            <a:off x="-3819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 rot="1800000">
            <a:off x="24480" y="54021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 rot="1800000">
            <a:off x="52920" y="284940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 rot="1800000">
            <a:off x="776880" y="41259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 rot="1800000">
            <a:off x="1510200" y="54115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 rot="1800000">
            <a:off x="1529280" y="28591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 rot="1800000">
            <a:off x="795960" y="15634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 rot="1800000">
            <a:off x="6806160" y="41446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 rot="1800000">
            <a:off x="7549200" y="542124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 rot="1800000">
            <a:off x="7549200" y="28684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 rot="1800000">
            <a:off x="830628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 rot="1800000">
            <a:off x="8306640" y="151128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94c600"/>
                </a:solidFill>
                <a:latin typeface="Century Gothic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74" name="PlaceHolder 7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CO" sz="2400">
                <a:solidFill>
                  <a:srgbClr val="fefefe"/>
                </a:solidFill>
                <a:latin typeface="Century Gothic"/>
              </a:rPr>
              <a:t>21/11/13</a:t>
            </a:r>
            <a:endParaRPr/>
          </a:p>
        </p:txBody>
      </p:sp>
      <p:sp>
        <p:nvSpPr>
          <p:cNvPr id="75" name="CustomShape 7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6" name="PlaceHolder 7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7" name="PlaceHolder 7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A2BFE89-22C0-4484-94F5-2C8F2AA84EE0}" type="slidenum">
              <a:rPr lang="es-CO" sz="1200">
                <a:solidFill>
                  <a:srgbClr val="94c600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78" name="CustomShape 7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7"/>
          <p:cNvSpPr/>
          <p:nvPr/>
        </p:nvSpPr>
        <p:spPr>
          <a:xfrm rot="10800000">
            <a:off x="6707520" y="36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8"/>
          <p:cNvSpPr/>
          <p:nvPr/>
        </p:nvSpPr>
        <p:spPr>
          <a:xfrm rot="10800000">
            <a:off x="8764920" y="36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9"/>
          <p:cNvSpPr/>
          <p:nvPr/>
        </p:nvSpPr>
        <p:spPr>
          <a:xfrm rot="10800000">
            <a:off x="8231400" y="36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2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3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4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7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8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9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3"/>
          <p:cNvSpPr/>
          <p:nvPr/>
        </p:nvSpPr>
        <p:spPr>
          <a:xfrm rot="1800000">
            <a:off x="-304560" y="420120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fmla="val 115470" name="vf"/>
              <a:gd fmla="val 115470" name="vf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4" name="CustomShape 33"/>
          <p:cNvSpPr/>
          <p:nvPr/>
        </p:nvSpPr>
        <p:spPr>
          <a:xfrm rot="1800000">
            <a:off x="8384040" y="40554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5" name="CustomShape 34"/>
          <p:cNvSpPr/>
          <p:nvPr/>
        </p:nvSpPr>
        <p:spPr>
          <a:xfrm rot="1800000">
            <a:off x="8384040" y="151128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6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7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8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9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50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3e3d2d"/>
                </a:solidFill>
                <a:latin typeface="Century Gothic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3e3d2d"/>
                </a:solidFill>
                <a:latin typeface="Century Gothic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>
                <a:solidFill>
                  <a:srgbClr val="3e3d2d"/>
                </a:solidFill>
                <a:latin typeface="Century Gothic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600">
                <a:solidFill>
                  <a:srgbClr val="3e3d2d"/>
                </a:solidFill>
                <a:latin typeface="Century Gothic"/>
              </a:rPr>
              <a:t>Quinto nivel</a:t>
            </a:r>
            <a:endParaRPr/>
          </a:p>
        </p:txBody>
      </p:sp>
      <p:sp>
        <p:nvSpPr>
          <p:cNvPr id="151" name="PlaceHolder 40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CO" sz="1200">
                <a:solidFill>
                  <a:srgbClr val="fefefe"/>
                </a:solidFill>
                <a:latin typeface="Century Gothic"/>
              </a:rPr>
              <a:t>21/11/13</a:t>
            </a:r>
            <a:endParaRPr/>
          </a:p>
        </p:txBody>
      </p:sp>
      <p:sp>
        <p:nvSpPr>
          <p:cNvPr id="152" name="PlaceHolder 41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3" name="PlaceHolder 42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F76400-7133-467B-91F4-E82209EA6CE0}" type="slidenum">
              <a:rPr lang="es-CO" sz="1200">
                <a:solidFill>
                  <a:srgbClr val="fefefe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733280" y="4421160"/>
            <a:ext cx="3309480" cy="126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CO">
                <a:solidFill>
                  <a:srgbClr val="424242"/>
                </a:solidFill>
                <a:latin typeface="Century Gothic"/>
              </a:rPr>
              <a:t>Oscar Garzón </a:t>
            </a:r>
            <a:endParaRPr/>
          </a:p>
          <a:p>
            <a:pPr>
              <a:lnSpc>
                <a:spcPct val="100000"/>
              </a:lnSpc>
            </a:pPr>
            <a:r>
              <a:rPr lang="es-CO">
                <a:solidFill>
                  <a:srgbClr val="424242"/>
                </a:solidFill>
                <a:latin typeface="Century Gothic"/>
              </a:rPr>
              <a:t>Nataly Castillo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Ruido de los  sistemas 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Control mutaciones 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Concluciones 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Presion de muc=tacion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No solo por que es chereve !!!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Introducción 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Berlin Sans FB Demi"/>
              </a:rPr>
              <a:t>Archeas vs  Bacterias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Berlin Sans FB Demi"/>
              </a:rPr>
              <a:t>Generalidades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Berlin Sans FB Demi"/>
              </a:rPr>
              <a:t>Ventajas de cada una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Berlin Sans FB Demi"/>
              </a:rPr>
              <a:t>Poque es  chevere !! :D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Berlin Sans FB Demi"/>
              </a:rPr>
              <a:t>Y …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Propuesta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Dibujito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Flagelos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Compo de ambos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Na+ o H o …. Rotores …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Flagelo bacteria 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Generalidades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P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Activadores y consecuencias  en base a bibliografia 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Flagelo Archaea 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generalidades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Como seria la Membrana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!= compo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Ides de como hacerla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N proteina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Sistema1 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Medio ambiente – proteinas (activadores 2)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a(sistema de achea 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b( sistema Bacteria )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Simulacion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94c600"/>
                </a:solidFill>
                <a:latin typeface="Century Gothic"/>
              </a:rPr>
              <a:t>Sistema 2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Activacion  Inhibicion feedback negativo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"/>
            </a:pPr>
            <a:r>
              <a:rPr lang="en-US" sz="2400">
                <a:solidFill>
                  <a:srgbClr val="3e3d2d"/>
                </a:solidFill>
                <a:latin typeface="Century Gothic"/>
              </a:rPr>
              <a:t>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