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308" r:id="rId2"/>
    <p:sldId id="314" r:id="rId3"/>
    <p:sldId id="315" r:id="rId4"/>
    <p:sldId id="316" r:id="rId5"/>
    <p:sldId id="317" r:id="rId6"/>
    <p:sldId id="318" r:id="rId7"/>
    <p:sldId id="319" r:id="rId8"/>
    <p:sldId id="320" r:id="rId9"/>
    <p:sldId id="321" r:id="rId10"/>
    <p:sldId id="322" r:id="rId11"/>
    <p:sldId id="323" r:id="rId12"/>
    <p:sldId id="326" r:id="rId13"/>
    <p:sldId id="327" r:id="rId14"/>
    <p:sldId id="328" r:id="rId15"/>
    <p:sldId id="329" r:id="rId16"/>
    <p:sldId id="330" r:id="rId17"/>
    <p:sldId id="331" r:id="rId18"/>
    <p:sldId id="332" r:id="rId19"/>
    <p:sldId id="325"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7" r:id="rId34"/>
    <p:sldId id="34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D"/>
    <a:srgbClr val="F27625"/>
    <a:srgbClr val="FB4343"/>
    <a:srgbClr val="FC6C6C"/>
    <a:srgbClr val="AFABAB"/>
    <a:srgbClr val="565D61"/>
    <a:srgbClr val="FFFF79"/>
    <a:srgbClr val="FFFF89"/>
    <a:srgbClr val="333333"/>
    <a:srgbClr val="636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4" autoAdjust="0"/>
    <p:restoredTop sz="93817" autoAdjust="0"/>
  </p:normalViewPr>
  <p:slideViewPr>
    <p:cSldViewPr snapToGrid="0" snapToObjects="1">
      <p:cViewPr varScale="1">
        <p:scale>
          <a:sx n="67" d="100"/>
          <a:sy n="67" d="100"/>
        </p:scale>
        <p:origin x="96" y="78"/>
      </p:cViewPr>
      <p:guideLst/>
    </p:cSldViewPr>
  </p:slideViewPr>
  <p:notesTextViewPr>
    <p:cViewPr>
      <p:scale>
        <a:sx n="1" d="1"/>
        <a:sy n="1" d="1"/>
      </p:scale>
      <p:origin x="0" y="0"/>
    </p:cViewPr>
  </p:notesTextViewPr>
  <p:notesViewPr>
    <p:cSldViewPr snapToGrid="0" snapToObjects="1">
      <p:cViewPr varScale="1">
        <p:scale>
          <a:sx n="113" d="100"/>
          <a:sy n="113" d="100"/>
        </p:scale>
        <p:origin x="39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221F6-387C-B347-A198-D2BF7DC5519E}" type="datetimeFigureOut">
              <a:rPr lang="en-US" smtClean="0"/>
              <a:t>4/26/2020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AF80B-8837-B447-95F4-5225C8807E00}" type="slidenum">
              <a:rPr lang="en-US" smtClean="0"/>
              <a:t>‹Nº›</a:t>
            </a:fld>
            <a:endParaRPr lang="en-US"/>
          </a:p>
        </p:txBody>
      </p:sp>
    </p:spTree>
    <p:extLst>
      <p:ext uri="{BB962C8B-B14F-4D97-AF65-F5344CB8AC3E}">
        <p14:creationId xmlns:p14="http://schemas.microsoft.com/office/powerpoint/2010/main" val="1726419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a:t>
            </a:fld>
            <a:endParaRPr lang="en-US"/>
          </a:p>
        </p:txBody>
      </p:sp>
    </p:spTree>
    <p:extLst>
      <p:ext uri="{BB962C8B-B14F-4D97-AF65-F5344CB8AC3E}">
        <p14:creationId xmlns:p14="http://schemas.microsoft.com/office/powerpoint/2010/main" val="2898597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10</a:t>
            </a:fld>
            <a:endParaRPr lang="en-US"/>
          </a:p>
        </p:txBody>
      </p:sp>
    </p:spTree>
    <p:extLst>
      <p:ext uri="{BB962C8B-B14F-4D97-AF65-F5344CB8AC3E}">
        <p14:creationId xmlns:p14="http://schemas.microsoft.com/office/powerpoint/2010/main" val="91495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11</a:t>
            </a:fld>
            <a:endParaRPr lang="en-US"/>
          </a:p>
        </p:txBody>
      </p:sp>
    </p:spTree>
    <p:extLst>
      <p:ext uri="{BB962C8B-B14F-4D97-AF65-F5344CB8AC3E}">
        <p14:creationId xmlns:p14="http://schemas.microsoft.com/office/powerpoint/2010/main" val="3344251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12</a:t>
            </a:fld>
            <a:endParaRPr lang="en-US"/>
          </a:p>
        </p:txBody>
      </p:sp>
    </p:spTree>
    <p:extLst>
      <p:ext uri="{BB962C8B-B14F-4D97-AF65-F5344CB8AC3E}">
        <p14:creationId xmlns:p14="http://schemas.microsoft.com/office/powerpoint/2010/main" val="3006640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13</a:t>
            </a:fld>
            <a:endParaRPr lang="en-US"/>
          </a:p>
        </p:txBody>
      </p:sp>
    </p:spTree>
    <p:extLst>
      <p:ext uri="{BB962C8B-B14F-4D97-AF65-F5344CB8AC3E}">
        <p14:creationId xmlns:p14="http://schemas.microsoft.com/office/powerpoint/2010/main" val="303966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14</a:t>
            </a:fld>
            <a:endParaRPr lang="en-US"/>
          </a:p>
        </p:txBody>
      </p:sp>
    </p:spTree>
    <p:extLst>
      <p:ext uri="{BB962C8B-B14F-4D97-AF65-F5344CB8AC3E}">
        <p14:creationId xmlns:p14="http://schemas.microsoft.com/office/powerpoint/2010/main" val="95686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15</a:t>
            </a:fld>
            <a:endParaRPr lang="en-US"/>
          </a:p>
        </p:txBody>
      </p:sp>
    </p:spTree>
    <p:extLst>
      <p:ext uri="{BB962C8B-B14F-4D97-AF65-F5344CB8AC3E}">
        <p14:creationId xmlns:p14="http://schemas.microsoft.com/office/powerpoint/2010/main" val="2391621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16</a:t>
            </a:fld>
            <a:endParaRPr lang="en-US"/>
          </a:p>
        </p:txBody>
      </p:sp>
    </p:spTree>
    <p:extLst>
      <p:ext uri="{BB962C8B-B14F-4D97-AF65-F5344CB8AC3E}">
        <p14:creationId xmlns:p14="http://schemas.microsoft.com/office/powerpoint/2010/main" val="313080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17</a:t>
            </a:fld>
            <a:endParaRPr lang="en-US"/>
          </a:p>
        </p:txBody>
      </p:sp>
    </p:spTree>
    <p:extLst>
      <p:ext uri="{BB962C8B-B14F-4D97-AF65-F5344CB8AC3E}">
        <p14:creationId xmlns:p14="http://schemas.microsoft.com/office/powerpoint/2010/main" val="3069075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18</a:t>
            </a:fld>
            <a:endParaRPr lang="en-US"/>
          </a:p>
        </p:txBody>
      </p:sp>
    </p:spTree>
    <p:extLst>
      <p:ext uri="{BB962C8B-B14F-4D97-AF65-F5344CB8AC3E}">
        <p14:creationId xmlns:p14="http://schemas.microsoft.com/office/powerpoint/2010/main" val="2341879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19</a:t>
            </a:fld>
            <a:endParaRPr lang="en-US"/>
          </a:p>
        </p:txBody>
      </p:sp>
    </p:spTree>
    <p:extLst>
      <p:ext uri="{BB962C8B-B14F-4D97-AF65-F5344CB8AC3E}">
        <p14:creationId xmlns:p14="http://schemas.microsoft.com/office/powerpoint/2010/main" val="1305094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a:t>
            </a:fld>
            <a:endParaRPr lang="en-US"/>
          </a:p>
        </p:txBody>
      </p:sp>
    </p:spTree>
    <p:extLst>
      <p:ext uri="{BB962C8B-B14F-4D97-AF65-F5344CB8AC3E}">
        <p14:creationId xmlns:p14="http://schemas.microsoft.com/office/powerpoint/2010/main" val="2722784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20</a:t>
            </a:fld>
            <a:endParaRPr lang="en-US"/>
          </a:p>
        </p:txBody>
      </p:sp>
    </p:spTree>
    <p:extLst>
      <p:ext uri="{BB962C8B-B14F-4D97-AF65-F5344CB8AC3E}">
        <p14:creationId xmlns:p14="http://schemas.microsoft.com/office/powerpoint/2010/main" val="1007085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21</a:t>
            </a:fld>
            <a:endParaRPr lang="en-US"/>
          </a:p>
        </p:txBody>
      </p:sp>
    </p:spTree>
    <p:extLst>
      <p:ext uri="{BB962C8B-B14F-4D97-AF65-F5344CB8AC3E}">
        <p14:creationId xmlns:p14="http://schemas.microsoft.com/office/powerpoint/2010/main" val="3779935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22</a:t>
            </a:fld>
            <a:endParaRPr lang="en-US"/>
          </a:p>
        </p:txBody>
      </p:sp>
    </p:spTree>
    <p:extLst>
      <p:ext uri="{BB962C8B-B14F-4D97-AF65-F5344CB8AC3E}">
        <p14:creationId xmlns:p14="http://schemas.microsoft.com/office/powerpoint/2010/main" val="410433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23</a:t>
            </a:fld>
            <a:endParaRPr lang="en-US"/>
          </a:p>
        </p:txBody>
      </p:sp>
    </p:spTree>
    <p:extLst>
      <p:ext uri="{BB962C8B-B14F-4D97-AF65-F5344CB8AC3E}">
        <p14:creationId xmlns:p14="http://schemas.microsoft.com/office/powerpoint/2010/main" val="3281472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24</a:t>
            </a:fld>
            <a:endParaRPr lang="en-US"/>
          </a:p>
        </p:txBody>
      </p:sp>
    </p:spTree>
    <p:extLst>
      <p:ext uri="{BB962C8B-B14F-4D97-AF65-F5344CB8AC3E}">
        <p14:creationId xmlns:p14="http://schemas.microsoft.com/office/powerpoint/2010/main" val="4127810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25</a:t>
            </a:fld>
            <a:endParaRPr lang="en-US"/>
          </a:p>
        </p:txBody>
      </p:sp>
    </p:spTree>
    <p:extLst>
      <p:ext uri="{BB962C8B-B14F-4D97-AF65-F5344CB8AC3E}">
        <p14:creationId xmlns:p14="http://schemas.microsoft.com/office/powerpoint/2010/main" val="3420501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26</a:t>
            </a:fld>
            <a:endParaRPr lang="en-US"/>
          </a:p>
        </p:txBody>
      </p:sp>
    </p:spTree>
    <p:extLst>
      <p:ext uri="{BB962C8B-B14F-4D97-AF65-F5344CB8AC3E}">
        <p14:creationId xmlns:p14="http://schemas.microsoft.com/office/powerpoint/2010/main" val="4291172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27</a:t>
            </a:fld>
            <a:endParaRPr lang="en-US"/>
          </a:p>
        </p:txBody>
      </p:sp>
    </p:spTree>
    <p:extLst>
      <p:ext uri="{BB962C8B-B14F-4D97-AF65-F5344CB8AC3E}">
        <p14:creationId xmlns:p14="http://schemas.microsoft.com/office/powerpoint/2010/main" val="2565242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28</a:t>
            </a:fld>
            <a:endParaRPr lang="en-US"/>
          </a:p>
        </p:txBody>
      </p:sp>
    </p:spTree>
    <p:extLst>
      <p:ext uri="{BB962C8B-B14F-4D97-AF65-F5344CB8AC3E}">
        <p14:creationId xmlns:p14="http://schemas.microsoft.com/office/powerpoint/2010/main" val="2449295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29</a:t>
            </a:fld>
            <a:endParaRPr lang="en-US"/>
          </a:p>
        </p:txBody>
      </p:sp>
    </p:spTree>
    <p:extLst>
      <p:ext uri="{BB962C8B-B14F-4D97-AF65-F5344CB8AC3E}">
        <p14:creationId xmlns:p14="http://schemas.microsoft.com/office/powerpoint/2010/main" val="72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3</a:t>
            </a:fld>
            <a:endParaRPr lang="en-US"/>
          </a:p>
        </p:txBody>
      </p:sp>
    </p:spTree>
    <p:extLst>
      <p:ext uri="{BB962C8B-B14F-4D97-AF65-F5344CB8AC3E}">
        <p14:creationId xmlns:p14="http://schemas.microsoft.com/office/powerpoint/2010/main" val="3482279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30</a:t>
            </a:fld>
            <a:endParaRPr lang="en-US"/>
          </a:p>
        </p:txBody>
      </p:sp>
    </p:spTree>
    <p:extLst>
      <p:ext uri="{BB962C8B-B14F-4D97-AF65-F5344CB8AC3E}">
        <p14:creationId xmlns:p14="http://schemas.microsoft.com/office/powerpoint/2010/main" val="2780520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31</a:t>
            </a:fld>
            <a:endParaRPr lang="en-US"/>
          </a:p>
        </p:txBody>
      </p:sp>
    </p:spTree>
    <p:extLst>
      <p:ext uri="{BB962C8B-B14F-4D97-AF65-F5344CB8AC3E}">
        <p14:creationId xmlns:p14="http://schemas.microsoft.com/office/powerpoint/2010/main" val="130672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32</a:t>
            </a:fld>
            <a:endParaRPr lang="en-US"/>
          </a:p>
        </p:txBody>
      </p:sp>
    </p:spTree>
    <p:extLst>
      <p:ext uri="{BB962C8B-B14F-4D97-AF65-F5344CB8AC3E}">
        <p14:creationId xmlns:p14="http://schemas.microsoft.com/office/powerpoint/2010/main" val="2663752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33</a:t>
            </a:fld>
            <a:endParaRPr lang="en-US"/>
          </a:p>
        </p:txBody>
      </p:sp>
    </p:spTree>
    <p:extLst>
      <p:ext uri="{BB962C8B-B14F-4D97-AF65-F5344CB8AC3E}">
        <p14:creationId xmlns:p14="http://schemas.microsoft.com/office/powerpoint/2010/main" val="3516402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34</a:t>
            </a:fld>
            <a:endParaRPr lang="en-US"/>
          </a:p>
        </p:txBody>
      </p:sp>
    </p:spTree>
    <p:extLst>
      <p:ext uri="{BB962C8B-B14F-4D97-AF65-F5344CB8AC3E}">
        <p14:creationId xmlns:p14="http://schemas.microsoft.com/office/powerpoint/2010/main" val="133989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4</a:t>
            </a:fld>
            <a:endParaRPr lang="en-US"/>
          </a:p>
        </p:txBody>
      </p:sp>
    </p:spTree>
    <p:extLst>
      <p:ext uri="{BB962C8B-B14F-4D97-AF65-F5344CB8AC3E}">
        <p14:creationId xmlns:p14="http://schemas.microsoft.com/office/powerpoint/2010/main" val="347728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5</a:t>
            </a:fld>
            <a:endParaRPr lang="en-US"/>
          </a:p>
        </p:txBody>
      </p:sp>
    </p:spTree>
    <p:extLst>
      <p:ext uri="{BB962C8B-B14F-4D97-AF65-F5344CB8AC3E}">
        <p14:creationId xmlns:p14="http://schemas.microsoft.com/office/powerpoint/2010/main" val="86220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6</a:t>
            </a:fld>
            <a:endParaRPr lang="en-US"/>
          </a:p>
        </p:txBody>
      </p:sp>
    </p:spTree>
    <p:extLst>
      <p:ext uri="{BB962C8B-B14F-4D97-AF65-F5344CB8AC3E}">
        <p14:creationId xmlns:p14="http://schemas.microsoft.com/office/powerpoint/2010/main" val="353016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7</a:t>
            </a:fld>
            <a:endParaRPr lang="en-US"/>
          </a:p>
        </p:txBody>
      </p:sp>
    </p:spTree>
    <p:extLst>
      <p:ext uri="{BB962C8B-B14F-4D97-AF65-F5344CB8AC3E}">
        <p14:creationId xmlns:p14="http://schemas.microsoft.com/office/powerpoint/2010/main" val="309621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8</a:t>
            </a:fld>
            <a:endParaRPr lang="en-US"/>
          </a:p>
        </p:txBody>
      </p:sp>
    </p:spTree>
    <p:extLst>
      <p:ext uri="{BB962C8B-B14F-4D97-AF65-F5344CB8AC3E}">
        <p14:creationId xmlns:p14="http://schemas.microsoft.com/office/powerpoint/2010/main" val="3813338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0EAF80B-8837-B447-95F4-5225C8807E00}" type="slidenum">
              <a:rPr lang="en-US" smtClean="0"/>
              <a:t>9</a:t>
            </a:fld>
            <a:endParaRPr lang="en-US"/>
          </a:p>
        </p:txBody>
      </p:sp>
    </p:spTree>
    <p:extLst>
      <p:ext uri="{BB962C8B-B14F-4D97-AF65-F5344CB8AC3E}">
        <p14:creationId xmlns:p14="http://schemas.microsoft.com/office/powerpoint/2010/main" val="1375683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F9B5-1F8B-EC46-9192-3B475706DA67}"/>
              </a:ext>
            </a:extLst>
          </p:cNvPr>
          <p:cNvSpPr>
            <a:spLocks noGrp="1"/>
          </p:cNvSpPr>
          <p:nvPr>
            <p:ph type="ctrTitle" hasCustomPrompt="1"/>
          </p:nvPr>
        </p:nvSpPr>
        <p:spPr>
          <a:xfrm>
            <a:off x="0" y="1122363"/>
            <a:ext cx="12192000" cy="735466"/>
          </a:xfrm>
        </p:spPr>
        <p:txBody>
          <a:bodyPr anchor="b">
            <a:normAutofit/>
          </a:bodyPr>
          <a:lstStyle>
            <a:lvl1pPr algn="ctr">
              <a:defRPr sz="4800">
                <a:solidFill>
                  <a:schemeClr val="bg1"/>
                </a:solidFill>
              </a:defRPr>
            </a:lvl1pPr>
          </a:lstStyle>
          <a:p>
            <a:r>
              <a:rPr lang="en-US" altLang="en-US" dirty="0"/>
              <a:t>Using Jupyter to Empower Enterprise Analysts</a:t>
            </a:r>
            <a:endParaRPr lang="en-US" dirty="0"/>
          </a:p>
        </p:txBody>
      </p:sp>
      <p:sp>
        <p:nvSpPr>
          <p:cNvPr id="3" name="Subtitle 2">
            <a:extLst>
              <a:ext uri="{FF2B5EF4-FFF2-40B4-BE49-F238E27FC236}">
                <a16:creationId xmlns:a16="http://schemas.microsoft.com/office/drawing/2014/main" id="{9FA8C028-CDB7-0F4B-B966-5B27AF8B6E21}"/>
              </a:ext>
            </a:extLst>
          </p:cNvPr>
          <p:cNvSpPr>
            <a:spLocks noGrp="1"/>
          </p:cNvSpPr>
          <p:nvPr>
            <p:ph type="subTitle" idx="1" hasCustomPrompt="1"/>
          </p:nvPr>
        </p:nvSpPr>
        <p:spPr>
          <a:xfrm>
            <a:off x="1567543" y="2382837"/>
            <a:ext cx="9144000" cy="2175307"/>
          </a:xfrm>
          <a:prstGeom prst="rect">
            <a:avLst/>
          </a:prstGeom>
        </p:spPr>
        <p:txBody>
          <a:bodyPr>
            <a:normAutofit/>
          </a:bodyPr>
          <a:lstStyle>
            <a:lvl1pPr marL="0" indent="0" algn="ctr">
              <a:buNone/>
              <a:defRPr sz="4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Dave Stuart</a:t>
            </a:r>
          </a:p>
          <a:p>
            <a:r>
              <a:rPr lang="en-US" dirty="0"/>
              <a:t>Department of Defense</a:t>
            </a:r>
          </a:p>
        </p:txBody>
      </p:sp>
      <p:sp>
        <p:nvSpPr>
          <p:cNvPr id="4" name="Date Placeholder 3">
            <a:extLst>
              <a:ext uri="{FF2B5EF4-FFF2-40B4-BE49-F238E27FC236}">
                <a16:creationId xmlns:a16="http://schemas.microsoft.com/office/drawing/2014/main" id="{589D5E20-0685-2C40-8741-DB4961921996}"/>
              </a:ext>
            </a:extLst>
          </p:cNvPr>
          <p:cNvSpPr>
            <a:spLocks noGrp="1"/>
          </p:cNvSpPr>
          <p:nvPr>
            <p:ph type="dt" sz="half" idx="10"/>
          </p:nvPr>
        </p:nvSpPr>
        <p:spPr/>
        <p:txBody>
          <a:bodyPr/>
          <a:lstStyle/>
          <a:p>
            <a:fld id="{A68D5D2A-60EA-E148-B8F0-EC9105CBC0E1}" type="datetimeFigureOut">
              <a:rPr lang="en-US" smtClean="0"/>
              <a:t>4/26/2020</a:t>
            </a:fld>
            <a:endParaRPr lang="en-US"/>
          </a:p>
        </p:txBody>
      </p:sp>
      <p:sp>
        <p:nvSpPr>
          <p:cNvPr id="5" name="Footer Placeholder 4">
            <a:extLst>
              <a:ext uri="{FF2B5EF4-FFF2-40B4-BE49-F238E27FC236}">
                <a16:creationId xmlns:a16="http://schemas.microsoft.com/office/drawing/2014/main" id="{636A39A6-8639-6F41-96BE-826EBE72F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F5BD0-C432-A045-940B-4E5F9003BA17}"/>
              </a:ext>
            </a:extLst>
          </p:cNvPr>
          <p:cNvSpPr>
            <a:spLocks noGrp="1"/>
          </p:cNvSpPr>
          <p:nvPr>
            <p:ph type="sldNum" sz="quarter" idx="12"/>
          </p:nvPr>
        </p:nvSpPr>
        <p:spPr/>
        <p:txBody>
          <a:bodyPr/>
          <a:lstStyle/>
          <a:p>
            <a:fld id="{4CD6D34C-06B1-2146-B42E-3E6E07117912}" type="slidenum">
              <a:rPr lang="en-US" smtClean="0"/>
              <a:t>‹Nº›</a:t>
            </a:fld>
            <a:endParaRPr lang="en-US"/>
          </a:p>
        </p:txBody>
      </p:sp>
      <p:cxnSp>
        <p:nvCxnSpPr>
          <p:cNvPr id="7" name="Straight Connector 6">
            <a:extLst>
              <a:ext uri="{FF2B5EF4-FFF2-40B4-BE49-F238E27FC236}">
                <a16:creationId xmlns:a16="http://schemas.microsoft.com/office/drawing/2014/main" id="{135F97DF-D522-0843-8281-37AA1E361161}"/>
              </a:ext>
            </a:extLst>
          </p:cNvPr>
          <p:cNvCxnSpPr/>
          <p:nvPr userDrawn="1"/>
        </p:nvCxnSpPr>
        <p:spPr>
          <a:xfrm>
            <a:off x="299677" y="1877466"/>
            <a:ext cx="11389659" cy="0"/>
          </a:xfrm>
          <a:prstGeom prst="line">
            <a:avLst/>
          </a:prstGeom>
          <a:ln w="38100">
            <a:solidFill>
              <a:srgbClr val="1858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16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Intro">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BC3300-B850-834F-8A23-409D5E43BA76}"/>
              </a:ext>
            </a:extLst>
          </p:cNvPr>
          <p:cNvSpPr/>
          <p:nvPr userDrawn="1"/>
        </p:nvSpPr>
        <p:spPr>
          <a:xfrm>
            <a:off x="-95250" y="-66674"/>
            <a:ext cx="12363449" cy="835932"/>
          </a:xfrm>
          <a:prstGeom prst="rect">
            <a:avLst/>
          </a:prstGeom>
          <a:solidFill>
            <a:schemeClr val="tx1">
              <a:lumMod val="85000"/>
              <a:lumOff val="15000"/>
              <a:alpha val="8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i="1" dirty="0">
              <a:latin typeface="+mj-lt"/>
            </a:endParaRPr>
          </a:p>
        </p:txBody>
      </p:sp>
      <p:sp>
        <p:nvSpPr>
          <p:cNvPr id="3" name="Rectángulo 2">
            <a:extLst>
              <a:ext uri="{FF2B5EF4-FFF2-40B4-BE49-F238E27FC236}">
                <a16:creationId xmlns:a16="http://schemas.microsoft.com/office/drawing/2014/main" id="{624739B5-0041-41BA-B7D7-E517AA2375A3}"/>
              </a:ext>
            </a:extLst>
          </p:cNvPr>
          <p:cNvSpPr/>
          <p:nvPr userDrawn="1"/>
        </p:nvSpPr>
        <p:spPr>
          <a:xfrm>
            <a:off x="-95250" y="6410325"/>
            <a:ext cx="12363449" cy="550914"/>
          </a:xfrm>
          <a:prstGeom prst="rect">
            <a:avLst/>
          </a:prstGeom>
          <a:solidFill>
            <a:schemeClr val="tx1">
              <a:lumMod val="75000"/>
              <a:lumOff val="2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1344E2E5-905E-42E7-9612-061B650453AC}"/>
              </a:ext>
            </a:extLst>
          </p:cNvPr>
          <p:cNvSpPr txBox="1"/>
          <p:nvPr userDrawn="1"/>
        </p:nvSpPr>
        <p:spPr>
          <a:xfrm>
            <a:off x="522647" y="6508635"/>
            <a:ext cx="1323975" cy="307777"/>
          </a:xfrm>
          <a:prstGeom prst="rect">
            <a:avLst/>
          </a:prstGeom>
          <a:noFill/>
        </p:spPr>
        <p:txBody>
          <a:bodyPr wrap="square" rtlCol="0">
            <a:spAutoFit/>
          </a:bodyPr>
          <a:lstStyle/>
          <a:p>
            <a:r>
              <a:rPr lang="es-CO" sz="1400" dirty="0">
                <a:solidFill>
                  <a:schemeClr val="bg1"/>
                </a:solidFill>
              </a:rPr>
              <a:t>Juan David</a:t>
            </a:r>
          </a:p>
        </p:txBody>
      </p:sp>
      <p:sp>
        <p:nvSpPr>
          <p:cNvPr id="20" name="Title 1">
            <a:extLst>
              <a:ext uri="{FF2B5EF4-FFF2-40B4-BE49-F238E27FC236}">
                <a16:creationId xmlns:a16="http://schemas.microsoft.com/office/drawing/2014/main" id="{396C1965-EC04-4239-89DB-3C865BDA7F07}"/>
              </a:ext>
            </a:extLst>
          </p:cNvPr>
          <p:cNvSpPr>
            <a:spLocks noGrp="1"/>
          </p:cNvSpPr>
          <p:nvPr>
            <p:ph type="title"/>
          </p:nvPr>
        </p:nvSpPr>
        <p:spPr>
          <a:xfrm>
            <a:off x="7257" y="-10612"/>
            <a:ext cx="12192000" cy="774026"/>
          </a:xfrm>
        </p:spPr>
        <p:txBody>
          <a:bodyPr/>
          <a:lstStyle>
            <a:lvl1pPr algn="ctr">
              <a:defRPr b="1" i="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26836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BC3300-B850-834F-8A23-409D5E43BA76}"/>
              </a:ext>
            </a:extLst>
          </p:cNvPr>
          <p:cNvSpPr/>
          <p:nvPr userDrawn="1"/>
        </p:nvSpPr>
        <p:spPr>
          <a:xfrm>
            <a:off x="-95250" y="-66674"/>
            <a:ext cx="12363449" cy="835932"/>
          </a:xfrm>
          <a:prstGeom prst="rect">
            <a:avLst/>
          </a:prstGeom>
          <a:solidFill>
            <a:schemeClr val="tx1">
              <a:lumMod val="85000"/>
              <a:lumOff val="15000"/>
              <a:alpha val="8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i="1" dirty="0">
              <a:latin typeface="+mj-lt"/>
            </a:endParaRPr>
          </a:p>
        </p:txBody>
      </p:sp>
      <p:sp>
        <p:nvSpPr>
          <p:cNvPr id="3" name="Rectángulo 2">
            <a:extLst>
              <a:ext uri="{FF2B5EF4-FFF2-40B4-BE49-F238E27FC236}">
                <a16:creationId xmlns:a16="http://schemas.microsoft.com/office/drawing/2014/main" id="{624739B5-0041-41BA-B7D7-E517AA2375A3}"/>
              </a:ext>
            </a:extLst>
          </p:cNvPr>
          <p:cNvSpPr/>
          <p:nvPr userDrawn="1"/>
        </p:nvSpPr>
        <p:spPr>
          <a:xfrm>
            <a:off x="-95250" y="6410325"/>
            <a:ext cx="12363449" cy="550914"/>
          </a:xfrm>
          <a:prstGeom prst="rect">
            <a:avLst/>
          </a:prstGeom>
          <a:solidFill>
            <a:schemeClr val="tx1">
              <a:lumMod val="75000"/>
              <a:lumOff val="2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1344E2E5-905E-42E7-9612-061B650453AC}"/>
              </a:ext>
            </a:extLst>
          </p:cNvPr>
          <p:cNvSpPr txBox="1"/>
          <p:nvPr userDrawn="1"/>
        </p:nvSpPr>
        <p:spPr>
          <a:xfrm>
            <a:off x="522647" y="6508635"/>
            <a:ext cx="1323975" cy="307777"/>
          </a:xfrm>
          <a:prstGeom prst="rect">
            <a:avLst/>
          </a:prstGeom>
          <a:noFill/>
        </p:spPr>
        <p:txBody>
          <a:bodyPr wrap="square" rtlCol="0">
            <a:spAutoFit/>
          </a:bodyPr>
          <a:lstStyle/>
          <a:p>
            <a:r>
              <a:rPr lang="es-CO" sz="1400" dirty="0">
                <a:solidFill>
                  <a:schemeClr val="bg1"/>
                </a:solidFill>
              </a:rPr>
              <a:t>Juan David</a:t>
            </a:r>
          </a:p>
        </p:txBody>
      </p:sp>
      <p:sp>
        <p:nvSpPr>
          <p:cNvPr id="20" name="Title 1">
            <a:extLst>
              <a:ext uri="{FF2B5EF4-FFF2-40B4-BE49-F238E27FC236}">
                <a16:creationId xmlns:a16="http://schemas.microsoft.com/office/drawing/2014/main" id="{396C1965-EC04-4239-89DB-3C865BDA7F07}"/>
              </a:ext>
            </a:extLst>
          </p:cNvPr>
          <p:cNvSpPr>
            <a:spLocks noGrp="1"/>
          </p:cNvSpPr>
          <p:nvPr>
            <p:ph type="title"/>
          </p:nvPr>
        </p:nvSpPr>
        <p:spPr>
          <a:xfrm>
            <a:off x="7257" y="-10612"/>
            <a:ext cx="12192000" cy="774026"/>
          </a:xfrm>
        </p:spPr>
        <p:txBody>
          <a:bodyPr/>
          <a:lstStyle>
            <a:lvl1pPr algn="ctr">
              <a:defRPr b="1" i="1">
                <a:solidFill>
                  <a:schemeClr val="bg1"/>
                </a:solidFill>
              </a:defRPr>
            </a:lvl1pPr>
          </a:lstStyle>
          <a:p>
            <a:r>
              <a:rPr lang="en-US" dirty="0"/>
              <a:t>Click to edit Master title style</a:t>
            </a:r>
          </a:p>
        </p:txBody>
      </p:sp>
      <p:sp>
        <p:nvSpPr>
          <p:cNvPr id="6" name="CuadroTexto 5">
            <a:extLst>
              <a:ext uri="{FF2B5EF4-FFF2-40B4-BE49-F238E27FC236}">
                <a16:creationId xmlns:a16="http://schemas.microsoft.com/office/drawing/2014/main" id="{B7EFDFBC-2784-46BA-BB46-74BCD0AD580B}"/>
              </a:ext>
            </a:extLst>
          </p:cNvPr>
          <p:cNvSpPr txBox="1"/>
          <p:nvPr userDrawn="1"/>
        </p:nvSpPr>
        <p:spPr>
          <a:xfrm>
            <a:off x="5313722" y="6508634"/>
            <a:ext cx="1323975" cy="307777"/>
          </a:xfrm>
          <a:prstGeom prst="rect">
            <a:avLst/>
          </a:prstGeom>
          <a:noFill/>
        </p:spPr>
        <p:txBody>
          <a:bodyPr wrap="square" rtlCol="0">
            <a:spAutoFit/>
          </a:bodyPr>
          <a:lstStyle/>
          <a:p>
            <a:r>
              <a:rPr lang="es-CO" sz="1400" i="1" dirty="0">
                <a:solidFill>
                  <a:srgbClr val="FFFF89"/>
                </a:solidFill>
              </a:rPr>
              <a:t>Marco Teórico</a:t>
            </a:r>
          </a:p>
        </p:txBody>
      </p:sp>
    </p:spTree>
    <p:extLst>
      <p:ext uri="{BB962C8B-B14F-4D97-AF65-F5344CB8AC3E}">
        <p14:creationId xmlns:p14="http://schemas.microsoft.com/office/powerpoint/2010/main" val="250080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8_Intro">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BC3300-B850-834F-8A23-409D5E43BA76}"/>
              </a:ext>
            </a:extLst>
          </p:cNvPr>
          <p:cNvSpPr/>
          <p:nvPr userDrawn="1"/>
        </p:nvSpPr>
        <p:spPr>
          <a:xfrm>
            <a:off x="-95250" y="-66674"/>
            <a:ext cx="12363449" cy="835932"/>
          </a:xfrm>
          <a:prstGeom prst="rect">
            <a:avLst/>
          </a:prstGeom>
          <a:solidFill>
            <a:schemeClr val="tx1">
              <a:lumMod val="85000"/>
              <a:lumOff val="15000"/>
              <a:alpha val="8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i="1" dirty="0">
              <a:latin typeface="+mj-lt"/>
            </a:endParaRPr>
          </a:p>
        </p:txBody>
      </p:sp>
      <p:sp>
        <p:nvSpPr>
          <p:cNvPr id="3" name="Rectángulo 2">
            <a:extLst>
              <a:ext uri="{FF2B5EF4-FFF2-40B4-BE49-F238E27FC236}">
                <a16:creationId xmlns:a16="http://schemas.microsoft.com/office/drawing/2014/main" id="{624739B5-0041-41BA-B7D7-E517AA2375A3}"/>
              </a:ext>
            </a:extLst>
          </p:cNvPr>
          <p:cNvSpPr/>
          <p:nvPr userDrawn="1"/>
        </p:nvSpPr>
        <p:spPr>
          <a:xfrm>
            <a:off x="-95250" y="6410325"/>
            <a:ext cx="12363449" cy="550914"/>
          </a:xfrm>
          <a:prstGeom prst="rect">
            <a:avLst/>
          </a:prstGeom>
          <a:solidFill>
            <a:schemeClr val="tx1">
              <a:lumMod val="75000"/>
              <a:lumOff val="2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1344E2E5-905E-42E7-9612-061B650453AC}"/>
              </a:ext>
            </a:extLst>
          </p:cNvPr>
          <p:cNvSpPr txBox="1"/>
          <p:nvPr userDrawn="1"/>
        </p:nvSpPr>
        <p:spPr>
          <a:xfrm>
            <a:off x="522647" y="6508635"/>
            <a:ext cx="1323975" cy="307777"/>
          </a:xfrm>
          <a:prstGeom prst="rect">
            <a:avLst/>
          </a:prstGeom>
          <a:noFill/>
        </p:spPr>
        <p:txBody>
          <a:bodyPr wrap="square" rtlCol="0">
            <a:spAutoFit/>
          </a:bodyPr>
          <a:lstStyle/>
          <a:p>
            <a:r>
              <a:rPr lang="es-CO" sz="1400" dirty="0">
                <a:solidFill>
                  <a:schemeClr val="bg1"/>
                </a:solidFill>
              </a:rPr>
              <a:t>Juan David</a:t>
            </a:r>
          </a:p>
        </p:txBody>
      </p:sp>
      <p:sp>
        <p:nvSpPr>
          <p:cNvPr id="20" name="Title 1">
            <a:extLst>
              <a:ext uri="{FF2B5EF4-FFF2-40B4-BE49-F238E27FC236}">
                <a16:creationId xmlns:a16="http://schemas.microsoft.com/office/drawing/2014/main" id="{396C1965-EC04-4239-89DB-3C865BDA7F07}"/>
              </a:ext>
            </a:extLst>
          </p:cNvPr>
          <p:cNvSpPr>
            <a:spLocks noGrp="1"/>
          </p:cNvSpPr>
          <p:nvPr>
            <p:ph type="title"/>
          </p:nvPr>
        </p:nvSpPr>
        <p:spPr>
          <a:xfrm>
            <a:off x="7257" y="-10612"/>
            <a:ext cx="12192000" cy="774026"/>
          </a:xfrm>
        </p:spPr>
        <p:txBody>
          <a:bodyPr/>
          <a:lstStyle>
            <a:lvl1pPr algn="ctr">
              <a:defRPr b="1" i="1">
                <a:solidFill>
                  <a:schemeClr val="bg1"/>
                </a:solidFill>
              </a:defRPr>
            </a:lvl1pPr>
          </a:lstStyle>
          <a:p>
            <a:r>
              <a:rPr lang="en-US" dirty="0"/>
              <a:t>Click to edit Master title style</a:t>
            </a:r>
          </a:p>
        </p:txBody>
      </p:sp>
      <p:sp>
        <p:nvSpPr>
          <p:cNvPr id="6" name="CuadroTexto 5">
            <a:extLst>
              <a:ext uri="{FF2B5EF4-FFF2-40B4-BE49-F238E27FC236}">
                <a16:creationId xmlns:a16="http://schemas.microsoft.com/office/drawing/2014/main" id="{B7EFDFBC-2784-46BA-BB46-74BCD0AD580B}"/>
              </a:ext>
            </a:extLst>
          </p:cNvPr>
          <p:cNvSpPr txBox="1"/>
          <p:nvPr userDrawn="1"/>
        </p:nvSpPr>
        <p:spPr>
          <a:xfrm>
            <a:off x="5313722" y="6508634"/>
            <a:ext cx="1323975" cy="307777"/>
          </a:xfrm>
          <a:prstGeom prst="rect">
            <a:avLst/>
          </a:prstGeom>
          <a:noFill/>
        </p:spPr>
        <p:txBody>
          <a:bodyPr wrap="square" rtlCol="0">
            <a:spAutoFit/>
          </a:bodyPr>
          <a:lstStyle/>
          <a:p>
            <a:r>
              <a:rPr lang="es-CO" sz="1400" i="1" dirty="0">
                <a:solidFill>
                  <a:srgbClr val="FFFF89"/>
                </a:solidFill>
              </a:rPr>
              <a:t>Marco Teórico</a:t>
            </a:r>
          </a:p>
        </p:txBody>
      </p:sp>
      <p:sp>
        <p:nvSpPr>
          <p:cNvPr id="2" name="Rectángulo: esquinas redondeadas 1">
            <a:extLst>
              <a:ext uri="{FF2B5EF4-FFF2-40B4-BE49-F238E27FC236}">
                <a16:creationId xmlns:a16="http://schemas.microsoft.com/office/drawing/2014/main" id="{E8CEC7C3-7728-4514-B571-63EEC3CA0743}"/>
              </a:ext>
            </a:extLst>
          </p:cNvPr>
          <p:cNvSpPr/>
          <p:nvPr userDrawn="1"/>
        </p:nvSpPr>
        <p:spPr>
          <a:xfrm>
            <a:off x="88490" y="861723"/>
            <a:ext cx="6007510" cy="2567276"/>
          </a:xfrm>
          <a:prstGeom prst="roundRect">
            <a:avLst/>
          </a:prstGeom>
          <a:solidFill>
            <a:schemeClr val="tx1">
              <a:lumMod val="75000"/>
              <a:lumOff val="2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esquinas redondeadas 7">
            <a:extLst>
              <a:ext uri="{FF2B5EF4-FFF2-40B4-BE49-F238E27FC236}">
                <a16:creationId xmlns:a16="http://schemas.microsoft.com/office/drawing/2014/main" id="{7AA2B395-53B1-47DB-8110-FD190DF8C386}"/>
              </a:ext>
            </a:extLst>
          </p:cNvPr>
          <p:cNvSpPr/>
          <p:nvPr userDrawn="1"/>
        </p:nvSpPr>
        <p:spPr>
          <a:xfrm>
            <a:off x="6096001" y="3428999"/>
            <a:ext cx="6007510" cy="2932171"/>
          </a:xfrm>
          <a:prstGeom prst="roundRect">
            <a:avLst/>
          </a:prstGeom>
          <a:solidFill>
            <a:schemeClr val="tx1">
              <a:lumMod val="75000"/>
              <a:lumOff val="25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6404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Intr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24739B5-0041-41BA-B7D7-E517AA2375A3}"/>
              </a:ext>
            </a:extLst>
          </p:cNvPr>
          <p:cNvSpPr/>
          <p:nvPr userDrawn="1"/>
        </p:nvSpPr>
        <p:spPr>
          <a:xfrm>
            <a:off x="-95250" y="6410325"/>
            <a:ext cx="12363449" cy="550914"/>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1344E2E5-905E-42E7-9612-061B650453AC}"/>
              </a:ext>
            </a:extLst>
          </p:cNvPr>
          <p:cNvSpPr txBox="1"/>
          <p:nvPr userDrawn="1"/>
        </p:nvSpPr>
        <p:spPr>
          <a:xfrm>
            <a:off x="522647" y="6508635"/>
            <a:ext cx="1323975" cy="307777"/>
          </a:xfrm>
          <a:prstGeom prst="rect">
            <a:avLst/>
          </a:prstGeom>
          <a:noFill/>
        </p:spPr>
        <p:txBody>
          <a:bodyPr wrap="square" rtlCol="0">
            <a:spAutoFit/>
          </a:bodyPr>
          <a:lstStyle/>
          <a:p>
            <a:r>
              <a:rPr lang="es-CO" sz="1400" dirty="0">
                <a:solidFill>
                  <a:schemeClr val="tx1"/>
                </a:solidFill>
              </a:rPr>
              <a:t>Juan David</a:t>
            </a:r>
          </a:p>
        </p:txBody>
      </p:sp>
      <p:sp>
        <p:nvSpPr>
          <p:cNvPr id="6" name="CuadroTexto 5">
            <a:extLst>
              <a:ext uri="{FF2B5EF4-FFF2-40B4-BE49-F238E27FC236}">
                <a16:creationId xmlns:a16="http://schemas.microsoft.com/office/drawing/2014/main" id="{B7EFDFBC-2784-46BA-BB46-74BCD0AD580B}"/>
              </a:ext>
            </a:extLst>
          </p:cNvPr>
          <p:cNvSpPr txBox="1"/>
          <p:nvPr userDrawn="1"/>
        </p:nvSpPr>
        <p:spPr>
          <a:xfrm>
            <a:off x="5313722" y="6508634"/>
            <a:ext cx="1323975" cy="307777"/>
          </a:xfrm>
          <a:prstGeom prst="rect">
            <a:avLst/>
          </a:prstGeom>
          <a:noFill/>
        </p:spPr>
        <p:txBody>
          <a:bodyPr wrap="square" rtlCol="0">
            <a:spAutoFit/>
          </a:bodyPr>
          <a:lstStyle/>
          <a:p>
            <a:r>
              <a:rPr lang="es-CO" sz="1400" i="1" dirty="0">
                <a:solidFill>
                  <a:srgbClr val="FB4343"/>
                </a:solidFill>
              </a:rPr>
              <a:t>Marco Teórico</a:t>
            </a:r>
          </a:p>
        </p:txBody>
      </p:sp>
      <p:sp>
        <p:nvSpPr>
          <p:cNvPr id="2" name="Rectángulo 1">
            <a:extLst>
              <a:ext uri="{FF2B5EF4-FFF2-40B4-BE49-F238E27FC236}">
                <a16:creationId xmlns:a16="http://schemas.microsoft.com/office/drawing/2014/main" id="{93B0F3D7-30DD-4F98-B577-F8C408F49B1C}"/>
              </a:ext>
            </a:extLst>
          </p:cNvPr>
          <p:cNvSpPr/>
          <p:nvPr userDrawn="1"/>
        </p:nvSpPr>
        <p:spPr>
          <a:xfrm>
            <a:off x="-95250" y="0"/>
            <a:ext cx="12363449" cy="835932"/>
          </a:xfrm>
          <a:prstGeom prst="rect">
            <a:avLst/>
          </a:prstGeom>
          <a:solidFill>
            <a:schemeClr val="bg1"/>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Title 1">
            <a:extLst>
              <a:ext uri="{FF2B5EF4-FFF2-40B4-BE49-F238E27FC236}">
                <a16:creationId xmlns:a16="http://schemas.microsoft.com/office/drawing/2014/main" id="{618DEF95-97F4-42A2-AA6A-FA1E56C74813}"/>
              </a:ext>
            </a:extLst>
          </p:cNvPr>
          <p:cNvSpPr>
            <a:spLocks noGrp="1"/>
          </p:cNvSpPr>
          <p:nvPr>
            <p:ph type="title"/>
          </p:nvPr>
        </p:nvSpPr>
        <p:spPr>
          <a:xfrm>
            <a:off x="7257" y="-10612"/>
            <a:ext cx="12192000" cy="774026"/>
          </a:xfrm>
        </p:spPr>
        <p:txBody>
          <a:bodyPr/>
          <a:lstStyle>
            <a:lvl1pPr algn="ctr">
              <a:defRPr b="1" i="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02102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Intro">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BC3300-B850-834F-8A23-409D5E43BA76}"/>
              </a:ext>
            </a:extLst>
          </p:cNvPr>
          <p:cNvSpPr/>
          <p:nvPr userDrawn="1"/>
        </p:nvSpPr>
        <p:spPr>
          <a:xfrm>
            <a:off x="-95250" y="-66674"/>
            <a:ext cx="12363449" cy="835932"/>
          </a:xfrm>
          <a:prstGeom prst="rect">
            <a:avLst/>
          </a:prstGeom>
          <a:solidFill>
            <a:schemeClr val="tx1">
              <a:lumMod val="85000"/>
              <a:lumOff val="15000"/>
              <a:alpha val="8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i="1" dirty="0">
              <a:latin typeface="+mj-lt"/>
            </a:endParaRPr>
          </a:p>
        </p:txBody>
      </p:sp>
      <p:sp>
        <p:nvSpPr>
          <p:cNvPr id="3" name="Rectángulo 2">
            <a:extLst>
              <a:ext uri="{FF2B5EF4-FFF2-40B4-BE49-F238E27FC236}">
                <a16:creationId xmlns:a16="http://schemas.microsoft.com/office/drawing/2014/main" id="{624739B5-0041-41BA-B7D7-E517AA2375A3}"/>
              </a:ext>
            </a:extLst>
          </p:cNvPr>
          <p:cNvSpPr/>
          <p:nvPr userDrawn="1"/>
        </p:nvSpPr>
        <p:spPr>
          <a:xfrm>
            <a:off x="-95250" y="6410325"/>
            <a:ext cx="12363449" cy="550914"/>
          </a:xfrm>
          <a:prstGeom prst="rect">
            <a:avLst/>
          </a:prstGeom>
          <a:solidFill>
            <a:schemeClr val="tx1">
              <a:lumMod val="75000"/>
              <a:lumOff val="2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1344E2E5-905E-42E7-9612-061B650453AC}"/>
              </a:ext>
            </a:extLst>
          </p:cNvPr>
          <p:cNvSpPr txBox="1"/>
          <p:nvPr userDrawn="1"/>
        </p:nvSpPr>
        <p:spPr>
          <a:xfrm>
            <a:off x="522647" y="6508635"/>
            <a:ext cx="1323975" cy="307777"/>
          </a:xfrm>
          <a:prstGeom prst="rect">
            <a:avLst/>
          </a:prstGeom>
          <a:noFill/>
        </p:spPr>
        <p:txBody>
          <a:bodyPr wrap="square" rtlCol="0">
            <a:spAutoFit/>
          </a:bodyPr>
          <a:lstStyle/>
          <a:p>
            <a:r>
              <a:rPr lang="es-CO" sz="1400" dirty="0">
                <a:solidFill>
                  <a:schemeClr val="bg1"/>
                </a:solidFill>
              </a:rPr>
              <a:t>Juan David</a:t>
            </a:r>
          </a:p>
        </p:txBody>
      </p:sp>
      <p:sp>
        <p:nvSpPr>
          <p:cNvPr id="20" name="Title 1">
            <a:extLst>
              <a:ext uri="{FF2B5EF4-FFF2-40B4-BE49-F238E27FC236}">
                <a16:creationId xmlns:a16="http://schemas.microsoft.com/office/drawing/2014/main" id="{396C1965-EC04-4239-89DB-3C865BDA7F07}"/>
              </a:ext>
            </a:extLst>
          </p:cNvPr>
          <p:cNvSpPr>
            <a:spLocks noGrp="1"/>
          </p:cNvSpPr>
          <p:nvPr>
            <p:ph type="title"/>
          </p:nvPr>
        </p:nvSpPr>
        <p:spPr>
          <a:xfrm>
            <a:off x="7257" y="-10612"/>
            <a:ext cx="12192000" cy="774026"/>
          </a:xfrm>
        </p:spPr>
        <p:txBody>
          <a:bodyPr/>
          <a:lstStyle>
            <a:lvl1pPr algn="ctr">
              <a:defRPr b="1" i="1">
                <a:solidFill>
                  <a:schemeClr val="bg1"/>
                </a:solidFill>
              </a:defRPr>
            </a:lvl1pPr>
          </a:lstStyle>
          <a:p>
            <a:r>
              <a:rPr lang="en-US" dirty="0"/>
              <a:t>Click to edit Master title style</a:t>
            </a:r>
          </a:p>
        </p:txBody>
      </p:sp>
      <p:sp>
        <p:nvSpPr>
          <p:cNvPr id="6" name="CuadroTexto 5">
            <a:extLst>
              <a:ext uri="{FF2B5EF4-FFF2-40B4-BE49-F238E27FC236}">
                <a16:creationId xmlns:a16="http://schemas.microsoft.com/office/drawing/2014/main" id="{B7EFDFBC-2784-46BA-BB46-74BCD0AD580B}"/>
              </a:ext>
            </a:extLst>
          </p:cNvPr>
          <p:cNvSpPr txBox="1"/>
          <p:nvPr userDrawn="1"/>
        </p:nvSpPr>
        <p:spPr>
          <a:xfrm>
            <a:off x="5266096" y="6508634"/>
            <a:ext cx="1934803" cy="307777"/>
          </a:xfrm>
          <a:prstGeom prst="rect">
            <a:avLst/>
          </a:prstGeom>
          <a:noFill/>
        </p:spPr>
        <p:txBody>
          <a:bodyPr wrap="square" rtlCol="0">
            <a:spAutoFit/>
          </a:bodyPr>
          <a:lstStyle/>
          <a:p>
            <a:r>
              <a:rPr lang="es-CO" sz="1400" i="1" dirty="0">
                <a:solidFill>
                  <a:srgbClr val="FFFF79"/>
                </a:solidFill>
              </a:rPr>
              <a:t>Estado del Arte</a:t>
            </a:r>
          </a:p>
        </p:txBody>
      </p:sp>
    </p:spTree>
    <p:extLst>
      <p:ext uri="{BB962C8B-B14F-4D97-AF65-F5344CB8AC3E}">
        <p14:creationId xmlns:p14="http://schemas.microsoft.com/office/powerpoint/2010/main" val="222257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6_Intro">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BC3300-B850-834F-8A23-409D5E43BA76}"/>
              </a:ext>
            </a:extLst>
          </p:cNvPr>
          <p:cNvSpPr/>
          <p:nvPr userDrawn="1"/>
        </p:nvSpPr>
        <p:spPr>
          <a:xfrm>
            <a:off x="-95250" y="-66674"/>
            <a:ext cx="12363449" cy="835932"/>
          </a:xfrm>
          <a:prstGeom prst="rect">
            <a:avLst/>
          </a:prstGeom>
          <a:solidFill>
            <a:schemeClr val="tx1">
              <a:lumMod val="85000"/>
              <a:lumOff val="15000"/>
              <a:alpha val="8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i="1" dirty="0">
              <a:latin typeface="+mj-lt"/>
            </a:endParaRPr>
          </a:p>
        </p:txBody>
      </p:sp>
      <p:sp>
        <p:nvSpPr>
          <p:cNvPr id="3" name="Rectángulo 2">
            <a:extLst>
              <a:ext uri="{FF2B5EF4-FFF2-40B4-BE49-F238E27FC236}">
                <a16:creationId xmlns:a16="http://schemas.microsoft.com/office/drawing/2014/main" id="{624739B5-0041-41BA-B7D7-E517AA2375A3}"/>
              </a:ext>
            </a:extLst>
          </p:cNvPr>
          <p:cNvSpPr/>
          <p:nvPr userDrawn="1"/>
        </p:nvSpPr>
        <p:spPr>
          <a:xfrm>
            <a:off x="-95250" y="6410325"/>
            <a:ext cx="12363449" cy="550914"/>
          </a:xfrm>
          <a:prstGeom prst="rect">
            <a:avLst/>
          </a:prstGeom>
          <a:solidFill>
            <a:schemeClr val="tx1">
              <a:lumMod val="75000"/>
              <a:lumOff val="2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1344E2E5-905E-42E7-9612-061B650453AC}"/>
              </a:ext>
            </a:extLst>
          </p:cNvPr>
          <p:cNvSpPr txBox="1"/>
          <p:nvPr userDrawn="1"/>
        </p:nvSpPr>
        <p:spPr>
          <a:xfrm>
            <a:off x="522647" y="6508635"/>
            <a:ext cx="1323975" cy="307777"/>
          </a:xfrm>
          <a:prstGeom prst="rect">
            <a:avLst/>
          </a:prstGeom>
          <a:noFill/>
        </p:spPr>
        <p:txBody>
          <a:bodyPr wrap="square" rtlCol="0">
            <a:spAutoFit/>
          </a:bodyPr>
          <a:lstStyle/>
          <a:p>
            <a:r>
              <a:rPr lang="es-CO" sz="1400" dirty="0">
                <a:solidFill>
                  <a:schemeClr val="bg1"/>
                </a:solidFill>
              </a:rPr>
              <a:t>Juan David</a:t>
            </a:r>
          </a:p>
        </p:txBody>
      </p:sp>
      <p:sp>
        <p:nvSpPr>
          <p:cNvPr id="20" name="Title 1">
            <a:extLst>
              <a:ext uri="{FF2B5EF4-FFF2-40B4-BE49-F238E27FC236}">
                <a16:creationId xmlns:a16="http://schemas.microsoft.com/office/drawing/2014/main" id="{396C1965-EC04-4239-89DB-3C865BDA7F07}"/>
              </a:ext>
            </a:extLst>
          </p:cNvPr>
          <p:cNvSpPr>
            <a:spLocks noGrp="1"/>
          </p:cNvSpPr>
          <p:nvPr>
            <p:ph type="title"/>
          </p:nvPr>
        </p:nvSpPr>
        <p:spPr>
          <a:xfrm>
            <a:off x="7257" y="-10612"/>
            <a:ext cx="12192000" cy="774026"/>
          </a:xfrm>
        </p:spPr>
        <p:txBody>
          <a:bodyPr/>
          <a:lstStyle>
            <a:lvl1pPr algn="ctr">
              <a:defRPr b="1" i="1">
                <a:solidFill>
                  <a:schemeClr val="bg1"/>
                </a:solidFill>
              </a:defRPr>
            </a:lvl1pPr>
          </a:lstStyle>
          <a:p>
            <a:r>
              <a:rPr lang="en-US" dirty="0"/>
              <a:t>Click to edit Master title style</a:t>
            </a:r>
          </a:p>
        </p:txBody>
      </p:sp>
      <p:sp>
        <p:nvSpPr>
          <p:cNvPr id="6" name="CuadroTexto 5">
            <a:extLst>
              <a:ext uri="{FF2B5EF4-FFF2-40B4-BE49-F238E27FC236}">
                <a16:creationId xmlns:a16="http://schemas.microsoft.com/office/drawing/2014/main" id="{B7EFDFBC-2784-46BA-BB46-74BCD0AD580B}"/>
              </a:ext>
            </a:extLst>
          </p:cNvPr>
          <p:cNvSpPr txBox="1"/>
          <p:nvPr userDrawn="1"/>
        </p:nvSpPr>
        <p:spPr>
          <a:xfrm>
            <a:off x="5142271" y="6508634"/>
            <a:ext cx="1934803" cy="307777"/>
          </a:xfrm>
          <a:prstGeom prst="rect">
            <a:avLst/>
          </a:prstGeom>
          <a:noFill/>
        </p:spPr>
        <p:txBody>
          <a:bodyPr wrap="square" rtlCol="0">
            <a:spAutoFit/>
          </a:bodyPr>
          <a:lstStyle/>
          <a:p>
            <a:r>
              <a:rPr lang="es-CO" sz="1400" i="1" dirty="0">
                <a:solidFill>
                  <a:srgbClr val="FFFF79"/>
                </a:solidFill>
              </a:rPr>
              <a:t>Alcance y Resultados</a:t>
            </a:r>
          </a:p>
        </p:txBody>
      </p:sp>
    </p:spTree>
    <p:extLst>
      <p:ext uri="{BB962C8B-B14F-4D97-AF65-F5344CB8AC3E}">
        <p14:creationId xmlns:p14="http://schemas.microsoft.com/office/powerpoint/2010/main" val="27869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Intro">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2BC3300-B850-834F-8A23-409D5E43BA76}"/>
              </a:ext>
            </a:extLst>
          </p:cNvPr>
          <p:cNvSpPr/>
          <p:nvPr userDrawn="1"/>
        </p:nvSpPr>
        <p:spPr>
          <a:xfrm>
            <a:off x="-95250" y="-66674"/>
            <a:ext cx="12363449" cy="835932"/>
          </a:xfrm>
          <a:prstGeom prst="rect">
            <a:avLst/>
          </a:prstGeom>
          <a:solidFill>
            <a:schemeClr val="tx1">
              <a:lumMod val="85000"/>
              <a:lumOff val="15000"/>
              <a:alpha val="85000"/>
            </a:schemeClr>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i="1" dirty="0">
              <a:latin typeface="+mj-lt"/>
            </a:endParaRPr>
          </a:p>
        </p:txBody>
      </p:sp>
      <p:sp>
        <p:nvSpPr>
          <p:cNvPr id="3" name="Rectángulo 2">
            <a:extLst>
              <a:ext uri="{FF2B5EF4-FFF2-40B4-BE49-F238E27FC236}">
                <a16:creationId xmlns:a16="http://schemas.microsoft.com/office/drawing/2014/main" id="{624739B5-0041-41BA-B7D7-E517AA2375A3}"/>
              </a:ext>
            </a:extLst>
          </p:cNvPr>
          <p:cNvSpPr/>
          <p:nvPr userDrawn="1"/>
        </p:nvSpPr>
        <p:spPr>
          <a:xfrm>
            <a:off x="-95250" y="6410325"/>
            <a:ext cx="12363449" cy="550914"/>
          </a:xfrm>
          <a:prstGeom prst="rect">
            <a:avLst/>
          </a:prstGeom>
          <a:solidFill>
            <a:schemeClr val="tx1">
              <a:lumMod val="75000"/>
              <a:lumOff val="25000"/>
            </a:schemeClr>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CuadroTexto 3">
            <a:extLst>
              <a:ext uri="{FF2B5EF4-FFF2-40B4-BE49-F238E27FC236}">
                <a16:creationId xmlns:a16="http://schemas.microsoft.com/office/drawing/2014/main" id="{1344E2E5-905E-42E7-9612-061B650453AC}"/>
              </a:ext>
            </a:extLst>
          </p:cNvPr>
          <p:cNvSpPr txBox="1"/>
          <p:nvPr userDrawn="1"/>
        </p:nvSpPr>
        <p:spPr>
          <a:xfrm>
            <a:off x="522647" y="6508635"/>
            <a:ext cx="1323975" cy="307777"/>
          </a:xfrm>
          <a:prstGeom prst="rect">
            <a:avLst/>
          </a:prstGeom>
          <a:noFill/>
        </p:spPr>
        <p:txBody>
          <a:bodyPr wrap="square" rtlCol="0">
            <a:spAutoFit/>
          </a:bodyPr>
          <a:lstStyle/>
          <a:p>
            <a:r>
              <a:rPr lang="es-CO" sz="1400" dirty="0">
                <a:solidFill>
                  <a:schemeClr val="bg1"/>
                </a:solidFill>
              </a:rPr>
              <a:t>Juan David</a:t>
            </a:r>
          </a:p>
        </p:txBody>
      </p:sp>
      <p:sp>
        <p:nvSpPr>
          <p:cNvPr id="20" name="Title 1">
            <a:extLst>
              <a:ext uri="{FF2B5EF4-FFF2-40B4-BE49-F238E27FC236}">
                <a16:creationId xmlns:a16="http://schemas.microsoft.com/office/drawing/2014/main" id="{396C1965-EC04-4239-89DB-3C865BDA7F07}"/>
              </a:ext>
            </a:extLst>
          </p:cNvPr>
          <p:cNvSpPr>
            <a:spLocks noGrp="1"/>
          </p:cNvSpPr>
          <p:nvPr>
            <p:ph type="title"/>
          </p:nvPr>
        </p:nvSpPr>
        <p:spPr>
          <a:xfrm>
            <a:off x="7257" y="-10612"/>
            <a:ext cx="12192000" cy="774026"/>
          </a:xfrm>
        </p:spPr>
        <p:txBody>
          <a:bodyPr/>
          <a:lstStyle>
            <a:lvl1pPr algn="ctr">
              <a:defRPr b="1" i="1">
                <a:solidFill>
                  <a:schemeClr val="bg1"/>
                </a:solidFill>
              </a:defRPr>
            </a:lvl1pPr>
          </a:lstStyle>
          <a:p>
            <a:r>
              <a:rPr lang="en-US" dirty="0"/>
              <a:t>Click to edit Master title style</a:t>
            </a:r>
          </a:p>
        </p:txBody>
      </p:sp>
      <p:sp>
        <p:nvSpPr>
          <p:cNvPr id="6" name="CuadroTexto 5">
            <a:extLst>
              <a:ext uri="{FF2B5EF4-FFF2-40B4-BE49-F238E27FC236}">
                <a16:creationId xmlns:a16="http://schemas.microsoft.com/office/drawing/2014/main" id="{B7EFDFBC-2784-46BA-BB46-74BCD0AD580B}"/>
              </a:ext>
            </a:extLst>
          </p:cNvPr>
          <p:cNvSpPr txBox="1"/>
          <p:nvPr userDrawn="1"/>
        </p:nvSpPr>
        <p:spPr>
          <a:xfrm>
            <a:off x="5199421" y="6508634"/>
            <a:ext cx="1934803" cy="307777"/>
          </a:xfrm>
          <a:prstGeom prst="rect">
            <a:avLst/>
          </a:prstGeom>
          <a:noFill/>
        </p:spPr>
        <p:txBody>
          <a:bodyPr wrap="square" rtlCol="0">
            <a:spAutoFit/>
          </a:bodyPr>
          <a:lstStyle/>
          <a:p>
            <a:r>
              <a:rPr lang="es-CO" sz="1400" i="1" dirty="0">
                <a:solidFill>
                  <a:srgbClr val="FFFF79"/>
                </a:solidFill>
              </a:rPr>
              <a:t>Gestión del Proyecto</a:t>
            </a:r>
          </a:p>
        </p:txBody>
      </p:sp>
    </p:spTree>
    <p:extLst>
      <p:ext uri="{BB962C8B-B14F-4D97-AF65-F5344CB8AC3E}">
        <p14:creationId xmlns:p14="http://schemas.microsoft.com/office/powerpoint/2010/main" val="47855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949F6A-3CCB-BF44-BE35-E7138273A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013CC-9F63-A74A-B2EF-E9CCE623510C}"/>
              </a:ext>
            </a:extLst>
          </p:cNvPr>
          <p:cNvSpPr>
            <a:spLocks noGrp="1"/>
          </p:cNvSpPr>
          <p:nvPr>
            <p:ph type="body" idx="1"/>
          </p:nvPr>
        </p:nvSpPr>
        <p:spPr>
          <a:xfrm>
            <a:off x="1814286" y="1825625"/>
            <a:ext cx="9539514"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C8D64A9-08DF-C34E-B350-FA196219B4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D5D2A-60EA-E148-B8F0-EC9105CBC0E1}" type="datetimeFigureOut">
              <a:rPr lang="en-US" smtClean="0"/>
              <a:t>4/26/2020</a:t>
            </a:fld>
            <a:endParaRPr lang="en-US"/>
          </a:p>
        </p:txBody>
      </p:sp>
      <p:sp>
        <p:nvSpPr>
          <p:cNvPr id="5" name="Footer Placeholder 4">
            <a:extLst>
              <a:ext uri="{FF2B5EF4-FFF2-40B4-BE49-F238E27FC236}">
                <a16:creationId xmlns:a16="http://schemas.microsoft.com/office/drawing/2014/main" id="{C077AACB-7905-FD42-9C30-AC34D3D6E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4E9AC0-C2B5-2943-B0D7-1676DD841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6D34C-06B1-2146-B42E-3E6E07117912}" type="slidenum">
              <a:rPr lang="en-US" smtClean="0"/>
              <a:t>‹Nº›</a:t>
            </a:fld>
            <a:endParaRPr lang="en-US"/>
          </a:p>
        </p:txBody>
      </p:sp>
    </p:spTree>
    <p:extLst>
      <p:ext uri="{BB962C8B-B14F-4D97-AF65-F5344CB8AC3E}">
        <p14:creationId xmlns:p14="http://schemas.microsoft.com/office/powerpoint/2010/main" val="389072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72" r:id="rId4"/>
    <p:sldLayoutId id="2147483671" r:id="rId5"/>
    <p:sldLayoutId id="2147483667" r:id="rId6"/>
    <p:sldLayoutId id="2147483669" r:id="rId7"/>
    <p:sldLayoutId id="2147483670" r:id="rId8"/>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nuajBzml6k8?feature=oembed" TargetMode="External"/><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49606E4-7CEA-4681-A955-D2C658E841FE}"/>
              </a:ext>
            </a:extLst>
          </p:cNvPr>
          <p:cNvSpPr>
            <a:spLocks noGrp="1"/>
          </p:cNvSpPr>
          <p:nvPr>
            <p:ph type="ctrTitle"/>
          </p:nvPr>
        </p:nvSpPr>
        <p:spPr>
          <a:xfrm>
            <a:off x="6395377" y="1105234"/>
            <a:ext cx="5622139" cy="1568310"/>
          </a:xfrm>
        </p:spPr>
        <p:txBody>
          <a:bodyPr anchor="b">
            <a:normAutofit/>
          </a:bodyPr>
          <a:lstStyle/>
          <a:p>
            <a:r>
              <a:rPr lang="es-CO" sz="4100" b="1" i="1" dirty="0"/>
              <a:t>Comparación de Tratamientos</a:t>
            </a:r>
          </a:p>
        </p:txBody>
      </p:sp>
      <p:sp>
        <p:nvSpPr>
          <p:cNvPr id="3" name="Subtítulo 2">
            <a:extLst>
              <a:ext uri="{FF2B5EF4-FFF2-40B4-BE49-F238E27FC236}">
                <a16:creationId xmlns:a16="http://schemas.microsoft.com/office/drawing/2014/main" id="{1013349E-4B34-4FB4-96E7-DCC8F8C195AD}"/>
              </a:ext>
            </a:extLst>
          </p:cNvPr>
          <p:cNvSpPr>
            <a:spLocks noGrp="1"/>
          </p:cNvSpPr>
          <p:nvPr>
            <p:ph type="subTitle" idx="1"/>
          </p:nvPr>
        </p:nvSpPr>
        <p:spPr>
          <a:xfrm>
            <a:off x="6746627" y="2673544"/>
            <a:ext cx="4645250" cy="2562666"/>
          </a:xfrm>
        </p:spPr>
        <p:txBody>
          <a:bodyPr anchor="t">
            <a:normAutofit/>
          </a:bodyPr>
          <a:lstStyle/>
          <a:p>
            <a:pPr>
              <a:lnSpc>
                <a:spcPct val="70000"/>
              </a:lnSpc>
            </a:pPr>
            <a:r>
              <a:rPr lang="es-CO" sz="1400" dirty="0"/>
              <a:t>Autor</a:t>
            </a:r>
          </a:p>
          <a:p>
            <a:pPr>
              <a:lnSpc>
                <a:spcPct val="70000"/>
              </a:lnSpc>
            </a:pPr>
            <a:r>
              <a:rPr lang="es-CO" sz="2000" dirty="0">
                <a:solidFill>
                  <a:srgbClr val="FFFFCD"/>
                </a:solidFill>
              </a:rPr>
              <a:t>Óscar Alfonso Gómez S.</a:t>
            </a:r>
          </a:p>
          <a:p>
            <a:pPr>
              <a:lnSpc>
                <a:spcPct val="70000"/>
              </a:lnSpc>
            </a:pPr>
            <a:endParaRPr lang="es-CO" sz="2000" dirty="0"/>
          </a:p>
          <a:p>
            <a:pPr>
              <a:lnSpc>
                <a:spcPct val="70000"/>
              </a:lnSpc>
            </a:pPr>
            <a:r>
              <a:rPr lang="es-CO" sz="1400" dirty="0"/>
              <a:t>Presentado A:</a:t>
            </a:r>
          </a:p>
          <a:p>
            <a:pPr>
              <a:lnSpc>
                <a:spcPct val="70000"/>
              </a:lnSpc>
            </a:pPr>
            <a:r>
              <a:rPr lang="es-CO" sz="2000" dirty="0"/>
              <a:t>Manuel Del Jesús Martínez .</a:t>
            </a:r>
          </a:p>
          <a:p>
            <a:r>
              <a:rPr lang="es-CO" sz="1400" dirty="0"/>
              <a:t>Ingeniero Mecánico PhD.</a:t>
            </a:r>
          </a:p>
          <a:p>
            <a:endParaRPr lang="es-CO" sz="1400" dirty="0"/>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descr="Imagen que contiene firmar, reloj, dibujo, señal&#10;&#10;Descripción generada automáticamente">
            <a:extLst>
              <a:ext uri="{FF2B5EF4-FFF2-40B4-BE49-F238E27FC236}">
                <a16:creationId xmlns:a16="http://schemas.microsoft.com/office/drawing/2014/main" id="{FDAA3ED8-A812-4828-92B1-B5816E1B9A9E}"/>
              </a:ext>
            </a:extLst>
          </p:cNvPr>
          <p:cNvPicPr>
            <a:picLocks noChangeAspect="1"/>
          </p:cNvPicPr>
          <p:nvPr/>
        </p:nvPicPr>
        <p:blipFill>
          <a:blip r:embed="rId3"/>
          <a:stretch>
            <a:fillRect/>
          </a:stretch>
        </p:blipFill>
        <p:spPr>
          <a:xfrm>
            <a:off x="396748" y="2070000"/>
            <a:ext cx="4976243" cy="1492872"/>
          </a:xfrm>
          <a:prstGeom prst="rect">
            <a:avLst/>
          </a:prstGeom>
        </p:spPr>
      </p:pic>
    </p:spTree>
    <p:extLst>
      <p:ext uri="{BB962C8B-B14F-4D97-AF65-F5344CB8AC3E}">
        <p14:creationId xmlns:p14="http://schemas.microsoft.com/office/powerpoint/2010/main" val="386111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r>
              <a:rPr lang="es-CO" sz="2600" dirty="0">
                <a:solidFill>
                  <a:srgbClr val="FFFFFF"/>
                </a:solidFill>
              </a:rPr>
              <a:t>Poblaciones pareadas (comparación de</a:t>
            </a:r>
            <a:br>
              <a:rPr lang="es-CO" sz="2600" dirty="0">
                <a:solidFill>
                  <a:srgbClr val="FFFFFF"/>
                </a:solidFill>
              </a:rPr>
            </a:br>
            <a:r>
              <a:rPr lang="es-CO" sz="2600" dirty="0">
                <a:solidFill>
                  <a:srgbClr val="FFFFFF"/>
                </a:solidFill>
              </a:rPr>
              <a:t>dos medias con muestras dependientes)</a:t>
            </a:r>
            <a:endParaRPr lang="es-CO"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111779C5-6CEC-47CF-9DF3-9066F9640406}"/>
              </a:ext>
            </a:extLst>
          </p:cNvPr>
          <p:cNvSpPr txBox="1"/>
          <p:nvPr/>
        </p:nvSpPr>
        <p:spPr>
          <a:xfrm>
            <a:off x="4132221" y="1243479"/>
            <a:ext cx="7365269" cy="1443450"/>
          </a:xfrm>
          <a:prstGeom prst="rect">
            <a:avLst/>
          </a:prstGeom>
        </p:spPr>
        <p:txBody>
          <a:bodyPr vert="horz" lIns="91440" tIns="45720" rIns="91440" bIns="45720" rtlCol="0">
            <a:normAutofit fontScale="85000" lnSpcReduction="10000"/>
          </a:bodyPr>
          <a:lstStyle/>
          <a:p>
            <a:r>
              <a:rPr lang="es-CO" dirty="0"/>
              <a:t>Anteriormente se probó la hipótesis de igualdad de las medias de dos poblaciones o tratamientos, suponiendo que las dos muestras son independientes. Esta suposición se justifica por la manera en que se obtienen los datos; es decir, a la muestra a la que se le aplica el tratamiento 1 es independiente de la muestra para el tratamiento 2, y los datos se obtienen en orden completamente </a:t>
            </a:r>
            <a:r>
              <a:rPr lang="es-CO" i="1" dirty="0"/>
              <a:t>al azar</a:t>
            </a:r>
            <a:r>
              <a:rPr lang="es-CO" dirty="0"/>
              <a:t>. Con esto se justifica la suposición de que no existe relación directa entre los datos en el primer tratamiento con los datos en el segundo.</a:t>
            </a:r>
            <a:endParaRPr lang="es-CO" i="1" dirty="0"/>
          </a:p>
        </p:txBody>
      </p:sp>
      <p:sp>
        <p:nvSpPr>
          <p:cNvPr id="9" name="CuadroTexto 8">
            <a:extLst>
              <a:ext uri="{FF2B5EF4-FFF2-40B4-BE49-F238E27FC236}">
                <a16:creationId xmlns:a16="http://schemas.microsoft.com/office/drawing/2014/main" id="{29F1C2EE-67F9-49D1-AA41-856BA4E2E3F5}"/>
              </a:ext>
            </a:extLst>
          </p:cNvPr>
          <p:cNvSpPr txBox="1"/>
          <p:nvPr/>
        </p:nvSpPr>
        <p:spPr>
          <a:xfrm>
            <a:off x="4132220" y="2890838"/>
            <a:ext cx="7188197" cy="1076324"/>
          </a:xfrm>
          <a:prstGeom prst="rect">
            <a:avLst/>
          </a:prstGeom>
        </p:spPr>
        <p:txBody>
          <a:bodyPr vert="horz" lIns="91440" tIns="45720" rIns="91440" bIns="45720" rtlCol="0">
            <a:normAutofit fontScale="85000" lnSpcReduction="20000"/>
          </a:bodyPr>
          <a:lstStyle/>
          <a:p>
            <a:r>
              <a:rPr lang="es-CO" dirty="0"/>
              <a:t>Sin embargo, en muchas situaciones experimentales no conviene o no es posible tomar muestras independientes, sino que la mejor estrategia es tomar </a:t>
            </a:r>
            <a:r>
              <a:rPr lang="es-CO" i="1" dirty="0"/>
              <a:t>muestras pareadas</a:t>
            </a:r>
            <a:r>
              <a:rPr lang="es-CO" dirty="0"/>
              <a:t>. Esto significa que los datos de ambos tratamientos se van obteniendo por pares, de forma que cada par son datos que tienen algo en común; por ejemplo, que a la misma unidad experimental o espécimen de prueba se le apliquen los tratamientos a comparar.</a:t>
            </a:r>
            <a:endParaRPr lang="es-CO" i="1" dirty="0"/>
          </a:p>
        </p:txBody>
      </p:sp>
      <p:sp>
        <p:nvSpPr>
          <p:cNvPr id="7" name="CuadroTexto 6">
            <a:extLst>
              <a:ext uri="{FF2B5EF4-FFF2-40B4-BE49-F238E27FC236}">
                <a16:creationId xmlns:a16="http://schemas.microsoft.com/office/drawing/2014/main" id="{453B4029-F2E0-400E-96B0-E2648076BACF}"/>
              </a:ext>
            </a:extLst>
          </p:cNvPr>
          <p:cNvSpPr txBox="1"/>
          <p:nvPr/>
        </p:nvSpPr>
        <p:spPr>
          <a:xfrm>
            <a:off x="4132219" y="4171071"/>
            <a:ext cx="7188197" cy="1076324"/>
          </a:xfrm>
          <a:prstGeom prst="rect">
            <a:avLst/>
          </a:prstGeom>
        </p:spPr>
        <p:txBody>
          <a:bodyPr vert="horz" lIns="91440" tIns="45720" rIns="91440" bIns="45720" rtlCol="0">
            <a:normAutofit fontScale="92500" lnSpcReduction="10000"/>
          </a:bodyPr>
          <a:lstStyle/>
          <a:p>
            <a:r>
              <a:rPr lang="es-CO" dirty="0"/>
              <a:t>Ejemplo:</a:t>
            </a:r>
          </a:p>
          <a:p>
            <a:r>
              <a:rPr lang="es-CO" dirty="0"/>
              <a:t>A los mismos pacientes se les aplican dos medicamentos (tratamientos) para</a:t>
            </a:r>
          </a:p>
          <a:p>
            <a:r>
              <a:rPr lang="es-CO" dirty="0"/>
              <a:t>el dolor en distintas ocasiones; los tratamientos a comparar son los dos medicamentos.</a:t>
            </a:r>
            <a:endParaRPr lang="es-CO" i="1" dirty="0"/>
          </a:p>
        </p:txBody>
      </p:sp>
    </p:spTree>
    <p:extLst>
      <p:ext uri="{BB962C8B-B14F-4D97-AF65-F5344CB8AC3E}">
        <p14:creationId xmlns:p14="http://schemas.microsoft.com/office/powerpoint/2010/main" val="54563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Diseño completamente al azar</a:t>
            </a:r>
            <a:endParaRPr lang="es-CO"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111779C5-6CEC-47CF-9DF3-9066F9640406}"/>
              </a:ext>
            </a:extLst>
          </p:cNvPr>
          <p:cNvSpPr txBox="1"/>
          <p:nvPr/>
        </p:nvSpPr>
        <p:spPr>
          <a:xfrm>
            <a:off x="4132221" y="1243479"/>
            <a:ext cx="7365269" cy="1443450"/>
          </a:xfrm>
          <a:prstGeom prst="rect">
            <a:avLst/>
          </a:prstGeom>
        </p:spPr>
        <p:txBody>
          <a:bodyPr vert="horz" lIns="91440" tIns="45720" rIns="91440" bIns="45720" rtlCol="0">
            <a:normAutofit fontScale="85000" lnSpcReduction="10000"/>
          </a:bodyPr>
          <a:lstStyle/>
          <a:p>
            <a:pPr marL="285750" indent="-285750">
              <a:buFont typeface="Arial" panose="020B0604020202020204" pitchFamily="34" charset="0"/>
              <a:buChar char="•"/>
            </a:pPr>
            <a:r>
              <a:rPr lang="es-CO" dirty="0"/>
              <a:t>Lo anterior que vimos son los métodos para comparar dos tratamientos o condiciones</a:t>
            </a:r>
          </a:p>
          <a:p>
            <a:r>
              <a:rPr lang="es-CO" dirty="0"/>
              <a:t>(poblaciones o procesos). Ahora, aunque se sigue considerando un solo factor, se presentan los diseños experimentales que se utilizan cuando el objetivo es comparar más de dos tratamientos. Puede ser de interés comparar tres o más máquinas, varios proveedores, cuatro procesos, tres materiales, cinco dosis de un fármaco, etcétera.</a:t>
            </a:r>
            <a:endParaRPr lang="es-CO" i="1" dirty="0"/>
          </a:p>
        </p:txBody>
      </p:sp>
      <p:sp>
        <p:nvSpPr>
          <p:cNvPr id="9" name="CuadroTexto 8">
            <a:extLst>
              <a:ext uri="{FF2B5EF4-FFF2-40B4-BE49-F238E27FC236}">
                <a16:creationId xmlns:a16="http://schemas.microsoft.com/office/drawing/2014/main" id="{29F1C2EE-67F9-49D1-AA41-856BA4E2E3F5}"/>
              </a:ext>
            </a:extLst>
          </p:cNvPr>
          <p:cNvSpPr txBox="1"/>
          <p:nvPr/>
        </p:nvSpPr>
        <p:spPr>
          <a:xfrm>
            <a:off x="4132220" y="2890838"/>
            <a:ext cx="7188197" cy="1076324"/>
          </a:xfrm>
          <a:prstGeom prst="rect">
            <a:avLst/>
          </a:prstGeom>
        </p:spPr>
        <p:txBody>
          <a:bodyPr vert="horz" lIns="91440" tIns="45720" rIns="91440" bIns="45720" rtlCol="0">
            <a:normAutofit fontScale="85000" lnSpcReduction="10000"/>
          </a:bodyPr>
          <a:lstStyle/>
          <a:p>
            <a:pPr marL="285750" indent="-285750">
              <a:buFont typeface="Arial" panose="020B0604020202020204" pitchFamily="34" charset="0"/>
              <a:buChar char="•"/>
            </a:pPr>
            <a:r>
              <a:rPr lang="es-CO" dirty="0"/>
              <a:t>Muchas comparaciones, como las antes mencionadas, se hacen con base en el diseño</a:t>
            </a:r>
          </a:p>
          <a:p>
            <a:r>
              <a:rPr lang="es-CO" dirty="0"/>
              <a:t>completamente al azar (DCA), que es el más simple de todos los diseños que se utilizan</a:t>
            </a:r>
          </a:p>
          <a:p>
            <a:r>
              <a:rPr lang="es-CO" dirty="0"/>
              <a:t>para comparar dos o más tratamientos, dado que sólo consideran dos fuentes de</a:t>
            </a:r>
          </a:p>
          <a:p>
            <a:r>
              <a:rPr lang="es-CO" dirty="0"/>
              <a:t>variabilidad: los </a:t>
            </a:r>
            <a:r>
              <a:rPr lang="es-CO" i="1" dirty="0"/>
              <a:t>tratamientos </a:t>
            </a:r>
            <a:r>
              <a:rPr lang="es-CO" dirty="0"/>
              <a:t>y el </a:t>
            </a:r>
            <a:r>
              <a:rPr lang="es-CO" i="1" dirty="0"/>
              <a:t>error aleatorio</a:t>
            </a:r>
            <a:r>
              <a:rPr lang="es-CO" dirty="0"/>
              <a:t>.</a:t>
            </a:r>
            <a:endParaRPr lang="es-CO" i="1" dirty="0"/>
          </a:p>
        </p:txBody>
      </p:sp>
      <p:sp>
        <p:nvSpPr>
          <p:cNvPr id="7" name="CuadroTexto 6">
            <a:extLst>
              <a:ext uri="{FF2B5EF4-FFF2-40B4-BE49-F238E27FC236}">
                <a16:creationId xmlns:a16="http://schemas.microsoft.com/office/drawing/2014/main" id="{453B4029-F2E0-400E-96B0-E2648076BACF}"/>
              </a:ext>
            </a:extLst>
          </p:cNvPr>
          <p:cNvSpPr txBox="1"/>
          <p:nvPr/>
        </p:nvSpPr>
        <p:spPr>
          <a:xfrm>
            <a:off x="4132219" y="4171071"/>
            <a:ext cx="7188197" cy="1076324"/>
          </a:xfrm>
          <a:prstGeom prst="rect">
            <a:avLst/>
          </a:prstGeom>
        </p:spPr>
        <p:txBody>
          <a:bodyPr vert="horz" lIns="91440" tIns="45720" rIns="91440" bIns="45720" rtlCol="0">
            <a:normAutofit fontScale="85000" lnSpcReduction="20000"/>
          </a:bodyPr>
          <a:lstStyle/>
          <a:p>
            <a:pPr marL="285750" indent="-285750">
              <a:buFont typeface="Arial" panose="020B0604020202020204" pitchFamily="34" charset="0"/>
              <a:buChar char="•"/>
            </a:pPr>
            <a:r>
              <a:rPr lang="es-CO" dirty="0"/>
              <a:t>Este diseño se llama </a:t>
            </a:r>
            <a:r>
              <a:rPr lang="es-CO" i="1" dirty="0"/>
              <a:t>completamente al azar </a:t>
            </a:r>
            <a:r>
              <a:rPr lang="es-CO" dirty="0"/>
              <a:t>porque todas las corridas experimentales</a:t>
            </a:r>
          </a:p>
          <a:p>
            <a:r>
              <a:rPr lang="es-CO" dirty="0"/>
              <a:t>se realizan en orden aleatorio completo. De esta manera, si durante el estudio</a:t>
            </a:r>
          </a:p>
          <a:p>
            <a:r>
              <a:rPr lang="es-CO" dirty="0"/>
              <a:t>se hacen en total </a:t>
            </a:r>
            <a:r>
              <a:rPr lang="es-CO" i="1" dirty="0"/>
              <a:t>N </a:t>
            </a:r>
            <a:r>
              <a:rPr lang="es-CO" dirty="0"/>
              <a:t>pruebas, éstas se corren al azar, de manera que los posibles</a:t>
            </a:r>
          </a:p>
          <a:p>
            <a:r>
              <a:rPr lang="es-CO" dirty="0"/>
              <a:t>efectos ambientales y temporales se vayan repartiendo equitativamente entre los tratamientos.</a:t>
            </a:r>
            <a:endParaRPr lang="es-CO" i="1" dirty="0"/>
          </a:p>
        </p:txBody>
      </p:sp>
    </p:spTree>
    <p:extLst>
      <p:ext uri="{BB962C8B-B14F-4D97-AF65-F5344CB8AC3E}">
        <p14:creationId xmlns:p14="http://schemas.microsoft.com/office/powerpoint/2010/main" val="507153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Diseño completamente al azar</a:t>
            </a:r>
            <a:endParaRPr lang="es-CO" sz="26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111779C5-6CEC-47CF-9DF3-9066F9640406}"/>
                  </a:ext>
                </a:extLst>
              </p:cNvPr>
              <p:cNvSpPr txBox="1"/>
              <p:nvPr/>
            </p:nvSpPr>
            <p:spPr>
              <a:xfrm>
                <a:off x="4132221" y="826970"/>
                <a:ext cx="7365269" cy="1443450"/>
              </a:xfrm>
              <a:prstGeom prst="rect">
                <a:avLst/>
              </a:prstGeom>
            </p:spPr>
            <p:txBody>
              <a:bodyPr vert="horz" lIns="91440" tIns="45720" rIns="91440" bIns="45720" rtlCol="0">
                <a:normAutofit fontScale="92500"/>
              </a:bodyPr>
              <a:lstStyle/>
              <a:p>
                <a:r>
                  <a:rPr lang="es-CO" dirty="0"/>
                  <a:t>Supongamos que se tienen </a:t>
                </a:r>
                <a:r>
                  <a:rPr lang="es-CO" i="1" dirty="0"/>
                  <a:t>k </a:t>
                </a:r>
                <a:r>
                  <a:rPr lang="es-CO" dirty="0"/>
                  <a:t>poblaciones o tratamientos, independientes y con medias desconocidas </a:t>
                </a:r>
                <a14:m>
                  <m:oMath xmlns:m="http://schemas.openxmlformats.org/officeDocument/2006/math">
                    <m:sSub>
                      <m:sSubPr>
                        <m:ctrlPr>
                          <a:rPr lang="es-CO" i="1" dirty="0">
                            <a:latin typeface="Cambria Math" panose="02040503050406030204" pitchFamily="18" charset="0"/>
                          </a:rPr>
                        </m:ctrlPr>
                      </m:sSubPr>
                      <m:e>
                        <m:r>
                          <a:rPr lang="es-CO" i="1" dirty="0">
                            <a:latin typeface="Cambria Math" panose="02040503050406030204" pitchFamily="18" charset="0"/>
                          </a:rPr>
                          <m:t>𝜇</m:t>
                        </m:r>
                      </m:e>
                      <m:sub>
                        <m:r>
                          <a:rPr lang="es-CO" b="0" i="1" dirty="0" smtClean="0">
                            <a:latin typeface="Cambria Math" panose="02040503050406030204" pitchFamily="18" charset="0"/>
                          </a:rPr>
                          <m:t>1</m:t>
                        </m:r>
                      </m:sub>
                    </m:sSub>
                    <m:r>
                      <a:rPr lang="es-CO" b="0" i="1" dirty="0" smtClean="0">
                        <a:latin typeface="Cambria Math" panose="02040503050406030204" pitchFamily="18" charset="0"/>
                      </a:rPr>
                      <m:t>,</m:t>
                    </m:r>
                  </m:oMath>
                </a14:m>
                <a:r>
                  <a:rPr lang="es-CO" dirty="0"/>
                  <a:t> </a:t>
                </a:r>
                <a14:m>
                  <m:oMath xmlns:m="http://schemas.openxmlformats.org/officeDocument/2006/math">
                    <m:sSub>
                      <m:sSubPr>
                        <m:ctrlPr>
                          <a:rPr lang="es-CO" i="1" dirty="0">
                            <a:latin typeface="Cambria Math" panose="02040503050406030204" pitchFamily="18" charset="0"/>
                          </a:rPr>
                        </m:ctrlPr>
                      </m:sSubPr>
                      <m:e>
                        <m:r>
                          <a:rPr lang="es-CO" i="1" dirty="0">
                            <a:latin typeface="Cambria Math" panose="02040503050406030204" pitchFamily="18" charset="0"/>
                          </a:rPr>
                          <m:t>𝜇</m:t>
                        </m:r>
                      </m:e>
                      <m:sub>
                        <m:r>
                          <a:rPr lang="es-CO" b="0" i="1" dirty="0" smtClean="0">
                            <a:latin typeface="Cambria Math" panose="02040503050406030204" pitchFamily="18" charset="0"/>
                          </a:rPr>
                          <m:t>2</m:t>
                        </m:r>
                      </m:sub>
                    </m:sSub>
                  </m:oMath>
                </a14:m>
                <a:r>
                  <a:rPr lang="es-CO" i="1" dirty="0"/>
                  <a:t> </a:t>
                </a:r>
                <a:r>
                  <a:rPr lang="es-CO" dirty="0"/>
                  <a:t>, …, </a:t>
                </a:r>
                <a14:m>
                  <m:oMath xmlns:m="http://schemas.openxmlformats.org/officeDocument/2006/math">
                    <m:sSub>
                      <m:sSubPr>
                        <m:ctrlPr>
                          <a:rPr lang="es-CO" i="1" dirty="0">
                            <a:latin typeface="Cambria Math" panose="02040503050406030204" pitchFamily="18" charset="0"/>
                          </a:rPr>
                        </m:ctrlPr>
                      </m:sSubPr>
                      <m:e>
                        <m:r>
                          <a:rPr lang="es-CO" i="1" dirty="0">
                            <a:latin typeface="Cambria Math" panose="02040503050406030204" pitchFamily="18" charset="0"/>
                          </a:rPr>
                          <m:t>𝜇</m:t>
                        </m:r>
                      </m:e>
                      <m:sub>
                        <m:r>
                          <a:rPr lang="es-CO" b="0" i="1" dirty="0" smtClean="0">
                            <a:latin typeface="Cambria Math" panose="02040503050406030204" pitchFamily="18" charset="0"/>
                          </a:rPr>
                          <m:t>𝑘</m:t>
                        </m:r>
                      </m:sub>
                    </m:sSub>
                  </m:oMath>
                </a14:m>
                <a:r>
                  <a:rPr lang="es-CO" dirty="0"/>
                  <a:t>, así como varianzas también desconocidas pero que se suponen iguales </a:t>
                </a:r>
                <a14:m>
                  <m:oMath xmlns:m="http://schemas.openxmlformats.org/officeDocument/2006/math">
                    <m:sSubSup>
                      <m:sSubSupPr>
                        <m:ctrlPr>
                          <a:rPr lang="es-CO" i="1" smtClean="0">
                            <a:latin typeface="Cambria Math" panose="02040503050406030204" pitchFamily="18" charset="0"/>
                          </a:rPr>
                        </m:ctrlPr>
                      </m:sSubSupPr>
                      <m:e>
                        <m:r>
                          <a:rPr lang="es-CO" i="1" dirty="0">
                            <a:latin typeface="Cambria Math" panose="02040503050406030204" pitchFamily="18" charset="0"/>
                          </a:rPr>
                          <m:t>𝜎</m:t>
                        </m:r>
                      </m:e>
                      <m:sub>
                        <m:r>
                          <a:rPr lang="es-CO" b="0" i="1" smtClean="0">
                            <a:latin typeface="Cambria Math" panose="02040503050406030204" pitchFamily="18" charset="0"/>
                          </a:rPr>
                          <m:t>1</m:t>
                        </m:r>
                      </m:sub>
                      <m:sup>
                        <m:r>
                          <a:rPr lang="es-CO" b="0" i="1" smtClean="0">
                            <a:latin typeface="Cambria Math" panose="02040503050406030204" pitchFamily="18" charset="0"/>
                          </a:rPr>
                          <m:t>2</m:t>
                        </m:r>
                      </m:sup>
                    </m:sSubSup>
                  </m:oMath>
                </a14:m>
                <a:r>
                  <a:rPr lang="es-CO" dirty="0"/>
                  <a:t>= </a:t>
                </a:r>
                <a14:m>
                  <m:oMath xmlns:m="http://schemas.openxmlformats.org/officeDocument/2006/math">
                    <m:sSubSup>
                      <m:sSubSupPr>
                        <m:ctrlPr>
                          <a:rPr lang="es-CO" i="1">
                            <a:latin typeface="Cambria Math" panose="02040503050406030204" pitchFamily="18" charset="0"/>
                          </a:rPr>
                        </m:ctrlPr>
                      </m:sSubSupPr>
                      <m:e>
                        <m:r>
                          <a:rPr lang="es-CO" i="1" dirty="0">
                            <a:latin typeface="Cambria Math" panose="02040503050406030204" pitchFamily="18" charset="0"/>
                          </a:rPr>
                          <m:t>𝜎</m:t>
                        </m:r>
                      </m:e>
                      <m:sub>
                        <m:r>
                          <a:rPr lang="es-CO" b="0" i="1" dirty="0" smtClean="0">
                            <a:latin typeface="Cambria Math" panose="02040503050406030204" pitchFamily="18" charset="0"/>
                          </a:rPr>
                          <m:t>2</m:t>
                        </m:r>
                      </m:sub>
                      <m:sup>
                        <m:r>
                          <a:rPr lang="es-CO" i="1">
                            <a:latin typeface="Cambria Math" panose="02040503050406030204" pitchFamily="18" charset="0"/>
                          </a:rPr>
                          <m:t>2</m:t>
                        </m:r>
                      </m:sup>
                    </m:sSubSup>
                  </m:oMath>
                </a14:m>
                <a:r>
                  <a:rPr lang="es-CO" dirty="0"/>
                  <a:t> = … = </a:t>
                </a:r>
                <a14:m>
                  <m:oMath xmlns:m="http://schemas.openxmlformats.org/officeDocument/2006/math">
                    <m:sSubSup>
                      <m:sSubSupPr>
                        <m:ctrlPr>
                          <a:rPr lang="es-CO" i="1">
                            <a:latin typeface="Cambria Math" panose="02040503050406030204" pitchFamily="18" charset="0"/>
                          </a:rPr>
                        </m:ctrlPr>
                      </m:sSubSupPr>
                      <m:e>
                        <m:r>
                          <a:rPr lang="es-CO" i="1" dirty="0">
                            <a:latin typeface="Cambria Math" panose="02040503050406030204" pitchFamily="18" charset="0"/>
                          </a:rPr>
                          <m:t>𝜎</m:t>
                        </m:r>
                      </m:e>
                      <m:sub>
                        <m:r>
                          <a:rPr lang="es-CO" b="0" i="1" dirty="0" smtClean="0">
                            <a:latin typeface="Cambria Math" panose="02040503050406030204" pitchFamily="18" charset="0"/>
                          </a:rPr>
                          <m:t>𝑘</m:t>
                        </m:r>
                      </m:sub>
                      <m:sup>
                        <m:r>
                          <a:rPr lang="es-CO" i="1">
                            <a:latin typeface="Cambria Math" panose="02040503050406030204" pitchFamily="18" charset="0"/>
                          </a:rPr>
                          <m:t>2</m:t>
                        </m:r>
                      </m:sup>
                    </m:sSubSup>
                  </m:oMath>
                </a14:m>
                <a:r>
                  <a:rPr lang="es-CO" i="1" dirty="0"/>
                  <a:t> </a:t>
                </a:r>
                <a:r>
                  <a:rPr lang="es-CO" dirty="0"/>
                  <a:t>= </a:t>
                </a:r>
                <a14:m>
                  <m:oMath xmlns:m="http://schemas.openxmlformats.org/officeDocument/2006/math">
                    <m:sSup>
                      <m:sSupPr>
                        <m:ctrlPr>
                          <a:rPr lang="es-CO" i="1" smtClean="0">
                            <a:latin typeface="Cambria Math" panose="02040503050406030204" pitchFamily="18" charset="0"/>
                          </a:rPr>
                        </m:ctrlPr>
                      </m:sSupPr>
                      <m:e>
                        <m:r>
                          <a:rPr lang="es-CO" i="1" dirty="0">
                            <a:latin typeface="Cambria Math" panose="02040503050406030204" pitchFamily="18" charset="0"/>
                          </a:rPr>
                          <m:t>𝜎</m:t>
                        </m:r>
                      </m:e>
                      <m:sup>
                        <m:r>
                          <a:rPr lang="es-CO" b="0" i="1" smtClean="0">
                            <a:latin typeface="Cambria Math" panose="02040503050406030204" pitchFamily="18" charset="0"/>
                          </a:rPr>
                          <m:t>2</m:t>
                        </m:r>
                      </m:sup>
                    </m:sSup>
                  </m:oMath>
                </a14:m>
                <a:r>
                  <a:rPr lang="es-CO" dirty="0"/>
                  <a:t>. Las poblaciones pueden ser </a:t>
                </a:r>
                <a:r>
                  <a:rPr lang="es-CO" i="1" dirty="0"/>
                  <a:t>k </a:t>
                </a:r>
                <a:r>
                  <a:rPr lang="es-CO" dirty="0"/>
                  <a:t>métodos de producción, </a:t>
                </a:r>
                <a:r>
                  <a:rPr lang="es-CO" i="1" dirty="0"/>
                  <a:t>k </a:t>
                </a:r>
                <a:r>
                  <a:rPr lang="es-CO" dirty="0"/>
                  <a:t>tratamientos, </a:t>
                </a:r>
                <a:r>
                  <a:rPr lang="es-CO" i="1" dirty="0"/>
                  <a:t>k </a:t>
                </a:r>
                <a:r>
                  <a:rPr lang="es-CO" dirty="0"/>
                  <a:t>grupos, etc., y sus medias se refieren o son medidas en términos de la variable de respuesta.</a:t>
                </a:r>
                <a:endParaRPr lang="es-CO" i="1" dirty="0"/>
              </a:p>
            </p:txBody>
          </p:sp>
        </mc:Choice>
        <mc:Fallback xmlns="">
          <p:sp>
            <p:nvSpPr>
              <p:cNvPr id="10" name="CuadroTexto 9">
                <a:extLst>
                  <a:ext uri="{FF2B5EF4-FFF2-40B4-BE49-F238E27FC236}">
                    <a16:creationId xmlns:a16="http://schemas.microsoft.com/office/drawing/2014/main" id="{111779C5-6CEC-47CF-9DF3-9066F9640406}"/>
                  </a:ext>
                </a:extLst>
              </p:cNvPr>
              <p:cNvSpPr txBox="1">
                <a:spLocks noRot="1" noChangeAspect="1" noMove="1" noResize="1" noEditPoints="1" noAdjustHandles="1" noChangeArrowheads="1" noChangeShapeType="1" noTextEdit="1"/>
              </p:cNvSpPr>
              <p:nvPr/>
            </p:nvSpPr>
            <p:spPr>
              <a:xfrm>
                <a:off x="4132221" y="826970"/>
                <a:ext cx="7365269" cy="1443450"/>
              </a:xfrm>
              <a:prstGeom prst="rect">
                <a:avLst/>
              </a:prstGeom>
              <a:blipFill>
                <a:blip r:embed="rId3"/>
                <a:stretch>
                  <a:fillRect l="-579" t="-1695" b="-2966"/>
                </a:stretch>
              </a:blipFill>
            </p:spPr>
            <p:txBody>
              <a:bodyPr/>
              <a:lstStyle/>
              <a:p>
                <a:r>
                  <a:rPr lang="es-CO">
                    <a:noFill/>
                  </a:rPr>
                  <a:t> </a:t>
                </a:r>
              </a:p>
            </p:txBody>
          </p:sp>
        </mc:Fallback>
      </mc:AlternateContent>
      <p:sp>
        <p:nvSpPr>
          <p:cNvPr id="9" name="CuadroTexto 8">
            <a:extLst>
              <a:ext uri="{FF2B5EF4-FFF2-40B4-BE49-F238E27FC236}">
                <a16:creationId xmlns:a16="http://schemas.microsoft.com/office/drawing/2014/main" id="{29F1C2EE-67F9-49D1-AA41-856BA4E2E3F5}"/>
              </a:ext>
            </a:extLst>
          </p:cNvPr>
          <p:cNvSpPr txBox="1"/>
          <p:nvPr/>
        </p:nvSpPr>
        <p:spPr>
          <a:xfrm>
            <a:off x="4132221" y="2270420"/>
            <a:ext cx="7188197" cy="1076324"/>
          </a:xfrm>
          <a:prstGeom prst="rect">
            <a:avLst/>
          </a:prstGeom>
        </p:spPr>
        <p:txBody>
          <a:bodyPr vert="horz" lIns="91440" tIns="45720" rIns="91440" bIns="45720" rtlCol="0">
            <a:normAutofit fontScale="92500" lnSpcReduction="10000"/>
          </a:bodyPr>
          <a:lstStyle/>
          <a:p>
            <a:r>
              <a:rPr lang="es-CO" dirty="0"/>
              <a:t>Se decide realizar un experimento completamente al azar para comparar las poblaciones, en principio mediante la hipótesis de igualdad de medias. Los datos generados por un diseño completamente al azar para comparar dichas poblaciones se pueden escribir como en la tabla.</a:t>
            </a:r>
            <a:endParaRPr lang="es-CO" i="1" dirty="0"/>
          </a:p>
        </p:txBody>
      </p:sp>
      <p:pic>
        <p:nvPicPr>
          <p:cNvPr id="3" name="Imagen 2">
            <a:extLst>
              <a:ext uri="{FF2B5EF4-FFF2-40B4-BE49-F238E27FC236}">
                <a16:creationId xmlns:a16="http://schemas.microsoft.com/office/drawing/2014/main" id="{BB4E2BB8-FAD7-47CB-8EC2-3B7FBF458654}"/>
              </a:ext>
            </a:extLst>
          </p:cNvPr>
          <p:cNvPicPr>
            <a:picLocks noChangeAspect="1"/>
          </p:cNvPicPr>
          <p:nvPr/>
        </p:nvPicPr>
        <p:blipFill>
          <a:blip r:embed="rId4"/>
          <a:stretch>
            <a:fillRect/>
          </a:stretch>
        </p:blipFill>
        <p:spPr>
          <a:xfrm>
            <a:off x="5530806" y="3346744"/>
            <a:ext cx="4391025" cy="2066925"/>
          </a:xfrm>
          <a:prstGeom prst="rect">
            <a:avLst/>
          </a:prstGeom>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737A6956-DFAB-4861-867E-D30299AEE468}"/>
                  </a:ext>
                </a:extLst>
              </p:cNvPr>
              <p:cNvSpPr txBox="1"/>
              <p:nvPr/>
            </p:nvSpPr>
            <p:spPr>
              <a:xfrm>
                <a:off x="4132219" y="5294973"/>
                <a:ext cx="7188197" cy="1076323"/>
              </a:xfrm>
              <a:prstGeom prst="rect">
                <a:avLst/>
              </a:prstGeom>
            </p:spPr>
            <p:txBody>
              <a:bodyPr vert="horz" lIns="91440" tIns="45720" rIns="91440" bIns="45720" rtlCol="0">
                <a:normAutofit fontScale="85000" lnSpcReduction="10000"/>
              </a:bodyPr>
              <a:lstStyle/>
              <a:p>
                <a:pPr marL="285750" indent="-285750">
                  <a:buFont typeface="Arial" panose="020B0604020202020204" pitchFamily="34" charset="0"/>
                  <a:buChar char="•"/>
                </a:pPr>
                <a:r>
                  <a:rPr lang="es-CO" dirty="0"/>
                  <a:t>El elemento</a:t>
                </a:r>
                <a14:m>
                  <m:oMath xmlns:m="http://schemas.openxmlformats.org/officeDocument/2006/math">
                    <m:r>
                      <a:rPr lang="es-CO" i="1" dirty="0" smtClean="0">
                        <a:latin typeface="Cambria Math" panose="02040503050406030204" pitchFamily="18" charset="0"/>
                      </a:rPr>
                      <m:t> </m:t>
                    </m:r>
                    <m:r>
                      <a:rPr lang="es-CO" i="1" dirty="0" err="1" smtClean="0">
                        <a:latin typeface="Cambria Math" panose="02040503050406030204" pitchFamily="18" charset="0"/>
                      </a:rPr>
                      <m:t>𝑌</m:t>
                    </m:r>
                    <m:r>
                      <a:rPr lang="es-CO" i="1" dirty="0" err="1" smtClean="0">
                        <a:latin typeface="Cambria Math" panose="02040503050406030204" pitchFamily="18" charset="0"/>
                      </a:rPr>
                      <m:t>_</m:t>
                    </m:r>
                    <m:r>
                      <a:rPr lang="es-CO" i="1" dirty="0" err="1" smtClean="0">
                        <a:latin typeface="Cambria Math" panose="02040503050406030204" pitchFamily="18" charset="0"/>
                      </a:rPr>
                      <m:t>𝑖𝑗</m:t>
                    </m:r>
                    <m:r>
                      <a:rPr lang="es-CO" i="1" dirty="0" smtClean="0">
                        <a:latin typeface="Cambria Math" panose="02040503050406030204" pitchFamily="18" charset="0"/>
                      </a:rPr>
                      <m:t> </m:t>
                    </m:r>
                  </m:oMath>
                </a14:m>
                <a:r>
                  <a:rPr lang="es-CO" dirty="0"/>
                  <a:t>en esta tabla es la </a:t>
                </a:r>
                <a:r>
                  <a:rPr lang="es-CO" i="1" dirty="0"/>
                  <a:t>j</a:t>
                </a:r>
                <a:r>
                  <a:rPr lang="es-CO" dirty="0"/>
                  <a:t>-</a:t>
                </a:r>
                <a:r>
                  <a:rPr lang="es-CO" dirty="0" err="1"/>
                  <a:t>ésima</a:t>
                </a:r>
                <a:r>
                  <a:rPr lang="es-CO" dirty="0"/>
                  <a:t> observación que se hizo en el tratamiento </a:t>
                </a:r>
                <a:r>
                  <a:rPr lang="es-CO" i="1" dirty="0"/>
                  <a:t>i</a:t>
                </a:r>
              </a:p>
              <a:p>
                <a:endParaRPr lang="es-CO" i="1" dirty="0"/>
              </a:p>
              <a:p>
                <a:pPr marL="285750" indent="-285750">
                  <a:buFont typeface="Arial" panose="020B0604020202020204" pitchFamily="34" charset="0"/>
                  <a:buChar char="•"/>
                </a:pPr>
                <a:r>
                  <a:rPr lang="es-CO" b="1" dirty="0"/>
                  <a:t>Diseño balanceado: </a:t>
                </a:r>
                <a:r>
                  <a:rPr lang="es-CO" dirty="0"/>
                  <a:t>Es cuando se utiliza el mismo número de repeticiones en</a:t>
                </a:r>
              </a:p>
              <a:p>
                <a:r>
                  <a:rPr lang="es-CO" dirty="0"/>
                  <a:t>cada tratamiento.</a:t>
                </a:r>
                <a:endParaRPr lang="es-CO" i="1" dirty="0"/>
              </a:p>
            </p:txBody>
          </p:sp>
        </mc:Choice>
        <mc:Fallback xmlns="">
          <p:sp>
            <p:nvSpPr>
              <p:cNvPr id="8" name="CuadroTexto 7">
                <a:extLst>
                  <a:ext uri="{FF2B5EF4-FFF2-40B4-BE49-F238E27FC236}">
                    <a16:creationId xmlns:a16="http://schemas.microsoft.com/office/drawing/2014/main" id="{737A6956-DFAB-4861-867E-D30299AEE468}"/>
                  </a:ext>
                </a:extLst>
              </p:cNvPr>
              <p:cNvSpPr txBox="1">
                <a:spLocks noRot="1" noChangeAspect="1" noMove="1" noResize="1" noEditPoints="1" noAdjustHandles="1" noChangeArrowheads="1" noChangeShapeType="1" noTextEdit="1"/>
              </p:cNvSpPr>
              <p:nvPr/>
            </p:nvSpPr>
            <p:spPr>
              <a:xfrm>
                <a:off x="4132219" y="5294973"/>
                <a:ext cx="7188197" cy="1076323"/>
              </a:xfrm>
              <a:prstGeom prst="rect">
                <a:avLst/>
              </a:prstGeom>
              <a:blipFill>
                <a:blip r:embed="rId5"/>
                <a:stretch>
                  <a:fillRect l="-339" t="-3409"/>
                </a:stretch>
              </a:blipFill>
            </p:spPr>
            <p:txBody>
              <a:bodyPr/>
              <a:lstStyle/>
              <a:p>
                <a:r>
                  <a:rPr lang="es-CO">
                    <a:noFill/>
                  </a:rPr>
                  <a:t> </a:t>
                </a:r>
              </a:p>
            </p:txBody>
          </p:sp>
        </mc:Fallback>
      </mc:AlternateContent>
    </p:spTree>
    <p:extLst>
      <p:ext uri="{BB962C8B-B14F-4D97-AF65-F5344CB8AC3E}">
        <p14:creationId xmlns:p14="http://schemas.microsoft.com/office/powerpoint/2010/main" val="120017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r>
              <a:rPr lang="es-CO" sz="2600" dirty="0">
                <a:solidFill>
                  <a:srgbClr val="FFFFFF"/>
                </a:solidFill>
              </a:rPr>
              <a:t>El número de tratamientos k es determinado por el investigador</a:t>
            </a:r>
            <a:endParaRPr lang="es-CO"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111779C5-6CEC-47CF-9DF3-9066F9640406}"/>
              </a:ext>
            </a:extLst>
          </p:cNvPr>
          <p:cNvSpPr txBox="1"/>
          <p:nvPr/>
        </p:nvSpPr>
        <p:spPr>
          <a:xfrm>
            <a:off x="4132221" y="1450977"/>
            <a:ext cx="7365269" cy="3956045"/>
          </a:xfrm>
          <a:prstGeom prst="rect">
            <a:avLst/>
          </a:prstGeom>
        </p:spPr>
        <p:txBody>
          <a:bodyPr vert="horz" lIns="91440" tIns="45720" rIns="91440" bIns="45720" rtlCol="0">
            <a:normAutofit/>
          </a:bodyPr>
          <a:lstStyle/>
          <a:p>
            <a:r>
              <a:rPr lang="es-CO" dirty="0"/>
              <a:t>El número de tratamientos </a:t>
            </a:r>
            <a:r>
              <a:rPr lang="es-CO" i="1" dirty="0"/>
              <a:t>k </a:t>
            </a:r>
            <a:r>
              <a:rPr lang="es-CO" dirty="0"/>
              <a:t>es determinado por el investigador y depende del problema particular de que se trata. El número de observaciones por tratamiento (</a:t>
            </a:r>
            <a:r>
              <a:rPr lang="es-CO" i="1" dirty="0"/>
              <a:t>n</a:t>
            </a:r>
            <a:r>
              <a:rPr lang="es-CO" dirty="0"/>
              <a:t>) debe escogerse con base en la variabilidad que se espera observar en los datos, así como en la diferencia mínima que el experimentador considera que es importante detectar. Con este tipo de consideraciones, por lo general se recomiendan entre 5 y 30 mediciones en cada tratamiento. Por ejemplo, se usa </a:t>
            </a:r>
            <a:r>
              <a:rPr lang="es-CO" i="1" dirty="0"/>
              <a:t>n </a:t>
            </a:r>
            <a:r>
              <a:rPr lang="es-CO" dirty="0"/>
              <a:t>= 10 cuando las mediciones dentro de cada tratamiento tienen un comportamiento consistente (con poca dispersión). En el otro extremo, se recomienda </a:t>
            </a:r>
            <a:r>
              <a:rPr lang="es-CO" i="1" dirty="0"/>
              <a:t>n </a:t>
            </a:r>
            <a:r>
              <a:rPr lang="es-CO" dirty="0"/>
              <a:t>= 30 cuando las mediciones muestran bastante dispersión. Cuando es costoso o tardado realizar las pruebas para cada tratamiento se puede seleccionar un número menor de repeticiones, con lo cual sólo se podrán detectar diferencias grandes entre los tratamientos.</a:t>
            </a:r>
            <a:endParaRPr lang="es-CO" i="1" dirty="0"/>
          </a:p>
        </p:txBody>
      </p:sp>
    </p:spTree>
    <p:extLst>
      <p:ext uri="{BB962C8B-B14F-4D97-AF65-F5344CB8AC3E}">
        <p14:creationId xmlns:p14="http://schemas.microsoft.com/office/powerpoint/2010/main" val="386544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Modelo estadístico lineal</a:t>
            </a:r>
            <a:endParaRPr lang="es-CO" sz="26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111779C5-6CEC-47CF-9DF3-9066F9640406}"/>
                  </a:ext>
                </a:extLst>
              </p:cNvPr>
              <p:cNvSpPr txBox="1"/>
              <p:nvPr/>
            </p:nvSpPr>
            <p:spPr>
              <a:xfrm>
                <a:off x="4132221" y="888270"/>
                <a:ext cx="7365269" cy="870192"/>
              </a:xfrm>
              <a:prstGeom prst="rect">
                <a:avLst/>
              </a:prstGeom>
            </p:spPr>
            <p:txBody>
              <a:bodyPr vert="horz" lIns="91440" tIns="45720" rIns="91440" bIns="45720" rtlCol="0">
                <a:normAutofit/>
              </a:bodyPr>
              <a:lstStyle/>
              <a:p>
                <a:r>
                  <a:rPr lang="es-CO" sz="1600" dirty="0"/>
                  <a:t>Ahora las observaciones </a:t>
                </a:r>
                <a14:m>
                  <m:oMath xmlns:m="http://schemas.openxmlformats.org/officeDocument/2006/math">
                    <m:sSub>
                      <m:sSubPr>
                        <m:ctrlPr>
                          <a:rPr lang="es-CO" sz="1600" i="1" smtClean="0">
                            <a:latin typeface="Cambria Math" panose="02040503050406030204" pitchFamily="18" charset="0"/>
                          </a:rPr>
                        </m:ctrlPr>
                      </m:sSubPr>
                      <m:e>
                        <m:r>
                          <a:rPr lang="es-CO" sz="1600" b="0" i="1" smtClean="0">
                            <a:latin typeface="Cambria Math" panose="02040503050406030204" pitchFamily="18" charset="0"/>
                          </a:rPr>
                          <m:t>𝑌</m:t>
                        </m:r>
                      </m:e>
                      <m:sub>
                        <m:r>
                          <a:rPr lang="es-CO" sz="1600" b="0" i="1" smtClean="0">
                            <a:latin typeface="Cambria Math" panose="02040503050406030204" pitchFamily="18" charset="0"/>
                          </a:rPr>
                          <m:t>𝑖𝑗</m:t>
                        </m:r>
                      </m:sub>
                    </m:sSub>
                  </m:oMath>
                </a14:m>
                <a:r>
                  <a:rPr lang="es-CO" sz="1600" dirty="0"/>
                  <a:t> se podrán describir con el modelo estadístico lineal dado por: </a:t>
                </a:r>
              </a:p>
              <a:p>
                <a:endParaRPr lang="es-CO" i="1" dirty="0"/>
              </a:p>
            </p:txBody>
          </p:sp>
        </mc:Choice>
        <mc:Fallback xmlns="">
          <p:sp>
            <p:nvSpPr>
              <p:cNvPr id="10" name="CuadroTexto 9">
                <a:extLst>
                  <a:ext uri="{FF2B5EF4-FFF2-40B4-BE49-F238E27FC236}">
                    <a16:creationId xmlns:a16="http://schemas.microsoft.com/office/drawing/2014/main" id="{111779C5-6CEC-47CF-9DF3-9066F9640406}"/>
                  </a:ext>
                </a:extLst>
              </p:cNvPr>
              <p:cNvSpPr txBox="1">
                <a:spLocks noRot="1" noChangeAspect="1" noMove="1" noResize="1" noEditPoints="1" noAdjustHandles="1" noChangeArrowheads="1" noChangeShapeType="1" noTextEdit="1"/>
              </p:cNvSpPr>
              <p:nvPr/>
            </p:nvSpPr>
            <p:spPr>
              <a:xfrm>
                <a:off x="4132221" y="888270"/>
                <a:ext cx="7365269" cy="870192"/>
              </a:xfrm>
              <a:prstGeom prst="rect">
                <a:avLst/>
              </a:prstGeom>
              <a:blipFill>
                <a:blip r:embed="rId3"/>
                <a:stretch>
                  <a:fillRect l="-497" t="-1408"/>
                </a:stretch>
              </a:blipFill>
            </p:spPr>
            <p:txBody>
              <a:bodyPr/>
              <a:lstStyle/>
              <a:p>
                <a:r>
                  <a:rPr lang="es-CO">
                    <a:noFill/>
                  </a:rPr>
                  <a:t> </a:t>
                </a:r>
              </a:p>
            </p:txBody>
          </p:sp>
        </mc:Fallback>
      </mc:AlternateContent>
      <p:pic>
        <p:nvPicPr>
          <p:cNvPr id="3" name="Imagen 2">
            <a:extLst>
              <a:ext uri="{FF2B5EF4-FFF2-40B4-BE49-F238E27FC236}">
                <a16:creationId xmlns:a16="http://schemas.microsoft.com/office/drawing/2014/main" id="{521EC464-326C-420A-BCE8-4C7823653DBA}"/>
              </a:ext>
            </a:extLst>
          </p:cNvPr>
          <p:cNvPicPr>
            <a:picLocks noChangeAspect="1"/>
          </p:cNvPicPr>
          <p:nvPr/>
        </p:nvPicPr>
        <p:blipFill>
          <a:blip r:embed="rId4"/>
          <a:stretch>
            <a:fillRect/>
          </a:stretch>
        </p:blipFill>
        <p:spPr>
          <a:xfrm>
            <a:off x="6938555" y="1382642"/>
            <a:ext cx="1752600" cy="628650"/>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2267423-F572-433A-A505-96CAE871F5F3}"/>
                  </a:ext>
                </a:extLst>
              </p:cNvPr>
              <p:cNvSpPr txBox="1"/>
              <p:nvPr/>
            </p:nvSpPr>
            <p:spPr>
              <a:xfrm>
                <a:off x="4132221" y="1902786"/>
                <a:ext cx="7365269" cy="1676571"/>
              </a:xfrm>
              <a:prstGeom prst="rect">
                <a:avLst/>
              </a:prstGeom>
            </p:spPr>
            <p:txBody>
              <a:bodyPr vert="horz" lIns="91440" tIns="45720" rIns="91440" bIns="45720" rtlCol="0">
                <a:normAutofit fontScale="85000" lnSpcReduction="10000"/>
              </a:bodyPr>
              <a:lstStyle/>
              <a:p>
                <a:r>
                  <a:rPr lang="es-CO" dirty="0"/>
                  <a:t>donde </a:t>
                </a:r>
                <a14:m>
                  <m:oMath xmlns:m="http://schemas.openxmlformats.org/officeDocument/2006/math">
                    <m:r>
                      <a:rPr lang="es-CO" i="1" smtClean="0">
                        <a:latin typeface="Cambria Math" panose="02040503050406030204" pitchFamily="18" charset="0"/>
                      </a:rPr>
                      <m:t>µ</m:t>
                    </m:r>
                  </m:oMath>
                </a14:m>
                <a:r>
                  <a:rPr lang="es-CO" dirty="0"/>
                  <a:t> es el parámetro de escala común a todos los tratamientos, llamado </a:t>
                </a:r>
                <a:r>
                  <a:rPr lang="es-CO" i="1" dirty="0"/>
                  <a:t>media global</a:t>
                </a:r>
                <a:r>
                  <a:rPr lang="es-CO" dirty="0"/>
                  <a:t>,</a:t>
                </a:r>
                <a14:m>
                  <m:oMath xmlns:m="http://schemas.openxmlformats.org/officeDocument/2006/math">
                    <m:sSub>
                      <m:sSubPr>
                        <m:ctrlPr>
                          <a:rPr lang="es-CO" i="1" smtClean="0">
                            <a:latin typeface="Cambria Math" panose="02040503050406030204" pitchFamily="18" charset="0"/>
                          </a:rPr>
                        </m:ctrlPr>
                      </m:sSubPr>
                      <m:e>
                        <m:r>
                          <m:rPr>
                            <m:sty m:val="p"/>
                          </m:rPr>
                          <a:rPr lang="el-GR" i="1">
                            <a:latin typeface="Cambria Math" panose="02040503050406030204" pitchFamily="18" charset="0"/>
                          </a:rPr>
                          <m:t>τ</m:t>
                        </m:r>
                      </m:e>
                      <m:sub>
                        <m:r>
                          <a:rPr lang="es-CO" b="0" i="1" smtClean="0">
                            <a:latin typeface="Cambria Math" panose="02040503050406030204" pitchFamily="18" charset="0"/>
                          </a:rPr>
                          <m:t>𝑖</m:t>
                        </m:r>
                      </m:sub>
                    </m:sSub>
                  </m:oMath>
                </a14:m>
                <a:r>
                  <a:rPr lang="es-CO" dirty="0"/>
                  <a:t>; es un parámetro que mide el efecto del tratamiento </a:t>
                </a:r>
                <a:r>
                  <a:rPr lang="es-CO" i="1" dirty="0"/>
                  <a:t>i </a:t>
                </a:r>
                <a:r>
                  <a:rPr lang="es-CO" dirty="0"/>
                  <a:t>y </a:t>
                </a:r>
                <a14:m>
                  <m:oMath xmlns:m="http://schemas.openxmlformats.org/officeDocument/2006/math">
                    <m:sSub>
                      <m:sSubPr>
                        <m:ctrlPr>
                          <a:rPr lang="es-CO" i="1" smtClean="0">
                            <a:latin typeface="Cambria Math" panose="02040503050406030204" pitchFamily="18" charset="0"/>
                          </a:rPr>
                        </m:ctrlPr>
                      </m:sSubPr>
                      <m:e>
                        <m:r>
                          <m:rPr>
                            <m:sty m:val="p"/>
                          </m:rPr>
                          <a:rPr lang="el-GR" i="1">
                            <a:latin typeface="Cambria Math" panose="02040503050406030204" pitchFamily="18" charset="0"/>
                          </a:rPr>
                          <m:t>ε</m:t>
                        </m:r>
                      </m:e>
                      <m:sub>
                        <m:r>
                          <a:rPr lang="es-CO" b="0" i="1" smtClean="0">
                            <a:latin typeface="Cambria Math" panose="02040503050406030204" pitchFamily="18" charset="0"/>
                          </a:rPr>
                          <m:t>𝑖𝑗</m:t>
                        </m:r>
                      </m:sub>
                    </m:sSub>
                  </m:oMath>
                </a14:m>
                <a:r>
                  <a:rPr lang="es-CO" dirty="0"/>
                  <a:t>es el error atribuible a la medición </a:t>
                </a:r>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𝑌</m:t>
                        </m:r>
                      </m:e>
                      <m:sub>
                        <m:r>
                          <a:rPr lang="es-CO" i="1">
                            <a:latin typeface="Cambria Math" panose="02040503050406030204" pitchFamily="18" charset="0"/>
                          </a:rPr>
                          <m:t>𝑖𝑗</m:t>
                        </m:r>
                      </m:sub>
                    </m:sSub>
                  </m:oMath>
                </a14:m>
                <a:r>
                  <a:rPr lang="es-CO" dirty="0"/>
                  <a:t> . Este modelo implica que en el diseño completamente al azar actuarían a lo más dos fuentes de variabilidad: los </a:t>
                </a:r>
                <a:r>
                  <a:rPr lang="es-CO" i="1" dirty="0"/>
                  <a:t>tratamientos </a:t>
                </a:r>
                <a:r>
                  <a:rPr lang="es-CO" dirty="0"/>
                  <a:t>y el </a:t>
                </a:r>
                <a:r>
                  <a:rPr lang="es-CO" i="1" dirty="0"/>
                  <a:t>error aleatorio</a:t>
                </a:r>
                <a:r>
                  <a:rPr lang="es-CO" dirty="0"/>
                  <a:t>. La media global </a:t>
                </a:r>
                <a14:m>
                  <m:oMath xmlns:m="http://schemas.openxmlformats.org/officeDocument/2006/math">
                    <m:r>
                      <a:rPr lang="es-CO" i="1">
                        <a:latin typeface="Cambria Math" panose="02040503050406030204" pitchFamily="18" charset="0"/>
                      </a:rPr>
                      <m:t>µ</m:t>
                    </m:r>
                  </m:oMath>
                </a14:m>
                <a:r>
                  <a:rPr lang="es-CO" dirty="0"/>
                  <a:t> de la variable de respuesta no se considera una fuente de variabilidad por ser una constante común a todos los tratamientos, que hace las veces de punto de referencia con respecto al cual se comparan las respuestas medias de los tratamientos.</a:t>
                </a:r>
                <a:endParaRPr lang="es-CO" i="1" dirty="0"/>
              </a:p>
            </p:txBody>
          </p:sp>
        </mc:Choice>
        <mc:Fallback xmlns="">
          <p:sp>
            <p:nvSpPr>
              <p:cNvPr id="6" name="CuadroTexto 5">
                <a:extLst>
                  <a:ext uri="{FF2B5EF4-FFF2-40B4-BE49-F238E27FC236}">
                    <a16:creationId xmlns:a16="http://schemas.microsoft.com/office/drawing/2014/main" id="{32267423-F572-433A-A505-96CAE871F5F3}"/>
                  </a:ext>
                </a:extLst>
              </p:cNvPr>
              <p:cNvSpPr txBox="1">
                <a:spLocks noRot="1" noChangeAspect="1" noMove="1" noResize="1" noEditPoints="1" noAdjustHandles="1" noChangeArrowheads="1" noChangeShapeType="1" noTextEdit="1"/>
              </p:cNvSpPr>
              <p:nvPr/>
            </p:nvSpPr>
            <p:spPr>
              <a:xfrm>
                <a:off x="4132221" y="1902786"/>
                <a:ext cx="7365269" cy="1676571"/>
              </a:xfrm>
              <a:prstGeom prst="rect">
                <a:avLst/>
              </a:prstGeom>
              <a:blipFill>
                <a:blip r:embed="rId5"/>
                <a:stretch>
                  <a:fillRect l="-331" t="-1818" r="-497"/>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B4728B27-08DD-4827-BE04-ABBF8B61FDCA}"/>
              </a:ext>
            </a:extLst>
          </p:cNvPr>
          <p:cNvPicPr>
            <a:picLocks noChangeAspect="1"/>
          </p:cNvPicPr>
          <p:nvPr/>
        </p:nvPicPr>
        <p:blipFill>
          <a:blip r:embed="rId6"/>
          <a:stretch>
            <a:fillRect/>
          </a:stretch>
        </p:blipFill>
        <p:spPr>
          <a:xfrm>
            <a:off x="5497642" y="3474265"/>
            <a:ext cx="4634426" cy="2744887"/>
          </a:xfrm>
          <a:prstGeom prst="rect">
            <a:avLst/>
          </a:prstGeom>
        </p:spPr>
      </p:pic>
    </p:spTree>
    <p:extLst>
      <p:ext uri="{BB962C8B-B14F-4D97-AF65-F5344CB8AC3E}">
        <p14:creationId xmlns:p14="http://schemas.microsoft.com/office/powerpoint/2010/main" val="269463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ANOVA para el diseño completamente al azar (DCA)</a:t>
            </a:r>
            <a:endParaRPr lang="en-US" sz="2600" kern="1200" dirty="0">
              <a:solidFill>
                <a:srgbClr val="FFFFFF"/>
              </a:solidFill>
              <a:latin typeface="+mj-lt"/>
              <a:ea typeface="+mj-ea"/>
              <a:cs typeface="+mj-cs"/>
            </a:endParaRPr>
          </a:p>
        </p:txBody>
      </p:sp>
      <p:sp>
        <p:nvSpPr>
          <p:cNvPr id="6" name="CuadroTexto 5">
            <a:extLst>
              <a:ext uri="{FF2B5EF4-FFF2-40B4-BE49-F238E27FC236}">
                <a16:creationId xmlns:a16="http://schemas.microsoft.com/office/drawing/2014/main" id="{E3A57E74-A26F-4CA2-867E-C473B5F298D4}"/>
              </a:ext>
            </a:extLst>
          </p:cNvPr>
          <p:cNvSpPr txBox="1"/>
          <p:nvPr/>
        </p:nvSpPr>
        <p:spPr>
          <a:xfrm>
            <a:off x="4032514" y="633046"/>
            <a:ext cx="7365269" cy="2593866"/>
          </a:xfrm>
          <a:prstGeom prst="rect">
            <a:avLst/>
          </a:prstGeom>
        </p:spPr>
        <p:txBody>
          <a:bodyPr vert="horz" lIns="91440" tIns="45720" rIns="91440" bIns="45720" rtlCol="0">
            <a:normAutofit fontScale="92500" lnSpcReduction="10000"/>
          </a:bodyPr>
          <a:lstStyle/>
          <a:p>
            <a:r>
              <a:rPr lang="es-CO" dirty="0"/>
              <a:t>El </a:t>
            </a:r>
            <a:r>
              <a:rPr lang="es-CO" i="1" dirty="0"/>
              <a:t>análisis de varianza </a:t>
            </a:r>
            <a:r>
              <a:rPr lang="es-CO" dirty="0"/>
              <a:t>(ANOVA) es la técnica central en el análisis de datos experimentales. La idea general de esta técnica es separar la variación total en las partes con las que contribuye cada fuente de variación en el experimento. En el caso del DCA se separan la variabilidad debida a los tratamientos y la debida al error. Cuando la primera predomina “claramente” sobre la segunda, es cuando se concluye que los tratamientos tienen efecto (figura b), o dicho de otra manera, las medias son diferentes. Cuando los tratamientos no dominan contribuyen igual o menos que el error, por lo que se concluye que las medias son iguales (figura </a:t>
            </a:r>
            <a:r>
              <a:rPr lang="es-CO" i="1" dirty="0"/>
              <a:t>a</a:t>
            </a:r>
            <a:r>
              <a:rPr lang="es-CO" dirty="0"/>
              <a:t>). Antes de comenzar con el análisis del DCA se introduce alguna notación que simplifica la escritura de las expresiones involucradas en dicho análisis.</a:t>
            </a:r>
            <a:endParaRPr lang="es-CO" i="1" dirty="0"/>
          </a:p>
        </p:txBody>
      </p:sp>
      <p:pic>
        <p:nvPicPr>
          <p:cNvPr id="3" name="Imagen 2">
            <a:extLst>
              <a:ext uri="{FF2B5EF4-FFF2-40B4-BE49-F238E27FC236}">
                <a16:creationId xmlns:a16="http://schemas.microsoft.com/office/drawing/2014/main" id="{DABA500A-BEE0-41BB-A4CB-7A67D68BE5F4}"/>
              </a:ext>
            </a:extLst>
          </p:cNvPr>
          <p:cNvPicPr>
            <a:picLocks noChangeAspect="1"/>
          </p:cNvPicPr>
          <p:nvPr/>
        </p:nvPicPr>
        <p:blipFill>
          <a:blip r:embed="rId3"/>
          <a:stretch>
            <a:fillRect/>
          </a:stretch>
        </p:blipFill>
        <p:spPr>
          <a:xfrm>
            <a:off x="4445831" y="3235571"/>
            <a:ext cx="5936127" cy="2593866"/>
          </a:xfrm>
          <a:prstGeom prst="rect">
            <a:avLst/>
          </a:prstGeom>
        </p:spPr>
      </p:pic>
    </p:spTree>
    <p:extLst>
      <p:ext uri="{BB962C8B-B14F-4D97-AF65-F5344CB8AC3E}">
        <p14:creationId xmlns:p14="http://schemas.microsoft.com/office/powerpoint/2010/main" val="395050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Notación de puntos</a:t>
            </a:r>
            <a:endParaRPr lang="en-US" sz="2600" kern="1200" dirty="0">
              <a:solidFill>
                <a:srgbClr val="FFFFFF"/>
              </a:solidFill>
              <a:latin typeface="+mj-lt"/>
              <a:ea typeface="+mj-ea"/>
              <a:cs typeface="+mj-cs"/>
            </a:endParaRPr>
          </a:p>
        </p:txBody>
      </p:sp>
      <p:sp>
        <p:nvSpPr>
          <p:cNvPr id="6" name="CuadroTexto 5">
            <a:extLst>
              <a:ext uri="{FF2B5EF4-FFF2-40B4-BE49-F238E27FC236}">
                <a16:creationId xmlns:a16="http://schemas.microsoft.com/office/drawing/2014/main" id="{E3A57E74-A26F-4CA2-867E-C473B5F298D4}"/>
              </a:ext>
            </a:extLst>
          </p:cNvPr>
          <p:cNvSpPr txBox="1"/>
          <p:nvPr/>
        </p:nvSpPr>
        <p:spPr>
          <a:xfrm>
            <a:off x="4032514" y="1264472"/>
            <a:ext cx="7365269" cy="942536"/>
          </a:xfrm>
          <a:prstGeom prst="rect">
            <a:avLst/>
          </a:prstGeom>
        </p:spPr>
        <p:txBody>
          <a:bodyPr vert="horz" lIns="91440" tIns="45720" rIns="91440" bIns="45720" rtlCol="0">
            <a:normAutofit/>
          </a:bodyPr>
          <a:lstStyle/>
          <a:p>
            <a:r>
              <a:rPr lang="es-CO" dirty="0"/>
              <a:t>Sirve para representar de manera abreviada cantidades numéricas que se pueden calcular a partir de los datos experimentales</a:t>
            </a:r>
            <a:endParaRPr lang="es-CO" i="1" dirty="0"/>
          </a:p>
        </p:txBody>
      </p:sp>
      <p:pic>
        <p:nvPicPr>
          <p:cNvPr id="4" name="Imagen 3">
            <a:extLst>
              <a:ext uri="{FF2B5EF4-FFF2-40B4-BE49-F238E27FC236}">
                <a16:creationId xmlns:a16="http://schemas.microsoft.com/office/drawing/2014/main" id="{4E9090DE-7946-4BEF-9FDF-A091B359E9A1}"/>
              </a:ext>
            </a:extLst>
          </p:cNvPr>
          <p:cNvPicPr>
            <a:picLocks noChangeAspect="1"/>
          </p:cNvPicPr>
          <p:nvPr/>
        </p:nvPicPr>
        <p:blipFill>
          <a:blip r:embed="rId3"/>
          <a:stretch>
            <a:fillRect/>
          </a:stretch>
        </p:blipFill>
        <p:spPr>
          <a:xfrm>
            <a:off x="5029967" y="3170428"/>
            <a:ext cx="5524500" cy="1362075"/>
          </a:xfrm>
          <a:prstGeom prst="rect">
            <a:avLst/>
          </a:prstGeom>
        </p:spPr>
      </p:pic>
    </p:spTree>
    <p:extLst>
      <p:ext uri="{BB962C8B-B14F-4D97-AF65-F5344CB8AC3E}">
        <p14:creationId xmlns:p14="http://schemas.microsoft.com/office/powerpoint/2010/main" val="188688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ANOVA</a:t>
            </a:r>
            <a:endParaRPr lang="en-US" sz="2600" kern="1200" dirty="0">
              <a:solidFill>
                <a:srgbClr val="FFFFFF"/>
              </a:solidFill>
              <a:latin typeface="+mj-lt"/>
              <a:ea typeface="+mj-ea"/>
              <a:cs typeface="+mj-cs"/>
            </a:endParaRPr>
          </a:p>
        </p:txBody>
      </p:sp>
      <p:sp>
        <p:nvSpPr>
          <p:cNvPr id="6" name="CuadroTexto 5">
            <a:extLst>
              <a:ext uri="{FF2B5EF4-FFF2-40B4-BE49-F238E27FC236}">
                <a16:creationId xmlns:a16="http://schemas.microsoft.com/office/drawing/2014/main" id="{E3A57E74-A26F-4CA2-867E-C473B5F298D4}"/>
              </a:ext>
            </a:extLst>
          </p:cNvPr>
          <p:cNvSpPr txBox="1"/>
          <p:nvPr/>
        </p:nvSpPr>
        <p:spPr>
          <a:xfrm>
            <a:off x="4187258" y="793204"/>
            <a:ext cx="7365269" cy="942536"/>
          </a:xfrm>
          <a:prstGeom prst="rect">
            <a:avLst/>
          </a:prstGeom>
        </p:spPr>
        <p:txBody>
          <a:bodyPr vert="horz" lIns="91440" tIns="45720" rIns="91440" bIns="45720" rtlCol="0">
            <a:normAutofit fontScale="92500"/>
          </a:bodyPr>
          <a:lstStyle/>
          <a:p>
            <a:r>
              <a:rPr lang="es-CO" dirty="0"/>
              <a:t>El objetivo del análisis de varianza en el DCA es probar la hipótesis de igualdad de</a:t>
            </a:r>
          </a:p>
          <a:p>
            <a:r>
              <a:rPr lang="es-CO" dirty="0"/>
              <a:t>los tratamientos con respecto a la media de la correspondiente variable de respuesta:</a:t>
            </a:r>
            <a:endParaRPr lang="es-CO" i="1" dirty="0"/>
          </a:p>
        </p:txBody>
      </p:sp>
      <p:pic>
        <p:nvPicPr>
          <p:cNvPr id="3" name="Imagen 2">
            <a:extLst>
              <a:ext uri="{FF2B5EF4-FFF2-40B4-BE49-F238E27FC236}">
                <a16:creationId xmlns:a16="http://schemas.microsoft.com/office/drawing/2014/main" id="{D727AFAF-325C-437D-8CAC-9555454416ED}"/>
              </a:ext>
            </a:extLst>
          </p:cNvPr>
          <p:cNvPicPr>
            <a:picLocks noChangeAspect="1"/>
          </p:cNvPicPr>
          <p:nvPr/>
        </p:nvPicPr>
        <p:blipFill>
          <a:blip r:embed="rId3"/>
          <a:stretch>
            <a:fillRect/>
          </a:stretch>
        </p:blipFill>
        <p:spPr>
          <a:xfrm>
            <a:off x="6331604" y="1736831"/>
            <a:ext cx="3076575" cy="962025"/>
          </a:xfrm>
          <a:prstGeom prst="rect">
            <a:avLst/>
          </a:prstGeom>
        </p:spPr>
      </p:pic>
      <p:sp>
        <p:nvSpPr>
          <p:cNvPr id="8" name="CuadroTexto 7">
            <a:extLst>
              <a:ext uri="{FF2B5EF4-FFF2-40B4-BE49-F238E27FC236}">
                <a16:creationId xmlns:a16="http://schemas.microsoft.com/office/drawing/2014/main" id="{53023DE1-31D8-45BF-8113-970AEA5EF4CB}"/>
              </a:ext>
            </a:extLst>
          </p:cNvPr>
          <p:cNvSpPr txBox="1"/>
          <p:nvPr/>
        </p:nvSpPr>
        <p:spPr>
          <a:xfrm>
            <a:off x="4187258" y="2872776"/>
            <a:ext cx="7365269" cy="556224"/>
          </a:xfrm>
          <a:prstGeom prst="rect">
            <a:avLst/>
          </a:prstGeom>
        </p:spPr>
        <p:txBody>
          <a:bodyPr vert="horz" lIns="91440" tIns="45720" rIns="91440" bIns="45720" rtlCol="0">
            <a:normAutofit/>
          </a:bodyPr>
          <a:lstStyle/>
          <a:p>
            <a:r>
              <a:rPr lang="es-CO" dirty="0"/>
              <a:t>la cual se puede escribir en forma equivalente como:</a:t>
            </a:r>
            <a:endParaRPr lang="es-CO" i="1" dirty="0"/>
          </a:p>
        </p:txBody>
      </p:sp>
      <p:pic>
        <p:nvPicPr>
          <p:cNvPr id="5" name="Imagen 4">
            <a:extLst>
              <a:ext uri="{FF2B5EF4-FFF2-40B4-BE49-F238E27FC236}">
                <a16:creationId xmlns:a16="http://schemas.microsoft.com/office/drawing/2014/main" id="{6F9E60D7-CB1C-45F6-93D5-2F664BBF6872}"/>
              </a:ext>
            </a:extLst>
          </p:cNvPr>
          <p:cNvPicPr>
            <a:picLocks noChangeAspect="1"/>
          </p:cNvPicPr>
          <p:nvPr/>
        </p:nvPicPr>
        <p:blipFill>
          <a:blip r:embed="rId4"/>
          <a:stretch>
            <a:fillRect/>
          </a:stretch>
        </p:blipFill>
        <p:spPr>
          <a:xfrm>
            <a:off x="6441141" y="3658515"/>
            <a:ext cx="2857500" cy="1009650"/>
          </a:xfrm>
          <a:prstGeom prst="rect">
            <a:avLst/>
          </a:prstGeom>
        </p:spPr>
      </p:pic>
      <p:sp>
        <p:nvSpPr>
          <p:cNvPr id="10" name="CuadroTexto 9">
            <a:extLst>
              <a:ext uri="{FF2B5EF4-FFF2-40B4-BE49-F238E27FC236}">
                <a16:creationId xmlns:a16="http://schemas.microsoft.com/office/drawing/2014/main" id="{C3825B90-6555-4334-8C7D-BB4CA71121B1}"/>
              </a:ext>
            </a:extLst>
          </p:cNvPr>
          <p:cNvSpPr txBox="1"/>
          <p:nvPr/>
        </p:nvSpPr>
        <p:spPr>
          <a:xfrm>
            <a:off x="4187256" y="4929733"/>
            <a:ext cx="7365269" cy="1513929"/>
          </a:xfrm>
          <a:prstGeom prst="rect">
            <a:avLst/>
          </a:prstGeom>
        </p:spPr>
        <p:txBody>
          <a:bodyPr vert="horz" lIns="91440" tIns="45720" rIns="91440" bIns="45720" rtlCol="0">
            <a:normAutofit/>
          </a:bodyPr>
          <a:lstStyle/>
          <a:p>
            <a:r>
              <a:rPr lang="es-CO" dirty="0"/>
              <a:t>donde t</a:t>
            </a:r>
            <a:r>
              <a:rPr lang="es-CO" i="1" dirty="0"/>
              <a:t>i </a:t>
            </a:r>
            <a:r>
              <a:rPr lang="es-CO" dirty="0"/>
              <a:t>es el efecto del tratamiento </a:t>
            </a:r>
            <a:r>
              <a:rPr lang="es-CO" i="1" dirty="0"/>
              <a:t>i </a:t>
            </a:r>
            <a:r>
              <a:rPr lang="es-CO" dirty="0"/>
              <a:t>sobre la variable de respuesta. Si se acepta </a:t>
            </a:r>
            <a:r>
              <a:rPr lang="es-CO" i="1" dirty="0"/>
              <a:t>H</a:t>
            </a:r>
            <a:r>
              <a:rPr lang="es-CO" dirty="0"/>
              <a:t>0 se confirma que los efectos sobre la respuesta de los </a:t>
            </a:r>
            <a:r>
              <a:rPr lang="es-CO" i="1" dirty="0"/>
              <a:t>k </a:t>
            </a:r>
            <a:r>
              <a:rPr lang="es-CO" dirty="0"/>
              <a:t>tratamientos son estadísticamente nulos (iguales a cero), y en caso de rechazar se estaría concluyendo que al menos un efecto es diferente de cero.</a:t>
            </a:r>
            <a:endParaRPr lang="es-CO" i="1" dirty="0"/>
          </a:p>
        </p:txBody>
      </p:sp>
    </p:spTree>
    <p:extLst>
      <p:ext uri="{BB962C8B-B14F-4D97-AF65-F5344CB8AC3E}">
        <p14:creationId xmlns:p14="http://schemas.microsoft.com/office/powerpoint/2010/main" val="963156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ANOVA para el DCA</a:t>
            </a:r>
            <a:endParaRPr lang="en-US"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C3825B90-6555-4334-8C7D-BB4CA71121B1}"/>
              </a:ext>
            </a:extLst>
          </p:cNvPr>
          <p:cNvSpPr txBox="1"/>
          <p:nvPr/>
        </p:nvSpPr>
        <p:spPr>
          <a:xfrm>
            <a:off x="4187256" y="4929733"/>
            <a:ext cx="7365269" cy="1513929"/>
          </a:xfrm>
          <a:prstGeom prst="rect">
            <a:avLst/>
          </a:prstGeom>
        </p:spPr>
        <p:txBody>
          <a:bodyPr vert="horz" lIns="91440" tIns="45720" rIns="91440" bIns="45720" rtlCol="0">
            <a:normAutofit/>
          </a:bodyPr>
          <a:lstStyle/>
          <a:p>
            <a:r>
              <a:rPr lang="es-CO" dirty="0"/>
              <a:t>donde t</a:t>
            </a:r>
            <a:r>
              <a:rPr lang="es-CO" i="1" dirty="0"/>
              <a:t>i </a:t>
            </a:r>
            <a:r>
              <a:rPr lang="es-CO" dirty="0"/>
              <a:t>es el efecto del tratamiento </a:t>
            </a:r>
            <a:r>
              <a:rPr lang="es-CO" i="1" dirty="0"/>
              <a:t>i </a:t>
            </a:r>
            <a:r>
              <a:rPr lang="es-CO" dirty="0"/>
              <a:t>sobre la variable de respuesta. Si se acepta </a:t>
            </a:r>
            <a:r>
              <a:rPr lang="es-CO" i="1" dirty="0"/>
              <a:t>H</a:t>
            </a:r>
            <a:r>
              <a:rPr lang="es-CO" dirty="0"/>
              <a:t>0 se confirma que los efectos sobre la respuesta de los </a:t>
            </a:r>
            <a:r>
              <a:rPr lang="es-CO" i="1" dirty="0"/>
              <a:t>k </a:t>
            </a:r>
            <a:r>
              <a:rPr lang="es-CO" dirty="0"/>
              <a:t>tratamientos son estadísticamente nulos (iguales a cero), y en caso de rechazar se estaría concluyendo que al menos un efecto es diferente de cero.</a:t>
            </a:r>
            <a:endParaRPr lang="es-CO" i="1" dirty="0"/>
          </a:p>
        </p:txBody>
      </p:sp>
      <p:pic>
        <p:nvPicPr>
          <p:cNvPr id="4" name="Imagen 3">
            <a:extLst>
              <a:ext uri="{FF2B5EF4-FFF2-40B4-BE49-F238E27FC236}">
                <a16:creationId xmlns:a16="http://schemas.microsoft.com/office/drawing/2014/main" id="{62B09218-FF04-471A-ABB7-0384A229741E}"/>
              </a:ext>
            </a:extLst>
          </p:cNvPr>
          <p:cNvPicPr>
            <a:picLocks noChangeAspect="1"/>
          </p:cNvPicPr>
          <p:nvPr/>
        </p:nvPicPr>
        <p:blipFill>
          <a:blip r:embed="rId3"/>
          <a:stretch>
            <a:fillRect/>
          </a:stretch>
        </p:blipFill>
        <p:spPr>
          <a:xfrm>
            <a:off x="3448817" y="584835"/>
            <a:ext cx="8686800" cy="2600325"/>
          </a:xfrm>
          <a:prstGeom prst="rect">
            <a:avLst/>
          </a:prstGeom>
        </p:spPr>
      </p:pic>
    </p:spTree>
    <p:extLst>
      <p:ext uri="{BB962C8B-B14F-4D97-AF65-F5344CB8AC3E}">
        <p14:creationId xmlns:p14="http://schemas.microsoft.com/office/powerpoint/2010/main" val="305499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 3</a:t>
            </a:r>
            <a:endParaRPr lang="es-CO"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111779C5-6CEC-47CF-9DF3-9066F9640406}"/>
              </a:ext>
            </a:extLst>
          </p:cNvPr>
          <p:cNvSpPr txBox="1"/>
          <p:nvPr/>
        </p:nvSpPr>
        <p:spPr>
          <a:xfrm>
            <a:off x="4132221" y="1243479"/>
            <a:ext cx="7365269" cy="2185521"/>
          </a:xfrm>
          <a:prstGeom prst="rect">
            <a:avLst/>
          </a:prstGeom>
        </p:spPr>
        <p:txBody>
          <a:bodyPr vert="horz" lIns="91440" tIns="45720" rIns="91440" bIns="45720" rtlCol="0">
            <a:normAutofit fontScale="92500" lnSpcReduction="20000"/>
          </a:bodyPr>
          <a:lstStyle/>
          <a:p>
            <a:r>
              <a:rPr lang="es-CO" b="1" dirty="0"/>
              <a:t>Comparación de cuatro tipos de cuero. </a:t>
            </a:r>
            <a:r>
              <a:rPr lang="es-CO" dirty="0"/>
              <a:t>Un fabricante de calzado desea mejorar la calidad de las suelas, las cuales se pueden hacer con uno de los cuatro tipos de cuero </a:t>
            </a:r>
            <a:r>
              <a:rPr lang="es-CO" i="1" dirty="0"/>
              <a:t>A</a:t>
            </a:r>
            <a:r>
              <a:rPr lang="es-CO" dirty="0"/>
              <a:t>, </a:t>
            </a:r>
            <a:r>
              <a:rPr lang="es-CO" i="1" dirty="0"/>
              <a:t>B</a:t>
            </a:r>
            <a:r>
              <a:rPr lang="es-CO" dirty="0"/>
              <a:t>, </a:t>
            </a:r>
            <a:r>
              <a:rPr lang="es-CO" i="1" dirty="0"/>
              <a:t>C </a:t>
            </a:r>
            <a:r>
              <a:rPr lang="es-CO" dirty="0"/>
              <a:t>y </a:t>
            </a:r>
            <a:r>
              <a:rPr lang="es-CO" i="1" dirty="0"/>
              <a:t>D </a:t>
            </a:r>
            <a:r>
              <a:rPr lang="es-CO" dirty="0"/>
              <a:t>disponibles en el mercado. Para ello, prueba los cueros con una máquina que hace pasar los zapatos por una superficie abrasiva; la suela de éstos se desgasta al pasarla por dicha superficie. Como criterio de desgaste se usa la pérdida de peso después de un número fijo de ciclos. Se prueban en orden aleatorio 24 zapatos, seis de cada tipo de cuero. Al hacer las pruebas en orden completamente al azar se evitan sesgos y las mediciones en un tipo de cuero resultan independientes de las demás. Los datos (en miligramos) sobre el desgaste de cada tipo de cuero se muestran en la tabla.</a:t>
            </a:r>
            <a:endParaRPr lang="es-CO" i="1" dirty="0"/>
          </a:p>
        </p:txBody>
      </p:sp>
      <p:pic>
        <p:nvPicPr>
          <p:cNvPr id="4" name="Imagen 3">
            <a:extLst>
              <a:ext uri="{FF2B5EF4-FFF2-40B4-BE49-F238E27FC236}">
                <a16:creationId xmlns:a16="http://schemas.microsoft.com/office/drawing/2014/main" id="{FF6CCB7B-0D67-4D47-AFB6-CA51AD8BF93B}"/>
              </a:ext>
            </a:extLst>
          </p:cNvPr>
          <p:cNvPicPr>
            <a:picLocks noChangeAspect="1"/>
          </p:cNvPicPr>
          <p:nvPr/>
        </p:nvPicPr>
        <p:blipFill>
          <a:blip r:embed="rId3"/>
          <a:stretch>
            <a:fillRect/>
          </a:stretch>
        </p:blipFill>
        <p:spPr>
          <a:xfrm>
            <a:off x="4485867" y="3850445"/>
            <a:ext cx="6657975" cy="1295400"/>
          </a:xfrm>
          <a:prstGeom prst="rect">
            <a:avLst/>
          </a:prstGeom>
        </p:spPr>
      </p:pic>
    </p:spTree>
    <p:extLst>
      <p:ext uri="{BB962C8B-B14F-4D97-AF65-F5344CB8AC3E}">
        <p14:creationId xmlns:p14="http://schemas.microsoft.com/office/powerpoint/2010/main" val="245087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49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Definición: Tratamientos</a:t>
            </a:r>
          </a:p>
        </p:txBody>
      </p:sp>
      <p:pic>
        <p:nvPicPr>
          <p:cNvPr id="5" name="Imagen 4">
            <a:extLst>
              <a:ext uri="{FF2B5EF4-FFF2-40B4-BE49-F238E27FC236}">
                <a16:creationId xmlns:a16="http://schemas.microsoft.com/office/drawing/2014/main" id="{B3FCC5D3-1D11-4E49-8548-D19FACD000F9}"/>
              </a:ext>
            </a:extLst>
          </p:cNvPr>
          <p:cNvPicPr>
            <a:picLocks noChangeAspect="1"/>
          </p:cNvPicPr>
          <p:nvPr/>
        </p:nvPicPr>
        <p:blipFill>
          <a:blip r:embed="rId3"/>
          <a:stretch>
            <a:fillRect/>
          </a:stretch>
        </p:blipFill>
        <p:spPr>
          <a:xfrm>
            <a:off x="4038600" y="1834553"/>
            <a:ext cx="7188199" cy="2048637"/>
          </a:xfrm>
          <a:prstGeom prst="rect">
            <a:avLst/>
          </a:prstGeom>
        </p:spPr>
      </p:pic>
      <p:sp>
        <p:nvSpPr>
          <p:cNvPr id="10" name="CuadroTexto 9">
            <a:extLst>
              <a:ext uri="{FF2B5EF4-FFF2-40B4-BE49-F238E27FC236}">
                <a16:creationId xmlns:a16="http://schemas.microsoft.com/office/drawing/2014/main" id="{111779C5-6CEC-47CF-9DF3-9066F9640406}"/>
              </a:ext>
            </a:extLst>
          </p:cNvPr>
          <p:cNvSpPr txBox="1"/>
          <p:nvPr/>
        </p:nvSpPr>
        <p:spPr>
          <a:xfrm>
            <a:off x="4038600" y="4020457"/>
            <a:ext cx="7188199" cy="215650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s-CO" dirty="0"/>
              <a:t>Los diferentes valores que se asignan a cada factor estudiado en un diseño experimental se llaman </a:t>
            </a:r>
            <a:r>
              <a:rPr lang="es-CO" i="1" dirty="0"/>
              <a:t>niveles</a:t>
            </a:r>
            <a:r>
              <a:rPr lang="es-CO" dirty="0"/>
              <a:t>. Una combinación de niveles de todos los factores estudiados se llama </a:t>
            </a:r>
            <a:r>
              <a:rPr lang="es-CO" i="1" dirty="0"/>
              <a:t>tratamiento </a:t>
            </a:r>
            <a:r>
              <a:rPr lang="es-CO" dirty="0"/>
              <a:t>o </a:t>
            </a:r>
            <a:r>
              <a:rPr lang="es-CO" i="1" dirty="0"/>
              <a:t>punto de diseño</a:t>
            </a:r>
            <a:r>
              <a:rPr lang="es-CO" dirty="0"/>
              <a:t>. Por ejemplo, si en un experimento se estudia la influencia de la velocidad y la temperatura, y se decide probar cada una en dos niveles, entonces cada combinación de niveles (velocidad, temperatura) es un tratamiento. En este caso habría cuatro tratamientos, como se muestra en la tabla. Es necesario probar cada tratamiento y obtener el correspondiente valor de </a:t>
            </a:r>
            <a:r>
              <a:rPr lang="es-CO" i="1" dirty="0"/>
              <a:t>y</a:t>
            </a:r>
            <a:r>
              <a:rPr lang="es-CO" dirty="0"/>
              <a:t>.</a:t>
            </a:r>
            <a:endParaRPr lang="es-CO" i="1" dirty="0"/>
          </a:p>
        </p:txBody>
      </p:sp>
    </p:spTree>
    <p:extLst>
      <p:ext uri="{BB962C8B-B14F-4D97-AF65-F5344CB8AC3E}">
        <p14:creationId xmlns:p14="http://schemas.microsoft.com/office/powerpoint/2010/main" val="2172234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Diseño de bloques completos al azar</a:t>
            </a:r>
            <a:endParaRPr lang="en-US"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C3825B90-6555-4334-8C7D-BB4CA71121B1}"/>
              </a:ext>
            </a:extLst>
          </p:cNvPr>
          <p:cNvSpPr txBox="1"/>
          <p:nvPr/>
        </p:nvSpPr>
        <p:spPr>
          <a:xfrm>
            <a:off x="4297083" y="517572"/>
            <a:ext cx="7365269" cy="2368502"/>
          </a:xfrm>
          <a:prstGeom prst="rect">
            <a:avLst/>
          </a:prstGeom>
        </p:spPr>
        <p:txBody>
          <a:bodyPr vert="horz" lIns="91440" tIns="45720" rIns="91440" bIns="45720" rtlCol="0">
            <a:normAutofit/>
          </a:bodyPr>
          <a:lstStyle/>
          <a:p>
            <a:r>
              <a:rPr lang="es-CO" dirty="0"/>
              <a:t>Cuando se quieren comparar ciertos tratamientos o estudiar el efecto de un factor, es deseable que las posibles diferencias se deban principalmente al factor de interés y no a otros factores que no se consideran en el estudio. Cuando esto no ocurre y existen otros factores que no se controlan o nulifican para hacer la comparación, las conclusiones podrían ser afectadas sensiblemente</a:t>
            </a:r>
            <a:endParaRPr lang="es-CO" i="1" dirty="0"/>
          </a:p>
        </p:txBody>
      </p:sp>
      <p:sp>
        <p:nvSpPr>
          <p:cNvPr id="7" name="CuadroTexto 6">
            <a:extLst>
              <a:ext uri="{FF2B5EF4-FFF2-40B4-BE49-F238E27FC236}">
                <a16:creationId xmlns:a16="http://schemas.microsoft.com/office/drawing/2014/main" id="{FB569079-6EFD-4A61-BDFE-6FC661ACF0B9}"/>
              </a:ext>
            </a:extLst>
          </p:cNvPr>
          <p:cNvSpPr txBox="1"/>
          <p:nvPr/>
        </p:nvSpPr>
        <p:spPr>
          <a:xfrm>
            <a:off x="4297082" y="2930549"/>
            <a:ext cx="7365269" cy="2870175"/>
          </a:xfrm>
          <a:prstGeom prst="rect">
            <a:avLst/>
          </a:prstGeom>
        </p:spPr>
        <p:txBody>
          <a:bodyPr vert="horz" lIns="91440" tIns="45720" rIns="91440" bIns="45720" rtlCol="0">
            <a:normAutofit/>
          </a:bodyPr>
          <a:lstStyle/>
          <a:p>
            <a:pPr marL="285750" indent="-285750">
              <a:buFont typeface="Arial" panose="020B0604020202020204" pitchFamily="34" charset="0"/>
              <a:buChar char="•"/>
            </a:pPr>
            <a:r>
              <a:rPr lang="es-CO" b="1" dirty="0"/>
              <a:t>Factores de bloque: </a:t>
            </a:r>
            <a:r>
              <a:rPr lang="es-CO" dirty="0"/>
              <a:t>Son las variables adicionales al factor de interés que se incorporan de manera explícita en un experimento comparativo para no sesgar la comparación.</a:t>
            </a:r>
          </a:p>
          <a:p>
            <a:pPr marL="285750" indent="-285750">
              <a:buFont typeface="Arial" panose="020B0604020202020204" pitchFamily="34" charset="0"/>
              <a:buChar char="•"/>
            </a:pPr>
            <a:r>
              <a:rPr lang="es-CO" b="1" dirty="0"/>
              <a:t>Fuentes de variabilidad:</a:t>
            </a:r>
            <a:r>
              <a:rPr lang="es-CO" dirty="0"/>
              <a:t> Son los factores que provocan la variabilidad en los datos.• Si son varios tratamientos (cuatro o más), entonces éste es un punto favorable para reducir el número de réplicas.</a:t>
            </a:r>
          </a:p>
          <a:p>
            <a:pPr marL="285750" indent="-285750">
              <a:buFont typeface="Arial" panose="020B0604020202020204" pitchFamily="34" charset="0"/>
              <a:buChar char="•"/>
            </a:pPr>
            <a:r>
              <a:rPr lang="es-CO" dirty="0"/>
              <a:t>En un diseño en bloques completos al azar (DBCA) se consideran tres fuentes de variabilidad: </a:t>
            </a:r>
            <a:r>
              <a:rPr lang="es-CO" b="1" dirty="0"/>
              <a:t>el factor de tratamientos, el factor de bloque y el error aleatorio</a:t>
            </a:r>
          </a:p>
        </p:txBody>
      </p:sp>
    </p:spTree>
    <p:extLst>
      <p:ext uri="{BB962C8B-B14F-4D97-AF65-F5344CB8AC3E}">
        <p14:creationId xmlns:p14="http://schemas.microsoft.com/office/powerpoint/2010/main" val="211909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Modelo estadístico</a:t>
            </a:r>
            <a:endParaRPr lang="en-US"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C3825B90-6555-4334-8C7D-BB4CA71121B1}"/>
              </a:ext>
            </a:extLst>
          </p:cNvPr>
          <p:cNvSpPr txBox="1"/>
          <p:nvPr/>
        </p:nvSpPr>
        <p:spPr>
          <a:xfrm>
            <a:off x="4297083" y="517572"/>
            <a:ext cx="7365269" cy="1239791"/>
          </a:xfrm>
          <a:prstGeom prst="rect">
            <a:avLst/>
          </a:prstGeom>
        </p:spPr>
        <p:txBody>
          <a:bodyPr vert="horz" lIns="91440" tIns="45720" rIns="91440" bIns="45720" rtlCol="0">
            <a:normAutofit/>
          </a:bodyPr>
          <a:lstStyle/>
          <a:p>
            <a:r>
              <a:rPr lang="es-CO" dirty="0"/>
              <a:t>Cuando se decide utilizar un DBCA, el experimentador piensa que cada medición será el resultado del efecto del tratamiento donde se encuentre, del efecto del bloque al que pertenece y de cierto error que se espera sea aleatorio. El modelo estadístico para este diseño está dado por:</a:t>
            </a:r>
            <a:endParaRPr lang="es-CO" i="1" dirty="0"/>
          </a:p>
        </p:txBody>
      </p:sp>
      <p:pic>
        <p:nvPicPr>
          <p:cNvPr id="3" name="Imagen 2">
            <a:extLst>
              <a:ext uri="{FF2B5EF4-FFF2-40B4-BE49-F238E27FC236}">
                <a16:creationId xmlns:a16="http://schemas.microsoft.com/office/drawing/2014/main" id="{CF1BC5AF-123F-4017-B662-E08B01F84810}"/>
              </a:ext>
            </a:extLst>
          </p:cNvPr>
          <p:cNvPicPr>
            <a:picLocks noChangeAspect="1"/>
          </p:cNvPicPr>
          <p:nvPr/>
        </p:nvPicPr>
        <p:blipFill>
          <a:blip r:embed="rId3"/>
          <a:stretch>
            <a:fillRect/>
          </a:stretch>
        </p:blipFill>
        <p:spPr>
          <a:xfrm>
            <a:off x="6216697" y="1827260"/>
            <a:ext cx="3305175" cy="895350"/>
          </a:xfrm>
          <a:prstGeom prst="rect">
            <a:avLst/>
          </a:prstGeom>
        </p:spPr>
      </p:pic>
      <p:pic>
        <p:nvPicPr>
          <p:cNvPr id="4" name="Imagen 3">
            <a:extLst>
              <a:ext uri="{FF2B5EF4-FFF2-40B4-BE49-F238E27FC236}">
                <a16:creationId xmlns:a16="http://schemas.microsoft.com/office/drawing/2014/main" id="{F6AE9AEC-B705-4558-B442-28E1B8F5D591}"/>
              </a:ext>
            </a:extLst>
          </p:cNvPr>
          <p:cNvPicPr>
            <a:picLocks noChangeAspect="1"/>
          </p:cNvPicPr>
          <p:nvPr/>
        </p:nvPicPr>
        <p:blipFill>
          <a:blip r:embed="rId4"/>
          <a:stretch>
            <a:fillRect/>
          </a:stretch>
        </p:blipFill>
        <p:spPr>
          <a:xfrm>
            <a:off x="4887959" y="3414712"/>
            <a:ext cx="5962650" cy="2362200"/>
          </a:xfrm>
          <a:prstGeom prst="rect">
            <a:avLst/>
          </a:prstGeom>
        </p:spPr>
      </p:pic>
    </p:spTree>
    <p:extLst>
      <p:ext uri="{BB962C8B-B14F-4D97-AF65-F5344CB8AC3E}">
        <p14:creationId xmlns:p14="http://schemas.microsoft.com/office/powerpoint/2010/main" val="20623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Análisis de varianza</a:t>
            </a:r>
            <a:endParaRPr lang="en-US"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C3825B90-6555-4334-8C7D-BB4CA71121B1}"/>
              </a:ext>
            </a:extLst>
          </p:cNvPr>
          <p:cNvSpPr txBox="1"/>
          <p:nvPr/>
        </p:nvSpPr>
        <p:spPr>
          <a:xfrm>
            <a:off x="4297083" y="517572"/>
            <a:ext cx="7365269" cy="1239791"/>
          </a:xfrm>
          <a:prstGeom prst="rect">
            <a:avLst/>
          </a:prstGeom>
        </p:spPr>
        <p:txBody>
          <a:bodyPr vert="horz" lIns="91440" tIns="45720" rIns="91440" bIns="45720" rtlCol="0">
            <a:normAutofit/>
          </a:bodyPr>
          <a:lstStyle/>
          <a:p>
            <a:r>
              <a:rPr lang="es-CO" dirty="0"/>
              <a:t>Se controlan dos fuentes de variación: el factor de tratamientos y el factor de bloque.</a:t>
            </a:r>
            <a:endParaRPr lang="es-CO" i="1" dirty="0"/>
          </a:p>
        </p:txBody>
      </p:sp>
      <p:pic>
        <p:nvPicPr>
          <p:cNvPr id="5" name="Imagen 4">
            <a:extLst>
              <a:ext uri="{FF2B5EF4-FFF2-40B4-BE49-F238E27FC236}">
                <a16:creationId xmlns:a16="http://schemas.microsoft.com/office/drawing/2014/main" id="{53BD8AAD-F13D-4B5F-8558-BA155144BC1F}"/>
              </a:ext>
            </a:extLst>
          </p:cNvPr>
          <p:cNvPicPr>
            <a:picLocks noChangeAspect="1"/>
          </p:cNvPicPr>
          <p:nvPr/>
        </p:nvPicPr>
        <p:blipFill>
          <a:blip r:embed="rId3"/>
          <a:stretch>
            <a:fillRect/>
          </a:stretch>
        </p:blipFill>
        <p:spPr>
          <a:xfrm>
            <a:off x="4155429" y="1838318"/>
            <a:ext cx="7648575" cy="2924175"/>
          </a:xfrm>
          <a:prstGeom prst="rect">
            <a:avLst/>
          </a:prstGeom>
        </p:spPr>
      </p:pic>
      <p:pic>
        <p:nvPicPr>
          <p:cNvPr id="6" name="Imagen 5">
            <a:extLst>
              <a:ext uri="{FF2B5EF4-FFF2-40B4-BE49-F238E27FC236}">
                <a16:creationId xmlns:a16="http://schemas.microsoft.com/office/drawing/2014/main" id="{983F63F6-6D61-4FEB-99DD-BF8A6EBA75C0}"/>
              </a:ext>
            </a:extLst>
          </p:cNvPr>
          <p:cNvPicPr>
            <a:picLocks noChangeAspect="1"/>
          </p:cNvPicPr>
          <p:nvPr/>
        </p:nvPicPr>
        <p:blipFill>
          <a:blip r:embed="rId4"/>
          <a:stretch>
            <a:fillRect/>
          </a:stretch>
        </p:blipFill>
        <p:spPr>
          <a:xfrm>
            <a:off x="8301691" y="1137467"/>
            <a:ext cx="2905125" cy="847725"/>
          </a:xfrm>
          <a:prstGeom prst="rect">
            <a:avLst/>
          </a:prstGeom>
        </p:spPr>
      </p:pic>
      <p:pic>
        <p:nvPicPr>
          <p:cNvPr id="7" name="Imagen 6">
            <a:extLst>
              <a:ext uri="{FF2B5EF4-FFF2-40B4-BE49-F238E27FC236}">
                <a16:creationId xmlns:a16="http://schemas.microsoft.com/office/drawing/2014/main" id="{26C0B72C-0670-49EC-A52A-42AD303185B7}"/>
              </a:ext>
            </a:extLst>
          </p:cNvPr>
          <p:cNvPicPr>
            <a:picLocks noChangeAspect="1"/>
          </p:cNvPicPr>
          <p:nvPr/>
        </p:nvPicPr>
        <p:blipFill>
          <a:blip r:embed="rId5"/>
          <a:stretch>
            <a:fillRect/>
          </a:stretch>
        </p:blipFill>
        <p:spPr>
          <a:xfrm>
            <a:off x="4297083" y="1200137"/>
            <a:ext cx="3019425" cy="781050"/>
          </a:xfrm>
          <a:prstGeom prst="rect">
            <a:avLst/>
          </a:prstGeom>
        </p:spPr>
      </p:pic>
      <p:pic>
        <p:nvPicPr>
          <p:cNvPr id="8" name="Imagen 7">
            <a:extLst>
              <a:ext uri="{FF2B5EF4-FFF2-40B4-BE49-F238E27FC236}">
                <a16:creationId xmlns:a16="http://schemas.microsoft.com/office/drawing/2014/main" id="{5BE594BF-91B9-4586-93B0-953803C64BAB}"/>
              </a:ext>
            </a:extLst>
          </p:cNvPr>
          <p:cNvPicPr>
            <a:picLocks noChangeAspect="1"/>
          </p:cNvPicPr>
          <p:nvPr/>
        </p:nvPicPr>
        <p:blipFill>
          <a:blip r:embed="rId6"/>
          <a:stretch>
            <a:fillRect/>
          </a:stretch>
        </p:blipFill>
        <p:spPr>
          <a:xfrm>
            <a:off x="5021226" y="4762493"/>
            <a:ext cx="2013557" cy="2013557"/>
          </a:xfrm>
          <a:prstGeom prst="rect">
            <a:avLst/>
          </a:prstGeom>
        </p:spPr>
      </p:pic>
      <p:pic>
        <p:nvPicPr>
          <p:cNvPr id="9" name="Imagen 8">
            <a:extLst>
              <a:ext uri="{FF2B5EF4-FFF2-40B4-BE49-F238E27FC236}">
                <a16:creationId xmlns:a16="http://schemas.microsoft.com/office/drawing/2014/main" id="{6D6C08CC-3569-4ABF-90BB-DEF2D6ACDB59}"/>
              </a:ext>
            </a:extLst>
          </p:cNvPr>
          <p:cNvPicPr>
            <a:picLocks noChangeAspect="1"/>
          </p:cNvPicPr>
          <p:nvPr/>
        </p:nvPicPr>
        <p:blipFill>
          <a:blip r:embed="rId7"/>
          <a:stretch>
            <a:fillRect/>
          </a:stretch>
        </p:blipFill>
        <p:spPr>
          <a:xfrm>
            <a:off x="7294263" y="5614984"/>
            <a:ext cx="2543175" cy="390525"/>
          </a:xfrm>
          <a:prstGeom prst="rect">
            <a:avLst/>
          </a:prstGeom>
        </p:spPr>
      </p:pic>
    </p:spTree>
    <p:extLst>
      <p:ext uri="{BB962C8B-B14F-4D97-AF65-F5344CB8AC3E}">
        <p14:creationId xmlns:p14="http://schemas.microsoft.com/office/powerpoint/2010/main" val="365984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a:t>
            </a:r>
            <a:endParaRPr lang="en-US"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C3825B90-6555-4334-8C7D-BB4CA71121B1}"/>
              </a:ext>
            </a:extLst>
          </p:cNvPr>
          <p:cNvSpPr txBox="1"/>
          <p:nvPr/>
        </p:nvSpPr>
        <p:spPr>
          <a:xfrm>
            <a:off x="4297083" y="203242"/>
            <a:ext cx="7365269" cy="1239791"/>
          </a:xfrm>
          <a:prstGeom prst="rect">
            <a:avLst/>
          </a:prstGeom>
        </p:spPr>
        <p:txBody>
          <a:bodyPr vert="horz" lIns="91440" tIns="45720" rIns="91440" bIns="45720" rtlCol="0">
            <a:normAutofit/>
          </a:bodyPr>
          <a:lstStyle/>
          <a:p>
            <a:r>
              <a:rPr lang="es-CO" dirty="0"/>
              <a:t>comparación de cuatro métodos de ensamble, ahora se va a controlar activamente en el experimento a los operadores que realizarán el ensamble, lo que da lugar al siguiente diseño en bloques completos al azar.</a:t>
            </a:r>
            <a:endParaRPr lang="es-CO" i="1" dirty="0"/>
          </a:p>
        </p:txBody>
      </p:sp>
      <p:pic>
        <p:nvPicPr>
          <p:cNvPr id="3" name="Imagen 2">
            <a:extLst>
              <a:ext uri="{FF2B5EF4-FFF2-40B4-BE49-F238E27FC236}">
                <a16:creationId xmlns:a16="http://schemas.microsoft.com/office/drawing/2014/main" id="{3B0624DF-567A-4F1B-B5FF-8AED78CF8165}"/>
              </a:ext>
            </a:extLst>
          </p:cNvPr>
          <p:cNvPicPr>
            <a:picLocks noChangeAspect="1"/>
          </p:cNvPicPr>
          <p:nvPr/>
        </p:nvPicPr>
        <p:blipFill>
          <a:blip r:embed="rId3"/>
          <a:stretch>
            <a:fillRect/>
          </a:stretch>
        </p:blipFill>
        <p:spPr>
          <a:xfrm>
            <a:off x="5675960" y="1142995"/>
            <a:ext cx="4057650" cy="2000250"/>
          </a:xfrm>
          <a:prstGeom prst="rect">
            <a:avLst/>
          </a:prstGeom>
        </p:spPr>
      </p:pic>
      <p:sp>
        <p:nvSpPr>
          <p:cNvPr id="11" name="CuadroTexto 10">
            <a:extLst>
              <a:ext uri="{FF2B5EF4-FFF2-40B4-BE49-F238E27FC236}">
                <a16:creationId xmlns:a16="http://schemas.microsoft.com/office/drawing/2014/main" id="{BE03F3BE-DF4C-4314-B4A6-769F9ACCDDE8}"/>
              </a:ext>
            </a:extLst>
          </p:cNvPr>
          <p:cNvSpPr txBox="1"/>
          <p:nvPr/>
        </p:nvSpPr>
        <p:spPr>
          <a:xfrm>
            <a:off x="4303763" y="3082375"/>
            <a:ext cx="7365269" cy="560929"/>
          </a:xfrm>
          <a:prstGeom prst="rect">
            <a:avLst/>
          </a:prstGeom>
        </p:spPr>
        <p:txBody>
          <a:bodyPr vert="horz" lIns="91440" tIns="45720" rIns="91440" bIns="45720" rtlCol="0">
            <a:normAutofit/>
          </a:bodyPr>
          <a:lstStyle/>
          <a:p>
            <a:r>
              <a:rPr lang="es-CO" dirty="0"/>
              <a:t>Variable de respuesta son los minutos en que se realiza el ensamble.</a:t>
            </a:r>
            <a:endParaRPr lang="es-CO" i="1" dirty="0"/>
          </a:p>
        </p:txBody>
      </p:sp>
      <p:pic>
        <p:nvPicPr>
          <p:cNvPr id="4" name="Imagen 3">
            <a:extLst>
              <a:ext uri="{FF2B5EF4-FFF2-40B4-BE49-F238E27FC236}">
                <a16:creationId xmlns:a16="http://schemas.microsoft.com/office/drawing/2014/main" id="{4535A688-C976-4B99-A8A3-8A61D7DADE2F}"/>
              </a:ext>
            </a:extLst>
          </p:cNvPr>
          <p:cNvPicPr>
            <a:picLocks noChangeAspect="1"/>
          </p:cNvPicPr>
          <p:nvPr/>
        </p:nvPicPr>
        <p:blipFill>
          <a:blip r:embed="rId4"/>
          <a:stretch>
            <a:fillRect/>
          </a:stretch>
        </p:blipFill>
        <p:spPr>
          <a:xfrm>
            <a:off x="5811017" y="3407564"/>
            <a:ext cx="3962400" cy="781050"/>
          </a:xfrm>
          <a:prstGeom prst="rect">
            <a:avLst/>
          </a:prstGeom>
        </p:spPr>
      </p:pic>
      <p:pic>
        <p:nvPicPr>
          <p:cNvPr id="8" name="Imagen 7">
            <a:extLst>
              <a:ext uri="{FF2B5EF4-FFF2-40B4-BE49-F238E27FC236}">
                <a16:creationId xmlns:a16="http://schemas.microsoft.com/office/drawing/2014/main" id="{FDCFD743-6F86-4642-86A8-74DD5013653A}"/>
              </a:ext>
            </a:extLst>
          </p:cNvPr>
          <p:cNvPicPr>
            <a:picLocks noChangeAspect="1"/>
          </p:cNvPicPr>
          <p:nvPr/>
        </p:nvPicPr>
        <p:blipFill>
          <a:blip r:embed="rId5"/>
          <a:stretch>
            <a:fillRect/>
          </a:stretch>
        </p:blipFill>
        <p:spPr>
          <a:xfrm>
            <a:off x="4163192" y="4434525"/>
            <a:ext cx="7258050" cy="1876425"/>
          </a:xfrm>
          <a:prstGeom prst="rect">
            <a:avLst/>
          </a:prstGeom>
        </p:spPr>
      </p:pic>
    </p:spTree>
    <p:extLst>
      <p:ext uri="{BB962C8B-B14F-4D97-AF65-F5344CB8AC3E}">
        <p14:creationId xmlns:p14="http://schemas.microsoft.com/office/powerpoint/2010/main" val="3039375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a:t>
            </a:r>
            <a:endParaRPr lang="en-US" sz="2600" kern="1200" dirty="0">
              <a:solidFill>
                <a:srgbClr val="FFFFFF"/>
              </a:solidFill>
              <a:latin typeface="+mj-lt"/>
              <a:ea typeface="+mj-ea"/>
              <a:cs typeface="+mj-cs"/>
            </a:endParaRPr>
          </a:p>
        </p:txBody>
      </p:sp>
      <p:pic>
        <p:nvPicPr>
          <p:cNvPr id="5" name="Imagen 4">
            <a:extLst>
              <a:ext uri="{FF2B5EF4-FFF2-40B4-BE49-F238E27FC236}">
                <a16:creationId xmlns:a16="http://schemas.microsoft.com/office/drawing/2014/main" id="{2BA7F348-53EB-4A13-A90F-A36B50D55A0E}"/>
              </a:ext>
            </a:extLst>
          </p:cNvPr>
          <p:cNvPicPr>
            <a:picLocks noChangeAspect="1"/>
          </p:cNvPicPr>
          <p:nvPr/>
        </p:nvPicPr>
        <p:blipFill>
          <a:blip r:embed="rId3"/>
          <a:stretch>
            <a:fillRect/>
          </a:stretch>
        </p:blipFill>
        <p:spPr>
          <a:xfrm>
            <a:off x="4042352" y="352413"/>
            <a:ext cx="7620000" cy="4610100"/>
          </a:xfrm>
          <a:prstGeom prst="rect">
            <a:avLst/>
          </a:prstGeom>
        </p:spPr>
      </p:pic>
      <p:pic>
        <p:nvPicPr>
          <p:cNvPr id="6" name="Imagen 5">
            <a:extLst>
              <a:ext uri="{FF2B5EF4-FFF2-40B4-BE49-F238E27FC236}">
                <a16:creationId xmlns:a16="http://schemas.microsoft.com/office/drawing/2014/main" id="{4FB1E908-BBBF-48D7-8F54-327106B50170}"/>
              </a:ext>
            </a:extLst>
          </p:cNvPr>
          <p:cNvPicPr>
            <a:picLocks noChangeAspect="1"/>
          </p:cNvPicPr>
          <p:nvPr/>
        </p:nvPicPr>
        <p:blipFill>
          <a:blip r:embed="rId4"/>
          <a:stretch>
            <a:fillRect/>
          </a:stretch>
        </p:blipFill>
        <p:spPr>
          <a:xfrm>
            <a:off x="4948223" y="4962513"/>
            <a:ext cx="5505450" cy="1323975"/>
          </a:xfrm>
          <a:prstGeom prst="rect">
            <a:avLst/>
          </a:prstGeom>
        </p:spPr>
      </p:pic>
    </p:spTree>
    <p:extLst>
      <p:ext uri="{BB962C8B-B14F-4D97-AF65-F5344CB8AC3E}">
        <p14:creationId xmlns:p14="http://schemas.microsoft.com/office/powerpoint/2010/main" val="349198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Diseño en cuadro latino</a:t>
            </a:r>
            <a:endParaRPr lang="en-US" sz="2600" kern="1200" dirty="0">
              <a:solidFill>
                <a:srgbClr val="FFFFFF"/>
              </a:solidFill>
              <a:latin typeface="+mj-lt"/>
              <a:ea typeface="+mj-ea"/>
              <a:cs typeface="+mj-cs"/>
            </a:endParaRPr>
          </a:p>
        </p:txBody>
      </p:sp>
      <p:sp>
        <p:nvSpPr>
          <p:cNvPr id="7" name="CuadroTexto 6">
            <a:extLst>
              <a:ext uri="{FF2B5EF4-FFF2-40B4-BE49-F238E27FC236}">
                <a16:creationId xmlns:a16="http://schemas.microsoft.com/office/drawing/2014/main" id="{716E9967-5527-4481-ADB8-FC942FD3144E}"/>
              </a:ext>
            </a:extLst>
          </p:cNvPr>
          <p:cNvSpPr txBox="1"/>
          <p:nvPr/>
        </p:nvSpPr>
        <p:spPr>
          <a:xfrm>
            <a:off x="4297083" y="203242"/>
            <a:ext cx="7365269" cy="2052633"/>
          </a:xfrm>
          <a:prstGeom prst="rect">
            <a:avLst/>
          </a:prstGeom>
        </p:spPr>
        <p:txBody>
          <a:bodyPr vert="horz" lIns="91440" tIns="45720" rIns="91440" bIns="45720" rtlCol="0">
            <a:normAutofit/>
          </a:bodyPr>
          <a:lstStyle/>
          <a:p>
            <a:r>
              <a:rPr lang="es-CO" dirty="0"/>
              <a:t>Diseño en el que se controlan dos factores de bloque y uno de tratamientos; los tres factores tienen la misma cantidad de niveles. Los tratamientos se</a:t>
            </a:r>
          </a:p>
          <a:p>
            <a:r>
              <a:rPr lang="es-CO" dirty="0"/>
              <a:t>representan por letras latinas y se distribuyen en forma adecuada en un cuadro.</a:t>
            </a:r>
          </a:p>
          <a:p>
            <a:endParaRPr lang="es-CO" dirty="0"/>
          </a:p>
          <a:p>
            <a:r>
              <a:rPr lang="es-CO" dirty="0"/>
              <a:t>El modelo estadístico para describir el comportamiento de las observaciones está dado por</a:t>
            </a:r>
          </a:p>
          <a:p>
            <a:endParaRPr lang="es-CO" i="1" dirty="0"/>
          </a:p>
        </p:txBody>
      </p:sp>
      <p:pic>
        <p:nvPicPr>
          <p:cNvPr id="3" name="Imagen 2">
            <a:extLst>
              <a:ext uri="{FF2B5EF4-FFF2-40B4-BE49-F238E27FC236}">
                <a16:creationId xmlns:a16="http://schemas.microsoft.com/office/drawing/2014/main" id="{025C996D-CC80-4EC1-BA68-0F83C44A8A58}"/>
              </a:ext>
            </a:extLst>
          </p:cNvPr>
          <p:cNvPicPr>
            <a:picLocks noChangeAspect="1"/>
          </p:cNvPicPr>
          <p:nvPr/>
        </p:nvPicPr>
        <p:blipFill>
          <a:blip r:embed="rId3"/>
          <a:stretch>
            <a:fillRect/>
          </a:stretch>
        </p:blipFill>
        <p:spPr>
          <a:xfrm>
            <a:off x="4188767" y="3386177"/>
            <a:ext cx="7581900" cy="3400425"/>
          </a:xfrm>
          <a:prstGeom prst="rect">
            <a:avLst/>
          </a:prstGeom>
        </p:spPr>
      </p:pic>
      <p:pic>
        <p:nvPicPr>
          <p:cNvPr id="4" name="Imagen 3">
            <a:extLst>
              <a:ext uri="{FF2B5EF4-FFF2-40B4-BE49-F238E27FC236}">
                <a16:creationId xmlns:a16="http://schemas.microsoft.com/office/drawing/2014/main" id="{17D7C26E-9418-4CFE-990C-17AF8FACC3F9}"/>
              </a:ext>
            </a:extLst>
          </p:cNvPr>
          <p:cNvPicPr>
            <a:picLocks noChangeAspect="1"/>
          </p:cNvPicPr>
          <p:nvPr/>
        </p:nvPicPr>
        <p:blipFill>
          <a:blip r:embed="rId4"/>
          <a:stretch>
            <a:fillRect/>
          </a:stretch>
        </p:blipFill>
        <p:spPr>
          <a:xfrm>
            <a:off x="4412589" y="2232104"/>
            <a:ext cx="2533650" cy="657225"/>
          </a:xfrm>
          <a:prstGeom prst="rect">
            <a:avLst/>
          </a:prstGeom>
        </p:spPr>
      </p:pic>
      <p:pic>
        <p:nvPicPr>
          <p:cNvPr id="8" name="Imagen 7">
            <a:extLst>
              <a:ext uri="{FF2B5EF4-FFF2-40B4-BE49-F238E27FC236}">
                <a16:creationId xmlns:a16="http://schemas.microsoft.com/office/drawing/2014/main" id="{4EF551D2-2D8F-435D-98C9-0618EDEF8CD5}"/>
              </a:ext>
            </a:extLst>
          </p:cNvPr>
          <p:cNvPicPr>
            <a:picLocks noChangeAspect="1"/>
          </p:cNvPicPr>
          <p:nvPr/>
        </p:nvPicPr>
        <p:blipFill>
          <a:blip r:embed="rId5"/>
          <a:stretch>
            <a:fillRect/>
          </a:stretch>
        </p:blipFill>
        <p:spPr>
          <a:xfrm>
            <a:off x="7868907" y="2403554"/>
            <a:ext cx="3400425" cy="485775"/>
          </a:xfrm>
          <a:prstGeom prst="rect">
            <a:avLst/>
          </a:prstGeom>
        </p:spPr>
      </p:pic>
      <p:pic>
        <p:nvPicPr>
          <p:cNvPr id="9" name="Imagen 8">
            <a:extLst>
              <a:ext uri="{FF2B5EF4-FFF2-40B4-BE49-F238E27FC236}">
                <a16:creationId xmlns:a16="http://schemas.microsoft.com/office/drawing/2014/main" id="{E06F7AF0-2D93-489A-BD37-326A107D45AB}"/>
              </a:ext>
            </a:extLst>
          </p:cNvPr>
          <p:cNvPicPr>
            <a:picLocks noChangeAspect="1"/>
          </p:cNvPicPr>
          <p:nvPr/>
        </p:nvPicPr>
        <p:blipFill>
          <a:blip r:embed="rId6"/>
          <a:stretch>
            <a:fillRect/>
          </a:stretch>
        </p:blipFill>
        <p:spPr>
          <a:xfrm>
            <a:off x="5577654" y="2933820"/>
            <a:ext cx="4429125" cy="409575"/>
          </a:xfrm>
          <a:prstGeom prst="rect">
            <a:avLst/>
          </a:prstGeom>
        </p:spPr>
      </p:pic>
    </p:spTree>
    <p:extLst>
      <p:ext uri="{BB962C8B-B14F-4D97-AF65-F5344CB8AC3E}">
        <p14:creationId xmlns:p14="http://schemas.microsoft.com/office/powerpoint/2010/main" val="3164223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a:t>
            </a:r>
            <a:endParaRPr lang="en-US" sz="2600" kern="1200" dirty="0">
              <a:solidFill>
                <a:srgbClr val="FFFFFF"/>
              </a:solidFill>
              <a:latin typeface="+mj-lt"/>
              <a:ea typeface="+mj-ea"/>
              <a:cs typeface="+mj-cs"/>
            </a:endParaRPr>
          </a:p>
        </p:txBody>
      </p:sp>
      <p:sp>
        <p:nvSpPr>
          <p:cNvPr id="7" name="CuadroTexto 6">
            <a:extLst>
              <a:ext uri="{FF2B5EF4-FFF2-40B4-BE49-F238E27FC236}">
                <a16:creationId xmlns:a16="http://schemas.microsoft.com/office/drawing/2014/main" id="{716E9967-5527-4481-ADB8-FC942FD3144E}"/>
              </a:ext>
            </a:extLst>
          </p:cNvPr>
          <p:cNvSpPr txBox="1"/>
          <p:nvPr/>
        </p:nvSpPr>
        <p:spPr>
          <a:xfrm>
            <a:off x="4297083" y="203241"/>
            <a:ext cx="7365269" cy="4025859"/>
          </a:xfrm>
          <a:prstGeom prst="rect">
            <a:avLst/>
          </a:prstGeom>
        </p:spPr>
        <p:txBody>
          <a:bodyPr vert="horz" lIns="91440" tIns="45720" rIns="91440" bIns="45720" rtlCol="0">
            <a:normAutofit/>
          </a:bodyPr>
          <a:lstStyle/>
          <a:p>
            <a:r>
              <a:rPr lang="es-CO" b="1" dirty="0"/>
              <a:t>Comparación de cuatro marcas de llantas. </a:t>
            </a:r>
            <a:r>
              <a:rPr lang="es-CO" dirty="0"/>
              <a:t>Una compañía de mensajería está</a:t>
            </a:r>
          </a:p>
          <a:p>
            <a:r>
              <a:rPr lang="es-CO" dirty="0"/>
              <a:t>interesada en determinar cuál marca de llantas tiene mayor duración en términos del desgaste. Para ello se planea un experimento en cuadro latino, en el que se comparan las cuatro marcas de llantas sometiéndolas a una prueba de 32 000 kilómetros de recorrido, utilizando cuatro diferentes tipos de auto y las cuatro posiciones posibles de las llantas en el auto. Así, el factor de interés es el </a:t>
            </a:r>
            <a:r>
              <a:rPr lang="es-CO" i="1" dirty="0"/>
              <a:t>tipo de llanta </a:t>
            </a:r>
            <a:r>
              <a:rPr lang="es-CO" dirty="0"/>
              <a:t>o </a:t>
            </a:r>
            <a:r>
              <a:rPr lang="es-CO" i="1" dirty="0"/>
              <a:t>marca</a:t>
            </a:r>
            <a:r>
              <a:rPr lang="es-CO" dirty="0"/>
              <a:t>, y se controlan dos factores de bloques: el </a:t>
            </a:r>
            <a:r>
              <a:rPr lang="es-CO" i="1" dirty="0"/>
              <a:t>tipo de carro </a:t>
            </a:r>
            <a:r>
              <a:rPr lang="es-CO" dirty="0"/>
              <a:t>y la </a:t>
            </a:r>
            <a:r>
              <a:rPr lang="es-CO" i="1" dirty="0"/>
              <a:t>posición de la llanta en el carro. </a:t>
            </a:r>
            <a:r>
              <a:rPr lang="es-CO" dirty="0"/>
              <a:t>Estos factores de bloques se controlan ya que, por experiencia, se sabe que el tipo de carro y la posición de la llanta tienen efecto en el des gaste de la misma.</a:t>
            </a:r>
            <a:endParaRPr lang="es-CO" i="1" dirty="0"/>
          </a:p>
        </p:txBody>
      </p:sp>
      <p:pic>
        <p:nvPicPr>
          <p:cNvPr id="5" name="Imagen 4">
            <a:extLst>
              <a:ext uri="{FF2B5EF4-FFF2-40B4-BE49-F238E27FC236}">
                <a16:creationId xmlns:a16="http://schemas.microsoft.com/office/drawing/2014/main" id="{6F62764F-D3F4-4B5F-94E4-CA7D92E04902}"/>
              </a:ext>
            </a:extLst>
          </p:cNvPr>
          <p:cNvPicPr>
            <a:picLocks noChangeAspect="1"/>
          </p:cNvPicPr>
          <p:nvPr/>
        </p:nvPicPr>
        <p:blipFill>
          <a:blip r:embed="rId3"/>
          <a:stretch>
            <a:fillRect/>
          </a:stretch>
        </p:blipFill>
        <p:spPr>
          <a:xfrm>
            <a:off x="4817417" y="3874000"/>
            <a:ext cx="6324600" cy="1819275"/>
          </a:xfrm>
          <a:prstGeom prst="rect">
            <a:avLst/>
          </a:prstGeom>
        </p:spPr>
      </p:pic>
    </p:spTree>
    <p:extLst>
      <p:ext uri="{BB962C8B-B14F-4D97-AF65-F5344CB8AC3E}">
        <p14:creationId xmlns:p14="http://schemas.microsoft.com/office/powerpoint/2010/main" val="440922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a:t>
            </a:r>
            <a:endParaRPr lang="en-US" sz="2600" kern="1200" dirty="0">
              <a:solidFill>
                <a:srgbClr val="FFFFFF"/>
              </a:solidFill>
              <a:latin typeface="+mj-lt"/>
              <a:ea typeface="+mj-ea"/>
              <a:cs typeface="+mj-cs"/>
            </a:endParaRPr>
          </a:p>
        </p:txBody>
      </p:sp>
      <p:sp>
        <p:nvSpPr>
          <p:cNvPr id="7" name="CuadroTexto 6">
            <a:extLst>
              <a:ext uri="{FF2B5EF4-FFF2-40B4-BE49-F238E27FC236}">
                <a16:creationId xmlns:a16="http://schemas.microsoft.com/office/drawing/2014/main" id="{716E9967-5527-4481-ADB8-FC942FD3144E}"/>
              </a:ext>
            </a:extLst>
          </p:cNvPr>
          <p:cNvSpPr txBox="1"/>
          <p:nvPr/>
        </p:nvSpPr>
        <p:spPr>
          <a:xfrm>
            <a:off x="4297083" y="88938"/>
            <a:ext cx="7365269" cy="1604910"/>
          </a:xfrm>
          <a:prstGeom prst="rect">
            <a:avLst/>
          </a:prstGeom>
        </p:spPr>
        <p:txBody>
          <a:bodyPr vert="horz" lIns="91440" tIns="45720" rIns="91440" bIns="45720" rtlCol="0">
            <a:normAutofit/>
          </a:bodyPr>
          <a:lstStyle/>
          <a:p>
            <a:r>
              <a:rPr lang="es-CO" b="1" dirty="0"/>
              <a:t>Análisis de varianza. </a:t>
            </a:r>
            <a:r>
              <a:rPr lang="es-CO" dirty="0"/>
              <a:t>Se observa que existen diferencias entre las marcas de llanta y entre los tipos de carro, a un nivel de significancia de a = 0.05. Además, no hay evidencia suficiente para concluir que la posición tiene un efecto importante, puesto que su correspondiente valor-</a:t>
            </a:r>
            <a:r>
              <a:rPr lang="es-CO" i="1" dirty="0"/>
              <a:t>p </a:t>
            </a:r>
            <a:r>
              <a:rPr lang="es-CO" dirty="0"/>
              <a:t>es mayor que 0.05.</a:t>
            </a:r>
            <a:endParaRPr lang="es-CO" i="1" dirty="0"/>
          </a:p>
        </p:txBody>
      </p:sp>
      <p:pic>
        <p:nvPicPr>
          <p:cNvPr id="3" name="Imagen 2">
            <a:extLst>
              <a:ext uri="{FF2B5EF4-FFF2-40B4-BE49-F238E27FC236}">
                <a16:creationId xmlns:a16="http://schemas.microsoft.com/office/drawing/2014/main" id="{94B9E2EE-FDCE-488F-BFA3-23CFA29C2E88}"/>
              </a:ext>
            </a:extLst>
          </p:cNvPr>
          <p:cNvPicPr>
            <a:picLocks noChangeAspect="1"/>
          </p:cNvPicPr>
          <p:nvPr/>
        </p:nvPicPr>
        <p:blipFill>
          <a:blip r:embed="rId3"/>
          <a:stretch>
            <a:fillRect/>
          </a:stretch>
        </p:blipFill>
        <p:spPr>
          <a:xfrm>
            <a:off x="4117329" y="1469149"/>
            <a:ext cx="7724775" cy="2276475"/>
          </a:xfrm>
          <a:prstGeom prst="rect">
            <a:avLst/>
          </a:prstGeom>
        </p:spPr>
      </p:pic>
      <p:sp>
        <p:nvSpPr>
          <p:cNvPr id="8" name="CuadroTexto 7">
            <a:extLst>
              <a:ext uri="{FF2B5EF4-FFF2-40B4-BE49-F238E27FC236}">
                <a16:creationId xmlns:a16="http://schemas.microsoft.com/office/drawing/2014/main" id="{E55617DD-5174-4B6F-918C-671B75566D01}"/>
              </a:ext>
            </a:extLst>
          </p:cNvPr>
          <p:cNvSpPr txBox="1"/>
          <p:nvPr/>
        </p:nvSpPr>
        <p:spPr>
          <a:xfrm>
            <a:off x="4297083" y="3668194"/>
            <a:ext cx="7365269" cy="901124"/>
          </a:xfrm>
          <a:prstGeom prst="rect">
            <a:avLst/>
          </a:prstGeom>
        </p:spPr>
        <p:txBody>
          <a:bodyPr vert="horz" lIns="91440" tIns="45720" rIns="91440" bIns="45720" rtlCol="0">
            <a:normAutofit/>
          </a:bodyPr>
          <a:lstStyle/>
          <a:p>
            <a:r>
              <a:rPr lang="es-CO" b="1" dirty="0"/>
              <a:t>Interpretación. </a:t>
            </a:r>
            <a:r>
              <a:rPr lang="es-CO" dirty="0"/>
              <a:t>Para investigar cuáles marcas de llantas son diferentes entre sí, se aplica la prueba LSD y se obtienen los resultados de la siguiente tabla:</a:t>
            </a:r>
            <a:endParaRPr lang="es-CO" i="1" dirty="0"/>
          </a:p>
        </p:txBody>
      </p:sp>
      <p:pic>
        <p:nvPicPr>
          <p:cNvPr id="4" name="Imagen 3">
            <a:extLst>
              <a:ext uri="{FF2B5EF4-FFF2-40B4-BE49-F238E27FC236}">
                <a16:creationId xmlns:a16="http://schemas.microsoft.com/office/drawing/2014/main" id="{26844401-593E-43B9-92D3-8A36FA06ED21}"/>
              </a:ext>
            </a:extLst>
          </p:cNvPr>
          <p:cNvPicPr>
            <a:picLocks noChangeAspect="1"/>
          </p:cNvPicPr>
          <p:nvPr/>
        </p:nvPicPr>
        <p:blipFill>
          <a:blip r:embed="rId4"/>
          <a:stretch>
            <a:fillRect/>
          </a:stretch>
        </p:blipFill>
        <p:spPr>
          <a:xfrm>
            <a:off x="5360341" y="4783638"/>
            <a:ext cx="5238750" cy="1533525"/>
          </a:xfrm>
          <a:prstGeom prst="rect">
            <a:avLst/>
          </a:prstGeom>
        </p:spPr>
      </p:pic>
    </p:spTree>
    <p:extLst>
      <p:ext uri="{BB962C8B-B14F-4D97-AF65-F5344CB8AC3E}">
        <p14:creationId xmlns:p14="http://schemas.microsoft.com/office/powerpoint/2010/main" val="2464189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a:t>
            </a:r>
            <a:br>
              <a:rPr lang="es-CO" sz="2600" dirty="0">
                <a:solidFill>
                  <a:srgbClr val="FFFFFF"/>
                </a:solidFill>
              </a:rPr>
            </a:br>
            <a:r>
              <a:rPr lang="es-CO" sz="2600" dirty="0">
                <a:solidFill>
                  <a:srgbClr val="FFFFFF"/>
                </a:solidFill>
              </a:rPr>
              <a:t>Conclusión</a:t>
            </a:r>
            <a:endParaRPr lang="en-US" sz="2600" kern="1200" dirty="0">
              <a:solidFill>
                <a:srgbClr val="FFFFFF"/>
              </a:solidFill>
              <a:latin typeface="+mj-lt"/>
              <a:ea typeface="+mj-ea"/>
              <a:cs typeface="+mj-cs"/>
            </a:endParaRPr>
          </a:p>
        </p:txBody>
      </p:sp>
      <p:sp>
        <p:nvSpPr>
          <p:cNvPr id="8" name="CuadroTexto 7">
            <a:extLst>
              <a:ext uri="{FF2B5EF4-FFF2-40B4-BE49-F238E27FC236}">
                <a16:creationId xmlns:a16="http://schemas.microsoft.com/office/drawing/2014/main" id="{E55617DD-5174-4B6F-918C-671B75566D01}"/>
              </a:ext>
            </a:extLst>
          </p:cNvPr>
          <p:cNvSpPr txBox="1"/>
          <p:nvPr/>
        </p:nvSpPr>
        <p:spPr>
          <a:xfrm>
            <a:off x="4297083" y="2314576"/>
            <a:ext cx="7365269" cy="3257550"/>
          </a:xfrm>
          <a:prstGeom prst="rect">
            <a:avLst/>
          </a:prstGeom>
        </p:spPr>
        <p:txBody>
          <a:bodyPr vert="horz" lIns="91440" tIns="45720" rIns="91440" bIns="45720" rtlCol="0">
            <a:normAutofit/>
          </a:bodyPr>
          <a:lstStyle/>
          <a:p>
            <a:r>
              <a:rPr lang="es-CO" dirty="0"/>
              <a:t>Las conclusiones sobre las cuatro marcas se leen en la columna de </a:t>
            </a:r>
            <a:r>
              <a:rPr lang="es-CO" i="1" dirty="0"/>
              <a:t>grupos homogéneos </a:t>
            </a:r>
            <a:r>
              <a:rPr lang="es-CO" dirty="0"/>
              <a:t>como sigue: marcas con signos “X” en la misma columna son iguales estadísticamente entre sí. Por ejemplo, la marca </a:t>
            </a:r>
            <a:r>
              <a:rPr lang="es-CO" i="1" dirty="0"/>
              <a:t>A </a:t>
            </a:r>
            <a:r>
              <a:rPr lang="es-CO" dirty="0"/>
              <a:t>no tiene X en la primera columna y es la única con X en la segunda columna, lo cual indica que es distinta al resto de las marcas. Considerando que mientras la diferencia máxima en grosor sea mayor la llanta se desgasta más, se concluye que la marca </a:t>
            </a:r>
            <a:r>
              <a:rPr lang="es-CO" i="1" dirty="0"/>
              <a:t>A </a:t>
            </a:r>
            <a:r>
              <a:rPr lang="es-CO" dirty="0"/>
              <a:t>sufre mayor desgaste que las otras tres, por lo que es la peor llanta. Entre las tres marcas restantes (</a:t>
            </a:r>
            <a:r>
              <a:rPr lang="es-CO" i="1" dirty="0"/>
              <a:t>C</a:t>
            </a:r>
            <a:r>
              <a:rPr lang="es-CO" dirty="0"/>
              <a:t>, </a:t>
            </a:r>
            <a:r>
              <a:rPr lang="es-CO" i="1" dirty="0"/>
              <a:t>D </a:t>
            </a:r>
            <a:r>
              <a:rPr lang="es-CO" dirty="0"/>
              <a:t>y </a:t>
            </a:r>
            <a:r>
              <a:rPr lang="es-CO" i="1" dirty="0"/>
              <a:t>B</a:t>
            </a:r>
            <a:r>
              <a:rPr lang="es-CO" dirty="0"/>
              <a:t>) no se encontró una diferencia significativa en cuanto al desgaste medio. Se concluye que desde el punto de vista estadístico y a la luz de los resultados experimenta les, estas tres marcas de llantas pueden considerarse iguales.</a:t>
            </a:r>
            <a:endParaRPr lang="es-CO" i="1" dirty="0"/>
          </a:p>
        </p:txBody>
      </p:sp>
      <p:pic>
        <p:nvPicPr>
          <p:cNvPr id="4" name="Imagen 3">
            <a:extLst>
              <a:ext uri="{FF2B5EF4-FFF2-40B4-BE49-F238E27FC236}">
                <a16:creationId xmlns:a16="http://schemas.microsoft.com/office/drawing/2014/main" id="{26844401-593E-43B9-92D3-8A36FA06ED21}"/>
              </a:ext>
            </a:extLst>
          </p:cNvPr>
          <p:cNvPicPr>
            <a:picLocks noChangeAspect="1"/>
          </p:cNvPicPr>
          <p:nvPr/>
        </p:nvPicPr>
        <p:blipFill>
          <a:blip r:embed="rId3"/>
          <a:stretch>
            <a:fillRect/>
          </a:stretch>
        </p:blipFill>
        <p:spPr>
          <a:xfrm>
            <a:off x="5360341" y="612749"/>
            <a:ext cx="5238750" cy="1533525"/>
          </a:xfrm>
          <a:prstGeom prst="rect">
            <a:avLst/>
          </a:prstGeom>
        </p:spPr>
      </p:pic>
    </p:spTree>
    <p:extLst>
      <p:ext uri="{BB962C8B-B14F-4D97-AF65-F5344CB8AC3E}">
        <p14:creationId xmlns:p14="http://schemas.microsoft.com/office/powerpoint/2010/main" val="1923253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Selección y aleatorización de un cuadro latino</a:t>
            </a:r>
            <a:endParaRPr lang="en-US" sz="2600" kern="1200" dirty="0">
              <a:solidFill>
                <a:srgbClr val="FFFFFF"/>
              </a:solidFill>
              <a:latin typeface="+mj-lt"/>
              <a:ea typeface="+mj-ea"/>
              <a:cs typeface="+mj-cs"/>
            </a:endParaRPr>
          </a:p>
        </p:txBody>
      </p:sp>
      <p:sp>
        <p:nvSpPr>
          <p:cNvPr id="8" name="CuadroTexto 7">
            <a:extLst>
              <a:ext uri="{FF2B5EF4-FFF2-40B4-BE49-F238E27FC236}">
                <a16:creationId xmlns:a16="http://schemas.microsoft.com/office/drawing/2014/main" id="{E55617DD-5174-4B6F-918C-671B75566D01}"/>
              </a:ext>
            </a:extLst>
          </p:cNvPr>
          <p:cNvSpPr txBox="1"/>
          <p:nvPr/>
        </p:nvSpPr>
        <p:spPr>
          <a:xfrm>
            <a:off x="4186651" y="445588"/>
            <a:ext cx="7365269" cy="926012"/>
          </a:xfrm>
          <a:prstGeom prst="rect">
            <a:avLst/>
          </a:prstGeom>
        </p:spPr>
        <p:txBody>
          <a:bodyPr vert="horz" lIns="91440" tIns="45720" rIns="91440" bIns="45720" rtlCol="0">
            <a:normAutofit/>
          </a:bodyPr>
          <a:lstStyle/>
          <a:p>
            <a:r>
              <a:rPr lang="es-CO" dirty="0"/>
              <a:t>La regla fundamental es que cada letra debe aparecer sólo una vez en cada renglón y en cada columna</a:t>
            </a:r>
            <a:endParaRPr lang="es-CO" i="1" dirty="0"/>
          </a:p>
        </p:txBody>
      </p:sp>
      <p:pic>
        <p:nvPicPr>
          <p:cNvPr id="3" name="Imagen 2">
            <a:extLst>
              <a:ext uri="{FF2B5EF4-FFF2-40B4-BE49-F238E27FC236}">
                <a16:creationId xmlns:a16="http://schemas.microsoft.com/office/drawing/2014/main" id="{505D3D13-A5E2-472A-A602-4DB70C0985EB}"/>
              </a:ext>
            </a:extLst>
          </p:cNvPr>
          <p:cNvPicPr>
            <a:picLocks noChangeAspect="1"/>
          </p:cNvPicPr>
          <p:nvPr/>
        </p:nvPicPr>
        <p:blipFill>
          <a:blip r:embed="rId3"/>
          <a:stretch>
            <a:fillRect/>
          </a:stretch>
        </p:blipFill>
        <p:spPr>
          <a:xfrm>
            <a:off x="6665968" y="945650"/>
            <a:ext cx="2133600" cy="1800225"/>
          </a:xfrm>
          <a:prstGeom prst="rect">
            <a:avLst/>
          </a:prstGeom>
        </p:spPr>
      </p:pic>
      <p:pic>
        <p:nvPicPr>
          <p:cNvPr id="5" name="Imagen 4">
            <a:extLst>
              <a:ext uri="{FF2B5EF4-FFF2-40B4-BE49-F238E27FC236}">
                <a16:creationId xmlns:a16="http://schemas.microsoft.com/office/drawing/2014/main" id="{89F1CD75-48E2-4F94-BDD4-2ABEF30876B4}"/>
              </a:ext>
            </a:extLst>
          </p:cNvPr>
          <p:cNvPicPr>
            <a:picLocks noChangeAspect="1"/>
          </p:cNvPicPr>
          <p:nvPr/>
        </p:nvPicPr>
        <p:blipFill>
          <a:blip r:embed="rId4"/>
          <a:stretch>
            <a:fillRect/>
          </a:stretch>
        </p:blipFill>
        <p:spPr>
          <a:xfrm>
            <a:off x="4349797" y="2557456"/>
            <a:ext cx="7038975" cy="1695450"/>
          </a:xfrm>
          <a:prstGeom prst="rect">
            <a:avLst/>
          </a:prstGeom>
        </p:spPr>
      </p:pic>
      <p:sp>
        <p:nvSpPr>
          <p:cNvPr id="9" name="CuadroTexto 8">
            <a:extLst>
              <a:ext uri="{FF2B5EF4-FFF2-40B4-BE49-F238E27FC236}">
                <a16:creationId xmlns:a16="http://schemas.microsoft.com/office/drawing/2014/main" id="{17CA40B5-40DB-47C5-BE7F-93DAD299EFD6}"/>
              </a:ext>
            </a:extLst>
          </p:cNvPr>
          <p:cNvSpPr txBox="1"/>
          <p:nvPr/>
        </p:nvSpPr>
        <p:spPr>
          <a:xfrm>
            <a:off x="4186649" y="4214797"/>
            <a:ext cx="7365269" cy="2643203"/>
          </a:xfrm>
          <a:prstGeom prst="rect">
            <a:avLst/>
          </a:prstGeom>
        </p:spPr>
        <p:txBody>
          <a:bodyPr vert="horz" lIns="91440" tIns="45720" rIns="91440" bIns="45720" rtlCol="0">
            <a:normAutofit fontScale="92500" lnSpcReduction="10000"/>
          </a:bodyPr>
          <a:lstStyle/>
          <a:p>
            <a:r>
              <a:rPr lang="es-CO" dirty="0"/>
              <a:t>Para cuatro tratamientos se pueden construir un total de 576 cuadros latinos, de los cuales </a:t>
            </a:r>
            <a:r>
              <a:rPr lang="es-CO" i="1" dirty="0"/>
              <a:t>cuatro </a:t>
            </a:r>
            <a:r>
              <a:rPr lang="es-CO" dirty="0"/>
              <a:t>son estándar.</a:t>
            </a:r>
          </a:p>
          <a:p>
            <a:endParaRPr lang="es-CO" i="1" dirty="0"/>
          </a:p>
          <a:p>
            <a:r>
              <a:rPr lang="es-CO" dirty="0"/>
              <a:t>la estrategia de selección y aleatorización recomendada en la práctica es la siguiente:</a:t>
            </a:r>
          </a:p>
          <a:p>
            <a:pPr marL="342900" indent="-342900">
              <a:buFont typeface="+mj-lt"/>
              <a:buAutoNum type="arabicPeriod"/>
            </a:pPr>
            <a:r>
              <a:rPr lang="es-CO" dirty="0"/>
              <a:t>Se construye el cuadro latino estándar más sencillo.</a:t>
            </a:r>
          </a:p>
          <a:p>
            <a:pPr marL="342900" indent="-342900">
              <a:buFont typeface="+mj-lt"/>
              <a:buAutoNum type="arabicPeriod"/>
            </a:pPr>
            <a:r>
              <a:rPr lang="es-CO" dirty="0"/>
              <a:t>Se aleatoriza el orden de los renglones (o columnas) y después se aleatoriza el orden de las columnas (o renglones).</a:t>
            </a:r>
          </a:p>
          <a:p>
            <a:pPr marL="342900" indent="-342900">
              <a:buFont typeface="+mj-lt"/>
              <a:buAutoNum type="arabicPeriod"/>
            </a:pPr>
            <a:r>
              <a:rPr lang="es-CO" dirty="0"/>
              <a:t>Por último, los tratamientos a comparar se asignan en forma aleatoria a las letras latinas.</a:t>
            </a:r>
            <a:endParaRPr lang="es-CO" i="1" dirty="0"/>
          </a:p>
        </p:txBody>
      </p:sp>
    </p:spTree>
    <p:extLst>
      <p:ext uri="{BB962C8B-B14F-4D97-AF65-F5344CB8AC3E}">
        <p14:creationId xmlns:p14="http://schemas.microsoft.com/office/powerpoint/2010/main" val="384997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83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Clasificación</a:t>
            </a:r>
            <a:r>
              <a:rPr lang="en-US" sz="2600" kern="1200" dirty="0">
                <a:solidFill>
                  <a:srgbClr val="FFFFFF"/>
                </a:solidFill>
                <a:latin typeface="+mj-lt"/>
                <a:ea typeface="+mj-ea"/>
                <a:cs typeface="+mj-cs"/>
              </a:rPr>
              <a:t>: </a:t>
            </a:r>
            <a:r>
              <a:rPr lang="en-US" sz="2600" kern="1200">
                <a:solidFill>
                  <a:srgbClr val="FFFFFF"/>
                </a:solidFill>
                <a:latin typeface="+mj-lt"/>
                <a:ea typeface="+mj-ea"/>
                <a:cs typeface="+mj-cs"/>
              </a:rPr>
              <a:t>Tratamientos</a:t>
            </a:r>
            <a:endParaRPr lang="en-US" sz="2600" kern="1200" dirty="0">
              <a:solidFill>
                <a:srgbClr val="FFFFFF"/>
              </a:solidFill>
              <a:latin typeface="+mj-lt"/>
              <a:ea typeface="+mj-ea"/>
              <a:cs typeface="+mj-cs"/>
            </a:endParaRPr>
          </a:p>
        </p:txBody>
      </p:sp>
      <p:pic>
        <p:nvPicPr>
          <p:cNvPr id="3" name="Imagen 2" descr="Imagen que contiene sostener, rojo&#10;&#10;Descripción generada automáticamente">
            <a:extLst>
              <a:ext uri="{FF2B5EF4-FFF2-40B4-BE49-F238E27FC236}">
                <a16:creationId xmlns:a16="http://schemas.microsoft.com/office/drawing/2014/main" id="{394413C2-DF59-40E1-8667-AC11C71FBD6E}"/>
              </a:ext>
            </a:extLst>
          </p:cNvPr>
          <p:cNvPicPr>
            <a:picLocks noChangeAspect="1"/>
          </p:cNvPicPr>
          <p:nvPr/>
        </p:nvPicPr>
        <p:blipFill>
          <a:blip r:embed="rId3"/>
          <a:stretch>
            <a:fillRect/>
          </a:stretch>
        </p:blipFill>
        <p:spPr>
          <a:xfrm>
            <a:off x="4038600" y="2256860"/>
            <a:ext cx="7188199" cy="1204023"/>
          </a:xfrm>
          <a:prstGeom prst="rect">
            <a:avLst/>
          </a:prstGeom>
        </p:spPr>
      </p:pic>
      <p:sp>
        <p:nvSpPr>
          <p:cNvPr id="10" name="CuadroTexto 9">
            <a:extLst>
              <a:ext uri="{FF2B5EF4-FFF2-40B4-BE49-F238E27FC236}">
                <a16:creationId xmlns:a16="http://schemas.microsoft.com/office/drawing/2014/main" id="{111779C5-6CEC-47CF-9DF3-9066F9640406}"/>
              </a:ext>
            </a:extLst>
          </p:cNvPr>
          <p:cNvSpPr txBox="1"/>
          <p:nvPr/>
        </p:nvSpPr>
        <p:spPr>
          <a:xfrm>
            <a:off x="4038600" y="3860809"/>
            <a:ext cx="7188199" cy="12040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s-CO" dirty="0"/>
              <a:t>Dependiendo del objetivo del experimento una de las clasificaciones de los diseños de experimentos es el de comparar tratamientos ya sean dos o más.</a:t>
            </a:r>
            <a:endParaRPr lang="es-CO" i="1" dirty="0"/>
          </a:p>
        </p:txBody>
      </p:sp>
    </p:spTree>
    <p:extLst>
      <p:ext uri="{BB962C8B-B14F-4D97-AF65-F5344CB8AC3E}">
        <p14:creationId xmlns:p14="http://schemas.microsoft.com/office/powerpoint/2010/main" val="73106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Diseño en cuadro grecolatino</a:t>
            </a:r>
            <a:endParaRPr lang="en-US" sz="2600" kern="1200" dirty="0">
              <a:solidFill>
                <a:srgbClr val="FFFFFF"/>
              </a:solidFill>
              <a:latin typeface="+mj-lt"/>
              <a:ea typeface="+mj-ea"/>
              <a:cs typeface="+mj-cs"/>
            </a:endParaRPr>
          </a:p>
        </p:txBody>
      </p:sp>
      <p:sp>
        <p:nvSpPr>
          <p:cNvPr id="8" name="CuadroTexto 7">
            <a:extLst>
              <a:ext uri="{FF2B5EF4-FFF2-40B4-BE49-F238E27FC236}">
                <a16:creationId xmlns:a16="http://schemas.microsoft.com/office/drawing/2014/main" id="{E55617DD-5174-4B6F-918C-671B75566D01}"/>
              </a:ext>
            </a:extLst>
          </p:cNvPr>
          <p:cNvSpPr txBox="1"/>
          <p:nvPr/>
        </p:nvSpPr>
        <p:spPr>
          <a:xfrm>
            <a:off x="4186651" y="145541"/>
            <a:ext cx="7365269" cy="1140325"/>
          </a:xfrm>
          <a:prstGeom prst="rect">
            <a:avLst/>
          </a:prstGeom>
        </p:spPr>
        <p:txBody>
          <a:bodyPr vert="horz" lIns="91440" tIns="45720" rIns="91440" bIns="45720" rtlCol="0">
            <a:normAutofit lnSpcReduction="10000"/>
          </a:bodyPr>
          <a:lstStyle/>
          <a:p>
            <a:r>
              <a:rPr lang="es-CO" dirty="0"/>
              <a:t>Con el </a:t>
            </a:r>
            <a:r>
              <a:rPr lang="es-CO" i="1" dirty="0"/>
              <a:t>diseño en cuadro grecolatino </a:t>
            </a:r>
            <a:r>
              <a:rPr lang="es-CO" dirty="0"/>
              <a:t>(DCGL) se controlan tres factores de bloque, además del factor de tratamientos. Se llama </a:t>
            </a:r>
            <a:r>
              <a:rPr lang="es-CO" i="1" dirty="0"/>
              <a:t>cuadro grecolatino </a:t>
            </a:r>
            <a:r>
              <a:rPr lang="es-CO" dirty="0"/>
              <a:t>porque los cuatro factores involucrados se prueban en la misma cantidad de niveles, de aquí que se pueda escribir como un cuadro</a:t>
            </a:r>
            <a:endParaRPr lang="es-CO" i="1" dirty="0"/>
          </a:p>
        </p:txBody>
      </p:sp>
      <p:sp>
        <p:nvSpPr>
          <p:cNvPr id="9" name="CuadroTexto 8">
            <a:extLst>
              <a:ext uri="{FF2B5EF4-FFF2-40B4-BE49-F238E27FC236}">
                <a16:creationId xmlns:a16="http://schemas.microsoft.com/office/drawing/2014/main" id="{17CA40B5-40DB-47C5-BE7F-93DAD299EFD6}"/>
              </a:ext>
            </a:extLst>
          </p:cNvPr>
          <p:cNvSpPr txBox="1"/>
          <p:nvPr/>
        </p:nvSpPr>
        <p:spPr>
          <a:xfrm>
            <a:off x="4109582" y="3060145"/>
            <a:ext cx="7365269" cy="568841"/>
          </a:xfrm>
          <a:prstGeom prst="rect">
            <a:avLst/>
          </a:prstGeom>
        </p:spPr>
        <p:txBody>
          <a:bodyPr vert="horz" lIns="91440" tIns="45720" rIns="91440" bIns="45720" rtlCol="0">
            <a:normAutofit/>
          </a:bodyPr>
          <a:lstStyle/>
          <a:p>
            <a:r>
              <a:rPr lang="es-CO" b="1" i="1" dirty="0"/>
              <a:t>Modelo Estadístico</a:t>
            </a:r>
          </a:p>
        </p:txBody>
      </p:sp>
      <p:pic>
        <p:nvPicPr>
          <p:cNvPr id="4" name="Imagen 3">
            <a:extLst>
              <a:ext uri="{FF2B5EF4-FFF2-40B4-BE49-F238E27FC236}">
                <a16:creationId xmlns:a16="http://schemas.microsoft.com/office/drawing/2014/main" id="{0BDB4E0B-5507-4B54-B655-C6101D7E5ADB}"/>
              </a:ext>
            </a:extLst>
          </p:cNvPr>
          <p:cNvPicPr>
            <a:picLocks noChangeAspect="1"/>
          </p:cNvPicPr>
          <p:nvPr/>
        </p:nvPicPr>
        <p:blipFill>
          <a:blip r:embed="rId3"/>
          <a:stretch>
            <a:fillRect/>
          </a:stretch>
        </p:blipFill>
        <p:spPr>
          <a:xfrm>
            <a:off x="5711870" y="1244913"/>
            <a:ext cx="4314825" cy="1819275"/>
          </a:xfrm>
          <a:prstGeom prst="rect">
            <a:avLst/>
          </a:prstGeom>
        </p:spPr>
      </p:pic>
      <p:pic>
        <p:nvPicPr>
          <p:cNvPr id="6" name="Imagen 5">
            <a:extLst>
              <a:ext uri="{FF2B5EF4-FFF2-40B4-BE49-F238E27FC236}">
                <a16:creationId xmlns:a16="http://schemas.microsoft.com/office/drawing/2014/main" id="{B4851B9A-931F-4C92-9E6D-ADF272834274}"/>
              </a:ext>
            </a:extLst>
          </p:cNvPr>
          <p:cNvPicPr>
            <a:picLocks noChangeAspect="1"/>
          </p:cNvPicPr>
          <p:nvPr/>
        </p:nvPicPr>
        <p:blipFill>
          <a:blip r:embed="rId4"/>
          <a:stretch>
            <a:fillRect/>
          </a:stretch>
        </p:blipFill>
        <p:spPr>
          <a:xfrm>
            <a:off x="6345282" y="3378478"/>
            <a:ext cx="3048000" cy="571500"/>
          </a:xfrm>
          <a:prstGeom prst="rect">
            <a:avLst/>
          </a:prstGeom>
        </p:spPr>
      </p:pic>
      <p:pic>
        <p:nvPicPr>
          <p:cNvPr id="7" name="Imagen 6">
            <a:extLst>
              <a:ext uri="{FF2B5EF4-FFF2-40B4-BE49-F238E27FC236}">
                <a16:creationId xmlns:a16="http://schemas.microsoft.com/office/drawing/2014/main" id="{E052FA6A-FEE9-4C45-AEFD-9AA184DA6C60}"/>
              </a:ext>
            </a:extLst>
          </p:cNvPr>
          <p:cNvPicPr>
            <a:picLocks noChangeAspect="1"/>
          </p:cNvPicPr>
          <p:nvPr/>
        </p:nvPicPr>
        <p:blipFill>
          <a:blip r:embed="rId5"/>
          <a:stretch>
            <a:fillRect/>
          </a:stretch>
        </p:blipFill>
        <p:spPr>
          <a:xfrm>
            <a:off x="5791966" y="4382436"/>
            <a:ext cx="4000500" cy="514350"/>
          </a:xfrm>
          <a:prstGeom prst="rect">
            <a:avLst/>
          </a:prstGeom>
        </p:spPr>
      </p:pic>
      <p:sp>
        <p:nvSpPr>
          <p:cNvPr id="12" name="CuadroTexto 11">
            <a:extLst>
              <a:ext uri="{FF2B5EF4-FFF2-40B4-BE49-F238E27FC236}">
                <a16:creationId xmlns:a16="http://schemas.microsoft.com/office/drawing/2014/main" id="{816DDF4F-434C-4BAC-ACD5-7F5CAF10B1E5}"/>
              </a:ext>
            </a:extLst>
          </p:cNvPr>
          <p:cNvSpPr txBox="1"/>
          <p:nvPr/>
        </p:nvSpPr>
        <p:spPr>
          <a:xfrm>
            <a:off x="4186651" y="3934340"/>
            <a:ext cx="7365269" cy="568841"/>
          </a:xfrm>
          <a:prstGeom prst="rect">
            <a:avLst/>
          </a:prstGeom>
        </p:spPr>
        <p:txBody>
          <a:bodyPr vert="horz" lIns="91440" tIns="45720" rIns="91440" bIns="45720" rtlCol="0">
            <a:normAutofit fontScale="92500" lnSpcReduction="10000"/>
          </a:bodyPr>
          <a:lstStyle/>
          <a:p>
            <a:r>
              <a:rPr lang="es-CO" dirty="0"/>
              <a:t>La variabilidad total presente en los datos se puede partir de la manera usual como:</a:t>
            </a:r>
            <a:endParaRPr lang="es-CO" b="1" i="1" dirty="0"/>
          </a:p>
        </p:txBody>
      </p:sp>
      <p:sp>
        <p:nvSpPr>
          <p:cNvPr id="13" name="CuadroTexto 12">
            <a:extLst>
              <a:ext uri="{FF2B5EF4-FFF2-40B4-BE49-F238E27FC236}">
                <a16:creationId xmlns:a16="http://schemas.microsoft.com/office/drawing/2014/main" id="{2A5A8589-52DC-4BB7-9B5C-5DC7C8C4ECD3}"/>
              </a:ext>
            </a:extLst>
          </p:cNvPr>
          <p:cNvSpPr txBox="1"/>
          <p:nvPr/>
        </p:nvSpPr>
        <p:spPr>
          <a:xfrm>
            <a:off x="4186651" y="4932497"/>
            <a:ext cx="7365269" cy="568841"/>
          </a:xfrm>
          <a:prstGeom prst="rect">
            <a:avLst/>
          </a:prstGeom>
        </p:spPr>
        <p:txBody>
          <a:bodyPr vert="horz" lIns="91440" tIns="45720" rIns="91440" bIns="45720" rtlCol="0">
            <a:normAutofit/>
          </a:bodyPr>
          <a:lstStyle/>
          <a:p>
            <a:r>
              <a:rPr lang="es-CO" dirty="0"/>
              <a:t>Para </a:t>
            </a:r>
            <a:r>
              <a:rPr lang="es-CO" i="1" dirty="0"/>
              <a:t>k </a:t>
            </a:r>
            <a:r>
              <a:rPr lang="es-CO" dirty="0"/>
              <a:t>tratamientos, los grados de libertad correspondientes a cada suma son</a:t>
            </a:r>
            <a:endParaRPr lang="es-CO" b="1" i="1" dirty="0"/>
          </a:p>
        </p:txBody>
      </p:sp>
      <p:pic>
        <p:nvPicPr>
          <p:cNvPr id="10" name="Imagen 9">
            <a:extLst>
              <a:ext uri="{FF2B5EF4-FFF2-40B4-BE49-F238E27FC236}">
                <a16:creationId xmlns:a16="http://schemas.microsoft.com/office/drawing/2014/main" id="{4E48E661-9AF9-4F9B-B03D-3340A0F49AC9}"/>
              </a:ext>
            </a:extLst>
          </p:cNvPr>
          <p:cNvPicPr>
            <a:picLocks noChangeAspect="1"/>
          </p:cNvPicPr>
          <p:nvPr/>
        </p:nvPicPr>
        <p:blipFill>
          <a:blip r:embed="rId6"/>
          <a:stretch>
            <a:fillRect/>
          </a:stretch>
        </p:blipFill>
        <p:spPr>
          <a:xfrm>
            <a:off x="5582416" y="5610298"/>
            <a:ext cx="4419600" cy="457200"/>
          </a:xfrm>
          <a:prstGeom prst="rect">
            <a:avLst/>
          </a:prstGeom>
        </p:spPr>
      </p:pic>
    </p:spTree>
    <p:extLst>
      <p:ext uri="{BB962C8B-B14F-4D97-AF65-F5344CB8AC3E}">
        <p14:creationId xmlns:p14="http://schemas.microsoft.com/office/powerpoint/2010/main" val="4137740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ANOVA</a:t>
            </a:r>
            <a:br>
              <a:rPr lang="es-CO" sz="2600" dirty="0">
                <a:solidFill>
                  <a:srgbClr val="FFFFFF"/>
                </a:solidFill>
              </a:rPr>
            </a:br>
            <a:r>
              <a:rPr lang="es-CO" sz="2600" dirty="0">
                <a:solidFill>
                  <a:srgbClr val="FFFFFF"/>
                </a:solidFill>
              </a:rPr>
              <a:t>Diseño en cuadro grecolatino</a:t>
            </a:r>
            <a:endParaRPr lang="en-US" sz="2600" kern="1200" dirty="0">
              <a:solidFill>
                <a:srgbClr val="FFFFFF"/>
              </a:solidFill>
              <a:latin typeface="+mj-lt"/>
              <a:ea typeface="+mj-ea"/>
              <a:cs typeface="+mj-cs"/>
            </a:endParaRPr>
          </a:p>
        </p:txBody>
      </p:sp>
      <p:sp>
        <p:nvSpPr>
          <p:cNvPr id="8" name="CuadroTexto 7">
            <a:extLst>
              <a:ext uri="{FF2B5EF4-FFF2-40B4-BE49-F238E27FC236}">
                <a16:creationId xmlns:a16="http://schemas.microsoft.com/office/drawing/2014/main" id="{E55617DD-5174-4B6F-918C-671B75566D01}"/>
              </a:ext>
            </a:extLst>
          </p:cNvPr>
          <p:cNvSpPr txBox="1"/>
          <p:nvPr/>
        </p:nvSpPr>
        <p:spPr>
          <a:xfrm>
            <a:off x="4186651" y="145541"/>
            <a:ext cx="7365269" cy="1140325"/>
          </a:xfrm>
          <a:prstGeom prst="rect">
            <a:avLst/>
          </a:prstGeom>
        </p:spPr>
        <p:txBody>
          <a:bodyPr vert="horz" lIns="91440" tIns="45720" rIns="91440" bIns="45720" rtlCol="0">
            <a:normAutofit lnSpcReduction="10000"/>
          </a:bodyPr>
          <a:lstStyle/>
          <a:p>
            <a:r>
              <a:rPr lang="es-CO" dirty="0"/>
              <a:t>Con el </a:t>
            </a:r>
            <a:r>
              <a:rPr lang="es-CO" i="1" dirty="0"/>
              <a:t>diseño en cuadro grecolatino </a:t>
            </a:r>
            <a:r>
              <a:rPr lang="es-CO" dirty="0"/>
              <a:t>(DCGL) se controlan tres factores de bloque, además del factor de tratamientos. Se llama </a:t>
            </a:r>
            <a:r>
              <a:rPr lang="es-CO" i="1" dirty="0"/>
              <a:t>cuadro grecolatino </a:t>
            </a:r>
            <a:r>
              <a:rPr lang="es-CO" dirty="0"/>
              <a:t>porque los cuatro factores involucrados se prueban en la misma cantidad de niveles, de aquí que se pueda escribir como un cuadro</a:t>
            </a:r>
            <a:endParaRPr lang="es-CO" i="1" dirty="0"/>
          </a:p>
        </p:txBody>
      </p:sp>
      <p:pic>
        <p:nvPicPr>
          <p:cNvPr id="3" name="Imagen 2">
            <a:extLst>
              <a:ext uri="{FF2B5EF4-FFF2-40B4-BE49-F238E27FC236}">
                <a16:creationId xmlns:a16="http://schemas.microsoft.com/office/drawing/2014/main" id="{3EC36679-457A-4E3F-9E1B-9F000961D0DA}"/>
              </a:ext>
            </a:extLst>
          </p:cNvPr>
          <p:cNvPicPr>
            <a:picLocks noChangeAspect="1"/>
          </p:cNvPicPr>
          <p:nvPr/>
        </p:nvPicPr>
        <p:blipFill>
          <a:blip r:embed="rId3"/>
          <a:stretch>
            <a:fillRect/>
          </a:stretch>
        </p:blipFill>
        <p:spPr>
          <a:xfrm>
            <a:off x="4411710" y="1457318"/>
            <a:ext cx="6915150" cy="5114925"/>
          </a:xfrm>
          <a:prstGeom prst="rect">
            <a:avLst/>
          </a:prstGeom>
        </p:spPr>
      </p:pic>
    </p:spTree>
    <p:extLst>
      <p:ext uri="{BB962C8B-B14F-4D97-AF65-F5344CB8AC3E}">
        <p14:creationId xmlns:p14="http://schemas.microsoft.com/office/powerpoint/2010/main" val="868171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a:t>
            </a:r>
            <a:br>
              <a:rPr lang="es-CO" sz="2600" dirty="0">
                <a:solidFill>
                  <a:srgbClr val="FFFFFF"/>
                </a:solidFill>
              </a:rPr>
            </a:br>
            <a:r>
              <a:rPr lang="es-CO" sz="2600" dirty="0">
                <a:solidFill>
                  <a:srgbClr val="FFFFFF"/>
                </a:solidFill>
              </a:rPr>
              <a:t>Diseño en cuadro grecolatino</a:t>
            </a:r>
            <a:endParaRPr lang="en-US" sz="2600" kern="1200" dirty="0">
              <a:solidFill>
                <a:srgbClr val="FFFFFF"/>
              </a:solidFill>
              <a:latin typeface="+mj-lt"/>
              <a:ea typeface="+mj-ea"/>
              <a:cs typeface="+mj-cs"/>
            </a:endParaRPr>
          </a:p>
        </p:txBody>
      </p:sp>
      <p:sp>
        <p:nvSpPr>
          <p:cNvPr id="8" name="CuadroTexto 7">
            <a:extLst>
              <a:ext uri="{FF2B5EF4-FFF2-40B4-BE49-F238E27FC236}">
                <a16:creationId xmlns:a16="http://schemas.microsoft.com/office/drawing/2014/main" id="{E55617DD-5174-4B6F-918C-671B75566D01}"/>
              </a:ext>
            </a:extLst>
          </p:cNvPr>
          <p:cNvSpPr txBox="1"/>
          <p:nvPr/>
        </p:nvSpPr>
        <p:spPr>
          <a:xfrm>
            <a:off x="4186651" y="145541"/>
            <a:ext cx="7365269" cy="1140325"/>
          </a:xfrm>
          <a:prstGeom prst="rect">
            <a:avLst/>
          </a:prstGeom>
        </p:spPr>
        <p:txBody>
          <a:bodyPr vert="horz" lIns="91440" tIns="45720" rIns="91440" bIns="45720" rtlCol="0">
            <a:normAutofit/>
          </a:bodyPr>
          <a:lstStyle/>
          <a:p>
            <a:r>
              <a:rPr lang="es-CO" dirty="0"/>
              <a:t>se comparan cuatro métodos de ensamble y se tiene el factor de bloque operador, se podrían tener dos factores de bloque adicionales: orden en el se hace el ensamble y lugar donde se hace.</a:t>
            </a:r>
            <a:endParaRPr lang="es-CO" i="1" dirty="0"/>
          </a:p>
        </p:txBody>
      </p:sp>
      <p:pic>
        <p:nvPicPr>
          <p:cNvPr id="4" name="Imagen 3">
            <a:extLst>
              <a:ext uri="{FF2B5EF4-FFF2-40B4-BE49-F238E27FC236}">
                <a16:creationId xmlns:a16="http://schemas.microsoft.com/office/drawing/2014/main" id="{BE810D45-B45D-4D16-A65B-F317F6CB84BD}"/>
              </a:ext>
            </a:extLst>
          </p:cNvPr>
          <p:cNvPicPr>
            <a:picLocks noChangeAspect="1"/>
          </p:cNvPicPr>
          <p:nvPr/>
        </p:nvPicPr>
        <p:blipFill>
          <a:blip r:embed="rId3"/>
          <a:stretch>
            <a:fillRect/>
          </a:stretch>
        </p:blipFill>
        <p:spPr>
          <a:xfrm>
            <a:off x="4992735" y="1119187"/>
            <a:ext cx="5753100" cy="3419475"/>
          </a:xfrm>
          <a:prstGeom prst="rect">
            <a:avLst/>
          </a:prstGeom>
        </p:spPr>
      </p:pic>
    </p:spTree>
    <p:extLst>
      <p:ext uri="{BB962C8B-B14F-4D97-AF65-F5344CB8AC3E}">
        <p14:creationId xmlns:p14="http://schemas.microsoft.com/office/powerpoint/2010/main" val="2899569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a:t>
            </a:r>
            <a:br>
              <a:rPr lang="es-CO" sz="2600" dirty="0">
                <a:solidFill>
                  <a:srgbClr val="FFFFFF"/>
                </a:solidFill>
              </a:rPr>
            </a:br>
            <a:r>
              <a:rPr lang="es-CO" sz="2600" dirty="0">
                <a:solidFill>
                  <a:srgbClr val="FFFFFF"/>
                </a:solidFill>
              </a:rPr>
              <a:t>Diseño en cuadro grecolatino</a:t>
            </a:r>
            <a:endParaRPr lang="en-US" sz="2600" kern="1200" dirty="0">
              <a:solidFill>
                <a:srgbClr val="FFFFFF"/>
              </a:solidFill>
              <a:latin typeface="+mj-lt"/>
              <a:ea typeface="+mj-ea"/>
              <a:cs typeface="+mj-cs"/>
            </a:endParaRPr>
          </a:p>
        </p:txBody>
      </p:sp>
      <p:sp>
        <p:nvSpPr>
          <p:cNvPr id="8" name="CuadroTexto 7">
            <a:extLst>
              <a:ext uri="{FF2B5EF4-FFF2-40B4-BE49-F238E27FC236}">
                <a16:creationId xmlns:a16="http://schemas.microsoft.com/office/drawing/2014/main" id="{E55617DD-5174-4B6F-918C-671B75566D01}"/>
              </a:ext>
            </a:extLst>
          </p:cNvPr>
          <p:cNvSpPr txBox="1"/>
          <p:nvPr/>
        </p:nvSpPr>
        <p:spPr>
          <a:xfrm>
            <a:off x="4186651" y="145541"/>
            <a:ext cx="7365269" cy="1140325"/>
          </a:xfrm>
          <a:prstGeom prst="rect">
            <a:avLst/>
          </a:prstGeom>
        </p:spPr>
        <p:txBody>
          <a:bodyPr vert="horz" lIns="91440" tIns="45720" rIns="91440" bIns="45720" rtlCol="0">
            <a:normAutofit/>
          </a:bodyPr>
          <a:lstStyle/>
          <a:p>
            <a:r>
              <a:rPr lang="es-CO" dirty="0"/>
              <a:t>se comparan cuatro métodos de ensamble y se tiene el factor de bloque operador, se podrían tener dos factores de bloque adicionales: orden en el se hace el ensamble y lugar donde se hace.</a:t>
            </a:r>
            <a:endParaRPr lang="es-CO" i="1" dirty="0"/>
          </a:p>
        </p:txBody>
      </p:sp>
      <p:sp>
        <p:nvSpPr>
          <p:cNvPr id="7" name="CuadroTexto 6">
            <a:extLst>
              <a:ext uri="{FF2B5EF4-FFF2-40B4-BE49-F238E27FC236}">
                <a16:creationId xmlns:a16="http://schemas.microsoft.com/office/drawing/2014/main" id="{3EEEA971-2698-4D07-91D9-DAF08CD853D0}"/>
              </a:ext>
            </a:extLst>
          </p:cNvPr>
          <p:cNvSpPr txBox="1"/>
          <p:nvPr/>
        </p:nvSpPr>
        <p:spPr>
          <a:xfrm>
            <a:off x="4186650" y="4629728"/>
            <a:ext cx="7365269" cy="1556759"/>
          </a:xfrm>
          <a:prstGeom prst="rect">
            <a:avLst/>
          </a:prstGeom>
        </p:spPr>
        <p:txBody>
          <a:bodyPr vert="horz" lIns="91440" tIns="45720" rIns="91440" bIns="45720" rtlCol="0">
            <a:normAutofit/>
          </a:bodyPr>
          <a:lstStyle/>
          <a:p>
            <a:r>
              <a:rPr lang="es-CO" dirty="0"/>
              <a:t>Se aprecia que el único efecto significativo son los tratamientos (métodos), y ninguno de los factores de bloque tiene un efecto significativo sobre el tiempo de ensamble. El factor operador tiene un valor-</a:t>
            </a:r>
            <a:r>
              <a:rPr lang="es-CO" i="1" dirty="0"/>
              <a:t>p </a:t>
            </a:r>
            <a:r>
              <a:rPr lang="es-CO" dirty="0"/>
              <a:t>bajo, lo cual indica que podría tener un efecto significativo; sin embargo, en este experimento fue imposible detectarlo</a:t>
            </a:r>
            <a:endParaRPr lang="es-CO" i="1" dirty="0"/>
          </a:p>
        </p:txBody>
      </p:sp>
      <p:pic>
        <p:nvPicPr>
          <p:cNvPr id="3" name="Imagen 2">
            <a:extLst>
              <a:ext uri="{FF2B5EF4-FFF2-40B4-BE49-F238E27FC236}">
                <a16:creationId xmlns:a16="http://schemas.microsoft.com/office/drawing/2014/main" id="{CECE6CE1-4AC6-4CE4-BD78-A8D5C3A90DBD}"/>
              </a:ext>
            </a:extLst>
          </p:cNvPr>
          <p:cNvPicPr>
            <a:picLocks noChangeAspect="1"/>
          </p:cNvPicPr>
          <p:nvPr/>
        </p:nvPicPr>
        <p:blipFill>
          <a:blip r:embed="rId3"/>
          <a:stretch>
            <a:fillRect/>
          </a:stretch>
        </p:blipFill>
        <p:spPr>
          <a:xfrm>
            <a:off x="4554584" y="1138237"/>
            <a:ext cx="6629400" cy="3381375"/>
          </a:xfrm>
          <a:prstGeom prst="rect">
            <a:avLst/>
          </a:prstGeom>
        </p:spPr>
      </p:pic>
    </p:spTree>
    <p:extLst>
      <p:ext uri="{BB962C8B-B14F-4D97-AF65-F5344CB8AC3E}">
        <p14:creationId xmlns:p14="http://schemas.microsoft.com/office/powerpoint/2010/main" val="599080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3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a:t>
            </a:r>
            <a:br>
              <a:rPr lang="es-CO" sz="2600" dirty="0">
                <a:solidFill>
                  <a:srgbClr val="FFFFFF"/>
                </a:solidFill>
              </a:rPr>
            </a:br>
            <a:r>
              <a:rPr lang="es-CO" sz="2600" dirty="0">
                <a:solidFill>
                  <a:srgbClr val="FFFFFF"/>
                </a:solidFill>
              </a:rPr>
              <a:t>Diseño en cuadro grecolatino</a:t>
            </a:r>
            <a:endParaRPr lang="en-US" sz="2600" kern="1200" dirty="0">
              <a:solidFill>
                <a:srgbClr val="FFFFFF"/>
              </a:solidFill>
              <a:latin typeface="+mj-lt"/>
              <a:ea typeface="+mj-ea"/>
              <a:cs typeface="+mj-cs"/>
            </a:endParaRPr>
          </a:p>
        </p:txBody>
      </p:sp>
      <p:sp>
        <p:nvSpPr>
          <p:cNvPr id="8" name="CuadroTexto 7">
            <a:extLst>
              <a:ext uri="{FF2B5EF4-FFF2-40B4-BE49-F238E27FC236}">
                <a16:creationId xmlns:a16="http://schemas.microsoft.com/office/drawing/2014/main" id="{E55617DD-5174-4B6F-918C-671B75566D01}"/>
              </a:ext>
            </a:extLst>
          </p:cNvPr>
          <p:cNvSpPr txBox="1"/>
          <p:nvPr/>
        </p:nvSpPr>
        <p:spPr>
          <a:xfrm>
            <a:off x="4186651" y="802771"/>
            <a:ext cx="7365269" cy="1140325"/>
          </a:xfrm>
          <a:prstGeom prst="rect">
            <a:avLst/>
          </a:prstGeom>
        </p:spPr>
        <p:txBody>
          <a:bodyPr vert="horz" lIns="91440" tIns="45720" rIns="91440" bIns="45720" rtlCol="0">
            <a:normAutofit/>
          </a:bodyPr>
          <a:lstStyle/>
          <a:p>
            <a:r>
              <a:rPr lang="es-CO" dirty="0"/>
              <a:t>La comparación de medias para métodos de ensamble se muestra en la siguiente tabla</a:t>
            </a:r>
            <a:endParaRPr lang="es-CO" i="1" dirty="0"/>
          </a:p>
        </p:txBody>
      </p:sp>
      <p:sp>
        <p:nvSpPr>
          <p:cNvPr id="9" name="CuadroTexto 8">
            <a:extLst>
              <a:ext uri="{FF2B5EF4-FFF2-40B4-BE49-F238E27FC236}">
                <a16:creationId xmlns:a16="http://schemas.microsoft.com/office/drawing/2014/main" id="{67EABBCA-A333-4417-9CEA-7B5E42F36F60}"/>
              </a:ext>
            </a:extLst>
          </p:cNvPr>
          <p:cNvSpPr txBox="1"/>
          <p:nvPr/>
        </p:nvSpPr>
        <p:spPr>
          <a:xfrm>
            <a:off x="4186648" y="4559456"/>
            <a:ext cx="7365269" cy="1399596"/>
          </a:xfrm>
          <a:prstGeom prst="rect">
            <a:avLst/>
          </a:prstGeom>
        </p:spPr>
        <p:txBody>
          <a:bodyPr vert="horz" lIns="91440" tIns="45720" rIns="91440" bIns="45720" rtlCol="0">
            <a:normAutofit/>
          </a:bodyPr>
          <a:lstStyle/>
          <a:p>
            <a:r>
              <a:rPr lang="es-CO" dirty="0"/>
              <a:t>donde se aprecia que los métodos </a:t>
            </a:r>
            <a:r>
              <a:rPr lang="es-CO" i="1" dirty="0"/>
              <a:t>A </a:t>
            </a:r>
            <a:r>
              <a:rPr lang="es-CO" dirty="0"/>
              <a:t>y </a:t>
            </a:r>
            <a:r>
              <a:rPr lang="es-CO" i="1" dirty="0"/>
              <a:t>B </a:t>
            </a:r>
            <a:r>
              <a:rPr lang="es-CO" dirty="0"/>
              <a:t>no son diferentes, pero sí son distintos de los métodos </a:t>
            </a:r>
            <a:r>
              <a:rPr lang="es-CO" i="1" dirty="0"/>
              <a:t>C </a:t>
            </a:r>
            <a:r>
              <a:rPr lang="es-CO" dirty="0"/>
              <a:t>y </a:t>
            </a:r>
            <a:r>
              <a:rPr lang="es-CO" i="1" dirty="0"/>
              <a:t>D</a:t>
            </a:r>
            <a:r>
              <a:rPr lang="es-CO" dirty="0"/>
              <a:t>.</a:t>
            </a:r>
            <a:endParaRPr lang="es-CO" i="1" dirty="0"/>
          </a:p>
        </p:txBody>
      </p:sp>
      <p:pic>
        <p:nvPicPr>
          <p:cNvPr id="3" name="Imagen 2">
            <a:extLst>
              <a:ext uri="{FF2B5EF4-FFF2-40B4-BE49-F238E27FC236}">
                <a16:creationId xmlns:a16="http://schemas.microsoft.com/office/drawing/2014/main" id="{1C5D301A-77D8-4BE2-A001-4C66458E555F}"/>
              </a:ext>
            </a:extLst>
          </p:cNvPr>
          <p:cNvPicPr>
            <a:picLocks noChangeAspect="1"/>
          </p:cNvPicPr>
          <p:nvPr/>
        </p:nvPicPr>
        <p:blipFill>
          <a:blip r:embed="rId3"/>
          <a:stretch>
            <a:fillRect/>
          </a:stretch>
        </p:blipFill>
        <p:spPr>
          <a:xfrm>
            <a:off x="5168946" y="1933865"/>
            <a:ext cx="5400675" cy="2038350"/>
          </a:xfrm>
          <a:prstGeom prst="rect">
            <a:avLst/>
          </a:prstGeom>
        </p:spPr>
      </p:pic>
    </p:spTree>
    <p:extLst>
      <p:ext uri="{BB962C8B-B14F-4D97-AF65-F5344CB8AC3E}">
        <p14:creationId xmlns:p14="http://schemas.microsoft.com/office/powerpoint/2010/main" val="125696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0" name="Rectangle 5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43468" y="623392"/>
            <a:ext cx="3363974" cy="1607060"/>
          </a:xfrm>
          <a:prstGeom prst="ellipse">
            <a:avLst/>
          </a:prstGeom>
          <a:noFill/>
          <a:ln w="19050">
            <a:solidFill>
              <a:schemeClr val="tx1"/>
            </a:solidFill>
          </a:ln>
        </p:spPr>
        <p:txBody>
          <a:bodyPr vert="horz" wrap="square" lIns="91440" tIns="45720" rIns="91440" bIns="45720" rtlCol="0" anchor="ctr">
            <a:normAutofit/>
          </a:bodyPr>
          <a:lstStyle/>
          <a:p>
            <a:r>
              <a:rPr lang="en-US" sz="2800" kern="1200">
                <a:solidFill>
                  <a:schemeClr val="tx1"/>
                </a:solidFill>
                <a:latin typeface="+mj-lt"/>
                <a:ea typeface="+mj-ea"/>
                <a:cs typeface="+mj-cs"/>
              </a:rPr>
              <a:t>Ejemplo 1.</a:t>
            </a:r>
          </a:p>
        </p:txBody>
      </p:sp>
      <p:sp>
        <p:nvSpPr>
          <p:cNvPr id="10" name="CuadroTexto 9">
            <a:extLst>
              <a:ext uri="{FF2B5EF4-FFF2-40B4-BE49-F238E27FC236}">
                <a16:creationId xmlns:a16="http://schemas.microsoft.com/office/drawing/2014/main" id="{111779C5-6CEC-47CF-9DF3-9066F9640406}"/>
              </a:ext>
            </a:extLst>
          </p:cNvPr>
          <p:cNvSpPr txBox="1"/>
          <p:nvPr/>
        </p:nvSpPr>
        <p:spPr>
          <a:xfrm>
            <a:off x="643468" y="2638043"/>
            <a:ext cx="3363974" cy="34156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Se tiene un experimento en el que los factores a estudiar y sus niveles son los siguientes: temperatura (10, 20 y 30°C); tiempo (60 y 90 minutos). Elabore una lista de todos los posibles tratamientos de este diseño.</a:t>
            </a:r>
            <a:endParaRPr lang="en-US" sz="2000" i="1"/>
          </a:p>
        </p:txBody>
      </p:sp>
      <p:graphicFrame>
        <p:nvGraphicFramePr>
          <p:cNvPr id="8" name="Tabla 7">
            <a:extLst>
              <a:ext uri="{FF2B5EF4-FFF2-40B4-BE49-F238E27FC236}">
                <a16:creationId xmlns:a16="http://schemas.microsoft.com/office/drawing/2014/main" id="{5288CA80-14BE-4DEC-93B9-F02CC5ED5A40}"/>
              </a:ext>
            </a:extLst>
          </p:cNvPr>
          <p:cNvGraphicFramePr>
            <a:graphicFrameLocks noGrp="1"/>
          </p:cNvGraphicFramePr>
          <p:nvPr>
            <p:extLst>
              <p:ext uri="{D42A27DB-BD31-4B8C-83A1-F6EECF244321}">
                <p14:modId xmlns:p14="http://schemas.microsoft.com/office/powerpoint/2010/main" val="3031440025"/>
              </p:ext>
            </p:extLst>
          </p:nvPr>
        </p:nvGraphicFramePr>
        <p:xfrm>
          <a:off x="5297763" y="841832"/>
          <a:ext cx="6250770" cy="5538408"/>
        </p:xfrm>
        <a:graphic>
          <a:graphicData uri="http://schemas.openxmlformats.org/drawingml/2006/table">
            <a:tbl>
              <a:tblPr firstRow="1" bandRow="1"/>
              <a:tblGrid>
                <a:gridCol w="2446939">
                  <a:extLst>
                    <a:ext uri="{9D8B030D-6E8A-4147-A177-3AD203B41FA5}">
                      <a16:colId xmlns:a16="http://schemas.microsoft.com/office/drawing/2014/main" val="2616972183"/>
                    </a:ext>
                  </a:extLst>
                </a:gridCol>
                <a:gridCol w="1989262">
                  <a:extLst>
                    <a:ext uri="{9D8B030D-6E8A-4147-A177-3AD203B41FA5}">
                      <a16:colId xmlns:a16="http://schemas.microsoft.com/office/drawing/2014/main" val="1812916265"/>
                    </a:ext>
                  </a:extLst>
                </a:gridCol>
                <a:gridCol w="1814569">
                  <a:extLst>
                    <a:ext uri="{9D8B030D-6E8A-4147-A177-3AD203B41FA5}">
                      <a16:colId xmlns:a16="http://schemas.microsoft.com/office/drawing/2014/main" val="4107706524"/>
                    </a:ext>
                  </a:extLst>
                </a:gridCol>
              </a:tblGrid>
              <a:tr h="536054">
                <a:tc>
                  <a:txBody>
                    <a:bodyPr/>
                    <a:lstStyle/>
                    <a:p>
                      <a:pPr algn="ctr" fontAlgn="b">
                        <a:spcBef>
                          <a:spcPts val="0"/>
                        </a:spcBef>
                        <a:spcAft>
                          <a:spcPts val="0"/>
                        </a:spcAft>
                      </a:pPr>
                      <a:r>
                        <a:rPr lang="es-CO" sz="2500" b="1" i="0" u="none" strike="noStrike">
                          <a:solidFill>
                            <a:srgbClr val="000000"/>
                          </a:solidFill>
                          <a:effectLst/>
                          <a:latin typeface="Calibri" panose="020F0502020204030204" pitchFamily="34" charset="0"/>
                        </a:rPr>
                        <a:t>Temperatura [°C]</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s-CO" sz="2500" b="1" i="0" u="none" strike="noStrike">
                          <a:solidFill>
                            <a:srgbClr val="000000"/>
                          </a:solidFill>
                          <a:effectLst/>
                          <a:latin typeface="Calibri" panose="020F0502020204030204" pitchFamily="34" charset="0"/>
                        </a:rPr>
                        <a:t>Tiempo [min]</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63669298"/>
                  </a:ext>
                </a:extLst>
              </a:tr>
              <a:tr h="536054">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10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60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01044153"/>
                  </a:ext>
                </a:extLst>
              </a:tr>
              <a:tr h="536054">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20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90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84608855"/>
                  </a:ext>
                </a:extLst>
              </a:tr>
              <a:tr h="536054">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30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s-CO" sz="2300" b="0" i="0" u="none" strike="noStrike" dirty="0">
                          <a:solidFill>
                            <a:srgbClr val="000000"/>
                          </a:solidFill>
                          <a:effectLst/>
                          <a:latin typeface="Calibri" panose="020F0502020204030204" pitchFamily="34" charset="0"/>
                        </a:rPr>
                        <a:t> </a:t>
                      </a:r>
                      <a:endParaRPr lang="es-CO" sz="3700" b="0" i="0" u="none" strike="noStrike" dirty="0">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3477001"/>
                  </a:ext>
                </a:extLst>
              </a:tr>
              <a:tr h="536054">
                <a:tc>
                  <a:txBody>
                    <a:bodyPr/>
                    <a:lstStyle/>
                    <a:p>
                      <a:pPr algn="ctr" fontAlgn="b">
                        <a:spcBef>
                          <a:spcPts val="0"/>
                        </a:spcBef>
                        <a:spcAft>
                          <a:spcPts val="0"/>
                        </a:spcAft>
                      </a:pPr>
                      <a:endParaRPr lang="es-CO" sz="3700" b="0" i="0" u="none" strike="noStrike">
                        <a:effectLst/>
                        <a:latin typeface="Arial" panose="020B0604020202020204" pitchFamily="34" charset="0"/>
                      </a:endParaRPr>
                    </a:p>
                  </a:txBody>
                  <a:tcPr marL="19574" marR="19574" marT="195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endParaRPr lang="es-CO" sz="3700" b="0" i="0" u="none" strike="noStrike">
                        <a:effectLst/>
                        <a:latin typeface="Arial" panose="020B0604020202020204" pitchFamily="34" charset="0"/>
                      </a:endParaRPr>
                    </a:p>
                  </a:txBody>
                  <a:tcPr marL="19574" marR="19574" marT="1957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endParaRPr lang="es-CO" sz="3700" b="0" i="0" u="none" strike="noStrike">
                        <a:effectLst/>
                        <a:latin typeface="Arial" panose="020B0604020202020204" pitchFamily="34" charset="0"/>
                      </a:endParaRPr>
                    </a:p>
                  </a:txBody>
                  <a:tcPr marL="19574" marR="19574" marT="1957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8562308"/>
                  </a:ext>
                </a:extLst>
              </a:tr>
              <a:tr h="368031">
                <a:tc>
                  <a:txBody>
                    <a:bodyPr/>
                    <a:lstStyle/>
                    <a:p>
                      <a:pPr algn="ctr" fontAlgn="b">
                        <a:spcBef>
                          <a:spcPts val="0"/>
                        </a:spcBef>
                        <a:spcAft>
                          <a:spcPts val="0"/>
                        </a:spcAft>
                      </a:pPr>
                      <a:r>
                        <a:rPr lang="es-CO" sz="2500" b="1" i="0" u="none" strike="noStrike">
                          <a:solidFill>
                            <a:srgbClr val="000000"/>
                          </a:solidFill>
                          <a:effectLst/>
                          <a:latin typeface="Calibri" panose="020F0502020204030204" pitchFamily="34" charset="0"/>
                        </a:rPr>
                        <a:t>Temperatura [°C]</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s-CO" sz="2500" b="1" i="0" u="none" strike="noStrike">
                          <a:solidFill>
                            <a:srgbClr val="000000"/>
                          </a:solidFill>
                          <a:effectLst/>
                          <a:latin typeface="Calibri" panose="020F0502020204030204" pitchFamily="34" charset="0"/>
                        </a:rPr>
                        <a:t>Tiempo [min]</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s-CO" sz="2500" b="1" i="0" u="none" strike="noStrike">
                          <a:solidFill>
                            <a:srgbClr val="000000"/>
                          </a:solidFill>
                          <a:effectLst/>
                          <a:latin typeface="Calibri" panose="020F0502020204030204" pitchFamily="34" charset="0"/>
                        </a:rPr>
                        <a:t>Tratamiento</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767282"/>
                  </a:ext>
                </a:extLst>
              </a:tr>
              <a:tr h="340027">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10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0E1"/>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60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8AB"/>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1</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extLst>
                  <a:ext uri="{0D108BD9-81ED-4DB2-BD59-A6C34878D82A}">
                    <a16:rowId xmlns:a16="http://schemas.microsoft.com/office/drawing/2014/main" val="3434414577"/>
                  </a:ext>
                </a:extLst>
              </a:tr>
              <a:tr h="340027">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10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0E1"/>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90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2</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90C9"/>
                    </a:solidFill>
                  </a:tcPr>
                </a:tc>
                <a:extLst>
                  <a:ext uri="{0D108BD9-81ED-4DB2-BD59-A6C34878D82A}">
                    <a16:rowId xmlns:a16="http://schemas.microsoft.com/office/drawing/2014/main" val="1915925093"/>
                  </a:ext>
                </a:extLst>
              </a:tr>
              <a:tr h="340027">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20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60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8AB"/>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3</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96CC"/>
                    </a:solidFill>
                  </a:tcPr>
                </a:tc>
                <a:extLst>
                  <a:ext uri="{0D108BD9-81ED-4DB2-BD59-A6C34878D82A}">
                    <a16:rowId xmlns:a16="http://schemas.microsoft.com/office/drawing/2014/main" val="3847494178"/>
                  </a:ext>
                </a:extLst>
              </a:tr>
              <a:tr h="340027">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20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90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4</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CCF"/>
                    </a:solidFill>
                  </a:tcPr>
                </a:tc>
                <a:extLst>
                  <a:ext uri="{0D108BD9-81ED-4DB2-BD59-A6C34878D82A}">
                    <a16:rowId xmlns:a16="http://schemas.microsoft.com/office/drawing/2014/main" val="481477691"/>
                  </a:ext>
                </a:extLst>
              </a:tr>
              <a:tr h="340027">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30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8EA"/>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60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8AB"/>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5</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A2D2"/>
                    </a:solidFill>
                  </a:tcPr>
                </a:tc>
                <a:extLst>
                  <a:ext uri="{0D108BD9-81ED-4DB2-BD59-A6C34878D82A}">
                    <a16:rowId xmlns:a16="http://schemas.microsoft.com/office/drawing/2014/main" val="2395856727"/>
                  </a:ext>
                </a:extLst>
              </a:tr>
              <a:tr h="340027">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30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8EA"/>
                    </a:solidFill>
                  </a:tcPr>
                </a:tc>
                <a:tc>
                  <a:txBody>
                    <a:bodyPr/>
                    <a:lstStyle/>
                    <a:p>
                      <a:pPr algn="ctr" fontAlgn="b">
                        <a:spcBef>
                          <a:spcPts val="0"/>
                        </a:spcBef>
                        <a:spcAft>
                          <a:spcPts val="0"/>
                        </a:spcAft>
                      </a:pPr>
                      <a:r>
                        <a:rPr lang="es-CO" sz="2300" b="0" i="0" u="none" strike="noStrike">
                          <a:solidFill>
                            <a:srgbClr val="000000"/>
                          </a:solidFill>
                          <a:effectLst/>
                          <a:latin typeface="Calibri" panose="020F0502020204030204" pitchFamily="34" charset="0"/>
                        </a:rPr>
                        <a:t>90</a:t>
                      </a:r>
                      <a:endParaRPr lang="es-CO" sz="3700" b="0" i="0" u="none" strike="noStrike">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spcBef>
                          <a:spcPts val="0"/>
                        </a:spcBef>
                        <a:spcAft>
                          <a:spcPts val="0"/>
                        </a:spcAft>
                      </a:pPr>
                      <a:r>
                        <a:rPr lang="es-CO" sz="2300" b="0" i="0" u="none" strike="noStrike" dirty="0">
                          <a:solidFill>
                            <a:srgbClr val="000000"/>
                          </a:solidFill>
                          <a:effectLst/>
                          <a:latin typeface="Calibri" panose="020F0502020204030204" pitchFamily="34" charset="0"/>
                        </a:rPr>
                        <a:t>6</a:t>
                      </a:r>
                      <a:endParaRPr lang="es-CO" sz="3700" b="0" i="0" u="none" strike="noStrike" dirty="0">
                        <a:effectLst/>
                        <a:latin typeface="Arial" panose="020B0604020202020204" pitchFamily="34" charset="0"/>
                      </a:endParaRPr>
                    </a:p>
                  </a:txBody>
                  <a:tcPr marL="19574" marR="19574" marT="195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A8D5"/>
                    </a:solidFill>
                  </a:tcPr>
                </a:tc>
                <a:extLst>
                  <a:ext uri="{0D108BD9-81ED-4DB2-BD59-A6C34878D82A}">
                    <a16:rowId xmlns:a16="http://schemas.microsoft.com/office/drawing/2014/main" val="2134438528"/>
                  </a:ext>
                </a:extLst>
              </a:tr>
            </a:tbl>
          </a:graphicData>
        </a:graphic>
      </p:graphicFrame>
    </p:spTree>
    <p:extLst>
      <p:ext uri="{BB962C8B-B14F-4D97-AF65-F5344CB8AC3E}">
        <p14:creationId xmlns:p14="http://schemas.microsoft.com/office/powerpoint/2010/main" val="24925342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Comparación de dos tratamientos</a:t>
            </a:r>
          </a:p>
        </p:txBody>
      </p:sp>
      <p:pic>
        <p:nvPicPr>
          <p:cNvPr id="3" name="Imagen 2">
            <a:extLst>
              <a:ext uri="{FF2B5EF4-FFF2-40B4-BE49-F238E27FC236}">
                <a16:creationId xmlns:a16="http://schemas.microsoft.com/office/drawing/2014/main" id="{DB8C04BE-5C7D-475B-85FA-8DD72DDD8407}"/>
              </a:ext>
            </a:extLst>
          </p:cNvPr>
          <p:cNvPicPr>
            <a:picLocks noChangeAspect="1"/>
          </p:cNvPicPr>
          <p:nvPr/>
        </p:nvPicPr>
        <p:blipFill>
          <a:blip r:embed="rId3"/>
          <a:stretch>
            <a:fillRect/>
          </a:stretch>
        </p:blipFill>
        <p:spPr>
          <a:xfrm>
            <a:off x="4038599" y="888126"/>
            <a:ext cx="7188199" cy="2515869"/>
          </a:xfrm>
          <a:prstGeom prst="rect">
            <a:avLst/>
          </a:prstGeom>
        </p:spPr>
      </p:pic>
      <p:sp>
        <p:nvSpPr>
          <p:cNvPr id="10" name="CuadroTexto 9">
            <a:extLst>
              <a:ext uri="{FF2B5EF4-FFF2-40B4-BE49-F238E27FC236}">
                <a16:creationId xmlns:a16="http://schemas.microsoft.com/office/drawing/2014/main" id="{111779C5-6CEC-47CF-9DF3-9066F9640406}"/>
              </a:ext>
            </a:extLst>
          </p:cNvPr>
          <p:cNvSpPr txBox="1"/>
          <p:nvPr/>
        </p:nvSpPr>
        <p:spPr>
          <a:xfrm>
            <a:off x="4038600" y="3592783"/>
            <a:ext cx="7188199" cy="2515868"/>
          </a:xfrm>
          <a:prstGeom prst="rect">
            <a:avLst/>
          </a:prstGeom>
        </p:spPr>
        <p:txBody>
          <a:bodyPr vert="horz" lIns="91440" tIns="45720" rIns="91440" bIns="45720" rtlCol="0">
            <a:normAutofit fontScale="85000" lnSpcReduction="20000"/>
          </a:bodyPr>
          <a:lstStyle/>
          <a:p>
            <a:pPr indent="-228600">
              <a:lnSpc>
                <a:spcPct val="90000"/>
              </a:lnSpc>
              <a:spcAft>
                <a:spcPts val="600"/>
              </a:spcAft>
              <a:buFont typeface="Arial" panose="020B0604020202020204" pitchFamily="34" charset="0"/>
              <a:buChar char="•"/>
            </a:pPr>
            <a:r>
              <a:rPr lang="es-CO" dirty="0"/>
              <a:t>Un problema frecuente que se presenta es comparar la media de dos procesos o dos tratamientos. Por ejemplo, comparar dos proveedores, dos materiales, dos máquinas o dos métodos de trabajo.</a:t>
            </a:r>
          </a:p>
          <a:p>
            <a:pPr marL="285750" indent="-285750">
              <a:buFont typeface="Arial" panose="020B0604020202020204" pitchFamily="34" charset="0"/>
              <a:buChar char="•"/>
            </a:pPr>
            <a:r>
              <a:rPr lang="es-CO" dirty="0"/>
              <a:t>Para que la comparación sea justa, la materia prima que utilizan las máquinas</a:t>
            </a:r>
          </a:p>
          <a:p>
            <a:r>
              <a:rPr lang="es-CO" dirty="0"/>
              <a:t>se asigna de forma aleatoria a las máquinas, y las 2</a:t>
            </a:r>
            <a:r>
              <a:rPr lang="es-CO" i="1" dirty="0"/>
              <a:t>n </a:t>
            </a:r>
            <a:r>
              <a:rPr lang="es-CO" dirty="0"/>
              <a:t>pruebas o corridas se hacen en</a:t>
            </a:r>
          </a:p>
          <a:p>
            <a:r>
              <a:rPr lang="es-CO" dirty="0"/>
              <a:t>orden aleatorio. No es adecuado realizar primero todas las pruebas de la máquina A y posteriormente las de la máquina B, porque eso puede favorecer a una de las máquinas</a:t>
            </a:r>
          </a:p>
          <a:p>
            <a:r>
              <a:rPr lang="es-CO" dirty="0"/>
              <a:t>y afecta (sesga) la comparación. La asignación aleatoria del material hace posible que a cada máquina le corresponda material con una calidad equivalente, y el orden aleatorio de las pruebas nulifica el efecto de las fuentes de variabilidad que actúan durante el transcurso de las mismas (como las variables ambientales), al repartir su efecto equitativamente en ambas máquinas. Ahora, veamos cómo hacer estadísticamente</a:t>
            </a:r>
          </a:p>
          <a:p>
            <a:r>
              <a:rPr lang="es-CO" dirty="0"/>
              <a:t>este tipo de comparaciones.</a:t>
            </a:r>
          </a:p>
          <a:p>
            <a:endParaRPr lang="es-CO" i="1" dirty="0"/>
          </a:p>
        </p:txBody>
      </p:sp>
    </p:spTree>
    <p:extLst>
      <p:ext uri="{BB962C8B-B14F-4D97-AF65-F5344CB8AC3E}">
        <p14:creationId xmlns:p14="http://schemas.microsoft.com/office/powerpoint/2010/main" val="393168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Suposición de varianzas desconocidas</a:t>
            </a:r>
            <a:endParaRPr lang="es-CO" sz="26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111779C5-6CEC-47CF-9DF3-9066F9640406}"/>
                  </a:ext>
                </a:extLst>
              </p:cNvPr>
              <p:cNvSpPr txBox="1"/>
              <p:nvPr/>
            </p:nvSpPr>
            <p:spPr>
              <a:xfrm>
                <a:off x="4132220" y="1243479"/>
                <a:ext cx="7188199" cy="1330909"/>
              </a:xfrm>
              <a:prstGeom prst="rect">
                <a:avLst/>
              </a:prstGeom>
            </p:spPr>
            <p:txBody>
              <a:bodyPr vert="horz" lIns="91440" tIns="45720" rIns="91440" bIns="45720" rtlCol="0">
                <a:normAutofit/>
              </a:bodyPr>
              <a:lstStyle/>
              <a:p>
                <a:r>
                  <a:rPr lang="es-CO" dirty="0"/>
                  <a:t>Sean dos procesos o tratamientos con medias </a:t>
                </a:r>
                <a14:m>
                  <m:oMath xmlns:m="http://schemas.openxmlformats.org/officeDocument/2006/math">
                    <m:sSub>
                      <m:sSubPr>
                        <m:ctrlPr>
                          <a:rPr lang="es-CO" i="1" dirty="0" smtClean="0">
                            <a:latin typeface="Cambria Math" panose="02040503050406030204" pitchFamily="18" charset="0"/>
                          </a:rPr>
                        </m:ctrlPr>
                      </m:sSubPr>
                      <m:e>
                        <m:r>
                          <a:rPr lang="es-CO" i="1" dirty="0">
                            <a:latin typeface="Cambria Math" panose="02040503050406030204" pitchFamily="18" charset="0"/>
                          </a:rPr>
                          <m:t>𝜇</m:t>
                        </m:r>
                      </m:e>
                      <m:sub>
                        <m:r>
                          <a:rPr lang="es-CO" b="0" i="1" dirty="0" smtClean="0">
                            <a:latin typeface="Cambria Math" panose="02040503050406030204" pitchFamily="18" charset="0"/>
                          </a:rPr>
                          <m:t>𝑥</m:t>
                        </m:r>
                      </m:sub>
                    </m:sSub>
                  </m:oMath>
                </a14:m>
                <a:r>
                  <a:rPr lang="es-CO" i="1" dirty="0"/>
                  <a:t> </a:t>
                </a:r>
                <a:r>
                  <a:rPr lang="es-CO" dirty="0"/>
                  <a:t>y </a:t>
                </a:r>
                <a14:m>
                  <m:oMath xmlns:m="http://schemas.openxmlformats.org/officeDocument/2006/math">
                    <m:sSub>
                      <m:sSubPr>
                        <m:ctrlPr>
                          <a:rPr lang="es-CO" i="1" dirty="0">
                            <a:latin typeface="Cambria Math" panose="02040503050406030204" pitchFamily="18" charset="0"/>
                          </a:rPr>
                        </m:ctrlPr>
                      </m:sSubPr>
                      <m:e>
                        <m:r>
                          <a:rPr lang="es-CO" i="1" dirty="0">
                            <a:latin typeface="Cambria Math" panose="02040503050406030204" pitchFamily="18" charset="0"/>
                          </a:rPr>
                          <m:t>𝜇</m:t>
                        </m:r>
                      </m:e>
                      <m:sub>
                        <m:r>
                          <a:rPr lang="es-CO" b="0" i="1" dirty="0" smtClean="0">
                            <a:latin typeface="Cambria Math" panose="02040503050406030204" pitchFamily="18" charset="0"/>
                          </a:rPr>
                          <m:t>𝑦</m:t>
                        </m:r>
                      </m:sub>
                    </m:sSub>
                  </m:oMath>
                </a14:m>
                <a:r>
                  <a:rPr lang="es-CO" i="1" dirty="0"/>
                  <a:t> </a:t>
                </a:r>
                <a:r>
                  <a:rPr lang="es-CO" dirty="0"/>
                  <a:t>y varianzas </a:t>
                </a:r>
                <a14:m>
                  <m:oMath xmlns:m="http://schemas.openxmlformats.org/officeDocument/2006/math">
                    <m:sSub>
                      <m:sSubPr>
                        <m:ctrlPr>
                          <a:rPr lang="es-CO" i="1" dirty="0">
                            <a:latin typeface="Cambria Math" panose="02040503050406030204" pitchFamily="18" charset="0"/>
                          </a:rPr>
                        </m:ctrlPr>
                      </m:sSubPr>
                      <m:e>
                        <m:r>
                          <a:rPr lang="es-CO" i="1" dirty="0" smtClean="0">
                            <a:latin typeface="Cambria Math" panose="02040503050406030204" pitchFamily="18" charset="0"/>
                          </a:rPr>
                          <m:t>𝜎</m:t>
                        </m:r>
                      </m:e>
                      <m:sub>
                        <m:r>
                          <a:rPr lang="es-CO" i="1" dirty="0">
                            <a:latin typeface="Cambria Math" panose="02040503050406030204" pitchFamily="18" charset="0"/>
                          </a:rPr>
                          <m:t>𝑥</m:t>
                        </m:r>
                      </m:sub>
                    </m:sSub>
                    <m:r>
                      <a:rPr lang="es-CO" i="1" dirty="0">
                        <a:latin typeface="Cambria Math" panose="02040503050406030204" pitchFamily="18" charset="0"/>
                      </a:rPr>
                      <m:t> </m:t>
                    </m:r>
                  </m:oMath>
                </a14:m>
                <a:r>
                  <a:rPr lang="es-CO" dirty="0"/>
                  <a:t>y </a:t>
                </a:r>
                <a14:m>
                  <m:oMath xmlns:m="http://schemas.openxmlformats.org/officeDocument/2006/math">
                    <m:sSub>
                      <m:sSubPr>
                        <m:ctrlPr>
                          <a:rPr lang="es-CO" i="1" dirty="0">
                            <a:latin typeface="Cambria Math" panose="02040503050406030204" pitchFamily="18" charset="0"/>
                          </a:rPr>
                        </m:ctrlPr>
                      </m:sSubPr>
                      <m:e>
                        <m:r>
                          <a:rPr lang="es-CO" i="1" dirty="0">
                            <a:latin typeface="Cambria Math" panose="02040503050406030204" pitchFamily="18" charset="0"/>
                          </a:rPr>
                          <m:t>𝜎</m:t>
                        </m:r>
                      </m:e>
                      <m:sub>
                        <m:r>
                          <a:rPr lang="es-CO" b="0" i="1" dirty="0" smtClean="0">
                            <a:latin typeface="Cambria Math" panose="02040503050406030204" pitchFamily="18" charset="0"/>
                          </a:rPr>
                          <m:t>𝑦</m:t>
                        </m:r>
                      </m:sub>
                    </m:sSub>
                    <m:r>
                      <a:rPr lang="es-CO" i="1" dirty="0">
                        <a:latin typeface="Cambria Math" panose="02040503050406030204" pitchFamily="18" charset="0"/>
                      </a:rPr>
                      <m:t> </m:t>
                    </m:r>
                  </m:oMath>
                </a14:m>
                <a:r>
                  <a:rPr lang="es-CO" dirty="0"/>
                  <a:t>, respectivamente. Interesa investigar si las medias de dichos procesos pueden considerarse estadísticamente iguales. Para ello se plantean las siguientes hipótesis:</a:t>
                </a:r>
                <a:endParaRPr lang="es-CO" i="1" dirty="0"/>
              </a:p>
            </p:txBody>
          </p:sp>
        </mc:Choice>
        <mc:Fallback xmlns="">
          <p:sp>
            <p:nvSpPr>
              <p:cNvPr id="10" name="CuadroTexto 9">
                <a:extLst>
                  <a:ext uri="{FF2B5EF4-FFF2-40B4-BE49-F238E27FC236}">
                    <a16:creationId xmlns:a16="http://schemas.microsoft.com/office/drawing/2014/main" id="{111779C5-6CEC-47CF-9DF3-9066F9640406}"/>
                  </a:ext>
                </a:extLst>
              </p:cNvPr>
              <p:cNvSpPr txBox="1">
                <a:spLocks noRot="1" noChangeAspect="1" noMove="1" noResize="1" noEditPoints="1" noAdjustHandles="1" noChangeArrowheads="1" noChangeShapeType="1" noTextEdit="1"/>
              </p:cNvSpPr>
              <p:nvPr/>
            </p:nvSpPr>
            <p:spPr>
              <a:xfrm>
                <a:off x="4132220" y="1243479"/>
                <a:ext cx="7188199" cy="1330909"/>
              </a:xfrm>
              <a:prstGeom prst="rect">
                <a:avLst/>
              </a:prstGeom>
              <a:blipFill>
                <a:blip r:embed="rId3"/>
                <a:stretch>
                  <a:fillRect l="-763" t="-2294"/>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603D7B16-1BE8-45D8-A050-8F41A9B5C2EB}"/>
              </a:ext>
            </a:extLst>
          </p:cNvPr>
          <p:cNvPicPr>
            <a:picLocks noChangeAspect="1"/>
          </p:cNvPicPr>
          <p:nvPr/>
        </p:nvPicPr>
        <p:blipFill>
          <a:blip r:embed="rId4"/>
          <a:stretch>
            <a:fillRect/>
          </a:stretch>
        </p:blipFill>
        <p:spPr>
          <a:xfrm>
            <a:off x="4789231" y="2574388"/>
            <a:ext cx="1724025" cy="1276350"/>
          </a:xfrm>
          <a:prstGeom prst="rect">
            <a:avLst/>
          </a:prstGeom>
        </p:spPr>
      </p:pic>
      <p:pic>
        <p:nvPicPr>
          <p:cNvPr id="5" name="Imagen 4">
            <a:extLst>
              <a:ext uri="{FF2B5EF4-FFF2-40B4-BE49-F238E27FC236}">
                <a16:creationId xmlns:a16="http://schemas.microsoft.com/office/drawing/2014/main" id="{71CB9FCC-898B-4665-AD5A-B2C35BE6F0C0}"/>
              </a:ext>
            </a:extLst>
          </p:cNvPr>
          <p:cNvPicPr>
            <a:picLocks noChangeAspect="1"/>
          </p:cNvPicPr>
          <p:nvPr/>
        </p:nvPicPr>
        <p:blipFill>
          <a:blip r:embed="rId5"/>
          <a:stretch>
            <a:fillRect/>
          </a:stretch>
        </p:blipFill>
        <p:spPr>
          <a:xfrm>
            <a:off x="7480944" y="2574388"/>
            <a:ext cx="2009775" cy="1304925"/>
          </a:xfrm>
          <a:prstGeom prst="rect">
            <a:avLst/>
          </a:prstGeom>
        </p:spPr>
      </p:pic>
      <p:pic>
        <p:nvPicPr>
          <p:cNvPr id="6" name="Imagen 5">
            <a:extLst>
              <a:ext uri="{FF2B5EF4-FFF2-40B4-BE49-F238E27FC236}">
                <a16:creationId xmlns:a16="http://schemas.microsoft.com/office/drawing/2014/main" id="{EF2187E5-4130-4FC5-8ABC-F0BDBE4F7C45}"/>
              </a:ext>
            </a:extLst>
          </p:cNvPr>
          <p:cNvPicPr>
            <a:picLocks noChangeAspect="1"/>
          </p:cNvPicPr>
          <p:nvPr/>
        </p:nvPicPr>
        <p:blipFill>
          <a:blip r:embed="rId6"/>
          <a:stretch>
            <a:fillRect/>
          </a:stretch>
        </p:blipFill>
        <p:spPr>
          <a:xfrm>
            <a:off x="4789231" y="4089795"/>
            <a:ext cx="2105025" cy="1343025"/>
          </a:xfrm>
          <a:prstGeom prst="rect">
            <a:avLst/>
          </a:prstGeom>
        </p:spPr>
      </p:pic>
      <p:pic>
        <p:nvPicPr>
          <p:cNvPr id="7" name="Imagen 6">
            <a:extLst>
              <a:ext uri="{FF2B5EF4-FFF2-40B4-BE49-F238E27FC236}">
                <a16:creationId xmlns:a16="http://schemas.microsoft.com/office/drawing/2014/main" id="{9E27892D-2B69-48ED-A988-2AA5302A64A2}"/>
              </a:ext>
            </a:extLst>
          </p:cNvPr>
          <p:cNvPicPr>
            <a:picLocks noChangeAspect="1"/>
          </p:cNvPicPr>
          <p:nvPr/>
        </p:nvPicPr>
        <p:blipFill>
          <a:blip r:embed="rId7"/>
          <a:stretch>
            <a:fillRect/>
          </a:stretch>
        </p:blipFill>
        <p:spPr>
          <a:xfrm>
            <a:off x="7285379" y="4446982"/>
            <a:ext cx="2657475" cy="314325"/>
          </a:xfrm>
          <a:prstGeom prst="rect">
            <a:avLst/>
          </a:prstGeom>
        </p:spPr>
      </p:pic>
    </p:spTree>
    <p:extLst>
      <p:ext uri="{BB962C8B-B14F-4D97-AF65-F5344CB8AC3E}">
        <p14:creationId xmlns:p14="http://schemas.microsoft.com/office/powerpoint/2010/main" val="98261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 2.</a:t>
            </a:r>
            <a:endParaRPr lang="es-CO"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111779C5-6CEC-47CF-9DF3-9066F9640406}"/>
              </a:ext>
            </a:extLst>
          </p:cNvPr>
          <p:cNvSpPr txBox="1"/>
          <p:nvPr/>
        </p:nvSpPr>
        <p:spPr>
          <a:xfrm>
            <a:off x="4132220" y="1243479"/>
            <a:ext cx="7188199" cy="1330909"/>
          </a:xfrm>
          <a:prstGeom prst="rect">
            <a:avLst/>
          </a:prstGeom>
        </p:spPr>
        <p:txBody>
          <a:bodyPr vert="horz" lIns="91440" tIns="45720" rIns="91440" bIns="45720" rtlCol="0">
            <a:normAutofit fontScale="85000" lnSpcReduction="10000"/>
          </a:bodyPr>
          <a:lstStyle/>
          <a:p>
            <a:r>
              <a:rPr lang="es-CO" b="1" dirty="0"/>
              <a:t>Comparación de dos centrifugadoras. </a:t>
            </a:r>
            <a:r>
              <a:rPr lang="es-CO" dirty="0"/>
              <a:t>La calidad de la pintura látex depende,</a:t>
            </a:r>
          </a:p>
          <a:p>
            <a:r>
              <a:rPr lang="es-CO" dirty="0"/>
              <a:t>entre otras cosas, del tamaño de la partícula. Para medir esta característica se utilizan</a:t>
            </a:r>
          </a:p>
          <a:p>
            <a:r>
              <a:rPr lang="es-CO" dirty="0"/>
              <a:t>dos centrifugadoras, y se sospecha que éstas reportan mediciones distintas para la</a:t>
            </a:r>
          </a:p>
          <a:p>
            <a:r>
              <a:rPr lang="es-CO" dirty="0"/>
              <a:t>misma pintura. Se decide hacer un estudio que permita comparar las medias y las</a:t>
            </a:r>
          </a:p>
          <a:p>
            <a:r>
              <a:rPr lang="es-CO" dirty="0"/>
              <a:t>varianzas reportadas por los dos equipos; para lo cual, de un mismo lote de pintura</a:t>
            </a:r>
          </a:p>
          <a:p>
            <a:r>
              <a:rPr lang="es-CO" dirty="0"/>
              <a:t>se tomaron 13 lecturas con cada centrifugadora. Los resultados son los siguientes:</a:t>
            </a:r>
            <a:endParaRPr lang="es-CO" i="1" dirty="0"/>
          </a:p>
        </p:txBody>
      </p:sp>
      <p:pic>
        <p:nvPicPr>
          <p:cNvPr id="3" name="Imagen 2">
            <a:extLst>
              <a:ext uri="{FF2B5EF4-FFF2-40B4-BE49-F238E27FC236}">
                <a16:creationId xmlns:a16="http://schemas.microsoft.com/office/drawing/2014/main" id="{FE1AC7A4-DDA3-4BEC-ACC3-10F4FF847B0A}"/>
              </a:ext>
            </a:extLst>
          </p:cNvPr>
          <p:cNvPicPr>
            <a:picLocks noChangeAspect="1"/>
          </p:cNvPicPr>
          <p:nvPr/>
        </p:nvPicPr>
        <p:blipFill>
          <a:blip r:embed="rId3"/>
          <a:stretch>
            <a:fillRect/>
          </a:stretch>
        </p:blipFill>
        <p:spPr>
          <a:xfrm>
            <a:off x="4132220" y="2574388"/>
            <a:ext cx="7368032" cy="1964809"/>
          </a:xfrm>
          <a:prstGeom prst="rect">
            <a:avLst/>
          </a:prstGeom>
        </p:spPr>
      </p:pic>
      <p:sp>
        <p:nvSpPr>
          <p:cNvPr id="9" name="CuadroTexto 8">
            <a:extLst>
              <a:ext uri="{FF2B5EF4-FFF2-40B4-BE49-F238E27FC236}">
                <a16:creationId xmlns:a16="http://schemas.microsoft.com/office/drawing/2014/main" id="{29F1C2EE-67F9-49D1-AA41-856BA4E2E3F5}"/>
              </a:ext>
            </a:extLst>
          </p:cNvPr>
          <p:cNvSpPr txBox="1"/>
          <p:nvPr/>
        </p:nvSpPr>
        <p:spPr>
          <a:xfrm>
            <a:off x="4132219" y="4746335"/>
            <a:ext cx="7188199" cy="868186"/>
          </a:xfrm>
          <a:prstGeom prst="rect">
            <a:avLst/>
          </a:prstGeom>
        </p:spPr>
        <p:txBody>
          <a:bodyPr vert="horz" lIns="91440" tIns="45720" rIns="91440" bIns="45720" rtlCol="0">
            <a:normAutofit fontScale="85000" lnSpcReduction="10000"/>
          </a:bodyPr>
          <a:lstStyle/>
          <a:p>
            <a:r>
              <a:rPr lang="es-CO" dirty="0"/>
              <a:t>Para comparar las medias se plantea la hipótesis de igualdad de medias con la alternativa bilateral, puesto que no hay ninguna conjetura del experimentador acerca de cuál centrifugadora puede reportar valores mayores. Luego, el planteamiento es:</a:t>
            </a:r>
            <a:endParaRPr lang="es-CO" i="1" dirty="0"/>
          </a:p>
        </p:txBody>
      </p:sp>
      <p:pic>
        <p:nvPicPr>
          <p:cNvPr id="7" name="Imagen 6">
            <a:extLst>
              <a:ext uri="{FF2B5EF4-FFF2-40B4-BE49-F238E27FC236}">
                <a16:creationId xmlns:a16="http://schemas.microsoft.com/office/drawing/2014/main" id="{354AD40A-84DD-48DA-95A9-2B5582B73DC2}"/>
              </a:ext>
            </a:extLst>
          </p:cNvPr>
          <p:cNvPicPr>
            <a:picLocks noChangeAspect="1"/>
          </p:cNvPicPr>
          <p:nvPr/>
        </p:nvPicPr>
        <p:blipFill>
          <a:blip r:embed="rId4"/>
          <a:stretch>
            <a:fillRect/>
          </a:stretch>
        </p:blipFill>
        <p:spPr>
          <a:xfrm>
            <a:off x="7092336" y="5614521"/>
            <a:ext cx="1447800" cy="733425"/>
          </a:xfrm>
          <a:prstGeom prst="rect">
            <a:avLst/>
          </a:prstGeom>
        </p:spPr>
      </p:pic>
    </p:spTree>
    <p:extLst>
      <p:ext uri="{BB962C8B-B14F-4D97-AF65-F5344CB8AC3E}">
        <p14:creationId xmlns:p14="http://schemas.microsoft.com/office/powerpoint/2010/main" val="78660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Ejemplo 2.</a:t>
            </a:r>
            <a:endParaRPr lang="es-CO"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111779C5-6CEC-47CF-9DF3-9066F9640406}"/>
              </a:ext>
            </a:extLst>
          </p:cNvPr>
          <p:cNvSpPr txBox="1"/>
          <p:nvPr/>
        </p:nvSpPr>
        <p:spPr>
          <a:xfrm>
            <a:off x="4132221" y="1243480"/>
            <a:ext cx="7188197" cy="754132"/>
          </a:xfrm>
          <a:prstGeom prst="rect">
            <a:avLst/>
          </a:prstGeom>
        </p:spPr>
        <p:txBody>
          <a:bodyPr vert="horz" lIns="91440" tIns="45720" rIns="91440" bIns="45720" rtlCol="0">
            <a:normAutofit fontScale="92500" lnSpcReduction="20000"/>
          </a:bodyPr>
          <a:lstStyle/>
          <a:p>
            <a:r>
              <a:rPr lang="es-CO" dirty="0"/>
              <a:t>la cual se desea probar con un nivel de significancia de 5% (a = 0.05). Suponiendo igualdad de varianzas para el tamaño de la partícula, el estadístico de prueba calculado con las fórmulas anteriores está dado por:</a:t>
            </a:r>
            <a:endParaRPr lang="es-CO" i="1" dirty="0"/>
          </a:p>
        </p:txBody>
      </p:sp>
      <p:sp>
        <p:nvSpPr>
          <p:cNvPr id="9" name="CuadroTexto 8">
            <a:extLst>
              <a:ext uri="{FF2B5EF4-FFF2-40B4-BE49-F238E27FC236}">
                <a16:creationId xmlns:a16="http://schemas.microsoft.com/office/drawing/2014/main" id="{29F1C2EE-67F9-49D1-AA41-856BA4E2E3F5}"/>
              </a:ext>
            </a:extLst>
          </p:cNvPr>
          <p:cNvSpPr txBox="1"/>
          <p:nvPr/>
        </p:nvSpPr>
        <p:spPr>
          <a:xfrm>
            <a:off x="4132219" y="3429000"/>
            <a:ext cx="7188197" cy="1076324"/>
          </a:xfrm>
          <a:prstGeom prst="rect">
            <a:avLst/>
          </a:prstGeom>
        </p:spPr>
        <p:txBody>
          <a:bodyPr vert="horz" lIns="91440" tIns="45720" rIns="91440" bIns="45720" rtlCol="0">
            <a:normAutofit fontScale="85000" lnSpcReduction="20000"/>
          </a:bodyPr>
          <a:lstStyle/>
          <a:p>
            <a:r>
              <a:rPr lang="es-CO" dirty="0"/>
              <a:t>De la tabla de distribución </a:t>
            </a:r>
            <a:r>
              <a:rPr lang="es-CO" i="1" dirty="0"/>
              <a:t>T </a:t>
            </a:r>
            <a:r>
              <a:rPr lang="es-CO" dirty="0"/>
              <a:t>de </a:t>
            </a:r>
            <a:r>
              <a:rPr lang="es-CO" dirty="0" err="1"/>
              <a:t>Student</a:t>
            </a:r>
            <a:r>
              <a:rPr lang="es-CO" dirty="0"/>
              <a:t> con 13 + 13 – 2 = 24 grados de libertad, se obtiene el punto crítico </a:t>
            </a:r>
            <a:r>
              <a:rPr lang="es-CO" i="1" dirty="0"/>
              <a:t>t</a:t>
            </a:r>
            <a:r>
              <a:rPr lang="es-CO" dirty="0"/>
              <a:t>(0.025, 24) = 2.064. Como |</a:t>
            </a:r>
            <a:r>
              <a:rPr lang="es-CO" i="1" dirty="0"/>
              <a:t>t</a:t>
            </a:r>
            <a:r>
              <a:rPr lang="es-CO" dirty="0"/>
              <a:t>0| = 2.04 &lt; 2.064 = </a:t>
            </a:r>
            <a:r>
              <a:rPr lang="es-CO" i="1" dirty="0" err="1"/>
              <a:t>t</a:t>
            </a:r>
            <a:r>
              <a:rPr lang="es-CO" dirty="0" err="1"/>
              <a:t>a</a:t>
            </a:r>
            <a:r>
              <a:rPr lang="es-CO" dirty="0"/>
              <a:t>/2, no se rechaza </a:t>
            </a:r>
            <a:r>
              <a:rPr lang="es-CO" i="1" dirty="0"/>
              <a:t>H</a:t>
            </a:r>
            <a:r>
              <a:rPr lang="es-CO" dirty="0"/>
              <a:t>0, por lo que se concluye que las centrifugadoras A y B reportan en promedio el mismo tamaño de partícula. Es decir, las centrifugadoras son estadísticamente iguales en cuanto a sus medias.</a:t>
            </a:r>
            <a:endParaRPr lang="es-CO" i="1" dirty="0"/>
          </a:p>
        </p:txBody>
      </p:sp>
      <p:pic>
        <p:nvPicPr>
          <p:cNvPr id="4" name="Imagen 3">
            <a:extLst>
              <a:ext uri="{FF2B5EF4-FFF2-40B4-BE49-F238E27FC236}">
                <a16:creationId xmlns:a16="http://schemas.microsoft.com/office/drawing/2014/main" id="{E4BD7794-132F-44F1-AA58-628C0E64A435}"/>
              </a:ext>
            </a:extLst>
          </p:cNvPr>
          <p:cNvPicPr>
            <a:picLocks noChangeAspect="1"/>
          </p:cNvPicPr>
          <p:nvPr/>
        </p:nvPicPr>
        <p:blipFill>
          <a:blip r:embed="rId3"/>
          <a:stretch>
            <a:fillRect/>
          </a:stretch>
        </p:blipFill>
        <p:spPr>
          <a:xfrm>
            <a:off x="5424415" y="2194560"/>
            <a:ext cx="3790950" cy="1076325"/>
          </a:xfrm>
          <a:prstGeom prst="rect">
            <a:avLst/>
          </a:prstGeom>
        </p:spPr>
      </p:pic>
      <p:pic>
        <p:nvPicPr>
          <p:cNvPr id="5" name="Imagen 4">
            <a:extLst>
              <a:ext uri="{FF2B5EF4-FFF2-40B4-BE49-F238E27FC236}">
                <a16:creationId xmlns:a16="http://schemas.microsoft.com/office/drawing/2014/main" id="{E9C8878A-1BFC-47B5-A896-4501D1E49019}"/>
              </a:ext>
            </a:extLst>
          </p:cNvPr>
          <p:cNvPicPr>
            <a:picLocks noChangeAspect="1"/>
          </p:cNvPicPr>
          <p:nvPr/>
        </p:nvPicPr>
        <p:blipFill>
          <a:blip r:embed="rId4"/>
          <a:stretch>
            <a:fillRect/>
          </a:stretch>
        </p:blipFill>
        <p:spPr>
          <a:xfrm>
            <a:off x="3435304" y="5249080"/>
            <a:ext cx="5667375" cy="523875"/>
          </a:xfrm>
          <a:prstGeom prst="rect">
            <a:avLst/>
          </a:prstGeom>
        </p:spPr>
      </p:pic>
      <p:pic>
        <p:nvPicPr>
          <p:cNvPr id="6" name="Imagen 5">
            <a:extLst>
              <a:ext uri="{FF2B5EF4-FFF2-40B4-BE49-F238E27FC236}">
                <a16:creationId xmlns:a16="http://schemas.microsoft.com/office/drawing/2014/main" id="{3BCD1548-8DFB-4C33-A63A-B241C9DE6E23}"/>
              </a:ext>
            </a:extLst>
          </p:cNvPr>
          <p:cNvPicPr>
            <a:picLocks noChangeAspect="1"/>
          </p:cNvPicPr>
          <p:nvPr/>
        </p:nvPicPr>
        <p:blipFill>
          <a:blip r:embed="rId5"/>
          <a:stretch>
            <a:fillRect/>
          </a:stretch>
        </p:blipFill>
        <p:spPr>
          <a:xfrm>
            <a:off x="3483858" y="4741936"/>
            <a:ext cx="5524500" cy="552450"/>
          </a:xfrm>
          <a:prstGeom prst="rect">
            <a:avLst/>
          </a:prstGeom>
        </p:spPr>
      </p:pic>
      <p:pic>
        <p:nvPicPr>
          <p:cNvPr id="8" name="Imagen 7">
            <a:extLst>
              <a:ext uri="{FF2B5EF4-FFF2-40B4-BE49-F238E27FC236}">
                <a16:creationId xmlns:a16="http://schemas.microsoft.com/office/drawing/2014/main" id="{F1715C46-441C-4420-8262-DE38C24A9667}"/>
              </a:ext>
            </a:extLst>
          </p:cNvPr>
          <p:cNvPicPr>
            <a:picLocks noChangeAspect="1"/>
          </p:cNvPicPr>
          <p:nvPr/>
        </p:nvPicPr>
        <p:blipFill>
          <a:blip r:embed="rId6"/>
          <a:stretch>
            <a:fillRect/>
          </a:stretch>
        </p:blipFill>
        <p:spPr>
          <a:xfrm>
            <a:off x="9220430" y="4716175"/>
            <a:ext cx="2705100" cy="1219200"/>
          </a:xfrm>
          <a:prstGeom prst="rect">
            <a:avLst/>
          </a:prstGeom>
        </p:spPr>
      </p:pic>
    </p:spTree>
    <p:extLst>
      <p:ext uri="{BB962C8B-B14F-4D97-AF65-F5344CB8AC3E}">
        <p14:creationId xmlns:p14="http://schemas.microsoft.com/office/powerpoint/2010/main" val="236402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52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12B5C49-CCDB-4B5E-B81D-3C72556D2E5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s-CO" sz="2600" dirty="0">
                <a:solidFill>
                  <a:srgbClr val="FFFFFF"/>
                </a:solidFill>
              </a:rPr>
              <a:t>Prueba para la igualdad de varianzas</a:t>
            </a:r>
            <a:endParaRPr lang="es-CO" sz="2600" kern="1200" dirty="0">
              <a:solidFill>
                <a:srgbClr val="FFFFFF"/>
              </a:solidFill>
              <a:latin typeface="+mj-lt"/>
              <a:ea typeface="+mj-ea"/>
              <a:cs typeface="+mj-cs"/>
            </a:endParaRPr>
          </a:p>
        </p:txBody>
      </p:sp>
      <p:sp>
        <p:nvSpPr>
          <p:cNvPr id="10" name="CuadroTexto 9">
            <a:extLst>
              <a:ext uri="{FF2B5EF4-FFF2-40B4-BE49-F238E27FC236}">
                <a16:creationId xmlns:a16="http://schemas.microsoft.com/office/drawing/2014/main" id="{111779C5-6CEC-47CF-9DF3-9066F9640406}"/>
              </a:ext>
            </a:extLst>
          </p:cNvPr>
          <p:cNvSpPr txBox="1"/>
          <p:nvPr/>
        </p:nvSpPr>
        <p:spPr>
          <a:xfrm>
            <a:off x="4132221" y="1243480"/>
            <a:ext cx="7188197" cy="522601"/>
          </a:xfrm>
          <a:prstGeom prst="rect">
            <a:avLst/>
          </a:prstGeom>
        </p:spPr>
        <p:txBody>
          <a:bodyPr vert="horz" lIns="91440" tIns="45720" rIns="91440" bIns="45720" rtlCol="0">
            <a:normAutofit fontScale="85000" lnSpcReduction="10000"/>
          </a:bodyPr>
          <a:lstStyle/>
          <a:p>
            <a:r>
              <a:rPr lang="es-CO" dirty="0"/>
              <a:t>En lugar de suponer, en la prueba de medias, que las varianzas son iguales o diferentes, se puede proceder a verificarlo de manera estadística mediante las hipótesis:</a:t>
            </a:r>
            <a:endParaRPr lang="es-CO" i="1" dirty="0"/>
          </a:p>
        </p:txBody>
      </p:sp>
      <p:pic>
        <p:nvPicPr>
          <p:cNvPr id="3" name="Imagen 2">
            <a:extLst>
              <a:ext uri="{FF2B5EF4-FFF2-40B4-BE49-F238E27FC236}">
                <a16:creationId xmlns:a16="http://schemas.microsoft.com/office/drawing/2014/main" id="{F02175E8-0470-4BC6-BD67-2BD090F0E9F0}"/>
              </a:ext>
            </a:extLst>
          </p:cNvPr>
          <p:cNvPicPr>
            <a:picLocks noChangeAspect="1"/>
          </p:cNvPicPr>
          <p:nvPr/>
        </p:nvPicPr>
        <p:blipFill>
          <a:blip r:embed="rId4"/>
          <a:stretch>
            <a:fillRect/>
          </a:stretch>
        </p:blipFill>
        <p:spPr>
          <a:xfrm>
            <a:off x="6840494" y="1702090"/>
            <a:ext cx="1332835" cy="917220"/>
          </a:xfrm>
          <a:prstGeom prst="rect">
            <a:avLst/>
          </a:prstGeom>
        </p:spPr>
      </p:pic>
      <p:pic>
        <p:nvPicPr>
          <p:cNvPr id="5" name="Elementos multimedia en línea 4" title="PH igualdad de varianzas">
            <a:hlinkClick r:id="" action="ppaction://media"/>
            <a:extLst>
              <a:ext uri="{FF2B5EF4-FFF2-40B4-BE49-F238E27FC236}">
                <a16:creationId xmlns:a16="http://schemas.microsoft.com/office/drawing/2014/main" id="{C51249DF-64E2-4359-9525-B78E3447B271}"/>
              </a:ext>
            </a:extLst>
          </p:cNvPr>
          <p:cNvPicPr>
            <a:picLocks noRot="1" noChangeAspect="1"/>
          </p:cNvPicPr>
          <p:nvPr>
            <a:videoFile r:link="rId1"/>
          </p:nvPr>
        </p:nvPicPr>
        <p:blipFill>
          <a:blip r:embed="rId5"/>
          <a:stretch>
            <a:fillRect/>
          </a:stretch>
        </p:blipFill>
        <p:spPr>
          <a:xfrm>
            <a:off x="4292926" y="2548948"/>
            <a:ext cx="6872748" cy="3865920"/>
          </a:xfrm>
          <a:prstGeom prst="rect">
            <a:avLst/>
          </a:prstGeom>
        </p:spPr>
      </p:pic>
    </p:spTree>
    <p:extLst>
      <p:ext uri="{BB962C8B-B14F-4D97-AF65-F5344CB8AC3E}">
        <p14:creationId xmlns:p14="http://schemas.microsoft.com/office/powerpoint/2010/main" val="159560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3336</Words>
  <Application>Microsoft Office PowerPoint</Application>
  <PresentationFormat>Panorámica</PresentationFormat>
  <Paragraphs>189</Paragraphs>
  <Slides>34</Slides>
  <Notes>34</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Cambria Math</vt:lpstr>
      <vt:lpstr>Office Theme</vt:lpstr>
      <vt:lpstr>Comparación de Tratamientos</vt:lpstr>
      <vt:lpstr>Definición: Tratamientos</vt:lpstr>
      <vt:lpstr>Clasificación: Tratamientos</vt:lpstr>
      <vt:lpstr>Ejemplo 1.</vt:lpstr>
      <vt:lpstr>Comparación de dos tratamientos</vt:lpstr>
      <vt:lpstr>Suposición de varianzas desconocidas</vt:lpstr>
      <vt:lpstr>Ejemplo 2.</vt:lpstr>
      <vt:lpstr>Ejemplo 2.</vt:lpstr>
      <vt:lpstr>Prueba para la igualdad de varianzas</vt:lpstr>
      <vt:lpstr>Poblaciones pareadas (comparación de dos medias con muestras dependientes)</vt:lpstr>
      <vt:lpstr>Diseño completamente al azar</vt:lpstr>
      <vt:lpstr>Diseño completamente al azar</vt:lpstr>
      <vt:lpstr>El número de tratamientos k es determinado por el investigador</vt:lpstr>
      <vt:lpstr>Modelo estadístico lineal</vt:lpstr>
      <vt:lpstr>ANOVA para el diseño completamente al azar (DCA)</vt:lpstr>
      <vt:lpstr>Notación de puntos</vt:lpstr>
      <vt:lpstr>ANOVA</vt:lpstr>
      <vt:lpstr>ANOVA para el DCA</vt:lpstr>
      <vt:lpstr>Ejemplo 3</vt:lpstr>
      <vt:lpstr>Diseño de bloques completos al azar</vt:lpstr>
      <vt:lpstr>Modelo estadístico</vt:lpstr>
      <vt:lpstr>Análisis de varianza</vt:lpstr>
      <vt:lpstr>Ejemplo</vt:lpstr>
      <vt:lpstr>Ejemplo</vt:lpstr>
      <vt:lpstr>Diseño en cuadro latino</vt:lpstr>
      <vt:lpstr>Ejemplo</vt:lpstr>
      <vt:lpstr>Ejemplo</vt:lpstr>
      <vt:lpstr>Ejemplo Conclusión</vt:lpstr>
      <vt:lpstr>Selección y aleatorización de un cuadro latino</vt:lpstr>
      <vt:lpstr>Diseño en cuadro grecolatino</vt:lpstr>
      <vt:lpstr>ANOVA Diseño en cuadro grecolatino</vt:lpstr>
      <vt:lpstr>Ejemplo Diseño en cuadro grecolatino</vt:lpstr>
      <vt:lpstr>Ejemplo Diseño en cuadro grecolatino</vt:lpstr>
      <vt:lpstr>Ejemplo Diseño en cuadro grecolatino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Comparación de Tratamientos</dc:title>
  <dc:creator>Oscar Alfonso Gomez Sepulveda</dc:creator>
  <cp:lastModifiedBy>Oscar Alfonso Gomez Sepulveda</cp:lastModifiedBy>
  <cp:revision>22</cp:revision>
  <dcterms:created xsi:type="dcterms:W3CDTF">2020-04-23T14:14:09Z</dcterms:created>
  <dcterms:modified xsi:type="dcterms:W3CDTF">2020-04-27T03:35:52Z</dcterms:modified>
</cp:coreProperties>
</file>