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Classic" panose="020B0604020202020204" charset="0"/>
      <p:regular r:id="rId16"/>
    </p:embeddedFont>
    <p:embeddedFont>
      <p:font typeface="Montserrat Classic Bold" panose="020B0604020202020204" charset="0"/>
      <p:regular r:id="rId17"/>
    </p:embeddedFont>
    <p:embeddedFont>
      <p:font typeface="Montserrat Light" panose="020B0604020202020204" charset="0"/>
      <p:regular r:id="rId18"/>
    </p:embeddedFont>
    <p:embeddedFont>
      <p:font typeface="Montserrat Light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814" t="32426" r="50567"/>
          <a:stretch>
            <a:fillRect/>
          </a:stretch>
        </p:blipFill>
        <p:spPr>
          <a:xfrm>
            <a:off x="-433730" y="-330005"/>
            <a:ext cx="2458198" cy="10938119"/>
          </a:xfrm>
          <a:prstGeom prst="rect">
            <a:avLst/>
          </a:prstGeom>
        </p:spPr>
      </p:pic>
      <p:sp>
        <p:nvSpPr>
          <p:cNvPr id="3" name="AutoShape 3"/>
          <p:cNvSpPr/>
          <p:nvPr/>
        </p:nvSpPr>
        <p:spPr>
          <a:xfrm>
            <a:off x="-1147731" y="-438150"/>
            <a:ext cx="2552700" cy="11163300"/>
          </a:xfrm>
          <a:prstGeom prst="rect">
            <a:avLst/>
          </a:prstGeom>
          <a:solidFill>
            <a:srgbClr val="43B0F1"/>
          </a:solidFill>
        </p:spPr>
      </p:sp>
      <p:sp>
        <p:nvSpPr>
          <p:cNvPr id="4" name="TextBox 4"/>
          <p:cNvSpPr txBox="1"/>
          <p:nvPr/>
        </p:nvSpPr>
        <p:spPr>
          <a:xfrm>
            <a:off x="2368079" y="971550"/>
            <a:ext cx="8290762" cy="539750"/>
          </a:xfrm>
          <a:prstGeom prst="rect">
            <a:avLst/>
          </a:prstGeom>
        </p:spPr>
        <p:txBody>
          <a:bodyPr lIns="0" tIns="0" rIns="0" bIns="0" rtlCol="0" anchor="t">
            <a:spAutoFit/>
          </a:bodyPr>
          <a:lstStyle/>
          <a:p>
            <a:pPr>
              <a:lnSpc>
                <a:spcPts val="4480"/>
              </a:lnSpc>
            </a:pPr>
            <a:r>
              <a:rPr lang="en-US" sz="3200" spc="352">
                <a:solidFill>
                  <a:srgbClr val="E8EEF1"/>
                </a:solidFill>
                <a:latin typeface="Montserrat Classic"/>
              </a:rPr>
              <a:t>PRACTICA 1</a:t>
            </a:r>
          </a:p>
        </p:txBody>
      </p:sp>
      <p:grpSp>
        <p:nvGrpSpPr>
          <p:cNvPr id="5" name="Group 5"/>
          <p:cNvGrpSpPr/>
          <p:nvPr/>
        </p:nvGrpSpPr>
        <p:grpSpPr>
          <a:xfrm>
            <a:off x="2368079" y="6875694"/>
            <a:ext cx="15173906" cy="2382606"/>
            <a:chOff x="0" y="0"/>
            <a:chExt cx="20231875" cy="3176808"/>
          </a:xfrm>
        </p:grpSpPr>
        <p:sp>
          <p:nvSpPr>
            <p:cNvPr id="6" name="TextBox 6"/>
            <p:cNvSpPr txBox="1"/>
            <p:nvPr/>
          </p:nvSpPr>
          <p:spPr>
            <a:xfrm>
              <a:off x="0" y="123825"/>
              <a:ext cx="20231875" cy="2101215"/>
            </a:xfrm>
            <a:prstGeom prst="rect">
              <a:avLst/>
            </a:prstGeom>
          </p:spPr>
          <p:txBody>
            <a:bodyPr lIns="0" tIns="0" rIns="0" bIns="0" rtlCol="0" anchor="t">
              <a:spAutoFit/>
            </a:bodyPr>
            <a:lstStyle/>
            <a:p>
              <a:pPr>
                <a:lnSpc>
                  <a:spcPts val="11880"/>
                </a:lnSpc>
              </a:pPr>
              <a:r>
                <a:rPr lang="en-US" sz="11000" spc="770">
                  <a:solidFill>
                    <a:srgbClr val="E8EEF1"/>
                  </a:solidFill>
                  <a:latin typeface="Montserrat Classic Bold"/>
                </a:rPr>
                <a:t>RED DE GENOVIA</a:t>
              </a:r>
            </a:p>
          </p:txBody>
        </p:sp>
        <p:sp>
          <p:nvSpPr>
            <p:cNvPr id="7" name="TextBox 7"/>
            <p:cNvSpPr txBox="1"/>
            <p:nvPr/>
          </p:nvSpPr>
          <p:spPr>
            <a:xfrm>
              <a:off x="0" y="2554085"/>
              <a:ext cx="11054351" cy="622723"/>
            </a:xfrm>
            <a:prstGeom prst="rect">
              <a:avLst/>
            </a:prstGeom>
          </p:spPr>
          <p:txBody>
            <a:bodyPr lIns="0" tIns="0" rIns="0" bIns="0" rtlCol="0" anchor="t">
              <a:spAutoFit/>
            </a:bodyPr>
            <a:lstStyle/>
            <a:p>
              <a:pPr>
                <a:lnSpc>
                  <a:spcPts val="3919"/>
                </a:lnSpc>
              </a:pPr>
              <a:r>
                <a:rPr lang="en-US" sz="2800" spc="196">
                  <a:solidFill>
                    <a:srgbClr val="E8EEF1"/>
                  </a:solidFill>
                  <a:latin typeface="Montserrat Classic"/>
                </a:rPr>
                <a:t>Grupo 7</a:t>
              </a:r>
            </a:p>
          </p:txBody>
        </p:sp>
      </p:grpSp>
      <p:grpSp>
        <p:nvGrpSpPr>
          <p:cNvPr id="8" name="Group 8"/>
          <p:cNvGrpSpPr/>
          <p:nvPr/>
        </p:nvGrpSpPr>
        <p:grpSpPr>
          <a:xfrm>
            <a:off x="1221635" y="2030517"/>
            <a:ext cx="2886906" cy="851395"/>
            <a:chOff x="0" y="0"/>
            <a:chExt cx="1722525" cy="508000"/>
          </a:xfrm>
        </p:grpSpPr>
        <p:sp>
          <p:nvSpPr>
            <p:cNvPr id="9" name="Freeform 9"/>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grpSp>
        <p:nvGrpSpPr>
          <p:cNvPr id="2" name="Group 2"/>
          <p:cNvGrpSpPr/>
          <p:nvPr/>
        </p:nvGrpSpPr>
        <p:grpSpPr>
          <a:xfrm>
            <a:off x="0" y="8832603"/>
            <a:ext cx="2886906" cy="851395"/>
            <a:chOff x="0" y="0"/>
            <a:chExt cx="1722525" cy="508000"/>
          </a:xfrm>
        </p:grpSpPr>
        <p:sp>
          <p:nvSpPr>
            <p:cNvPr id="3" name="Freeform 3"/>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4" name="Group 4"/>
          <p:cNvGrpSpPr/>
          <p:nvPr/>
        </p:nvGrpSpPr>
        <p:grpSpPr>
          <a:xfrm rot="-10800000">
            <a:off x="15401094" y="603003"/>
            <a:ext cx="2886906" cy="851395"/>
            <a:chOff x="0" y="0"/>
            <a:chExt cx="1722525" cy="508000"/>
          </a:xfrm>
        </p:grpSpPr>
        <p:sp>
          <p:nvSpPr>
            <p:cNvPr id="5" name="Freeform 5"/>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7" name="Group 7"/>
          <p:cNvGrpSpPr/>
          <p:nvPr/>
        </p:nvGrpSpPr>
        <p:grpSpPr>
          <a:xfrm>
            <a:off x="1251372" y="978694"/>
            <a:ext cx="11538658" cy="1625423"/>
            <a:chOff x="0" y="-66675"/>
            <a:chExt cx="15384877" cy="2167232"/>
          </a:xfrm>
        </p:grpSpPr>
        <p:sp>
          <p:nvSpPr>
            <p:cNvPr id="8" name="TextBox 8"/>
            <p:cNvSpPr txBox="1"/>
            <p:nvPr/>
          </p:nvSpPr>
          <p:spPr>
            <a:xfrm>
              <a:off x="0" y="-66675"/>
              <a:ext cx="15384877" cy="1105774"/>
            </a:xfrm>
            <a:prstGeom prst="rect">
              <a:avLst/>
            </a:prstGeom>
          </p:spPr>
          <p:txBody>
            <a:bodyPr lIns="0" tIns="0" rIns="0" bIns="0" rtlCol="0" anchor="t">
              <a:spAutoFit/>
            </a:bodyPr>
            <a:lstStyle/>
            <a:p>
              <a:pPr>
                <a:lnSpc>
                  <a:spcPts val="7205"/>
                </a:lnSpc>
              </a:pPr>
              <a:r>
                <a:rPr lang="en-US" sz="5500" spc="159" dirty="0">
                  <a:solidFill>
                    <a:srgbClr val="E8EEF1"/>
                  </a:solidFill>
                  <a:latin typeface="Montserrat Classic Bold"/>
                </a:rPr>
                <a:t>LINK REPOSITORIO</a:t>
              </a:r>
            </a:p>
          </p:txBody>
        </p:sp>
        <p:sp>
          <p:nvSpPr>
            <p:cNvPr id="9" name="TextBox 9"/>
            <p:cNvSpPr txBox="1"/>
            <p:nvPr/>
          </p:nvSpPr>
          <p:spPr>
            <a:xfrm>
              <a:off x="0" y="1405232"/>
              <a:ext cx="15384877" cy="695325"/>
            </a:xfrm>
            <a:prstGeom prst="rect">
              <a:avLst/>
            </a:prstGeom>
          </p:spPr>
          <p:txBody>
            <a:bodyPr lIns="0" tIns="0" rIns="0" bIns="0" rtlCol="0" anchor="t">
              <a:spAutoFit/>
            </a:bodyPr>
            <a:lstStyle/>
            <a:p>
              <a:pPr>
                <a:lnSpc>
                  <a:spcPts val="4500"/>
                </a:lnSpc>
              </a:pPr>
              <a:endParaRPr lang="en-US" sz="3000" spc="30" dirty="0">
                <a:solidFill>
                  <a:srgbClr val="E8EEF1"/>
                </a:solidFill>
                <a:latin typeface="Montserrat Light"/>
              </a:endParaRPr>
            </a:p>
          </p:txBody>
        </p:sp>
      </p:grpSp>
      <p:sp>
        <p:nvSpPr>
          <p:cNvPr id="11" name="CuadroTexto 10">
            <a:extLst>
              <a:ext uri="{FF2B5EF4-FFF2-40B4-BE49-F238E27FC236}">
                <a16:creationId xmlns:a16="http://schemas.microsoft.com/office/drawing/2014/main" id="{7E81BC76-7D58-4A0F-B1F0-757F69A376BA}"/>
              </a:ext>
            </a:extLst>
          </p:cNvPr>
          <p:cNvSpPr txBox="1"/>
          <p:nvPr/>
        </p:nvSpPr>
        <p:spPr>
          <a:xfrm>
            <a:off x="685800" y="3619500"/>
            <a:ext cx="16535400" cy="1938992"/>
          </a:xfrm>
          <a:prstGeom prst="rect">
            <a:avLst/>
          </a:prstGeom>
          <a:noFill/>
        </p:spPr>
        <p:txBody>
          <a:bodyPr wrap="square">
            <a:spAutoFit/>
          </a:bodyPr>
          <a:lstStyle/>
          <a:p>
            <a:r>
              <a:rPr lang="es-GT" sz="6000" dirty="0">
                <a:solidFill>
                  <a:schemeClr val="bg1"/>
                </a:solidFill>
              </a:rPr>
              <a:t>https://github.com/OscarJO/REDES2_2S2020_P1_GRUPO7.git</a:t>
            </a:r>
          </a:p>
        </p:txBody>
      </p:sp>
    </p:spTree>
    <p:extLst>
      <p:ext uri="{BB962C8B-B14F-4D97-AF65-F5344CB8AC3E}">
        <p14:creationId xmlns:p14="http://schemas.microsoft.com/office/powerpoint/2010/main" val="15831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grpSp>
        <p:nvGrpSpPr>
          <p:cNvPr id="2" name="Group 2"/>
          <p:cNvGrpSpPr/>
          <p:nvPr/>
        </p:nvGrpSpPr>
        <p:grpSpPr>
          <a:xfrm>
            <a:off x="3201483" y="3174366"/>
            <a:ext cx="11885035" cy="3938267"/>
            <a:chOff x="0" y="0"/>
            <a:chExt cx="15846713" cy="5251023"/>
          </a:xfrm>
        </p:grpSpPr>
        <p:sp>
          <p:nvSpPr>
            <p:cNvPr id="3" name="TextBox 3"/>
            <p:cNvSpPr txBox="1"/>
            <p:nvPr/>
          </p:nvSpPr>
          <p:spPr>
            <a:xfrm>
              <a:off x="0" y="-47625"/>
              <a:ext cx="15846713" cy="1382649"/>
            </a:xfrm>
            <a:prstGeom prst="rect">
              <a:avLst/>
            </a:prstGeom>
          </p:spPr>
          <p:txBody>
            <a:bodyPr lIns="0" tIns="0" rIns="0" bIns="0" rtlCol="0" anchor="t">
              <a:spAutoFit/>
            </a:bodyPr>
            <a:lstStyle/>
            <a:p>
              <a:pPr algn="ctr">
                <a:lnSpc>
                  <a:spcPts val="8316"/>
                </a:lnSpc>
              </a:pPr>
              <a:r>
                <a:rPr lang="en-US" sz="6600" spc="59">
                  <a:solidFill>
                    <a:srgbClr val="E8EEF1"/>
                  </a:solidFill>
                  <a:latin typeface="Montserrat Classic Bold"/>
                </a:rPr>
                <a:t>ARQUITECTURA</a:t>
              </a:r>
            </a:p>
          </p:txBody>
        </p:sp>
        <p:sp>
          <p:nvSpPr>
            <p:cNvPr id="4" name="TextBox 4"/>
            <p:cNvSpPr txBox="1"/>
            <p:nvPr/>
          </p:nvSpPr>
          <p:spPr>
            <a:xfrm>
              <a:off x="619701" y="1778191"/>
              <a:ext cx="14607312" cy="741045"/>
            </a:xfrm>
            <a:prstGeom prst="rect">
              <a:avLst/>
            </a:prstGeom>
          </p:spPr>
          <p:txBody>
            <a:bodyPr lIns="0" tIns="0" rIns="0" bIns="0" rtlCol="0" anchor="t">
              <a:spAutoFit/>
            </a:bodyPr>
            <a:lstStyle/>
            <a:p>
              <a:pPr algn="ctr">
                <a:lnSpc>
                  <a:spcPts val="4320"/>
                </a:lnSpc>
              </a:pPr>
              <a:r>
                <a:rPr lang="en-US" sz="3600" spc="266">
                  <a:solidFill>
                    <a:srgbClr val="43B0F1"/>
                  </a:solidFill>
                  <a:latin typeface="Montserrat Classic Bold"/>
                </a:rPr>
                <a:t>TELEFONIAS</a:t>
              </a:r>
            </a:p>
          </p:txBody>
        </p:sp>
        <p:sp>
          <p:nvSpPr>
            <p:cNvPr id="5" name="TextBox 5"/>
            <p:cNvSpPr txBox="1"/>
            <p:nvPr/>
          </p:nvSpPr>
          <p:spPr>
            <a:xfrm>
              <a:off x="619701" y="3031698"/>
              <a:ext cx="14607312" cy="2219325"/>
            </a:xfrm>
            <a:prstGeom prst="rect">
              <a:avLst/>
            </a:prstGeom>
          </p:spPr>
          <p:txBody>
            <a:bodyPr lIns="0" tIns="0" rIns="0" bIns="0" rtlCol="0" anchor="t">
              <a:spAutoFit/>
            </a:bodyPr>
            <a:lstStyle/>
            <a:p>
              <a:pPr algn="ctr">
                <a:lnSpc>
                  <a:spcPts val="4500"/>
                </a:lnSpc>
              </a:pPr>
              <a:r>
                <a:rPr lang="en-US" sz="3000" spc="30">
                  <a:solidFill>
                    <a:srgbClr val="E8EEF1"/>
                  </a:solidFill>
                  <a:latin typeface="Montserrat Light"/>
                </a:rPr>
                <a:t>VODAFONE</a:t>
              </a:r>
            </a:p>
            <a:p>
              <a:pPr algn="ctr">
                <a:lnSpc>
                  <a:spcPts val="4500"/>
                </a:lnSpc>
              </a:pPr>
              <a:r>
                <a:rPr lang="en-US" sz="3000" spc="30">
                  <a:solidFill>
                    <a:srgbClr val="E8EEF1"/>
                  </a:solidFill>
                  <a:latin typeface="Montserrat Light"/>
                </a:rPr>
                <a:t>TELEFONICA</a:t>
              </a:r>
            </a:p>
            <a:p>
              <a:pPr algn="ctr">
                <a:lnSpc>
                  <a:spcPts val="4500"/>
                </a:lnSpc>
              </a:pPr>
              <a:r>
                <a:rPr lang="en-US" sz="3000" spc="30">
                  <a:solidFill>
                    <a:srgbClr val="E8EEF1"/>
                  </a:solidFill>
                  <a:latin typeface="Montserrat Light"/>
                </a:rPr>
                <a:t>ORANGE</a:t>
              </a:r>
            </a:p>
          </p:txBody>
        </p:sp>
      </p:grpSp>
      <p:grpSp>
        <p:nvGrpSpPr>
          <p:cNvPr id="6" name="Group 6"/>
          <p:cNvGrpSpPr/>
          <p:nvPr/>
        </p:nvGrpSpPr>
        <p:grpSpPr>
          <a:xfrm>
            <a:off x="-675946" y="8832603"/>
            <a:ext cx="2886906" cy="851395"/>
            <a:chOff x="0" y="0"/>
            <a:chExt cx="1722525" cy="508000"/>
          </a:xfrm>
        </p:grpSpPr>
        <p:sp>
          <p:nvSpPr>
            <p:cNvPr id="7" name="Freeform 7"/>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8" name="Group 8"/>
          <p:cNvGrpSpPr/>
          <p:nvPr/>
        </p:nvGrpSpPr>
        <p:grpSpPr>
          <a:xfrm rot="-10800000">
            <a:off x="16202354" y="603003"/>
            <a:ext cx="2886906" cy="851395"/>
            <a:chOff x="0" y="0"/>
            <a:chExt cx="1722525" cy="508000"/>
          </a:xfrm>
        </p:grpSpPr>
        <p:sp>
          <p:nvSpPr>
            <p:cNvPr id="9" name="Freeform 9"/>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814" t="32426" r="50567"/>
          <a:stretch>
            <a:fillRect/>
          </a:stretch>
        </p:blipFill>
        <p:spPr>
          <a:xfrm>
            <a:off x="15338758" y="-254504"/>
            <a:ext cx="2458198" cy="10938119"/>
          </a:xfrm>
          <a:prstGeom prst="rect">
            <a:avLst/>
          </a:prstGeom>
        </p:spPr>
      </p:pic>
      <p:grpSp>
        <p:nvGrpSpPr>
          <p:cNvPr id="3" name="Group 3"/>
          <p:cNvGrpSpPr/>
          <p:nvPr/>
        </p:nvGrpSpPr>
        <p:grpSpPr>
          <a:xfrm>
            <a:off x="-598165" y="1696532"/>
            <a:ext cx="11008275" cy="8169522"/>
            <a:chOff x="0" y="0"/>
            <a:chExt cx="14677701" cy="10892697"/>
          </a:xfrm>
        </p:grpSpPr>
        <p:sp>
          <p:nvSpPr>
            <p:cNvPr id="4" name="TextBox 4"/>
            <p:cNvSpPr txBox="1"/>
            <p:nvPr/>
          </p:nvSpPr>
          <p:spPr>
            <a:xfrm>
              <a:off x="2425262" y="1784048"/>
              <a:ext cx="12252439" cy="1382649"/>
            </a:xfrm>
            <a:prstGeom prst="rect">
              <a:avLst/>
            </a:prstGeom>
          </p:spPr>
          <p:txBody>
            <a:bodyPr lIns="0" tIns="0" rIns="0" bIns="0" rtlCol="0" anchor="t">
              <a:spAutoFit/>
            </a:bodyPr>
            <a:lstStyle/>
            <a:p>
              <a:pPr algn="l">
                <a:lnSpc>
                  <a:spcPts val="8316"/>
                </a:lnSpc>
              </a:pPr>
              <a:r>
                <a:rPr lang="en-US" sz="6600" spc="59">
                  <a:solidFill>
                    <a:srgbClr val="E8EEF1"/>
                  </a:solidFill>
                  <a:latin typeface="Montserrat Classic Bold"/>
                </a:rPr>
                <a:t>VODAFONE</a:t>
              </a:r>
            </a:p>
          </p:txBody>
        </p:sp>
        <p:sp>
          <p:nvSpPr>
            <p:cNvPr id="5" name="TextBox 5"/>
            <p:cNvSpPr txBox="1"/>
            <p:nvPr/>
          </p:nvSpPr>
          <p:spPr>
            <a:xfrm>
              <a:off x="2425262" y="3609864"/>
              <a:ext cx="11550113" cy="741045"/>
            </a:xfrm>
            <a:prstGeom prst="rect">
              <a:avLst/>
            </a:prstGeom>
          </p:spPr>
          <p:txBody>
            <a:bodyPr lIns="0" tIns="0" rIns="0" bIns="0" rtlCol="0" anchor="t">
              <a:spAutoFit/>
            </a:bodyPr>
            <a:lstStyle/>
            <a:p>
              <a:pPr algn="l">
                <a:lnSpc>
                  <a:spcPts val="4320"/>
                </a:lnSpc>
              </a:pPr>
              <a:r>
                <a:rPr lang="en-US" sz="3600" spc="266">
                  <a:solidFill>
                    <a:srgbClr val="43B0F1"/>
                  </a:solidFill>
                  <a:latin typeface="Montserrat Classic Bold"/>
                </a:rPr>
                <a:t>HUB AND SPOKE</a:t>
              </a:r>
            </a:p>
          </p:txBody>
        </p:sp>
        <p:sp>
          <p:nvSpPr>
            <p:cNvPr id="6" name="TextBox 6"/>
            <p:cNvSpPr txBox="1"/>
            <p:nvPr/>
          </p:nvSpPr>
          <p:spPr>
            <a:xfrm>
              <a:off x="2425262" y="4863372"/>
              <a:ext cx="11550113" cy="6029325"/>
            </a:xfrm>
            <a:prstGeom prst="rect">
              <a:avLst/>
            </a:prstGeom>
          </p:spPr>
          <p:txBody>
            <a:bodyPr lIns="0" tIns="0" rIns="0" bIns="0" rtlCol="0" anchor="t">
              <a:spAutoFit/>
            </a:bodyPr>
            <a:lstStyle/>
            <a:p>
              <a:pPr algn="l">
                <a:lnSpc>
                  <a:spcPts val="4500"/>
                </a:lnSpc>
              </a:pPr>
              <a:r>
                <a:rPr lang="en-US" sz="3000" spc="30">
                  <a:solidFill>
                    <a:srgbClr val="E8EEF1"/>
                  </a:solidFill>
                  <a:latin typeface="Montserrat Light"/>
                </a:rPr>
                <a:t>Se utiliza una arquitectura HUB AND SPOKE siendo uno de los mejores patrones arquitectónicos para la integración de datos. La transferencia de datos y la comunicación entre servidores viajan a través de un hub</a:t>
              </a:r>
            </a:p>
            <a:p>
              <a:pPr algn="l">
                <a:lnSpc>
                  <a:spcPts val="4500"/>
                </a:lnSpc>
              </a:pPr>
              <a:r>
                <a:rPr lang="en-US" sz="3000" spc="30">
                  <a:solidFill>
                    <a:srgbClr val="E8EEF1"/>
                  </a:solidFill>
                  <a:latin typeface="Montserrat Light"/>
                </a:rPr>
                <a:t>centralizado. En este hub se gestionan las comunicaciones y se realizan transformaciones de datos.</a:t>
              </a:r>
            </a:p>
          </p:txBody>
        </p:sp>
        <p:grpSp>
          <p:nvGrpSpPr>
            <p:cNvPr id="7" name="Group 7"/>
            <p:cNvGrpSpPr/>
            <p:nvPr/>
          </p:nvGrpSpPr>
          <p:grpSpPr>
            <a:xfrm>
              <a:off x="0" y="0"/>
              <a:ext cx="3849208" cy="1135193"/>
              <a:chOff x="0" y="0"/>
              <a:chExt cx="1722525" cy="508000"/>
            </a:xfrm>
          </p:grpSpPr>
          <p:sp>
            <p:nvSpPr>
              <p:cNvPr id="8" name="Freeform 8"/>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814" t="32426" r="50567"/>
          <a:stretch>
            <a:fillRect/>
          </a:stretch>
        </p:blipFill>
        <p:spPr>
          <a:xfrm>
            <a:off x="449906" y="-651119"/>
            <a:ext cx="2458198" cy="10938119"/>
          </a:xfrm>
          <a:prstGeom prst="rect">
            <a:avLst/>
          </a:prstGeom>
        </p:spPr>
      </p:pic>
      <p:grpSp>
        <p:nvGrpSpPr>
          <p:cNvPr id="3" name="Group 3"/>
          <p:cNvGrpSpPr/>
          <p:nvPr/>
        </p:nvGrpSpPr>
        <p:grpSpPr>
          <a:xfrm>
            <a:off x="3219959" y="1157282"/>
            <a:ext cx="12946983" cy="8313788"/>
            <a:chOff x="0" y="0"/>
            <a:chExt cx="17262644" cy="11085051"/>
          </a:xfrm>
        </p:grpSpPr>
        <p:sp>
          <p:nvSpPr>
            <p:cNvPr id="4" name="TextBox 4"/>
            <p:cNvSpPr txBox="1"/>
            <p:nvPr/>
          </p:nvSpPr>
          <p:spPr>
            <a:xfrm>
              <a:off x="0" y="-28575"/>
              <a:ext cx="17262644" cy="1001030"/>
            </a:xfrm>
            <a:prstGeom prst="rect">
              <a:avLst/>
            </a:prstGeom>
          </p:spPr>
          <p:txBody>
            <a:bodyPr lIns="0" tIns="0" rIns="0" bIns="0" rtlCol="0" anchor="t">
              <a:spAutoFit/>
            </a:bodyPr>
            <a:lstStyle/>
            <a:p>
              <a:pPr algn="l">
                <a:lnSpc>
                  <a:spcPts val="6057"/>
                </a:lnSpc>
              </a:pPr>
              <a:r>
                <a:rPr lang="en-US" sz="4807" spc="43">
                  <a:solidFill>
                    <a:srgbClr val="E8EEF1"/>
                  </a:solidFill>
                  <a:latin typeface="Montserrat Classic Bold"/>
                </a:rPr>
                <a:t>TELEFONICA</a:t>
              </a:r>
            </a:p>
          </p:txBody>
        </p:sp>
        <p:sp>
          <p:nvSpPr>
            <p:cNvPr id="5" name="TextBox 5"/>
            <p:cNvSpPr txBox="1"/>
            <p:nvPr/>
          </p:nvSpPr>
          <p:spPr>
            <a:xfrm>
              <a:off x="0" y="1302204"/>
              <a:ext cx="16273126" cy="532852"/>
            </a:xfrm>
            <a:prstGeom prst="rect">
              <a:avLst/>
            </a:prstGeom>
          </p:spPr>
          <p:txBody>
            <a:bodyPr lIns="0" tIns="0" rIns="0" bIns="0" rtlCol="0" anchor="t">
              <a:spAutoFit/>
            </a:bodyPr>
            <a:lstStyle/>
            <a:p>
              <a:pPr algn="l">
                <a:lnSpc>
                  <a:spcPts val="3146"/>
                </a:lnSpc>
              </a:pPr>
              <a:r>
                <a:rPr lang="en-US" sz="2622" spc="194">
                  <a:solidFill>
                    <a:srgbClr val="43B0F1"/>
                  </a:solidFill>
                  <a:latin typeface="Montserrat Classic Bold"/>
                </a:rPr>
                <a:t>MODELO JERARQUICO DE CISCO</a:t>
              </a:r>
            </a:p>
          </p:txBody>
        </p:sp>
        <p:sp>
          <p:nvSpPr>
            <p:cNvPr id="6" name="TextBox 6"/>
            <p:cNvSpPr txBox="1"/>
            <p:nvPr/>
          </p:nvSpPr>
          <p:spPr>
            <a:xfrm>
              <a:off x="0" y="2213637"/>
              <a:ext cx="16273126" cy="8871414"/>
            </a:xfrm>
            <a:prstGeom prst="rect">
              <a:avLst/>
            </a:prstGeom>
          </p:spPr>
          <p:txBody>
            <a:bodyPr lIns="0" tIns="0" rIns="0" bIns="0" rtlCol="0" anchor="t">
              <a:spAutoFit/>
            </a:bodyPr>
            <a:lstStyle/>
            <a:p>
              <a:pPr algn="l">
                <a:lnSpc>
                  <a:spcPts val="3277"/>
                </a:lnSpc>
              </a:pPr>
              <a:r>
                <a:rPr lang="en-US" sz="2185" spc="21">
                  <a:solidFill>
                    <a:srgbClr val="E8EEF1"/>
                  </a:solidFill>
                  <a:latin typeface="Montserrat Light"/>
                </a:rPr>
                <a:t>Se definen tres capas de jerarquía:</a:t>
              </a:r>
            </a:p>
            <a:p>
              <a:pPr marL="471796" lvl="1" indent="-235898" algn="l">
                <a:lnSpc>
                  <a:spcPts val="3277"/>
                </a:lnSpc>
                <a:buFont typeface="Arial"/>
                <a:buChar char="•"/>
              </a:pPr>
              <a:r>
                <a:rPr lang="en-US" sz="2185" spc="21">
                  <a:solidFill>
                    <a:srgbClr val="E8EEF1"/>
                  </a:solidFill>
                  <a:latin typeface="Montserrat Light Bold"/>
                </a:rPr>
                <a:t>La capa núcleo (The Core Layer)</a:t>
              </a:r>
            </a:p>
            <a:p>
              <a:pPr algn="l">
                <a:lnSpc>
                  <a:spcPts val="3277"/>
                </a:lnSpc>
              </a:pPr>
              <a:r>
                <a:rPr lang="en-US" sz="2185" spc="21">
                  <a:solidFill>
                    <a:srgbClr val="E8EEF1"/>
                  </a:solidFill>
                  <a:latin typeface="Montserrat Light"/>
                </a:rPr>
                <a:t>La capa central es, literalmente, el núcleo de la red. En la parte superior de la jerarquía. Es responsable de transportar grandes cantidades de tráfico de manera confiable y rápido.</a:t>
              </a:r>
            </a:p>
            <a:p>
              <a:pPr marL="471796" lvl="1" indent="-235898" algn="l">
                <a:lnSpc>
                  <a:spcPts val="3277"/>
                </a:lnSpc>
                <a:buFont typeface="Arial"/>
                <a:buChar char="•"/>
              </a:pPr>
              <a:r>
                <a:rPr lang="en-US" sz="2185" spc="21">
                  <a:solidFill>
                    <a:srgbClr val="E8EEF1"/>
                  </a:solidFill>
                  <a:latin typeface="Montserrat Light Bold"/>
                </a:rPr>
                <a:t>La capa de distribución (The Distribution layer)</a:t>
              </a:r>
            </a:p>
            <a:p>
              <a:pPr algn="l">
                <a:lnSpc>
                  <a:spcPts val="3277"/>
                </a:lnSpc>
              </a:pPr>
              <a:r>
                <a:rPr lang="en-US" sz="2185" spc="21">
                  <a:solidFill>
                    <a:srgbClr val="E8EEF1"/>
                  </a:solidFill>
                  <a:latin typeface="Montserrat Light"/>
                </a:rPr>
                <a:t>La capa de distribución debe determinar la manera más rápida en que el servicio de red, las solicitudes son manejadas; por ejemplo, cómo se reenvía una solicitud de archivo a un servidor. Una vez que la capa de distribución determina la mejor ruta, reenvía la solicitud a la capa núcleo. La capa central luego transporta rápidamente la solicitud al servicio correcto.</a:t>
              </a:r>
            </a:p>
            <a:p>
              <a:pPr marL="471796" lvl="1" indent="-235898" algn="l">
                <a:lnSpc>
                  <a:spcPts val="3277"/>
                </a:lnSpc>
                <a:buFont typeface="Arial"/>
                <a:buChar char="•"/>
              </a:pPr>
              <a:r>
                <a:rPr lang="en-US" sz="2185" spc="21">
                  <a:solidFill>
                    <a:srgbClr val="E8EEF1"/>
                  </a:solidFill>
                  <a:latin typeface="Montserrat Light Bold"/>
                </a:rPr>
                <a:t>La capa de acceso (The Access layer) </a:t>
              </a:r>
            </a:p>
            <a:p>
              <a:pPr algn="l">
                <a:lnSpc>
                  <a:spcPts val="3277"/>
                </a:lnSpc>
              </a:pPr>
              <a:r>
                <a:rPr lang="en-US" sz="2185" spc="21">
                  <a:solidFill>
                    <a:srgbClr val="E8EEF1"/>
                  </a:solidFill>
                  <a:latin typeface="Montserrat Light"/>
                </a:rPr>
                <a:t>La capa de acceso controla el acceso de usuarios y grupos de trabajo a los recursos de la red interna. Los recursos de red que la mayoría de los usuarios necesitan estarán disponibles localmente en esta capa. La capa maneja cualquier tráfico para servicios remotos.</a:t>
              </a:r>
            </a:p>
          </p:txBody>
        </p:sp>
      </p:grpSp>
      <p:grpSp>
        <p:nvGrpSpPr>
          <p:cNvPr id="7" name="Group 7"/>
          <p:cNvGrpSpPr/>
          <p:nvPr/>
        </p:nvGrpSpPr>
        <p:grpSpPr>
          <a:xfrm rot="-10800000">
            <a:off x="16166942" y="603003"/>
            <a:ext cx="2886906" cy="851395"/>
            <a:chOff x="0" y="0"/>
            <a:chExt cx="1722525" cy="508000"/>
          </a:xfrm>
        </p:grpSpPr>
        <p:sp>
          <p:nvSpPr>
            <p:cNvPr id="8" name="Freeform 8"/>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814" t="32426" r="50567"/>
          <a:stretch>
            <a:fillRect/>
          </a:stretch>
        </p:blipFill>
        <p:spPr>
          <a:xfrm>
            <a:off x="15338758" y="-254504"/>
            <a:ext cx="2458198" cy="10938119"/>
          </a:xfrm>
          <a:prstGeom prst="rect">
            <a:avLst/>
          </a:prstGeom>
        </p:spPr>
      </p:pic>
      <p:grpSp>
        <p:nvGrpSpPr>
          <p:cNvPr id="3" name="Group 3"/>
          <p:cNvGrpSpPr/>
          <p:nvPr/>
        </p:nvGrpSpPr>
        <p:grpSpPr>
          <a:xfrm>
            <a:off x="-576823" y="3261636"/>
            <a:ext cx="11008275" cy="6455022"/>
            <a:chOff x="0" y="0"/>
            <a:chExt cx="14677701" cy="8606697"/>
          </a:xfrm>
        </p:grpSpPr>
        <p:sp>
          <p:nvSpPr>
            <p:cNvPr id="4" name="TextBox 4"/>
            <p:cNvSpPr txBox="1"/>
            <p:nvPr/>
          </p:nvSpPr>
          <p:spPr>
            <a:xfrm>
              <a:off x="2425262" y="1784048"/>
              <a:ext cx="12252439" cy="1382649"/>
            </a:xfrm>
            <a:prstGeom prst="rect">
              <a:avLst/>
            </a:prstGeom>
          </p:spPr>
          <p:txBody>
            <a:bodyPr lIns="0" tIns="0" rIns="0" bIns="0" rtlCol="0" anchor="t">
              <a:spAutoFit/>
            </a:bodyPr>
            <a:lstStyle/>
            <a:p>
              <a:pPr algn="l">
                <a:lnSpc>
                  <a:spcPts val="8316"/>
                </a:lnSpc>
              </a:pPr>
              <a:r>
                <a:rPr lang="en-US" sz="6600" spc="59">
                  <a:solidFill>
                    <a:srgbClr val="E8EEF1"/>
                  </a:solidFill>
                  <a:latin typeface="Montserrat Classic Bold"/>
                </a:rPr>
                <a:t>ORANGE</a:t>
              </a:r>
            </a:p>
          </p:txBody>
        </p:sp>
        <p:sp>
          <p:nvSpPr>
            <p:cNvPr id="5" name="TextBox 5"/>
            <p:cNvSpPr txBox="1"/>
            <p:nvPr/>
          </p:nvSpPr>
          <p:spPr>
            <a:xfrm>
              <a:off x="2425262" y="3609864"/>
              <a:ext cx="11550113" cy="741045"/>
            </a:xfrm>
            <a:prstGeom prst="rect">
              <a:avLst/>
            </a:prstGeom>
          </p:spPr>
          <p:txBody>
            <a:bodyPr lIns="0" tIns="0" rIns="0" bIns="0" rtlCol="0" anchor="t">
              <a:spAutoFit/>
            </a:bodyPr>
            <a:lstStyle/>
            <a:p>
              <a:pPr algn="l">
                <a:lnSpc>
                  <a:spcPts val="4320"/>
                </a:lnSpc>
              </a:pPr>
              <a:r>
                <a:rPr lang="en-US" sz="3600" spc="266">
                  <a:solidFill>
                    <a:srgbClr val="43B0F1"/>
                  </a:solidFill>
                  <a:latin typeface="Montserrat Classic Bold"/>
                </a:rPr>
                <a:t>ENRUTAMIENTO ESTÁTICO</a:t>
              </a:r>
            </a:p>
          </p:txBody>
        </p:sp>
        <p:sp>
          <p:nvSpPr>
            <p:cNvPr id="6" name="TextBox 6"/>
            <p:cNvSpPr txBox="1"/>
            <p:nvPr/>
          </p:nvSpPr>
          <p:spPr>
            <a:xfrm>
              <a:off x="2425262" y="4863372"/>
              <a:ext cx="11550113" cy="3743325"/>
            </a:xfrm>
            <a:prstGeom prst="rect">
              <a:avLst/>
            </a:prstGeom>
          </p:spPr>
          <p:txBody>
            <a:bodyPr lIns="0" tIns="0" rIns="0" bIns="0" rtlCol="0" anchor="t">
              <a:spAutoFit/>
            </a:bodyPr>
            <a:lstStyle/>
            <a:p>
              <a:pPr>
                <a:lnSpc>
                  <a:spcPts val="4500"/>
                </a:lnSpc>
              </a:pPr>
              <a:r>
                <a:rPr lang="en-US" sz="3000" spc="30">
                  <a:solidFill>
                    <a:srgbClr val="E8EEF1"/>
                  </a:solidFill>
                  <a:latin typeface="Montserrat Light"/>
                </a:rPr>
                <a:t>Por solicitar una red pequeña se propone un enrutamiento estático por su seguridad</a:t>
              </a:r>
            </a:p>
            <a:p>
              <a:pPr>
                <a:lnSpc>
                  <a:spcPts val="4500"/>
                </a:lnSpc>
              </a:pPr>
              <a:r>
                <a:rPr lang="en-US" sz="3000" spc="30">
                  <a:solidFill>
                    <a:srgbClr val="E8EEF1"/>
                  </a:solidFill>
                  <a:latin typeface="Montserrat Light"/>
                </a:rPr>
                <a:t>y por la economía de sus recursos; no consume ancho de banda, no hace trabajar</a:t>
              </a:r>
            </a:p>
            <a:p>
              <a:pPr algn="l">
                <a:lnSpc>
                  <a:spcPts val="4500"/>
                </a:lnSpc>
              </a:pPr>
              <a:r>
                <a:rPr lang="en-US" sz="3000" spc="30">
                  <a:solidFill>
                    <a:srgbClr val="E8EEF1"/>
                  </a:solidFill>
                  <a:latin typeface="Montserrat Light"/>
                </a:rPr>
                <a:t>a la CPU del router y es fácil de configurar.</a:t>
              </a:r>
            </a:p>
          </p:txBody>
        </p:sp>
        <p:grpSp>
          <p:nvGrpSpPr>
            <p:cNvPr id="7" name="Group 7"/>
            <p:cNvGrpSpPr/>
            <p:nvPr/>
          </p:nvGrpSpPr>
          <p:grpSpPr>
            <a:xfrm>
              <a:off x="0" y="0"/>
              <a:ext cx="3849208" cy="1135193"/>
              <a:chOff x="0" y="0"/>
              <a:chExt cx="1722525" cy="508000"/>
            </a:xfrm>
          </p:grpSpPr>
          <p:sp>
            <p:nvSpPr>
              <p:cNvPr id="8" name="Freeform 8"/>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1759" r="51477"/>
          <a:stretch>
            <a:fillRect/>
          </a:stretch>
        </p:blipFill>
        <p:spPr>
          <a:xfrm rot="5400000">
            <a:off x="7945886" y="112590"/>
            <a:ext cx="2396228" cy="20348819"/>
          </a:xfrm>
          <a:prstGeom prst="rect">
            <a:avLst/>
          </a:prstGeom>
        </p:spPr>
      </p:pic>
      <p:grpSp>
        <p:nvGrpSpPr>
          <p:cNvPr id="3" name="Group 3"/>
          <p:cNvGrpSpPr/>
          <p:nvPr/>
        </p:nvGrpSpPr>
        <p:grpSpPr>
          <a:xfrm>
            <a:off x="3084903" y="3516354"/>
            <a:ext cx="12118194" cy="3254291"/>
            <a:chOff x="0" y="0"/>
            <a:chExt cx="16157592" cy="4339055"/>
          </a:xfrm>
        </p:grpSpPr>
        <p:sp>
          <p:nvSpPr>
            <p:cNvPr id="4" name="TextBox 4"/>
            <p:cNvSpPr txBox="1"/>
            <p:nvPr/>
          </p:nvSpPr>
          <p:spPr>
            <a:xfrm>
              <a:off x="0" y="-47625"/>
              <a:ext cx="16157592" cy="1382649"/>
            </a:xfrm>
            <a:prstGeom prst="rect">
              <a:avLst/>
            </a:prstGeom>
          </p:spPr>
          <p:txBody>
            <a:bodyPr lIns="0" tIns="0" rIns="0" bIns="0" rtlCol="0" anchor="t">
              <a:spAutoFit/>
            </a:bodyPr>
            <a:lstStyle/>
            <a:p>
              <a:pPr algn="ctr">
                <a:lnSpc>
                  <a:spcPts val="8316"/>
                </a:lnSpc>
              </a:pPr>
              <a:r>
                <a:rPr lang="en-US" sz="6600" spc="59">
                  <a:solidFill>
                    <a:srgbClr val="E8EEF1"/>
                  </a:solidFill>
                  <a:latin typeface="Montserrat Classic"/>
                </a:rPr>
                <a:t>DISPOSITIVOS Y COSTOS</a:t>
              </a:r>
            </a:p>
          </p:txBody>
        </p:sp>
        <p:sp>
          <p:nvSpPr>
            <p:cNvPr id="5" name="TextBox 5"/>
            <p:cNvSpPr txBox="1"/>
            <p:nvPr/>
          </p:nvSpPr>
          <p:spPr>
            <a:xfrm>
              <a:off x="5357" y="3599661"/>
              <a:ext cx="16146877" cy="739394"/>
            </a:xfrm>
            <a:prstGeom prst="rect">
              <a:avLst/>
            </a:prstGeom>
          </p:spPr>
          <p:txBody>
            <a:bodyPr lIns="0" tIns="0" rIns="0" bIns="0" rtlCol="0" anchor="t">
              <a:spAutoFit/>
            </a:bodyPr>
            <a:lstStyle/>
            <a:p>
              <a:pPr algn="ctr">
                <a:lnSpc>
                  <a:spcPts val="4896"/>
                </a:lnSpc>
              </a:pPr>
              <a:endParaRPr/>
            </a:p>
          </p:txBody>
        </p:sp>
        <p:grpSp>
          <p:nvGrpSpPr>
            <p:cNvPr id="6" name="Group 6"/>
            <p:cNvGrpSpPr/>
            <p:nvPr/>
          </p:nvGrpSpPr>
          <p:grpSpPr>
            <a:xfrm>
              <a:off x="6910418" y="2062839"/>
              <a:ext cx="2336755" cy="609465"/>
              <a:chOff x="0" y="0"/>
              <a:chExt cx="1947727" cy="508000"/>
            </a:xfrm>
          </p:grpSpPr>
          <p:sp>
            <p:nvSpPr>
              <p:cNvPr id="7" name="Freeform 7"/>
              <p:cNvSpPr/>
              <p:nvPr/>
            </p:nvSpPr>
            <p:spPr>
              <a:xfrm>
                <a:off x="0" y="49530"/>
                <a:ext cx="1947727" cy="408940"/>
              </a:xfrm>
              <a:custGeom>
                <a:avLst/>
                <a:gdLst/>
                <a:ahLst/>
                <a:cxnLst/>
                <a:rect l="l" t="t" r="r" b="b"/>
                <a:pathLst>
                  <a:path w="1947727" h="408940">
                    <a:moveTo>
                      <a:pt x="1741987" y="0"/>
                    </a:moveTo>
                    <a:cubicBezTo>
                      <a:pt x="1641657" y="0"/>
                      <a:pt x="1559107" y="72390"/>
                      <a:pt x="1540057" y="166370"/>
                    </a:cubicBezTo>
                    <a:lnTo>
                      <a:pt x="406400" y="166370"/>
                    </a:lnTo>
                    <a:cubicBezTo>
                      <a:pt x="388620" y="71120"/>
                      <a:pt x="304800" y="0"/>
                      <a:pt x="204470" y="0"/>
                    </a:cubicBezTo>
                    <a:cubicBezTo>
                      <a:pt x="91440" y="0"/>
                      <a:pt x="0" y="91440"/>
                      <a:pt x="0" y="204470"/>
                    </a:cubicBezTo>
                    <a:cubicBezTo>
                      <a:pt x="0" y="317500"/>
                      <a:pt x="91440" y="408940"/>
                      <a:pt x="204470" y="408940"/>
                    </a:cubicBezTo>
                    <a:cubicBezTo>
                      <a:pt x="304800" y="408940"/>
                      <a:pt x="388620" y="337820"/>
                      <a:pt x="406400" y="242570"/>
                    </a:cubicBezTo>
                    <a:lnTo>
                      <a:pt x="1541327" y="242570"/>
                    </a:lnTo>
                    <a:cubicBezTo>
                      <a:pt x="1559107" y="337820"/>
                      <a:pt x="1642927" y="408940"/>
                      <a:pt x="1743257" y="408940"/>
                    </a:cubicBezTo>
                    <a:cubicBezTo>
                      <a:pt x="1856287" y="408940"/>
                      <a:pt x="1947727" y="317500"/>
                      <a:pt x="1947727" y="204470"/>
                    </a:cubicBezTo>
                    <a:cubicBezTo>
                      <a:pt x="1947727" y="91440"/>
                      <a:pt x="1855017" y="0"/>
                      <a:pt x="1741987" y="0"/>
                    </a:cubicBezTo>
                    <a:close/>
                  </a:path>
                </a:pathLst>
              </a:custGeom>
              <a:solidFill>
                <a:srgbClr val="43B0F1"/>
              </a:solidFill>
            </p:spPr>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grpSp>
        <p:nvGrpSpPr>
          <p:cNvPr id="2" name="Group 2"/>
          <p:cNvGrpSpPr/>
          <p:nvPr/>
        </p:nvGrpSpPr>
        <p:grpSpPr>
          <a:xfrm>
            <a:off x="0" y="8832603"/>
            <a:ext cx="2886906" cy="851395"/>
            <a:chOff x="0" y="0"/>
            <a:chExt cx="1722525" cy="508000"/>
          </a:xfrm>
        </p:grpSpPr>
        <p:sp>
          <p:nvSpPr>
            <p:cNvPr id="3" name="Freeform 3"/>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4" name="Group 4"/>
          <p:cNvGrpSpPr/>
          <p:nvPr/>
        </p:nvGrpSpPr>
        <p:grpSpPr>
          <a:xfrm rot="-10800000">
            <a:off x="15401094" y="603003"/>
            <a:ext cx="2886906" cy="851395"/>
            <a:chOff x="0" y="0"/>
            <a:chExt cx="1722525" cy="508000"/>
          </a:xfrm>
        </p:grpSpPr>
        <p:sp>
          <p:nvSpPr>
            <p:cNvPr id="5" name="Freeform 5"/>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id="6" name="Picture 6"/>
          <p:cNvPicPr>
            <a:picLocks noChangeAspect="1"/>
          </p:cNvPicPr>
          <p:nvPr/>
        </p:nvPicPr>
        <p:blipFill>
          <a:blip r:embed="rId2"/>
          <a:srcRect/>
          <a:stretch>
            <a:fillRect/>
          </a:stretch>
        </p:blipFill>
        <p:spPr>
          <a:xfrm>
            <a:off x="1642951" y="4030759"/>
            <a:ext cx="15616349" cy="2890611"/>
          </a:xfrm>
          <a:prstGeom prst="rect">
            <a:avLst/>
          </a:prstGeom>
        </p:spPr>
      </p:pic>
      <p:grpSp>
        <p:nvGrpSpPr>
          <p:cNvPr id="7" name="Group 7"/>
          <p:cNvGrpSpPr/>
          <p:nvPr/>
        </p:nvGrpSpPr>
        <p:grpSpPr>
          <a:xfrm>
            <a:off x="1251372" y="1028700"/>
            <a:ext cx="11538658" cy="1575417"/>
            <a:chOff x="0" y="0"/>
            <a:chExt cx="15384877" cy="2100557"/>
          </a:xfrm>
        </p:grpSpPr>
        <p:sp>
          <p:nvSpPr>
            <p:cNvPr id="8" name="TextBox 8"/>
            <p:cNvSpPr txBox="1"/>
            <p:nvPr/>
          </p:nvSpPr>
          <p:spPr>
            <a:xfrm>
              <a:off x="0" y="-66675"/>
              <a:ext cx="15384877" cy="1183428"/>
            </a:xfrm>
            <a:prstGeom prst="rect">
              <a:avLst/>
            </a:prstGeom>
          </p:spPr>
          <p:txBody>
            <a:bodyPr lIns="0" tIns="0" rIns="0" bIns="0" rtlCol="0" anchor="t">
              <a:spAutoFit/>
            </a:bodyPr>
            <a:lstStyle/>
            <a:p>
              <a:pPr>
                <a:lnSpc>
                  <a:spcPts val="7205"/>
                </a:lnSpc>
              </a:pPr>
              <a:r>
                <a:rPr lang="en-US" sz="5500" spc="159">
                  <a:solidFill>
                    <a:srgbClr val="E8EEF1"/>
                  </a:solidFill>
                  <a:latin typeface="Montserrat Classic Bold"/>
                </a:rPr>
                <a:t>JUNIPER</a:t>
              </a:r>
            </a:p>
          </p:txBody>
        </p:sp>
        <p:sp>
          <p:nvSpPr>
            <p:cNvPr id="9" name="TextBox 9"/>
            <p:cNvSpPr txBox="1"/>
            <p:nvPr/>
          </p:nvSpPr>
          <p:spPr>
            <a:xfrm>
              <a:off x="0" y="1405232"/>
              <a:ext cx="15384877" cy="695325"/>
            </a:xfrm>
            <a:prstGeom prst="rect">
              <a:avLst/>
            </a:prstGeom>
          </p:spPr>
          <p:txBody>
            <a:bodyPr lIns="0" tIns="0" rIns="0" bIns="0" rtlCol="0" anchor="t">
              <a:spAutoFit/>
            </a:bodyPr>
            <a:lstStyle/>
            <a:p>
              <a:pPr>
                <a:lnSpc>
                  <a:spcPts val="4500"/>
                </a:lnSpc>
              </a:pPr>
              <a:r>
                <a:rPr lang="en-US" sz="3000" spc="30">
                  <a:solidFill>
                    <a:srgbClr val="E8EEF1"/>
                  </a:solidFill>
                  <a:latin typeface="Montserrat Light"/>
                </a:rPr>
                <a:t>Universal Routing Platform - Conexión BNG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grpSp>
        <p:nvGrpSpPr>
          <p:cNvPr id="2" name="Group 2"/>
          <p:cNvGrpSpPr/>
          <p:nvPr/>
        </p:nvGrpSpPr>
        <p:grpSpPr>
          <a:xfrm>
            <a:off x="0" y="8832603"/>
            <a:ext cx="2886906" cy="851395"/>
            <a:chOff x="0" y="0"/>
            <a:chExt cx="1722525" cy="508000"/>
          </a:xfrm>
        </p:grpSpPr>
        <p:sp>
          <p:nvSpPr>
            <p:cNvPr id="3" name="Freeform 3"/>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4" name="Group 4"/>
          <p:cNvGrpSpPr/>
          <p:nvPr/>
        </p:nvGrpSpPr>
        <p:grpSpPr>
          <a:xfrm rot="-10800000">
            <a:off x="15401094" y="603003"/>
            <a:ext cx="2886906" cy="851395"/>
            <a:chOff x="0" y="0"/>
            <a:chExt cx="1722525" cy="508000"/>
          </a:xfrm>
        </p:grpSpPr>
        <p:sp>
          <p:nvSpPr>
            <p:cNvPr id="5" name="Freeform 5"/>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id="6" name="Picture 6"/>
          <p:cNvPicPr>
            <a:picLocks noChangeAspect="1"/>
          </p:cNvPicPr>
          <p:nvPr/>
        </p:nvPicPr>
        <p:blipFill>
          <a:blip r:embed="rId2"/>
          <a:srcRect/>
          <a:stretch>
            <a:fillRect/>
          </a:stretch>
        </p:blipFill>
        <p:spPr>
          <a:xfrm>
            <a:off x="3324152" y="3393831"/>
            <a:ext cx="11639697" cy="5864469"/>
          </a:xfrm>
          <a:prstGeom prst="rect">
            <a:avLst/>
          </a:prstGeom>
        </p:spPr>
      </p:pic>
      <p:grpSp>
        <p:nvGrpSpPr>
          <p:cNvPr id="7" name="Group 7"/>
          <p:cNvGrpSpPr/>
          <p:nvPr/>
        </p:nvGrpSpPr>
        <p:grpSpPr>
          <a:xfrm>
            <a:off x="1251372" y="1028700"/>
            <a:ext cx="11538658" cy="1575417"/>
            <a:chOff x="0" y="0"/>
            <a:chExt cx="15384877" cy="2100557"/>
          </a:xfrm>
        </p:grpSpPr>
        <p:sp>
          <p:nvSpPr>
            <p:cNvPr id="8" name="TextBox 8"/>
            <p:cNvSpPr txBox="1"/>
            <p:nvPr/>
          </p:nvSpPr>
          <p:spPr>
            <a:xfrm>
              <a:off x="0" y="-66675"/>
              <a:ext cx="15384877" cy="1183428"/>
            </a:xfrm>
            <a:prstGeom prst="rect">
              <a:avLst/>
            </a:prstGeom>
          </p:spPr>
          <p:txBody>
            <a:bodyPr lIns="0" tIns="0" rIns="0" bIns="0" rtlCol="0" anchor="t">
              <a:spAutoFit/>
            </a:bodyPr>
            <a:lstStyle/>
            <a:p>
              <a:pPr>
                <a:lnSpc>
                  <a:spcPts val="7205"/>
                </a:lnSpc>
              </a:pPr>
              <a:r>
                <a:rPr lang="en-US" sz="5500" spc="159">
                  <a:solidFill>
                    <a:srgbClr val="E8EEF1"/>
                  </a:solidFill>
                  <a:latin typeface="Montserrat Classic Bold"/>
                </a:rPr>
                <a:t>HUAWEI SWITCH</a:t>
              </a:r>
            </a:p>
          </p:txBody>
        </p:sp>
        <p:sp>
          <p:nvSpPr>
            <p:cNvPr id="9" name="TextBox 9"/>
            <p:cNvSpPr txBox="1"/>
            <p:nvPr/>
          </p:nvSpPr>
          <p:spPr>
            <a:xfrm>
              <a:off x="0" y="1405232"/>
              <a:ext cx="15384877" cy="695325"/>
            </a:xfrm>
            <a:prstGeom prst="rect">
              <a:avLst/>
            </a:prstGeom>
          </p:spPr>
          <p:txBody>
            <a:bodyPr lIns="0" tIns="0" rIns="0" bIns="0" rtlCol="0" anchor="t">
              <a:spAutoFit/>
            </a:bodyPr>
            <a:lstStyle/>
            <a:p>
              <a:pPr>
                <a:lnSpc>
                  <a:spcPts val="4500"/>
                </a:lnSpc>
              </a:pPr>
              <a:r>
                <a:rPr lang="en-US" sz="3000" spc="30">
                  <a:solidFill>
                    <a:srgbClr val="E8EEF1"/>
                  </a:solidFill>
                  <a:latin typeface="Montserrat Light"/>
                </a:rPr>
                <a:t>Switchs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3D58"/>
        </a:solidFill>
        <a:effectLst/>
      </p:bgPr>
    </p:bg>
    <p:spTree>
      <p:nvGrpSpPr>
        <p:cNvPr id="1" name=""/>
        <p:cNvGrpSpPr/>
        <p:nvPr/>
      </p:nvGrpSpPr>
      <p:grpSpPr>
        <a:xfrm>
          <a:off x="0" y="0"/>
          <a:ext cx="0" cy="0"/>
          <a:chOff x="0" y="0"/>
          <a:chExt cx="0" cy="0"/>
        </a:xfrm>
      </p:grpSpPr>
      <p:grpSp>
        <p:nvGrpSpPr>
          <p:cNvPr id="2" name="Group 2"/>
          <p:cNvGrpSpPr/>
          <p:nvPr/>
        </p:nvGrpSpPr>
        <p:grpSpPr>
          <a:xfrm>
            <a:off x="0" y="8832603"/>
            <a:ext cx="2886906" cy="851395"/>
            <a:chOff x="0" y="0"/>
            <a:chExt cx="1722525" cy="508000"/>
          </a:xfrm>
        </p:grpSpPr>
        <p:sp>
          <p:nvSpPr>
            <p:cNvPr id="3" name="Freeform 3"/>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id="4" name="Group 4"/>
          <p:cNvGrpSpPr/>
          <p:nvPr/>
        </p:nvGrpSpPr>
        <p:grpSpPr>
          <a:xfrm rot="-10800000">
            <a:off x="15401094" y="603003"/>
            <a:ext cx="2886906" cy="851395"/>
            <a:chOff x="0" y="0"/>
            <a:chExt cx="1722525" cy="508000"/>
          </a:xfrm>
        </p:grpSpPr>
        <p:sp>
          <p:nvSpPr>
            <p:cNvPr id="5" name="Freeform 5"/>
            <p:cNvSpPr/>
            <p:nvPr/>
          </p:nvSpPr>
          <p:spPr>
            <a:xfrm>
              <a:off x="0" y="49530"/>
              <a:ext cx="1722525" cy="408940"/>
            </a:xfrm>
            <a:custGeom>
              <a:avLst/>
              <a:gdLst/>
              <a:ahLst/>
              <a:cxnLst/>
              <a:rect l="l" t="t" r="r" b="b"/>
              <a:pathLst>
                <a:path w="1722525" h="408940">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id="6" name="Picture 6"/>
          <p:cNvPicPr>
            <a:picLocks noChangeAspect="1"/>
          </p:cNvPicPr>
          <p:nvPr/>
        </p:nvPicPr>
        <p:blipFill>
          <a:blip r:embed="rId2"/>
          <a:srcRect/>
          <a:stretch>
            <a:fillRect/>
          </a:stretch>
        </p:blipFill>
        <p:spPr>
          <a:xfrm>
            <a:off x="3342782" y="3676857"/>
            <a:ext cx="11602435" cy="3957720"/>
          </a:xfrm>
          <a:prstGeom prst="rect">
            <a:avLst/>
          </a:prstGeom>
        </p:spPr>
      </p:pic>
      <p:grpSp>
        <p:nvGrpSpPr>
          <p:cNvPr id="7" name="Group 7"/>
          <p:cNvGrpSpPr/>
          <p:nvPr/>
        </p:nvGrpSpPr>
        <p:grpSpPr>
          <a:xfrm>
            <a:off x="1251372" y="1028700"/>
            <a:ext cx="11538658" cy="1575417"/>
            <a:chOff x="0" y="0"/>
            <a:chExt cx="15384877" cy="2100557"/>
          </a:xfrm>
        </p:grpSpPr>
        <p:sp>
          <p:nvSpPr>
            <p:cNvPr id="8" name="TextBox 8"/>
            <p:cNvSpPr txBox="1"/>
            <p:nvPr/>
          </p:nvSpPr>
          <p:spPr>
            <a:xfrm>
              <a:off x="0" y="-66675"/>
              <a:ext cx="15384877" cy="1183428"/>
            </a:xfrm>
            <a:prstGeom prst="rect">
              <a:avLst/>
            </a:prstGeom>
          </p:spPr>
          <p:txBody>
            <a:bodyPr lIns="0" tIns="0" rIns="0" bIns="0" rtlCol="0" anchor="t">
              <a:spAutoFit/>
            </a:bodyPr>
            <a:lstStyle/>
            <a:p>
              <a:pPr>
                <a:lnSpc>
                  <a:spcPts val="7205"/>
                </a:lnSpc>
              </a:pPr>
              <a:r>
                <a:rPr lang="en-US" sz="5500" spc="159">
                  <a:solidFill>
                    <a:srgbClr val="E8EEF1"/>
                  </a:solidFill>
                  <a:latin typeface="Montserrat Classic Bold"/>
                </a:rPr>
                <a:t>HUAWEI ROUTER</a:t>
              </a:r>
            </a:p>
          </p:txBody>
        </p:sp>
        <p:sp>
          <p:nvSpPr>
            <p:cNvPr id="9" name="TextBox 9"/>
            <p:cNvSpPr txBox="1"/>
            <p:nvPr/>
          </p:nvSpPr>
          <p:spPr>
            <a:xfrm>
              <a:off x="0" y="1405232"/>
              <a:ext cx="15384877" cy="695325"/>
            </a:xfrm>
            <a:prstGeom prst="rect">
              <a:avLst/>
            </a:prstGeom>
          </p:spPr>
          <p:txBody>
            <a:bodyPr lIns="0" tIns="0" rIns="0" bIns="0" rtlCol="0" anchor="t">
              <a:spAutoFit/>
            </a:bodyPr>
            <a:lstStyle/>
            <a:p>
              <a:pPr>
                <a:lnSpc>
                  <a:spcPts val="4500"/>
                </a:lnSpc>
              </a:pPr>
              <a:r>
                <a:rPr lang="en-US" sz="3000" spc="30">
                  <a:solidFill>
                    <a:srgbClr val="E8EEF1"/>
                  </a:solidFill>
                  <a:latin typeface="Montserrat Light"/>
                </a:rPr>
                <a:t>ROUTER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333</Words>
  <Application>Microsoft Office PowerPoint</Application>
  <PresentationFormat>Personalizado</PresentationFormat>
  <Paragraphs>35</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Montserrat Light Bold</vt:lpstr>
      <vt:lpstr>Montserrat Light</vt:lpstr>
      <vt:lpstr>Montserrat Classic</vt:lpstr>
      <vt:lpstr>Arial</vt:lpstr>
      <vt:lpstr>Calibri</vt:lpstr>
      <vt:lpstr>Montserrat Classic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Gray Pens Technology Presentation</dc:title>
  <cp:lastModifiedBy>Monica Calderon</cp:lastModifiedBy>
  <cp:revision>2</cp:revision>
  <dcterms:created xsi:type="dcterms:W3CDTF">2006-08-16T00:00:00Z</dcterms:created>
  <dcterms:modified xsi:type="dcterms:W3CDTF">2020-10-10T04:09:30Z</dcterms:modified>
  <dc:identifier>DAEKIcuDN1o</dc:identifier>
</cp:coreProperties>
</file>