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7814" t="32426" r="50567" b="0"/>
          <a:stretch>
            <a:fillRect/>
          </a:stretch>
        </p:blipFill>
        <p:spPr>
          <a:xfrm flipH="false" flipV="false" rot="0">
            <a:off x="-433730" y="-330005"/>
            <a:ext cx="2458198" cy="10938119"/>
          </a:xfrm>
          <a:prstGeom prst="rect">
            <a:avLst/>
          </a:prstGeom>
        </p:spPr>
      </p:pic>
      <p:sp>
        <p:nvSpPr>
          <p:cNvPr name="AutoShape 3" id="3"/>
          <p:cNvSpPr/>
          <p:nvPr/>
        </p:nvSpPr>
        <p:spPr>
          <a:xfrm rot="0">
            <a:off x="-1147731" y="-438150"/>
            <a:ext cx="2552700" cy="11163300"/>
          </a:xfrm>
          <a:prstGeom prst="rect">
            <a:avLst/>
          </a:prstGeom>
          <a:solidFill>
            <a:srgbClr val="43B0F1"/>
          </a:solidFill>
        </p:spPr>
      </p:sp>
      <p:sp>
        <p:nvSpPr>
          <p:cNvPr name="TextBox 4" id="4"/>
          <p:cNvSpPr txBox="true"/>
          <p:nvPr/>
        </p:nvSpPr>
        <p:spPr>
          <a:xfrm rot="0">
            <a:off x="2368079" y="971550"/>
            <a:ext cx="8290762" cy="539750"/>
          </a:xfrm>
          <a:prstGeom prst="rect">
            <a:avLst/>
          </a:prstGeom>
        </p:spPr>
        <p:txBody>
          <a:bodyPr anchor="t" rtlCol="false" tIns="0" lIns="0" bIns="0" rIns="0">
            <a:spAutoFit/>
          </a:bodyPr>
          <a:lstStyle/>
          <a:p>
            <a:pPr>
              <a:lnSpc>
                <a:spcPts val="4480"/>
              </a:lnSpc>
            </a:pPr>
            <a:r>
              <a:rPr lang="en-US" sz="3200" spc="352">
                <a:solidFill>
                  <a:srgbClr val="E8EEF1"/>
                </a:solidFill>
                <a:latin typeface="Montserrat Classic"/>
              </a:rPr>
              <a:t>PRACTICA 1</a:t>
            </a:r>
          </a:p>
        </p:txBody>
      </p:sp>
      <p:grpSp>
        <p:nvGrpSpPr>
          <p:cNvPr name="Group 5" id="5"/>
          <p:cNvGrpSpPr/>
          <p:nvPr/>
        </p:nvGrpSpPr>
        <p:grpSpPr>
          <a:xfrm rot="0">
            <a:off x="2368079" y="6875694"/>
            <a:ext cx="15173906" cy="2382606"/>
            <a:chOff x="0" y="0"/>
            <a:chExt cx="20231875" cy="3176808"/>
          </a:xfrm>
        </p:grpSpPr>
        <p:sp>
          <p:nvSpPr>
            <p:cNvPr name="TextBox 6" id="6"/>
            <p:cNvSpPr txBox="true"/>
            <p:nvPr/>
          </p:nvSpPr>
          <p:spPr>
            <a:xfrm rot="0">
              <a:off x="0" y="123825"/>
              <a:ext cx="20231875" cy="2101215"/>
            </a:xfrm>
            <a:prstGeom prst="rect">
              <a:avLst/>
            </a:prstGeom>
          </p:spPr>
          <p:txBody>
            <a:bodyPr anchor="t" rtlCol="false" tIns="0" lIns="0" bIns="0" rIns="0">
              <a:spAutoFit/>
            </a:bodyPr>
            <a:lstStyle/>
            <a:p>
              <a:pPr>
                <a:lnSpc>
                  <a:spcPts val="11880"/>
                </a:lnSpc>
              </a:pPr>
              <a:r>
                <a:rPr lang="en-US" sz="11000" spc="770">
                  <a:solidFill>
                    <a:srgbClr val="E8EEF1"/>
                  </a:solidFill>
                  <a:latin typeface="Montserrat Classic Bold"/>
                </a:rPr>
                <a:t>R</a:t>
              </a:r>
              <a:r>
                <a:rPr lang="en-US" sz="11000" spc="770">
                  <a:solidFill>
                    <a:srgbClr val="E8EEF1"/>
                  </a:solidFill>
                  <a:latin typeface="Montserrat Classic Bold"/>
                </a:rPr>
                <a:t>ED DE GENOVIA</a:t>
              </a:r>
            </a:p>
          </p:txBody>
        </p:sp>
        <p:sp>
          <p:nvSpPr>
            <p:cNvPr name="TextBox 7" id="7"/>
            <p:cNvSpPr txBox="true"/>
            <p:nvPr/>
          </p:nvSpPr>
          <p:spPr>
            <a:xfrm rot="0">
              <a:off x="0" y="2554085"/>
              <a:ext cx="11054351" cy="622723"/>
            </a:xfrm>
            <a:prstGeom prst="rect">
              <a:avLst/>
            </a:prstGeom>
          </p:spPr>
          <p:txBody>
            <a:bodyPr anchor="t" rtlCol="false" tIns="0" lIns="0" bIns="0" rIns="0">
              <a:spAutoFit/>
            </a:bodyPr>
            <a:lstStyle/>
            <a:p>
              <a:pPr>
                <a:lnSpc>
                  <a:spcPts val="3919"/>
                </a:lnSpc>
              </a:pPr>
              <a:r>
                <a:rPr lang="en-US" sz="2800" spc="196">
                  <a:solidFill>
                    <a:srgbClr val="E8EEF1"/>
                  </a:solidFill>
                  <a:latin typeface="Montserrat Classic"/>
                </a:rPr>
                <a:t>Grupo 7</a:t>
              </a:r>
            </a:p>
          </p:txBody>
        </p:sp>
      </p:grpSp>
      <p:grpSp>
        <p:nvGrpSpPr>
          <p:cNvPr name="Group 8" id="8"/>
          <p:cNvGrpSpPr/>
          <p:nvPr/>
        </p:nvGrpSpPr>
        <p:grpSpPr>
          <a:xfrm rot="0">
            <a:off x="1221635" y="2030517"/>
            <a:ext cx="2886906" cy="851395"/>
            <a:chOff x="0" y="0"/>
            <a:chExt cx="1722525" cy="508000"/>
          </a:xfrm>
        </p:grpSpPr>
        <p:sp>
          <p:nvSpPr>
            <p:cNvPr name="Freeform 9" id="9"/>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1E3D58"/>
        </a:solidFill>
      </p:bgPr>
    </p:bg>
    <p:spTree>
      <p:nvGrpSpPr>
        <p:cNvPr id="1" name=""/>
        <p:cNvGrpSpPr/>
        <p:nvPr/>
      </p:nvGrpSpPr>
      <p:grpSpPr>
        <a:xfrm>
          <a:off x="0" y="0"/>
          <a:ext cx="0" cy="0"/>
          <a:chOff x="0" y="0"/>
          <a:chExt cx="0" cy="0"/>
        </a:xfrm>
      </p:grpSpPr>
      <p:grpSp>
        <p:nvGrpSpPr>
          <p:cNvPr name="Group 2" id="2"/>
          <p:cNvGrpSpPr/>
          <p:nvPr/>
        </p:nvGrpSpPr>
        <p:grpSpPr>
          <a:xfrm rot="0">
            <a:off x="3201483" y="3174366"/>
            <a:ext cx="11885035" cy="3938267"/>
            <a:chOff x="0" y="0"/>
            <a:chExt cx="15846713" cy="5251023"/>
          </a:xfrm>
        </p:grpSpPr>
        <p:sp>
          <p:nvSpPr>
            <p:cNvPr name="TextBox 3" id="3"/>
            <p:cNvSpPr txBox="true"/>
            <p:nvPr/>
          </p:nvSpPr>
          <p:spPr>
            <a:xfrm rot="0">
              <a:off x="0" y="-47625"/>
              <a:ext cx="15846713" cy="1382649"/>
            </a:xfrm>
            <a:prstGeom prst="rect">
              <a:avLst/>
            </a:prstGeom>
          </p:spPr>
          <p:txBody>
            <a:bodyPr anchor="t" rtlCol="false" tIns="0" lIns="0" bIns="0" rIns="0">
              <a:spAutoFit/>
            </a:bodyPr>
            <a:lstStyle/>
            <a:p>
              <a:pPr algn="ctr">
                <a:lnSpc>
                  <a:spcPts val="8316"/>
                </a:lnSpc>
              </a:pPr>
              <a:r>
                <a:rPr lang="en-US" sz="6600" spc="59">
                  <a:solidFill>
                    <a:srgbClr val="E8EEF1"/>
                  </a:solidFill>
                  <a:latin typeface="Montserrat Classic Bold"/>
                </a:rPr>
                <a:t>ARQUITECTURA</a:t>
              </a:r>
            </a:p>
          </p:txBody>
        </p:sp>
        <p:sp>
          <p:nvSpPr>
            <p:cNvPr name="TextBox 4" id="4"/>
            <p:cNvSpPr txBox="true"/>
            <p:nvPr/>
          </p:nvSpPr>
          <p:spPr>
            <a:xfrm rot="0">
              <a:off x="619701" y="1778191"/>
              <a:ext cx="14607312" cy="741045"/>
            </a:xfrm>
            <a:prstGeom prst="rect">
              <a:avLst/>
            </a:prstGeom>
          </p:spPr>
          <p:txBody>
            <a:bodyPr anchor="t" rtlCol="false" tIns="0" lIns="0" bIns="0" rIns="0">
              <a:spAutoFit/>
            </a:bodyPr>
            <a:lstStyle/>
            <a:p>
              <a:pPr algn="ctr">
                <a:lnSpc>
                  <a:spcPts val="4320"/>
                </a:lnSpc>
              </a:pPr>
              <a:r>
                <a:rPr lang="en-US" sz="3600" spc="266">
                  <a:solidFill>
                    <a:srgbClr val="43B0F1"/>
                  </a:solidFill>
                  <a:latin typeface="Montserrat Classic Bold"/>
                </a:rPr>
                <a:t>TELEFONIAS</a:t>
              </a:r>
            </a:p>
          </p:txBody>
        </p:sp>
        <p:sp>
          <p:nvSpPr>
            <p:cNvPr name="TextBox 5" id="5"/>
            <p:cNvSpPr txBox="true"/>
            <p:nvPr/>
          </p:nvSpPr>
          <p:spPr>
            <a:xfrm rot="0">
              <a:off x="619701" y="3031698"/>
              <a:ext cx="14607312" cy="2219325"/>
            </a:xfrm>
            <a:prstGeom prst="rect">
              <a:avLst/>
            </a:prstGeom>
          </p:spPr>
          <p:txBody>
            <a:bodyPr anchor="t" rtlCol="false" tIns="0" lIns="0" bIns="0" rIns="0">
              <a:spAutoFit/>
            </a:bodyPr>
            <a:lstStyle/>
            <a:p>
              <a:pPr algn="ctr">
                <a:lnSpc>
                  <a:spcPts val="4500"/>
                </a:lnSpc>
              </a:pPr>
              <a:r>
                <a:rPr lang="en-US" sz="3000" spc="30">
                  <a:solidFill>
                    <a:srgbClr val="E8EEF1"/>
                  </a:solidFill>
                  <a:latin typeface="Montserrat Light"/>
                </a:rPr>
                <a:t>VODAFONE</a:t>
              </a:r>
            </a:p>
            <a:p>
              <a:pPr algn="ctr">
                <a:lnSpc>
                  <a:spcPts val="4500"/>
                </a:lnSpc>
              </a:pPr>
              <a:r>
                <a:rPr lang="en-US" sz="3000" spc="30">
                  <a:solidFill>
                    <a:srgbClr val="E8EEF1"/>
                  </a:solidFill>
                  <a:latin typeface="Montserrat Light"/>
                </a:rPr>
                <a:t>TELEFONICA</a:t>
              </a:r>
            </a:p>
            <a:p>
              <a:pPr algn="ctr">
                <a:lnSpc>
                  <a:spcPts val="4500"/>
                </a:lnSpc>
              </a:pPr>
              <a:r>
                <a:rPr lang="en-US" sz="3000" spc="30">
                  <a:solidFill>
                    <a:srgbClr val="E8EEF1"/>
                  </a:solidFill>
                  <a:latin typeface="Montserrat Light"/>
                </a:rPr>
                <a:t>ORANGE</a:t>
              </a:r>
            </a:p>
          </p:txBody>
        </p:sp>
      </p:grpSp>
      <p:grpSp>
        <p:nvGrpSpPr>
          <p:cNvPr name="Group 6" id="6"/>
          <p:cNvGrpSpPr/>
          <p:nvPr/>
        </p:nvGrpSpPr>
        <p:grpSpPr>
          <a:xfrm rot="0">
            <a:off x="-675946" y="8832603"/>
            <a:ext cx="2886906" cy="851395"/>
            <a:chOff x="0" y="0"/>
            <a:chExt cx="1722525" cy="508000"/>
          </a:xfrm>
        </p:grpSpPr>
        <p:sp>
          <p:nvSpPr>
            <p:cNvPr name="Freeform 7" id="7"/>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name="Group 8" id="8"/>
          <p:cNvGrpSpPr/>
          <p:nvPr/>
        </p:nvGrpSpPr>
        <p:grpSpPr>
          <a:xfrm rot="-10800000">
            <a:off x="16202354" y="603003"/>
            <a:ext cx="2886906" cy="851395"/>
            <a:chOff x="0" y="0"/>
            <a:chExt cx="1722525" cy="508000"/>
          </a:xfrm>
        </p:grpSpPr>
        <p:sp>
          <p:nvSpPr>
            <p:cNvPr name="Freeform 9" id="9"/>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7814" t="32426" r="50567" b="0"/>
          <a:stretch>
            <a:fillRect/>
          </a:stretch>
        </p:blipFill>
        <p:spPr>
          <a:xfrm flipH="false" flipV="false" rot="0">
            <a:off x="15338758" y="-254504"/>
            <a:ext cx="2458198" cy="10938119"/>
          </a:xfrm>
          <a:prstGeom prst="rect">
            <a:avLst/>
          </a:prstGeom>
        </p:spPr>
      </p:pic>
      <p:grpSp>
        <p:nvGrpSpPr>
          <p:cNvPr name="Group 3" id="3"/>
          <p:cNvGrpSpPr/>
          <p:nvPr/>
        </p:nvGrpSpPr>
        <p:grpSpPr>
          <a:xfrm rot="0">
            <a:off x="-598165" y="1696532"/>
            <a:ext cx="11008275" cy="8169522"/>
            <a:chOff x="0" y="0"/>
            <a:chExt cx="14677701" cy="10892697"/>
          </a:xfrm>
        </p:grpSpPr>
        <p:sp>
          <p:nvSpPr>
            <p:cNvPr name="TextBox 4" id="4"/>
            <p:cNvSpPr txBox="true"/>
            <p:nvPr/>
          </p:nvSpPr>
          <p:spPr>
            <a:xfrm rot="0">
              <a:off x="2425262" y="1784048"/>
              <a:ext cx="12252439" cy="1382649"/>
            </a:xfrm>
            <a:prstGeom prst="rect">
              <a:avLst/>
            </a:prstGeom>
          </p:spPr>
          <p:txBody>
            <a:bodyPr anchor="t" rtlCol="false" tIns="0" lIns="0" bIns="0" rIns="0">
              <a:spAutoFit/>
            </a:bodyPr>
            <a:lstStyle/>
            <a:p>
              <a:pPr algn="l">
                <a:lnSpc>
                  <a:spcPts val="8316"/>
                </a:lnSpc>
              </a:pPr>
              <a:r>
                <a:rPr lang="en-US" sz="6600" spc="59">
                  <a:solidFill>
                    <a:srgbClr val="E8EEF1"/>
                  </a:solidFill>
                  <a:latin typeface="Montserrat Classic Bold"/>
                </a:rPr>
                <a:t>VODAFONE</a:t>
              </a:r>
            </a:p>
          </p:txBody>
        </p:sp>
        <p:sp>
          <p:nvSpPr>
            <p:cNvPr name="TextBox 5" id="5"/>
            <p:cNvSpPr txBox="true"/>
            <p:nvPr/>
          </p:nvSpPr>
          <p:spPr>
            <a:xfrm rot="0">
              <a:off x="2425262" y="3609864"/>
              <a:ext cx="11550113" cy="741045"/>
            </a:xfrm>
            <a:prstGeom prst="rect">
              <a:avLst/>
            </a:prstGeom>
          </p:spPr>
          <p:txBody>
            <a:bodyPr anchor="t" rtlCol="false" tIns="0" lIns="0" bIns="0" rIns="0">
              <a:spAutoFit/>
            </a:bodyPr>
            <a:lstStyle/>
            <a:p>
              <a:pPr algn="l">
                <a:lnSpc>
                  <a:spcPts val="4320"/>
                </a:lnSpc>
              </a:pPr>
              <a:r>
                <a:rPr lang="en-US" sz="3600" spc="266">
                  <a:solidFill>
                    <a:srgbClr val="43B0F1"/>
                  </a:solidFill>
                  <a:latin typeface="Montserrat Classic Bold"/>
                </a:rPr>
                <a:t>HUB AND SPOKE</a:t>
              </a:r>
            </a:p>
          </p:txBody>
        </p:sp>
        <p:sp>
          <p:nvSpPr>
            <p:cNvPr name="TextBox 6" id="6"/>
            <p:cNvSpPr txBox="true"/>
            <p:nvPr/>
          </p:nvSpPr>
          <p:spPr>
            <a:xfrm rot="0">
              <a:off x="2425262" y="4863372"/>
              <a:ext cx="11550113" cy="6029325"/>
            </a:xfrm>
            <a:prstGeom prst="rect">
              <a:avLst/>
            </a:prstGeom>
          </p:spPr>
          <p:txBody>
            <a:bodyPr anchor="t" rtlCol="false" tIns="0" lIns="0" bIns="0" rIns="0">
              <a:spAutoFit/>
            </a:bodyPr>
            <a:lstStyle/>
            <a:p>
              <a:pPr algn="l">
                <a:lnSpc>
                  <a:spcPts val="4500"/>
                </a:lnSpc>
              </a:pPr>
              <a:r>
                <a:rPr lang="en-US" sz="3000" spc="30">
                  <a:solidFill>
                    <a:srgbClr val="E8EEF1"/>
                  </a:solidFill>
                  <a:latin typeface="Montserrat Light"/>
                </a:rPr>
                <a:t>Se</a:t>
              </a:r>
              <a:r>
                <a:rPr lang="en-US" sz="3000" spc="30">
                  <a:solidFill>
                    <a:srgbClr val="E8EEF1"/>
                  </a:solidFill>
                  <a:latin typeface="Montserrat Light"/>
                </a:rPr>
                <a:t> utiliza una arquitectura HUB AND SPOKE siendo uno de los mejores patrones arquitectónicos para la integración de datos. La transferencia de datos y la comunicación entre servidores viajan a través de un hub</a:t>
              </a:r>
            </a:p>
            <a:p>
              <a:pPr algn="l">
                <a:lnSpc>
                  <a:spcPts val="4500"/>
                </a:lnSpc>
              </a:pPr>
              <a:r>
                <a:rPr lang="en-US" sz="3000" spc="30">
                  <a:solidFill>
                    <a:srgbClr val="E8EEF1"/>
                  </a:solidFill>
                  <a:latin typeface="Montserrat Light"/>
                </a:rPr>
                <a:t>centralizado. En este hub se gestionan las comunicaciones y se realizan transformaciones de datos.</a:t>
              </a:r>
            </a:p>
          </p:txBody>
        </p:sp>
        <p:grpSp>
          <p:nvGrpSpPr>
            <p:cNvPr name="Group 7" id="7"/>
            <p:cNvGrpSpPr/>
            <p:nvPr/>
          </p:nvGrpSpPr>
          <p:grpSpPr>
            <a:xfrm rot="0">
              <a:off x="0" y="0"/>
              <a:ext cx="3849208" cy="1135193"/>
              <a:chOff x="0" y="0"/>
              <a:chExt cx="1722525" cy="508000"/>
            </a:xfrm>
          </p:grpSpPr>
          <p:sp>
            <p:nvSpPr>
              <p:cNvPr name="Freeform 8" id="8"/>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7814" t="32426" r="50567" b="0"/>
          <a:stretch>
            <a:fillRect/>
          </a:stretch>
        </p:blipFill>
        <p:spPr>
          <a:xfrm flipH="false" flipV="false" rot="0">
            <a:off x="449906" y="-651119"/>
            <a:ext cx="2458198" cy="10938119"/>
          </a:xfrm>
          <a:prstGeom prst="rect">
            <a:avLst/>
          </a:prstGeom>
        </p:spPr>
      </p:pic>
      <p:grpSp>
        <p:nvGrpSpPr>
          <p:cNvPr name="Group 3" id="3"/>
          <p:cNvGrpSpPr/>
          <p:nvPr/>
        </p:nvGrpSpPr>
        <p:grpSpPr>
          <a:xfrm rot="0">
            <a:off x="3219959" y="1157282"/>
            <a:ext cx="12946983" cy="8313788"/>
            <a:chOff x="0" y="0"/>
            <a:chExt cx="17262644" cy="11085051"/>
          </a:xfrm>
        </p:grpSpPr>
        <p:sp>
          <p:nvSpPr>
            <p:cNvPr name="TextBox 4" id="4"/>
            <p:cNvSpPr txBox="true"/>
            <p:nvPr/>
          </p:nvSpPr>
          <p:spPr>
            <a:xfrm rot="0">
              <a:off x="0" y="-28575"/>
              <a:ext cx="17262644" cy="1001030"/>
            </a:xfrm>
            <a:prstGeom prst="rect">
              <a:avLst/>
            </a:prstGeom>
          </p:spPr>
          <p:txBody>
            <a:bodyPr anchor="t" rtlCol="false" tIns="0" lIns="0" bIns="0" rIns="0">
              <a:spAutoFit/>
            </a:bodyPr>
            <a:lstStyle/>
            <a:p>
              <a:pPr algn="l">
                <a:lnSpc>
                  <a:spcPts val="6057"/>
                </a:lnSpc>
              </a:pPr>
              <a:r>
                <a:rPr lang="en-US" sz="4807" spc="43">
                  <a:solidFill>
                    <a:srgbClr val="E8EEF1"/>
                  </a:solidFill>
                  <a:latin typeface="Montserrat Classic Bold"/>
                </a:rPr>
                <a:t>TELEFONICA</a:t>
              </a:r>
            </a:p>
          </p:txBody>
        </p:sp>
        <p:sp>
          <p:nvSpPr>
            <p:cNvPr name="TextBox 5" id="5"/>
            <p:cNvSpPr txBox="true"/>
            <p:nvPr/>
          </p:nvSpPr>
          <p:spPr>
            <a:xfrm rot="0">
              <a:off x="0" y="1302204"/>
              <a:ext cx="16273126" cy="532852"/>
            </a:xfrm>
            <a:prstGeom prst="rect">
              <a:avLst/>
            </a:prstGeom>
          </p:spPr>
          <p:txBody>
            <a:bodyPr anchor="t" rtlCol="false" tIns="0" lIns="0" bIns="0" rIns="0">
              <a:spAutoFit/>
            </a:bodyPr>
            <a:lstStyle/>
            <a:p>
              <a:pPr algn="l">
                <a:lnSpc>
                  <a:spcPts val="3146"/>
                </a:lnSpc>
              </a:pPr>
              <a:r>
                <a:rPr lang="en-US" sz="2622" spc="194">
                  <a:solidFill>
                    <a:srgbClr val="43B0F1"/>
                  </a:solidFill>
                  <a:latin typeface="Montserrat Classic Bold"/>
                </a:rPr>
                <a:t>MODELO JERARQUICO DE CISCO</a:t>
              </a:r>
            </a:p>
          </p:txBody>
        </p:sp>
        <p:sp>
          <p:nvSpPr>
            <p:cNvPr name="TextBox 6" id="6"/>
            <p:cNvSpPr txBox="true"/>
            <p:nvPr/>
          </p:nvSpPr>
          <p:spPr>
            <a:xfrm rot="0">
              <a:off x="0" y="2213637"/>
              <a:ext cx="16273126" cy="8871414"/>
            </a:xfrm>
            <a:prstGeom prst="rect">
              <a:avLst/>
            </a:prstGeom>
          </p:spPr>
          <p:txBody>
            <a:bodyPr anchor="t" rtlCol="false" tIns="0" lIns="0" bIns="0" rIns="0">
              <a:spAutoFit/>
            </a:bodyPr>
            <a:lstStyle/>
            <a:p>
              <a:pPr algn="l">
                <a:lnSpc>
                  <a:spcPts val="3277"/>
                </a:lnSpc>
              </a:pPr>
              <a:r>
                <a:rPr lang="en-US" sz="2185" spc="21">
                  <a:solidFill>
                    <a:srgbClr val="E8EEF1"/>
                  </a:solidFill>
                  <a:latin typeface="Montserrat Light"/>
                </a:rPr>
                <a:t>Se d</a:t>
              </a:r>
              <a:r>
                <a:rPr lang="en-US" sz="2185" spc="21">
                  <a:solidFill>
                    <a:srgbClr val="E8EEF1"/>
                  </a:solidFill>
                  <a:latin typeface="Montserrat Light"/>
                </a:rPr>
                <a:t>efinen tres capas de jerarquía:</a:t>
              </a:r>
            </a:p>
            <a:p>
              <a:pPr algn="l" marL="471796" indent="-235898" lvl="1">
                <a:lnSpc>
                  <a:spcPts val="3277"/>
                </a:lnSpc>
                <a:buFont typeface="Arial"/>
                <a:buChar char="•"/>
              </a:pPr>
              <a:r>
                <a:rPr lang="en-US" sz="2185" spc="21">
                  <a:solidFill>
                    <a:srgbClr val="E8EEF1"/>
                  </a:solidFill>
                  <a:latin typeface="Montserrat Light Bold"/>
                </a:rPr>
                <a:t>La capa núcleo (The Core Layer)</a:t>
              </a:r>
            </a:p>
            <a:p>
              <a:pPr algn="l">
                <a:lnSpc>
                  <a:spcPts val="3277"/>
                </a:lnSpc>
              </a:pPr>
              <a:r>
                <a:rPr lang="en-US" sz="2185" spc="21">
                  <a:solidFill>
                    <a:srgbClr val="E8EEF1"/>
                  </a:solidFill>
                  <a:latin typeface="Montserrat Light"/>
                </a:rPr>
                <a:t>La capa central es, literalmente, el núcleo de la red. En la parte superior de la jerarquía. Es responsable de transportar grandes cantidades de tráfico de manera confiable y rápido.</a:t>
              </a:r>
            </a:p>
            <a:p>
              <a:pPr algn="l" marL="471796" indent="-235898" lvl="1">
                <a:lnSpc>
                  <a:spcPts val="3277"/>
                </a:lnSpc>
                <a:buFont typeface="Arial"/>
                <a:buChar char="•"/>
              </a:pPr>
              <a:r>
                <a:rPr lang="en-US" sz="2185" spc="21">
                  <a:solidFill>
                    <a:srgbClr val="E8EEF1"/>
                  </a:solidFill>
                  <a:latin typeface="Montserrat Light Bold"/>
                </a:rPr>
                <a:t>La capa de distribución (The Distribution layer)</a:t>
              </a:r>
            </a:p>
            <a:p>
              <a:pPr algn="l">
                <a:lnSpc>
                  <a:spcPts val="3277"/>
                </a:lnSpc>
              </a:pPr>
              <a:r>
                <a:rPr lang="en-US" sz="2185" spc="21">
                  <a:solidFill>
                    <a:srgbClr val="E8EEF1"/>
                  </a:solidFill>
                  <a:latin typeface="Montserrat Light"/>
                </a:rPr>
                <a:t>La capa de distribución debe determinar la manera más rápida en que el servicio de red, las solicitudes son manejadas; por ejemplo, cómo se reenvía una solicitud de archivo a un servidor. Una vez que la capa de distribución determina la mejor ruta, reenvía la solicitud a la capa núcleo. La capa central luego transporta rápidamente la solicitud al servicio correcto.</a:t>
              </a:r>
            </a:p>
            <a:p>
              <a:pPr algn="l" marL="471796" indent="-235898" lvl="1">
                <a:lnSpc>
                  <a:spcPts val="3277"/>
                </a:lnSpc>
                <a:buFont typeface="Arial"/>
                <a:buChar char="•"/>
              </a:pPr>
              <a:r>
                <a:rPr lang="en-US" sz="2185" spc="21">
                  <a:solidFill>
                    <a:srgbClr val="E8EEF1"/>
                  </a:solidFill>
                  <a:latin typeface="Montserrat Light Bold"/>
                </a:rPr>
                <a:t>La capa de acceso (The Access layer) </a:t>
              </a:r>
            </a:p>
            <a:p>
              <a:pPr algn="l">
                <a:lnSpc>
                  <a:spcPts val="3277"/>
                </a:lnSpc>
              </a:pPr>
              <a:r>
                <a:rPr lang="en-US" sz="2185" spc="21">
                  <a:solidFill>
                    <a:srgbClr val="E8EEF1"/>
                  </a:solidFill>
                  <a:latin typeface="Montserrat Light"/>
                </a:rPr>
                <a:t>La capa de acceso controla el acceso de usuarios y grupos de trabajo a los recursos de la red interna. Los recursos de red que la mayoría de los usuarios necesitan estarán disponibles localmente en esta capa. La capa maneja cualquier tráfico para servicios remotos.</a:t>
              </a:r>
            </a:p>
          </p:txBody>
        </p:sp>
      </p:grpSp>
      <p:grpSp>
        <p:nvGrpSpPr>
          <p:cNvPr name="Group 7" id="7"/>
          <p:cNvGrpSpPr/>
          <p:nvPr/>
        </p:nvGrpSpPr>
        <p:grpSpPr>
          <a:xfrm rot="-10800000">
            <a:off x="16166942" y="603003"/>
            <a:ext cx="2886906" cy="851395"/>
            <a:chOff x="0" y="0"/>
            <a:chExt cx="1722525" cy="508000"/>
          </a:xfrm>
        </p:grpSpPr>
        <p:sp>
          <p:nvSpPr>
            <p:cNvPr name="Freeform 8" id="8"/>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7814" t="32426" r="50567" b="0"/>
          <a:stretch>
            <a:fillRect/>
          </a:stretch>
        </p:blipFill>
        <p:spPr>
          <a:xfrm flipH="false" flipV="false" rot="0">
            <a:off x="15338758" y="-254504"/>
            <a:ext cx="2458198" cy="10938119"/>
          </a:xfrm>
          <a:prstGeom prst="rect">
            <a:avLst/>
          </a:prstGeom>
        </p:spPr>
      </p:pic>
      <p:grpSp>
        <p:nvGrpSpPr>
          <p:cNvPr name="Group 3" id="3"/>
          <p:cNvGrpSpPr/>
          <p:nvPr/>
        </p:nvGrpSpPr>
        <p:grpSpPr>
          <a:xfrm rot="0">
            <a:off x="-576823" y="3261636"/>
            <a:ext cx="11008275" cy="6455022"/>
            <a:chOff x="0" y="0"/>
            <a:chExt cx="14677701" cy="8606697"/>
          </a:xfrm>
        </p:grpSpPr>
        <p:sp>
          <p:nvSpPr>
            <p:cNvPr name="TextBox 4" id="4"/>
            <p:cNvSpPr txBox="true"/>
            <p:nvPr/>
          </p:nvSpPr>
          <p:spPr>
            <a:xfrm rot="0">
              <a:off x="2425262" y="1784048"/>
              <a:ext cx="12252439" cy="1382649"/>
            </a:xfrm>
            <a:prstGeom prst="rect">
              <a:avLst/>
            </a:prstGeom>
          </p:spPr>
          <p:txBody>
            <a:bodyPr anchor="t" rtlCol="false" tIns="0" lIns="0" bIns="0" rIns="0">
              <a:spAutoFit/>
            </a:bodyPr>
            <a:lstStyle/>
            <a:p>
              <a:pPr algn="l">
                <a:lnSpc>
                  <a:spcPts val="8316"/>
                </a:lnSpc>
              </a:pPr>
              <a:r>
                <a:rPr lang="en-US" sz="6600" spc="59">
                  <a:solidFill>
                    <a:srgbClr val="E8EEF1"/>
                  </a:solidFill>
                  <a:latin typeface="Montserrat Classic Bold"/>
                </a:rPr>
                <a:t>ORANGE</a:t>
              </a:r>
            </a:p>
          </p:txBody>
        </p:sp>
        <p:sp>
          <p:nvSpPr>
            <p:cNvPr name="TextBox 5" id="5"/>
            <p:cNvSpPr txBox="true"/>
            <p:nvPr/>
          </p:nvSpPr>
          <p:spPr>
            <a:xfrm rot="0">
              <a:off x="2425262" y="3609864"/>
              <a:ext cx="11550113" cy="741045"/>
            </a:xfrm>
            <a:prstGeom prst="rect">
              <a:avLst/>
            </a:prstGeom>
          </p:spPr>
          <p:txBody>
            <a:bodyPr anchor="t" rtlCol="false" tIns="0" lIns="0" bIns="0" rIns="0">
              <a:spAutoFit/>
            </a:bodyPr>
            <a:lstStyle/>
            <a:p>
              <a:pPr algn="l">
                <a:lnSpc>
                  <a:spcPts val="4320"/>
                </a:lnSpc>
              </a:pPr>
              <a:r>
                <a:rPr lang="en-US" sz="3600" spc="266">
                  <a:solidFill>
                    <a:srgbClr val="43B0F1"/>
                  </a:solidFill>
                  <a:latin typeface="Montserrat Classic Bold"/>
                </a:rPr>
                <a:t>ENRUTAMIENTO ESTÁTICO</a:t>
              </a:r>
            </a:p>
          </p:txBody>
        </p:sp>
        <p:sp>
          <p:nvSpPr>
            <p:cNvPr name="TextBox 6" id="6"/>
            <p:cNvSpPr txBox="true"/>
            <p:nvPr/>
          </p:nvSpPr>
          <p:spPr>
            <a:xfrm rot="0">
              <a:off x="2425262" y="4863372"/>
              <a:ext cx="11550113" cy="3743325"/>
            </a:xfrm>
            <a:prstGeom prst="rect">
              <a:avLst/>
            </a:prstGeom>
          </p:spPr>
          <p:txBody>
            <a:bodyPr anchor="t" rtlCol="false" tIns="0" lIns="0" bIns="0" rIns="0">
              <a:spAutoFit/>
            </a:bodyPr>
            <a:lstStyle/>
            <a:p>
              <a:pPr>
                <a:lnSpc>
                  <a:spcPts val="4500"/>
                </a:lnSpc>
              </a:pPr>
              <a:r>
                <a:rPr lang="en-US" sz="3000" spc="30">
                  <a:solidFill>
                    <a:srgbClr val="E8EEF1"/>
                  </a:solidFill>
                  <a:latin typeface="Montserrat Light"/>
                </a:rPr>
                <a:t>Por solicitar una red pequeña se propone un enrutamiento estático por su seguridad</a:t>
              </a:r>
            </a:p>
            <a:p>
              <a:pPr>
                <a:lnSpc>
                  <a:spcPts val="4500"/>
                </a:lnSpc>
              </a:pPr>
              <a:r>
                <a:rPr lang="en-US" sz="3000" spc="30">
                  <a:solidFill>
                    <a:srgbClr val="E8EEF1"/>
                  </a:solidFill>
                  <a:latin typeface="Montserrat Light"/>
                </a:rPr>
                <a:t>y por la economía de sus recursos; no consume ancho de banda, no hace trabajar</a:t>
              </a:r>
            </a:p>
            <a:p>
              <a:pPr algn="l">
                <a:lnSpc>
                  <a:spcPts val="4500"/>
                </a:lnSpc>
              </a:pPr>
              <a:r>
                <a:rPr lang="en-US" sz="3000" spc="30">
                  <a:solidFill>
                    <a:srgbClr val="E8EEF1"/>
                  </a:solidFill>
                  <a:latin typeface="Montserrat Light"/>
                </a:rPr>
                <a:t>a la CPU del router y es fácil de configurar.</a:t>
              </a:r>
            </a:p>
          </p:txBody>
        </p:sp>
        <p:grpSp>
          <p:nvGrpSpPr>
            <p:cNvPr name="Group 7" id="7"/>
            <p:cNvGrpSpPr/>
            <p:nvPr/>
          </p:nvGrpSpPr>
          <p:grpSpPr>
            <a:xfrm rot="0">
              <a:off x="0" y="0"/>
              <a:ext cx="3849208" cy="1135193"/>
              <a:chOff x="0" y="0"/>
              <a:chExt cx="1722525" cy="508000"/>
            </a:xfrm>
          </p:grpSpPr>
          <p:sp>
            <p:nvSpPr>
              <p:cNvPr name="Freeform 8" id="8"/>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1759" t="0" r="51477" b="0"/>
          <a:stretch>
            <a:fillRect/>
          </a:stretch>
        </p:blipFill>
        <p:spPr>
          <a:xfrm flipH="false" flipV="false" rot="5400000">
            <a:off x="7945886" y="112590"/>
            <a:ext cx="2396228" cy="20348819"/>
          </a:xfrm>
          <a:prstGeom prst="rect">
            <a:avLst/>
          </a:prstGeom>
        </p:spPr>
      </p:pic>
      <p:grpSp>
        <p:nvGrpSpPr>
          <p:cNvPr name="Group 3" id="3"/>
          <p:cNvGrpSpPr/>
          <p:nvPr/>
        </p:nvGrpSpPr>
        <p:grpSpPr>
          <a:xfrm rot="0">
            <a:off x="3084903" y="3516354"/>
            <a:ext cx="12118194" cy="3254291"/>
            <a:chOff x="0" y="0"/>
            <a:chExt cx="16157592" cy="4339055"/>
          </a:xfrm>
        </p:grpSpPr>
        <p:sp>
          <p:nvSpPr>
            <p:cNvPr name="TextBox 4" id="4"/>
            <p:cNvSpPr txBox="true"/>
            <p:nvPr/>
          </p:nvSpPr>
          <p:spPr>
            <a:xfrm rot="0">
              <a:off x="0" y="-47625"/>
              <a:ext cx="16157592" cy="1382649"/>
            </a:xfrm>
            <a:prstGeom prst="rect">
              <a:avLst/>
            </a:prstGeom>
          </p:spPr>
          <p:txBody>
            <a:bodyPr anchor="t" rtlCol="false" tIns="0" lIns="0" bIns="0" rIns="0">
              <a:spAutoFit/>
            </a:bodyPr>
            <a:lstStyle/>
            <a:p>
              <a:pPr algn="ctr">
                <a:lnSpc>
                  <a:spcPts val="8316"/>
                </a:lnSpc>
              </a:pPr>
              <a:r>
                <a:rPr lang="en-US" sz="6600" spc="59">
                  <a:solidFill>
                    <a:srgbClr val="E8EEF1"/>
                  </a:solidFill>
                  <a:latin typeface="Montserrat Classic"/>
                </a:rPr>
                <a:t>DISPOSITIVOS Y COSTOS</a:t>
              </a:r>
            </a:p>
          </p:txBody>
        </p:sp>
        <p:sp>
          <p:nvSpPr>
            <p:cNvPr name="TextBox 5" id="5"/>
            <p:cNvSpPr txBox="true"/>
            <p:nvPr/>
          </p:nvSpPr>
          <p:spPr>
            <a:xfrm rot="0">
              <a:off x="5357" y="3599661"/>
              <a:ext cx="16146877" cy="739394"/>
            </a:xfrm>
            <a:prstGeom prst="rect">
              <a:avLst/>
            </a:prstGeom>
          </p:spPr>
          <p:txBody>
            <a:bodyPr anchor="t" rtlCol="false" tIns="0" lIns="0" bIns="0" rIns="0">
              <a:spAutoFit/>
            </a:bodyPr>
            <a:lstStyle/>
            <a:p>
              <a:pPr algn="ctr">
                <a:lnSpc>
                  <a:spcPts val="4896"/>
                </a:lnSpc>
              </a:pPr>
            </a:p>
          </p:txBody>
        </p:sp>
        <p:grpSp>
          <p:nvGrpSpPr>
            <p:cNvPr name="Group 6" id="6"/>
            <p:cNvGrpSpPr/>
            <p:nvPr/>
          </p:nvGrpSpPr>
          <p:grpSpPr>
            <a:xfrm rot="0">
              <a:off x="6910418" y="2062839"/>
              <a:ext cx="2336755" cy="609465"/>
              <a:chOff x="0" y="0"/>
              <a:chExt cx="1947727" cy="508000"/>
            </a:xfrm>
          </p:grpSpPr>
          <p:sp>
            <p:nvSpPr>
              <p:cNvPr name="Freeform 7" id="7"/>
              <p:cNvSpPr/>
              <p:nvPr/>
            </p:nvSpPr>
            <p:spPr>
              <a:xfrm>
                <a:off x="0" y="49530"/>
                <a:ext cx="1947727" cy="408940"/>
              </a:xfrm>
              <a:custGeom>
                <a:avLst/>
                <a:gdLst/>
                <a:ahLst/>
                <a:cxnLst/>
                <a:rect r="r" b="b" t="t" l="l"/>
                <a:pathLst>
                  <a:path h="408940" w="1947727">
                    <a:moveTo>
                      <a:pt x="1741987" y="0"/>
                    </a:moveTo>
                    <a:cubicBezTo>
                      <a:pt x="1641657" y="0"/>
                      <a:pt x="1559107" y="72390"/>
                      <a:pt x="1540057" y="166370"/>
                    </a:cubicBezTo>
                    <a:lnTo>
                      <a:pt x="406400" y="166370"/>
                    </a:lnTo>
                    <a:cubicBezTo>
                      <a:pt x="388620" y="71120"/>
                      <a:pt x="304800" y="0"/>
                      <a:pt x="204470" y="0"/>
                    </a:cubicBezTo>
                    <a:cubicBezTo>
                      <a:pt x="91440" y="0"/>
                      <a:pt x="0" y="91440"/>
                      <a:pt x="0" y="204470"/>
                    </a:cubicBezTo>
                    <a:cubicBezTo>
                      <a:pt x="0" y="317500"/>
                      <a:pt x="91440" y="408940"/>
                      <a:pt x="204470" y="408940"/>
                    </a:cubicBezTo>
                    <a:cubicBezTo>
                      <a:pt x="304800" y="408940"/>
                      <a:pt x="388620" y="337820"/>
                      <a:pt x="406400" y="242570"/>
                    </a:cubicBezTo>
                    <a:lnTo>
                      <a:pt x="1541327" y="242570"/>
                    </a:lnTo>
                    <a:cubicBezTo>
                      <a:pt x="1559107" y="337820"/>
                      <a:pt x="1642927" y="408940"/>
                      <a:pt x="1743257" y="408940"/>
                    </a:cubicBezTo>
                    <a:cubicBezTo>
                      <a:pt x="1856287" y="408940"/>
                      <a:pt x="1947727" y="317500"/>
                      <a:pt x="1947727" y="204470"/>
                    </a:cubicBezTo>
                    <a:cubicBezTo>
                      <a:pt x="1947727" y="91440"/>
                      <a:pt x="1855017" y="0"/>
                      <a:pt x="1741987" y="0"/>
                    </a:cubicBezTo>
                    <a:close/>
                  </a:path>
                </a:pathLst>
              </a:custGeom>
              <a:solidFill>
                <a:srgbClr val="43B0F1"/>
              </a:solid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grpSp>
        <p:nvGrpSpPr>
          <p:cNvPr name="Group 2" id="2"/>
          <p:cNvGrpSpPr/>
          <p:nvPr/>
        </p:nvGrpSpPr>
        <p:grpSpPr>
          <a:xfrm rot="0">
            <a:off x="0" y="8832603"/>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name="Group 4" id="4"/>
          <p:cNvGrpSpPr/>
          <p:nvPr/>
        </p:nvGrpSpPr>
        <p:grpSpPr>
          <a:xfrm rot="-10800000">
            <a:off x="15401094" y="603003"/>
            <a:ext cx="2886906" cy="851395"/>
            <a:chOff x="0" y="0"/>
            <a:chExt cx="1722525" cy="508000"/>
          </a:xfrm>
        </p:grpSpPr>
        <p:sp>
          <p:nvSpPr>
            <p:cNvPr name="Freeform 5" id="5"/>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name="Picture 6" id="6"/>
          <p:cNvPicPr>
            <a:picLocks noChangeAspect="true"/>
          </p:cNvPicPr>
          <p:nvPr/>
        </p:nvPicPr>
        <p:blipFill>
          <a:blip r:embed="rId2"/>
          <a:srcRect l="0" t="0" r="0" b="0"/>
          <a:stretch>
            <a:fillRect/>
          </a:stretch>
        </p:blipFill>
        <p:spPr>
          <a:xfrm flipH="false" flipV="false" rot="0">
            <a:off x="1642951" y="4030759"/>
            <a:ext cx="15616349" cy="2890611"/>
          </a:xfrm>
          <a:prstGeom prst="rect">
            <a:avLst/>
          </a:prstGeom>
        </p:spPr>
      </p:pic>
      <p:grpSp>
        <p:nvGrpSpPr>
          <p:cNvPr name="Group 7" id="7"/>
          <p:cNvGrpSpPr/>
          <p:nvPr/>
        </p:nvGrpSpPr>
        <p:grpSpPr>
          <a:xfrm rot="0">
            <a:off x="1251372" y="1028700"/>
            <a:ext cx="11538658" cy="1575417"/>
            <a:chOff x="0" y="0"/>
            <a:chExt cx="15384877" cy="2100557"/>
          </a:xfrm>
        </p:grpSpPr>
        <p:sp>
          <p:nvSpPr>
            <p:cNvPr name="TextBox 8" id="8"/>
            <p:cNvSpPr txBox="true"/>
            <p:nvPr/>
          </p:nvSpPr>
          <p:spPr>
            <a:xfrm rot="0">
              <a:off x="0" y="-66675"/>
              <a:ext cx="15384877" cy="1183428"/>
            </a:xfrm>
            <a:prstGeom prst="rect">
              <a:avLst/>
            </a:prstGeom>
          </p:spPr>
          <p:txBody>
            <a:bodyPr anchor="t" rtlCol="false" tIns="0" lIns="0" bIns="0" rIns="0">
              <a:spAutoFit/>
            </a:bodyPr>
            <a:lstStyle/>
            <a:p>
              <a:pPr>
                <a:lnSpc>
                  <a:spcPts val="7205"/>
                </a:lnSpc>
              </a:pPr>
              <a:r>
                <a:rPr lang="en-US" sz="5500" spc="159">
                  <a:solidFill>
                    <a:srgbClr val="E8EEF1"/>
                  </a:solidFill>
                  <a:latin typeface="Montserrat Classic Bold"/>
                </a:rPr>
                <a:t>JUNIPER</a:t>
              </a:r>
            </a:p>
          </p:txBody>
        </p:sp>
        <p:sp>
          <p:nvSpPr>
            <p:cNvPr name="TextBox 9" id="9"/>
            <p:cNvSpPr txBox="true"/>
            <p:nvPr/>
          </p:nvSpPr>
          <p:spPr>
            <a:xfrm rot="0">
              <a:off x="0" y="1405232"/>
              <a:ext cx="15384877" cy="695325"/>
            </a:xfrm>
            <a:prstGeom prst="rect">
              <a:avLst/>
            </a:prstGeom>
          </p:spPr>
          <p:txBody>
            <a:bodyPr anchor="t" rtlCol="false" tIns="0" lIns="0" bIns="0" rIns="0">
              <a:spAutoFit/>
            </a:bodyPr>
            <a:lstStyle/>
            <a:p>
              <a:pPr>
                <a:lnSpc>
                  <a:spcPts val="4500"/>
                </a:lnSpc>
              </a:pPr>
              <a:r>
                <a:rPr lang="en-US" sz="3000" spc="30">
                  <a:solidFill>
                    <a:srgbClr val="E8EEF1"/>
                  </a:solidFill>
                  <a:latin typeface="Montserrat Light"/>
                </a:rPr>
                <a:t>Universal Routing Platform - Conexión BNG</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grpSp>
        <p:nvGrpSpPr>
          <p:cNvPr name="Group 2" id="2"/>
          <p:cNvGrpSpPr/>
          <p:nvPr/>
        </p:nvGrpSpPr>
        <p:grpSpPr>
          <a:xfrm rot="0">
            <a:off x="0" y="8832603"/>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name="Group 4" id="4"/>
          <p:cNvGrpSpPr/>
          <p:nvPr/>
        </p:nvGrpSpPr>
        <p:grpSpPr>
          <a:xfrm rot="-10800000">
            <a:off x="15401094" y="603003"/>
            <a:ext cx="2886906" cy="851395"/>
            <a:chOff x="0" y="0"/>
            <a:chExt cx="1722525" cy="508000"/>
          </a:xfrm>
        </p:grpSpPr>
        <p:sp>
          <p:nvSpPr>
            <p:cNvPr name="Freeform 5" id="5"/>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name="Picture 6" id="6"/>
          <p:cNvPicPr>
            <a:picLocks noChangeAspect="true"/>
          </p:cNvPicPr>
          <p:nvPr/>
        </p:nvPicPr>
        <p:blipFill>
          <a:blip r:embed="rId2"/>
          <a:srcRect l="0" t="0" r="0" b="0"/>
          <a:stretch>
            <a:fillRect/>
          </a:stretch>
        </p:blipFill>
        <p:spPr>
          <a:xfrm flipH="false" flipV="false" rot="0">
            <a:off x="3324152" y="3393831"/>
            <a:ext cx="11639697" cy="5864469"/>
          </a:xfrm>
          <a:prstGeom prst="rect">
            <a:avLst/>
          </a:prstGeom>
        </p:spPr>
      </p:pic>
      <p:grpSp>
        <p:nvGrpSpPr>
          <p:cNvPr name="Group 7" id="7"/>
          <p:cNvGrpSpPr/>
          <p:nvPr/>
        </p:nvGrpSpPr>
        <p:grpSpPr>
          <a:xfrm rot="0">
            <a:off x="1251372" y="1028700"/>
            <a:ext cx="11538658" cy="1575417"/>
            <a:chOff x="0" y="0"/>
            <a:chExt cx="15384877" cy="2100557"/>
          </a:xfrm>
        </p:grpSpPr>
        <p:sp>
          <p:nvSpPr>
            <p:cNvPr name="TextBox 8" id="8"/>
            <p:cNvSpPr txBox="true"/>
            <p:nvPr/>
          </p:nvSpPr>
          <p:spPr>
            <a:xfrm rot="0">
              <a:off x="0" y="-66675"/>
              <a:ext cx="15384877" cy="1183428"/>
            </a:xfrm>
            <a:prstGeom prst="rect">
              <a:avLst/>
            </a:prstGeom>
          </p:spPr>
          <p:txBody>
            <a:bodyPr anchor="t" rtlCol="false" tIns="0" lIns="0" bIns="0" rIns="0">
              <a:spAutoFit/>
            </a:bodyPr>
            <a:lstStyle/>
            <a:p>
              <a:pPr>
                <a:lnSpc>
                  <a:spcPts val="7205"/>
                </a:lnSpc>
              </a:pPr>
              <a:r>
                <a:rPr lang="en-US" sz="5500" spc="159">
                  <a:solidFill>
                    <a:srgbClr val="E8EEF1"/>
                  </a:solidFill>
                  <a:latin typeface="Montserrat Classic Bold"/>
                </a:rPr>
                <a:t>HUAWEI SWITCH</a:t>
              </a:r>
            </a:p>
          </p:txBody>
        </p:sp>
        <p:sp>
          <p:nvSpPr>
            <p:cNvPr name="TextBox 9" id="9"/>
            <p:cNvSpPr txBox="true"/>
            <p:nvPr/>
          </p:nvSpPr>
          <p:spPr>
            <a:xfrm rot="0">
              <a:off x="0" y="1405232"/>
              <a:ext cx="15384877" cy="695325"/>
            </a:xfrm>
            <a:prstGeom prst="rect">
              <a:avLst/>
            </a:prstGeom>
          </p:spPr>
          <p:txBody>
            <a:bodyPr anchor="t" rtlCol="false" tIns="0" lIns="0" bIns="0" rIns="0">
              <a:spAutoFit/>
            </a:bodyPr>
            <a:lstStyle/>
            <a:p>
              <a:pPr>
                <a:lnSpc>
                  <a:spcPts val="4500"/>
                </a:lnSpc>
              </a:pPr>
              <a:r>
                <a:rPr lang="en-US" sz="3000" spc="30">
                  <a:solidFill>
                    <a:srgbClr val="E8EEF1"/>
                  </a:solidFill>
                  <a:latin typeface="Montserrat Light"/>
                </a:rPr>
                <a:t>Switchs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E3D58"/>
        </a:solidFill>
      </p:bgPr>
    </p:bg>
    <p:spTree>
      <p:nvGrpSpPr>
        <p:cNvPr id="1" name=""/>
        <p:cNvGrpSpPr/>
        <p:nvPr/>
      </p:nvGrpSpPr>
      <p:grpSpPr>
        <a:xfrm>
          <a:off x="0" y="0"/>
          <a:ext cx="0" cy="0"/>
          <a:chOff x="0" y="0"/>
          <a:chExt cx="0" cy="0"/>
        </a:xfrm>
      </p:grpSpPr>
      <p:grpSp>
        <p:nvGrpSpPr>
          <p:cNvPr name="Group 2" id="2"/>
          <p:cNvGrpSpPr/>
          <p:nvPr/>
        </p:nvGrpSpPr>
        <p:grpSpPr>
          <a:xfrm rot="0">
            <a:off x="0" y="8832603"/>
            <a:ext cx="2886906" cy="851395"/>
            <a:chOff x="0" y="0"/>
            <a:chExt cx="1722525" cy="508000"/>
          </a:xfrm>
        </p:grpSpPr>
        <p:sp>
          <p:nvSpPr>
            <p:cNvPr name="Freeform 3" id="3"/>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grpSp>
        <p:nvGrpSpPr>
          <p:cNvPr name="Group 4" id="4"/>
          <p:cNvGrpSpPr/>
          <p:nvPr/>
        </p:nvGrpSpPr>
        <p:grpSpPr>
          <a:xfrm rot="-10800000">
            <a:off x="15401094" y="603003"/>
            <a:ext cx="2886906" cy="851395"/>
            <a:chOff x="0" y="0"/>
            <a:chExt cx="1722525" cy="508000"/>
          </a:xfrm>
        </p:grpSpPr>
        <p:sp>
          <p:nvSpPr>
            <p:cNvPr name="Freeform 5" id="5"/>
            <p:cNvSpPr/>
            <p:nvPr/>
          </p:nvSpPr>
          <p:spPr>
            <a:xfrm>
              <a:off x="0" y="49530"/>
              <a:ext cx="1722525" cy="408940"/>
            </a:xfrm>
            <a:custGeom>
              <a:avLst/>
              <a:gdLst/>
              <a:ahLst/>
              <a:cxnLst/>
              <a:rect r="r" b="b" t="t" l="l"/>
              <a:pathLst>
                <a:path h="408940" w="1722525">
                  <a:moveTo>
                    <a:pt x="1516785" y="0"/>
                  </a:moveTo>
                  <a:cubicBezTo>
                    <a:pt x="1416455" y="0"/>
                    <a:pt x="1333905" y="72390"/>
                    <a:pt x="1314855" y="166370"/>
                  </a:cubicBezTo>
                  <a:lnTo>
                    <a:pt x="0" y="166370"/>
                  </a:lnTo>
                  <a:lnTo>
                    <a:pt x="0" y="242570"/>
                  </a:lnTo>
                  <a:lnTo>
                    <a:pt x="1316125" y="242570"/>
                  </a:lnTo>
                  <a:cubicBezTo>
                    <a:pt x="1333905" y="337820"/>
                    <a:pt x="1417725" y="408940"/>
                    <a:pt x="1518055" y="408940"/>
                  </a:cubicBezTo>
                  <a:cubicBezTo>
                    <a:pt x="1631085" y="408940"/>
                    <a:pt x="1722525" y="317500"/>
                    <a:pt x="1722525" y="204470"/>
                  </a:cubicBezTo>
                  <a:cubicBezTo>
                    <a:pt x="1722525" y="91440"/>
                    <a:pt x="1631085" y="0"/>
                    <a:pt x="1516785" y="0"/>
                  </a:cubicBezTo>
                  <a:close/>
                </a:path>
              </a:pathLst>
            </a:custGeom>
            <a:solidFill>
              <a:srgbClr val="43B0F1"/>
            </a:solidFill>
          </p:spPr>
        </p:sp>
      </p:grpSp>
      <p:pic>
        <p:nvPicPr>
          <p:cNvPr name="Picture 6" id="6"/>
          <p:cNvPicPr>
            <a:picLocks noChangeAspect="true"/>
          </p:cNvPicPr>
          <p:nvPr/>
        </p:nvPicPr>
        <p:blipFill>
          <a:blip r:embed="rId2"/>
          <a:srcRect l="0" t="0" r="0" b="0"/>
          <a:stretch>
            <a:fillRect/>
          </a:stretch>
        </p:blipFill>
        <p:spPr>
          <a:xfrm flipH="false" flipV="false" rot="0">
            <a:off x="3342782" y="3676857"/>
            <a:ext cx="11602435" cy="3957720"/>
          </a:xfrm>
          <a:prstGeom prst="rect">
            <a:avLst/>
          </a:prstGeom>
        </p:spPr>
      </p:pic>
      <p:grpSp>
        <p:nvGrpSpPr>
          <p:cNvPr name="Group 7" id="7"/>
          <p:cNvGrpSpPr/>
          <p:nvPr/>
        </p:nvGrpSpPr>
        <p:grpSpPr>
          <a:xfrm rot="0">
            <a:off x="1251372" y="1028700"/>
            <a:ext cx="11538658" cy="1575417"/>
            <a:chOff x="0" y="0"/>
            <a:chExt cx="15384877" cy="2100557"/>
          </a:xfrm>
        </p:grpSpPr>
        <p:sp>
          <p:nvSpPr>
            <p:cNvPr name="TextBox 8" id="8"/>
            <p:cNvSpPr txBox="true"/>
            <p:nvPr/>
          </p:nvSpPr>
          <p:spPr>
            <a:xfrm rot="0">
              <a:off x="0" y="-66675"/>
              <a:ext cx="15384877" cy="1183428"/>
            </a:xfrm>
            <a:prstGeom prst="rect">
              <a:avLst/>
            </a:prstGeom>
          </p:spPr>
          <p:txBody>
            <a:bodyPr anchor="t" rtlCol="false" tIns="0" lIns="0" bIns="0" rIns="0">
              <a:spAutoFit/>
            </a:bodyPr>
            <a:lstStyle/>
            <a:p>
              <a:pPr>
                <a:lnSpc>
                  <a:spcPts val="7205"/>
                </a:lnSpc>
              </a:pPr>
              <a:r>
                <a:rPr lang="en-US" sz="5500" spc="159">
                  <a:solidFill>
                    <a:srgbClr val="E8EEF1"/>
                  </a:solidFill>
                  <a:latin typeface="Montserrat Classic Bold"/>
                </a:rPr>
                <a:t>HUAWEI ROUTER</a:t>
              </a:r>
            </a:p>
          </p:txBody>
        </p:sp>
        <p:sp>
          <p:nvSpPr>
            <p:cNvPr name="TextBox 9" id="9"/>
            <p:cNvSpPr txBox="true"/>
            <p:nvPr/>
          </p:nvSpPr>
          <p:spPr>
            <a:xfrm rot="0">
              <a:off x="0" y="1405232"/>
              <a:ext cx="15384877" cy="695325"/>
            </a:xfrm>
            <a:prstGeom prst="rect">
              <a:avLst/>
            </a:prstGeom>
          </p:spPr>
          <p:txBody>
            <a:bodyPr anchor="t" rtlCol="false" tIns="0" lIns="0" bIns="0" rIns="0">
              <a:spAutoFit/>
            </a:bodyPr>
            <a:lstStyle/>
            <a:p>
              <a:pPr>
                <a:lnSpc>
                  <a:spcPts val="4500"/>
                </a:lnSpc>
              </a:pPr>
              <a:r>
                <a:rPr lang="en-US" sz="3000" spc="30">
                  <a:solidFill>
                    <a:srgbClr val="E8EEF1"/>
                  </a:solidFill>
                  <a:latin typeface="Montserrat Light"/>
                </a:rPr>
                <a:t>ROUTER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DAEKIcuDN1o</dc:identifier>
  <dcterms:modified xsi:type="dcterms:W3CDTF">2011-08-01T06:04:30Z</dcterms:modified>
  <cp:revision>1</cp:revision>
  <dc:title>Blue Gray Pens Technology Presentation</dc:title>
</cp:coreProperties>
</file>