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61" r:id="rId6"/>
    <p:sldId id="259" r:id="rId7"/>
    <p:sldId id="263" r:id="rId8"/>
    <p:sldId id="264" r:id="rId9"/>
    <p:sldId id="265" r:id="rId10"/>
    <p:sldId id="267" r:id="rId11"/>
    <p:sldId id="275" r:id="rId12"/>
    <p:sldId id="276" r:id="rId13"/>
    <p:sldId id="277" r:id="rId14"/>
    <p:sldId id="268" r:id="rId15"/>
    <p:sldId id="269" r:id="rId16"/>
    <p:sldId id="270" r:id="rId17"/>
    <p:sldId id="272" r:id="rId18"/>
    <p:sldId id="274" r:id="rId19"/>
    <p:sldId id="273" r:id="rId20"/>
    <p:sldId id="278" r:id="rId21"/>
    <p:sldId id="280" r:id="rId22"/>
    <p:sldId id="279" r:id="rId23"/>
    <p:sldId id="281" r:id="rId24"/>
    <p:sldId id="262" r:id="rId25"/>
  </p:sldIdLst>
  <p:sldSz cx="12192000" cy="6858000"/>
  <p:notesSz cx="6858000" cy="9144000"/>
  <p:custDataLst>
    <p:tags r:id="rId27"/>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558" autoAdjust="0"/>
  </p:normalViewPr>
  <p:slideViewPr>
    <p:cSldViewPr>
      <p:cViewPr varScale="1">
        <p:scale>
          <a:sx n="121" d="100"/>
          <a:sy n="121" d="100"/>
        </p:scale>
        <p:origin x="744" y="168"/>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73818-42BD-4F70-B6F7-E95031750724}" type="doc">
      <dgm:prSet loTypeId="urn:microsoft.com/office/officeart/2005/8/layout/venn1" loCatId="relationship" qsTypeId="urn:microsoft.com/office/officeart/2005/8/quickstyle/simple1" qsCatId="simple" csTypeId="urn:microsoft.com/office/officeart/2005/8/colors/colorful1" csCatId="colorful" phldr="1"/>
      <dgm:spPr/>
      <dgm:t>
        <a:bodyPr/>
        <a:lstStyle/>
        <a:p>
          <a:endParaRPr lang="es-ES"/>
        </a:p>
      </dgm:t>
    </dgm:pt>
    <dgm:pt modelId="{03E1919A-DE68-4A13-9EAC-0AAD4AFCD3A2}">
      <dgm:prSet phldrT="[Texto]" custT="1"/>
      <dgm:spPr/>
      <dgm:t>
        <a:bodyPr/>
        <a:lstStyle/>
        <a:p>
          <a:r>
            <a:rPr lang="es-ES" sz="3200" b="1" dirty="0"/>
            <a:t>Data </a:t>
          </a:r>
          <a:r>
            <a:rPr lang="es-ES" sz="3200" b="1" dirty="0" err="1"/>
            <a:t>Mining</a:t>
          </a:r>
          <a:endParaRPr lang="es-ES" sz="3200" b="1" dirty="0"/>
        </a:p>
      </dgm:t>
    </dgm:pt>
    <dgm:pt modelId="{2D199BD4-F724-4AE3-9589-4620899B9CC3}" type="parTrans" cxnId="{28F08289-8E1B-465A-BF10-42EDC8548600}">
      <dgm:prSet/>
      <dgm:spPr/>
      <dgm:t>
        <a:bodyPr/>
        <a:lstStyle/>
        <a:p>
          <a:endParaRPr lang="es-ES"/>
        </a:p>
      </dgm:t>
    </dgm:pt>
    <dgm:pt modelId="{DD753180-7D47-4836-BBDF-3BDF1CD3F7D9}" type="sibTrans" cxnId="{28F08289-8E1B-465A-BF10-42EDC8548600}">
      <dgm:prSet/>
      <dgm:spPr/>
      <dgm:t>
        <a:bodyPr/>
        <a:lstStyle/>
        <a:p>
          <a:endParaRPr lang="es-ES"/>
        </a:p>
      </dgm:t>
    </dgm:pt>
    <dgm:pt modelId="{D911D316-A53B-4D77-87ED-0A252A8AE048}">
      <dgm:prSet phldrT="[Texto]" custT="1"/>
      <dgm:spPr/>
      <dgm:t>
        <a:bodyPr/>
        <a:lstStyle/>
        <a:p>
          <a:r>
            <a:rPr lang="es-ES" sz="3200" b="1" dirty="0" err="1"/>
            <a:t>Statistical</a:t>
          </a:r>
          <a:r>
            <a:rPr lang="es-ES" sz="3200" b="1" dirty="0"/>
            <a:t> </a:t>
          </a:r>
          <a:r>
            <a:rPr lang="es-ES" sz="3200" b="1" dirty="0" err="1"/>
            <a:t>Learning</a:t>
          </a:r>
          <a:endParaRPr lang="es-ES" sz="3200" b="1" dirty="0"/>
        </a:p>
      </dgm:t>
    </dgm:pt>
    <dgm:pt modelId="{014B732F-D817-4382-9F3C-2421C206AFA1}" type="parTrans" cxnId="{338AB305-10D8-4D82-9577-0E7927D115E4}">
      <dgm:prSet/>
      <dgm:spPr/>
      <dgm:t>
        <a:bodyPr/>
        <a:lstStyle/>
        <a:p>
          <a:endParaRPr lang="es-ES"/>
        </a:p>
      </dgm:t>
    </dgm:pt>
    <dgm:pt modelId="{5A1E02A3-5121-4164-B38E-51D163D3F06D}" type="sibTrans" cxnId="{338AB305-10D8-4D82-9577-0E7927D115E4}">
      <dgm:prSet/>
      <dgm:spPr/>
      <dgm:t>
        <a:bodyPr/>
        <a:lstStyle/>
        <a:p>
          <a:endParaRPr lang="es-ES"/>
        </a:p>
      </dgm:t>
    </dgm:pt>
    <dgm:pt modelId="{1CAD5F3E-51F2-40E0-983B-8D56BE40B0F5}">
      <dgm:prSet phldrT="[Texto]" custT="1"/>
      <dgm:spPr/>
      <dgm:t>
        <a:bodyPr/>
        <a:lstStyle/>
        <a:p>
          <a:r>
            <a:rPr lang="es-ES" sz="3200" b="1" dirty="0"/>
            <a:t>Machine </a:t>
          </a:r>
          <a:r>
            <a:rPr lang="es-ES" sz="3200" b="1" dirty="0" err="1"/>
            <a:t>Learning</a:t>
          </a:r>
          <a:endParaRPr lang="es-ES" sz="3200" b="1" dirty="0"/>
        </a:p>
      </dgm:t>
    </dgm:pt>
    <dgm:pt modelId="{5FF7D9C8-D0CE-408B-8389-0BFFC47872DA}" type="parTrans" cxnId="{A6A5BC14-4EC8-4E8D-B978-82F029D05605}">
      <dgm:prSet/>
      <dgm:spPr/>
      <dgm:t>
        <a:bodyPr/>
        <a:lstStyle/>
        <a:p>
          <a:endParaRPr lang="es-ES"/>
        </a:p>
      </dgm:t>
    </dgm:pt>
    <dgm:pt modelId="{2E048A2E-CADD-457E-9583-8197CBA19E8E}" type="sibTrans" cxnId="{A6A5BC14-4EC8-4E8D-B978-82F029D05605}">
      <dgm:prSet/>
      <dgm:spPr/>
      <dgm:t>
        <a:bodyPr/>
        <a:lstStyle/>
        <a:p>
          <a:endParaRPr lang="es-ES"/>
        </a:p>
      </dgm:t>
    </dgm:pt>
    <dgm:pt modelId="{173C1344-0BA3-4CDF-8857-C6C30E5669AF}" type="pres">
      <dgm:prSet presAssocID="{E7173818-42BD-4F70-B6F7-E95031750724}" presName="compositeShape" presStyleCnt="0">
        <dgm:presLayoutVars>
          <dgm:chMax val="7"/>
          <dgm:dir/>
          <dgm:resizeHandles val="exact"/>
        </dgm:presLayoutVars>
      </dgm:prSet>
      <dgm:spPr/>
    </dgm:pt>
    <dgm:pt modelId="{A647C052-9641-4284-8CE3-D3E2B93F448D}" type="pres">
      <dgm:prSet presAssocID="{1CAD5F3E-51F2-40E0-983B-8D56BE40B0F5}" presName="circ1" presStyleLbl="vennNode1" presStyleIdx="0" presStyleCnt="3"/>
      <dgm:spPr/>
    </dgm:pt>
    <dgm:pt modelId="{F58CFBCB-BC5B-40F0-BEEC-8086505E70BB}" type="pres">
      <dgm:prSet presAssocID="{1CAD5F3E-51F2-40E0-983B-8D56BE40B0F5}" presName="circ1Tx" presStyleLbl="revTx" presStyleIdx="0" presStyleCnt="0">
        <dgm:presLayoutVars>
          <dgm:chMax val="0"/>
          <dgm:chPref val="0"/>
          <dgm:bulletEnabled val="1"/>
        </dgm:presLayoutVars>
      </dgm:prSet>
      <dgm:spPr/>
    </dgm:pt>
    <dgm:pt modelId="{9473DC18-6283-4D5D-81DF-296BF190A599}" type="pres">
      <dgm:prSet presAssocID="{03E1919A-DE68-4A13-9EAC-0AAD4AFCD3A2}" presName="circ2" presStyleLbl="vennNode1" presStyleIdx="1" presStyleCnt="3"/>
      <dgm:spPr/>
    </dgm:pt>
    <dgm:pt modelId="{DC0EA9F3-D273-47A0-844B-9180D7087CEE}" type="pres">
      <dgm:prSet presAssocID="{03E1919A-DE68-4A13-9EAC-0AAD4AFCD3A2}" presName="circ2Tx" presStyleLbl="revTx" presStyleIdx="0" presStyleCnt="0">
        <dgm:presLayoutVars>
          <dgm:chMax val="0"/>
          <dgm:chPref val="0"/>
          <dgm:bulletEnabled val="1"/>
        </dgm:presLayoutVars>
      </dgm:prSet>
      <dgm:spPr/>
    </dgm:pt>
    <dgm:pt modelId="{AD88A5A3-41CA-42F8-9CF3-0B13AD8422AC}" type="pres">
      <dgm:prSet presAssocID="{D911D316-A53B-4D77-87ED-0A252A8AE048}" presName="circ3" presStyleLbl="vennNode1" presStyleIdx="2" presStyleCnt="3"/>
      <dgm:spPr/>
    </dgm:pt>
    <dgm:pt modelId="{E07C6B43-4CA2-4816-923A-2C9D91362A76}" type="pres">
      <dgm:prSet presAssocID="{D911D316-A53B-4D77-87ED-0A252A8AE048}" presName="circ3Tx" presStyleLbl="revTx" presStyleIdx="0" presStyleCnt="0">
        <dgm:presLayoutVars>
          <dgm:chMax val="0"/>
          <dgm:chPref val="0"/>
          <dgm:bulletEnabled val="1"/>
        </dgm:presLayoutVars>
      </dgm:prSet>
      <dgm:spPr/>
    </dgm:pt>
  </dgm:ptLst>
  <dgm:cxnLst>
    <dgm:cxn modelId="{338AB305-10D8-4D82-9577-0E7927D115E4}" srcId="{E7173818-42BD-4F70-B6F7-E95031750724}" destId="{D911D316-A53B-4D77-87ED-0A252A8AE048}" srcOrd="2" destOrd="0" parTransId="{014B732F-D817-4382-9F3C-2421C206AFA1}" sibTransId="{5A1E02A3-5121-4164-B38E-51D163D3F06D}"/>
    <dgm:cxn modelId="{9830330D-5D6A-4AA6-AD74-B1099BCC9515}" type="presOf" srcId="{1CAD5F3E-51F2-40E0-983B-8D56BE40B0F5}" destId="{F58CFBCB-BC5B-40F0-BEEC-8086505E70BB}" srcOrd="1" destOrd="0" presId="urn:microsoft.com/office/officeart/2005/8/layout/venn1"/>
    <dgm:cxn modelId="{A6A5BC14-4EC8-4E8D-B978-82F029D05605}" srcId="{E7173818-42BD-4F70-B6F7-E95031750724}" destId="{1CAD5F3E-51F2-40E0-983B-8D56BE40B0F5}" srcOrd="0" destOrd="0" parTransId="{5FF7D9C8-D0CE-408B-8389-0BFFC47872DA}" sibTransId="{2E048A2E-CADD-457E-9583-8197CBA19E8E}"/>
    <dgm:cxn modelId="{136CC474-2D26-4346-8906-A1CCA3115C25}" type="presOf" srcId="{1CAD5F3E-51F2-40E0-983B-8D56BE40B0F5}" destId="{A647C052-9641-4284-8CE3-D3E2B93F448D}" srcOrd="0" destOrd="0" presId="urn:microsoft.com/office/officeart/2005/8/layout/venn1"/>
    <dgm:cxn modelId="{28F08289-8E1B-465A-BF10-42EDC8548600}" srcId="{E7173818-42BD-4F70-B6F7-E95031750724}" destId="{03E1919A-DE68-4A13-9EAC-0AAD4AFCD3A2}" srcOrd="1" destOrd="0" parTransId="{2D199BD4-F724-4AE3-9589-4620899B9CC3}" sibTransId="{DD753180-7D47-4836-BBDF-3BDF1CD3F7D9}"/>
    <dgm:cxn modelId="{37FAB08A-1247-476B-A630-AAA316D375C7}" type="presOf" srcId="{D911D316-A53B-4D77-87ED-0A252A8AE048}" destId="{AD88A5A3-41CA-42F8-9CF3-0B13AD8422AC}" srcOrd="0" destOrd="0" presId="urn:microsoft.com/office/officeart/2005/8/layout/venn1"/>
    <dgm:cxn modelId="{D5C4EEA0-AAE1-4983-BE15-6BBE2FCA166B}" type="presOf" srcId="{03E1919A-DE68-4A13-9EAC-0AAD4AFCD3A2}" destId="{DC0EA9F3-D273-47A0-844B-9180D7087CEE}" srcOrd="1" destOrd="0" presId="urn:microsoft.com/office/officeart/2005/8/layout/venn1"/>
    <dgm:cxn modelId="{1B7BBDB5-A377-4B01-94C0-EAAD0493D453}" type="presOf" srcId="{D911D316-A53B-4D77-87ED-0A252A8AE048}" destId="{E07C6B43-4CA2-4816-923A-2C9D91362A76}" srcOrd="1" destOrd="0" presId="urn:microsoft.com/office/officeart/2005/8/layout/venn1"/>
    <dgm:cxn modelId="{0F42E1D0-8F53-49E6-8137-11BFE96F801F}" type="presOf" srcId="{E7173818-42BD-4F70-B6F7-E95031750724}" destId="{173C1344-0BA3-4CDF-8857-C6C30E5669AF}" srcOrd="0" destOrd="0" presId="urn:microsoft.com/office/officeart/2005/8/layout/venn1"/>
    <dgm:cxn modelId="{A26BCAF7-4814-4AD6-980D-C343428BA8D8}" type="presOf" srcId="{03E1919A-DE68-4A13-9EAC-0AAD4AFCD3A2}" destId="{9473DC18-6283-4D5D-81DF-296BF190A599}" srcOrd="0" destOrd="0" presId="urn:microsoft.com/office/officeart/2005/8/layout/venn1"/>
    <dgm:cxn modelId="{F9998DF7-AEF6-423B-9BEB-A132F38FCCCE}" type="presParOf" srcId="{173C1344-0BA3-4CDF-8857-C6C30E5669AF}" destId="{A647C052-9641-4284-8CE3-D3E2B93F448D}" srcOrd="0" destOrd="0" presId="urn:microsoft.com/office/officeart/2005/8/layout/venn1"/>
    <dgm:cxn modelId="{4EF39CF7-71A0-4E4E-BF25-6C34BF3533B6}" type="presParOf" srcId="{173C1344-0BA3-4CDF-8857-C6C30E5669AF}" destId="{F58CFBCB-BC5B-40F0-BEEC-8086505E70BB}" srcOrd="1" destOrd="0" presId="urn:microsoft.com/office/officeart/2005/8/layout/venn1"/>
    <dgm:cxn modelId="{C917DDC0-5834-4437-8AFE-D948C53E5C34}" type="presParOf" srcId="{173C1344-0BA3-4CDF-8857-C6C30E5669AF}" destId="{9473DC18-6283-4D5D-81DF-296BF190A599}" srcOrd="2" destOrd="0" presId="urn:microsoft.com/office/officeart/2005/8/layout/venn1"/>
    <dgm:cxn modelId="{0BEE1655-C488-4D74-9153-016C0E5AC8DE}" type="presParOf" srcId="{173C1344-0BA3-4CDF-8857-C6C30E5669AF}" destId="{DC0EA9F3-D273-47A0-844B-9180D7087CEE}" srcOrd="3" destOrd="0" presId="urn:microsoft.com/office/officeart/2005/8/layout/venn1"/>
    <dgm:cxn modelId="{5A5BDEC9-63EB-4A07-A429-7AE11C68D808}" type="presParOf" srcId="{173C1344-0BA3-4CDF-8857-C6C30E5669AF}" destId="{AD88A5A3-41CA-42F8-9CF3-0B13AD8422AC}" srcOrd="4" destOrd="0" presId="urn:microsoft.com/office/officeart/2005/8/layout/venn1"/>
    <dgm:cxn modelId="{A1712D67-70D6-4B00-A5ED-E06CB56A485A}" type="presParOf" srcId="{173C1344-0BA3-4CDF-8857-C6C30E5669AF}" destId="{E07C6B43-4CA2-4816-923A-2C9D91362A76}"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7C052-9641-4284-8CE3-D3E2B93F448D}">
      <dsp:nvSpPr>
        <dsp:cNvPr id="0" name=""/>
        <dsp:cNvSpPr/>
      </dsp:nvSpPr>
      <dsp:spPr>
        <a:xfrm>
          <a:off x="2438399" y="67733"/>
          <a:ext cx="3251200" cy="3251200"/>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s-ES" sz="3200" b="1" kern="1200" dirty="0"/>
            <a:t>Machine </a:t>
          </a:r>
          <a:r>
            <a:rPr lang="es-ES" sz="3200" b="1" kern="1200" dirty="0" err="1"/>
            <a:t>Learning</a:t>
          </a:r>
          <a:endParaRPr lang="es-ES" sz="3200" b="1" kern="1200" dirty="0"/>
        </a:p>
      </dsp:txBody>
      <dsp:txXfrm>
        <a:off x="2871893" y="636693"/>
        <a:ext cx="2384213" cy="1463040"/>
      </dsp:txXfrm>
    </dsp:sp>
    <dsp:sp modelId="{9473DC18-6283-4D5D-81DF-296BF190A599}">
      <dsp:nvSpPr>
        <dsp:cNvPr id="0" name=""/>
        <dsp:cNvSpPr/>
      </dsp:nvSpPr>
      <dsp:spPr>
        <a:xfrm>
          <a:off x="3611541" y="2099733"/>
          <a:ext cx="3251200" cy="3251200"/>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s-ES" sz="3200" b="1" kern="1200" dirty="0"/>
            <a:t>Data </a:t>
          </a:r>
          <a:r>
            <a:rPr lang="es-ES" sz="3200" b="1" kern="1200" dirty="0" err="1"/>
            <a:t>Mining</a:t>
          </a:r>
          <a:endParaRPr lang="es-ES" sz="3200" b="1" kern="1200" dirty="0"/>
        </a:p>
      </dsp:txBody>
      <dsp:txXfrm>
        <a:off x="4605866" y="2939626"/>
        <a:ext cx="1950720" cy="1788160"/>
      </dsp:txXfrm>
    </dsp:sp>
    <dsp:sp modelId="{AD88A5A3-41CA-42F8-9CF3-0B13AD8422AC}">
      <dsp:nvSpPr>
        <dsp:cNvPr id="0" name=""/>
        <dsp:cNvSpPr/>
      </dsp:nvSpPr>
      <dsp:spPr>
        <a:xfrm>
          <a:off x="1265258" y="2099733"/>
          <a:ext cx="3251200" cy="3251200"/>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s-ES" sz="3200" b="1" kern="1200" dirty="0" err="1"/>
            <a:t>Statistical</a:t>
          </a:r>
          <a:r>
            <a:rPr lang="es-ES" sz="3200" b="1" kern="1200" dirty="0"/>
            <a:t> </a:t>
          </a:r>
          <a:r>
            <a:rPr lang="es-ES" sz="3200" b="1" kern="1200" dirty="0" err="1"/>
            <a:t>Learning</a:t>
          </a:r>
          <a:endParaRPr lang="es-ES" sz="3200" b="1" kern="1200" dirty="0"/>
        </a:p>
      </dsp:txBody>
      <dsp:txXfrm>
        <a:off x="1571413" y="2939626"/>
        <a:ext cx="1950720" cy="17881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4/3/25</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4/3/25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4/3/25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4/3/25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4/3/25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4/3/25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4/3/25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4/3/25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4/3/25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4/3/25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4/3/25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4/3/25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4/3/25</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jpeg"/><Relationship Id="rId10" Type="http://schemas.openxmlformats.org/officeDocument/2006/relationships/image" Target="../media/image11.jpeg"/><Relationship Id="rId4" Type="http://schemas.openxmlformats.org/officeDocument/2006/relationships/image" Target="../media/image4.png"/><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1.xml"/><Relationship Id="rId7" Type="http://schemas.openxmlformats.org/officeDocument/2006/relationships/image" Target="../media/image17.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a:t>Introducción al Machine </a:t>
            </a:r>
            <a:r>
              <a:rPr lang="es-ES" dirty="0" err="1"/>
              <a:t>Learning</a:t>
            </a:r>
            <a:endParaRPr lang="es-ES" dirty="0">
              <a:latin typeface="Garamond"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perspectief.uwv.nl/sites/default/files/styles/po_uitgelicht/public/images/main/portrait/shutterstock_169563917.jpg?itok=YTIFO0GT"/>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a:latin typeface="Gabriola" panose="04040605051002020D02" pitchFamily="82" charset="0"/>
              </a:rPr>
              <a:t>X</a:t>
            </a: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a:latin typeface="Gabriola" panose="04040605051002020D02" pitchFamily="82" charset="0"/>
              </a:rPr>
              <a:t>Y</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a:latin typeface="Gabriola" panose="04040605051002020D02" pitchFamily="82" charset="0"/>
              </a:rPr>
              <a:t>X</a:t>
            </a: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a:latin typeface="Gabriola" panose="04040605051002020D02" pitchFamily="82" charset="0"/>
              </a:rPr>
              <a:t>Y</a:t>
            </a: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a:latin typeface="Gabriola" panose="04040605051002020D02" pitchFamily="82" charset="0"/>
              </a:rPr>
              <a:t>D={(x</a:t>
            </a:r>
            <a:r>
              <a:rPr lang="es-ES" sz="3200" baseline="-25000" dirty="0">
                <a:latin typeface="Gabriola" panose="04040605051002020D02" pitchFamily="82" charset="0"/>
              </a:rPr>
              <a:t>1</a:t>
            </a:r>
            <a:r>
              <a:rPr lang="es-ES" sz="3200" dirty="0">
                <a:latin typeface="Gabriola" panose="04040605051002020D02" pitchFamily="82" charset="0"/>
              </a:rPr>
              <a:t>,y</a:t>
            </a:r>
            <a:r>
              <a:rPr lang="es-ES" sz="3200" baseline="-25000" dirty="0">
                <a:latin typeface="Gabriola" panose="04040605051002020D02" pitchFamily="82" charset="0"/>
              </a:rPr>
              <a:t>1</a:t>
            </a:r>
            <a:r>
              <a:rPr lang="es-ES" sz="3200" dirty="0">
                <a:latin typeface="Gabriola" panose="04040605051002020D02" pitchFamily="82" charset="0"/>
              </a:rPr>
              <a:t>),…,(</a:t>
            </a:r>
            <a:r>
              <a:rPr lang="es-ES" sz="3200" dirty="0" err="1">
                <a:latin typeface="Gabriola" panose="04040605051002020D02" pitchFamily="82" charset="0"/>
              </a:rPr>
              <a:t>x</a:t>
            </a:r>
            <a:r>
              <a:rPr lang="es-ES" sz="3200" baseline="-25000" dirty="0" err="1">
                <a:latin typeface="Gabriola" panose="04040605051002020D02" pitchFamily="82" charset="0"/>
              </a:rPr>
              <a:t>N</a:t>
            </a:r>
            <a:r>
              <a:rPr lang="es-ES" sz="3200" dirty="0" err="1">
                <a:latin typeface="Gabriola" panose="04040605051002020D02" pitchFamily="82" charset="0"/>
              </a:rPr>
              <a:t>,y</a:t>
            </a:r>
            <a:r>
              <a:rPr lang="es-ES" sz="3200" baseline="-25000" dirty="0" err="1">
                <a:latin typeface="Gabriola" panose="04040605051002020D02" pitchFamily="82" charset="0"/>
              </a:rPr>
              <a:t>N</a:t>
            </a:r>
            <a:r>
              <a:rPr lang="es-ES" sz="3200" dirty="0">
                <a:latin typeface="Gabriola" panose="04040605051002020D02" pitchFamily="82" charset="0"/>
              </a:rPr>
              <a:t>)}</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7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8328" y="450932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832646" y="5229300"/>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947" y="4584061"/>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a:latin typeface="Gabriola" panose="04040605051002020D02" pitchFamily="82" charset="0"/>
              </a:rPr>
              <a:t>X</a:t>
            </a: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a:latin typeface="Gabriola" panose="04040605051002020D02" pitchFamily="82" charset="0"/>
              </a:rPr>
              <a:t>Y</a:t>
            </a: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a:latin typeface="Gabriola" panose="04040605051002020D02" pitchFamily="82" charset="0"/>
              </a:rPr>
              <a:t>D={(x</a:t>
            </a:r>
            <a:r>
              <a:rPr lang="es-ES" sz="3200" baseline="-25000" dirty="0">
                <a:latin typeface="Gabriola" panose="04040605051002020D02" pitchFamily="82" charset="0"/>
              </a:rPr>
              <a:t>1</a:t>
            </a:r>
            <a:r>
              <a:rPr lang="es-ES" sz="3200" dirty="0">
                <a:latin typeface="Gabriola" panose="04040605051002020D02" pitchFamily="82" charset="0"/>
              </a:rPr>
              <a:t>,y</a:t>
            </a:r>
            <a:r>
              <a:rPr lang="es-ES" sz="3200" baseline="-25000" dirty="0">
                <a:latin typeface="Gabriola" panose="04040605051002020D02" pitchFamily="82" charset="0"/>
              </a:rPr>
              <a:t>1</a:t>
            </a:r>
            <a:r>
              <a:rPr lang="es-ES" sz="3200" dirty="0">
                <a:latin typeface="Gabriola" panose="04040605051002020D02" pitchFamily="82" charset="0"/>
              </a:rPr>
              <a:t>),…,(</a:t>
            </a:r>
            <a:r>
              <a:rPr lang="es-ES" sz="3200" dirty="0" err="1">
                <a:latin typeface="Gabriola" panose="04040605051002020D02" pitchFamily="82" charset="0"/>
              </a:rPr>
              <a:t>x</a:t>
            </a:r>
            <a:r>
              <a:rPr lang="es-ES" sz="3200" baseline="-25000" dirty="0" err="1">
                <a:latin typeface="Gabriola" panose="04040605051002020D02" pitchFamily="82" charset="0"/>
              </a:rPr>
              <a:t>N</a:t>
            </a:r>
            <a:r>
              <a:rPr lang="es-ES" sz="3200" dirty="0" err="1">
                <a:latin typeface="Gabriola" panose="04040605051002020D02" pitchFamily="82" charset="0"/>
              </a:rPr>
              <a:t>,y</a:t>
            </a:r>
            <a:r>
              <a:rPr lang="es-ES" sz="3200" baseline="-25000" dirty="0" err="1">
                <a:latin typeface="Gabriola" panose="04040605051002020D02" pitchFamily="82" charset="0"/>
              </a:rPr>
              <a:t>N</a:t>
            </a:r>
            <a:r>
              <a:rPr lang="es-ES" sz="3200" dirty="0">
                <a:latin typeface="Gabriola" panose="04040605051002020D02" pitchFamily="82" charset="0"/>
              </a:rPr>
              <a:t>)}</a:t>
            </a:r>
          </a:p>
        </p:txBody>
      </p:sp>
      <p:sp>
        <p:nvSpPr>
          <p:cNvPr id="17" name="CuadroTexto 16"/>
          <p:cNvSpPr txBox="1"/>
          <p:nvPr/>
        </p:nvSpPr>
        <p:spPr>
          <a:xfrm>
            <a:off x="6204275" y="3802735"/>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19" name="CuadroTexto 18"/>
          <p:cNvSpPr txBox="1"/>
          <p:nvPr/>
        </p:nvSpPr>
        <p:spPr>
          <a:xfrm>
            <a:off x="10776520" y="4725144"/>
            <a:ext cx="421910" cy="830997"/>
          </a:xfrm>
          <a:prstGeom prst="rect">
            <a:avLst/>
          </a:prstGeom>
          <a:noFill/>
        </p:spPr>
        <p:txBody>
          <a:bodyPr wrap="none" rtlCol="0">
            <a:spAutoFit/>
          </a:bodyPr>
          <a:lstStyle/>
          <a:p>
            <a:r>
              <a:rPr lang="es-ES" sz="4800" dirty="0">
                <a:latin typeface="Gabriola" panose="04040605051002020D02" pitchFamily="82" charset="0"/>
              </a:rPr>
              <a:t>g</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66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2207568" y="4005064"/>
            <a:ext cx="9206886" cy="2363984"/>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8328" y="450932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832646" y="5229300"/>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947" y="4584061"/>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a:latin typeface="Gabriola" panose="04040605051002020D02" pitchFamily="82" charset="0"/>
              </a:rPr>
              <a:t>X</a:t>
            </a: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a:latin typeface="Gabriola" panose="04040605051002020D02" pitchFamily="82" charset="0"/>
              </a:rPr>
              <a:t>Y</a:t>
            </a: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a:latin typeface="Gabriola" panose="04040605051002020D02" pitchFamily="82" charset="0"/>
              </a:rPr>
              <a:t>D={(x</a:t>
            </a:r>
            <a:r>
              <a:rPr lang="es-ES" sz="3200" baseline="-25000" dirty="0">
                <a:latin typeface="Gabriola" panose="04040605051002020D02" pitchFamily="82" charset="0"/>
              </a:rPr>
              <a:t>1</a:t>
            </a:r>
            <a:r>
              <a:rPr lang="es-ES" sz="3200" dirty="0">
                <a:latin typeface="Gabriola" panose="04040605051002020D02" pitchFamily="82" charset="0"/>
              </a:rPr>
              <a:t>,y</a:t>
            </a:r>
            <a:r>
              <a:rPr lang="es-ES" sz="3200" baseline="-25000" dirty="0">
                <a:latin typeface="Gabriola" panose="04040605051002020D02" pitchFamily="82" charset="0"/>
              </a:rPr>
              <a:t>1</a:t>
            </a:r>
            <a:r>
              <a:rPr lang="es-ES" sz="3200" dirty="0">
                <a:latin typeface="Gabriola" panose="04040605051002020D02" pitchFamily="82" charset="0"/>
              </a:rPr>
              <a:t>),…,(</a:t>
            </a:r>
            <a:r>
              <a:rPr lang="es-ES" sz="3200" dirty="0" err="1">
                <a:latin typeface="Gabriola" panose="04040605051002020D02" pitchFamily="82" charset="0"/>
              </a:rPr>
              <a:t>x</a:t>
            </a:r>
            <a:r>
              <a:rPr lang="es-ES" sz="3200" baseline="-25000" dirty="0" err="1">
                <a:latin typeface="Gabriola" panose="04040605051002020D02" pitchFamily="82" charset="0"/>
              </a:rPr>
              <a:t>N</a:t>
            </a:r>
            <a:r>
              <a:rPr lang="es-ES" sz="3200" dirty="0" err="1">
                <a:latin typeface="Gabriola" panose="04040605051002020D02" pitchFamily="82" charset="0"/>
              </a:rPr>
              <a:t>,y</a:t>
            </a:r>
            <a:r>
              <a:rPr lang="es-ES" sz="3200" baseline="-25000" dirty="0" err="1">
                <a:latin typeface="Gabriola" panose="04040605051002020D02" pitchFamily="82" charset="0"/>
              </a:rPr>
              <a:t>N</a:t>
            </a:r>
            <a:r>
              <a:rPr lang="es-ES" sz="3200" dirty="0">
                <a:latin typeface="Gabriola" panose="04040605051002020D02" pitchFamily="82" charset="0"/>
              </a:rPr>
              <a:t>)}</a:t>
            </a:r>
          </a:p>
        </p:txBody>
      </p:sp>
      <p:sp>
        <p:nvSpPr>
          <p:cNvPr id="17" name="CuadroTexto 16"/>
          <p:cNvSpPr txBox="1"/>
          <p:nvPr/>
        </p:nvSpPr>
        <p:spPr>
          <a:xfrm>
            <a:off x="6204275" y="3802735"/>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pic>
        <p:nvPicPr>
          <p:cNvPr id="5138" name="Picture 18" descr="http://i.stack.imgur.com/TqRCo.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907308" y="3094162"/>
            <a:ext cx="1718033" cy="1097831"/>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p:cNvSpPr txBox="1"/>
          <p:nvPr/>
        </p:nvSpPr>
        <p:spPr>
          <a:xfrm>
            <a:off x="10776520" y="4725144"/>
            <a:ext cx="421910" cy="830997"/>
          </a:xfrm>
          <a:prstGeom prst="rect">
            <a:avLst/>
          </a:prstGeom>
          <a:noFill/>
        </p:spPr>
        <p:txBody>
          <a:bodyPr wrap="none" rtlCol="0">
            <a:spAutoFit/>
          </a:bodyPr>
          <a:lstStyle/>
          <a:p>
            <a:r>
              <a:rPr lang="es-ES" sz="4800" dirty="0">
                <a:latin typeface="Gabriola" panose="04040605051002020D02" pitchFamily="82" charset="0"/>
              </a:rPr>
              <a:t>g</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8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2207568" y="4005064"/>
            <a:ext cx="9206886" cy="2363984"/>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8328" y="450932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832646" y="5229300"/>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947" y="4584061"/>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a:latin typeface="Gabriola" panose="04040605051002020D02" pitchFamily="82" charset="0"/>
              </a:rPr>
              <a:t>X</a:t>
            </a: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a:latin typeface="Gabriola" panose="04040605051002020D02" pitchFamily="82" charset="0"/>
              </a:rPr>
              <a:t>Y</a:t>
            </a: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a:latin typeface="Gabriola" panose="04040605051002020D02" pitchFamily="82" charset="0"/>
              </a:rPr>
              <a:t>D={(x</a:t>
            </a:r>
            <a:r>
              <a:rPr lang="es-ES" sz="3200" baseline="-25000" dirty="0">
                <a:latin typeface="Gabriola" panose="04040605051002020D02" pitchFamily="82" charset="0"/>
              </a:rPr>
              <a:t>1</a:t>
            </a:r>
            <a:r>
              <a:rPr lang="es-ES" sz="3200" dirty="0">
                <a:latin typeface="Gabriola" panose="04040605051002020D02" pitchFamily="82" charset="0"/>
              </a:rPr>
              <a:t>,y</a:t>
            </a:r>
            <a:r>
              <a:rPr lang="es-ES" sz="3200" baseline="-25000" dirty="0">
                <a:latin typeface="Gabriola" panose="04040605051002020D02" pitchFamily="82" charset="0"/>
              </a:rPr>
              <a:t>1</a:t>
            </a:r>
            <a:r>
              <a:rPr lang="es-ES" sz="3200" dirty="0">
                <a:latin typeface="Gabriola" panose="04040605051002020D02" pitchFamily="82" charset="0"/>
              </a:rPr>
              <a:t>),…,(</a:t>
            </a:r>
            <a:r>
              <a:rPr lang="es-ES" sz="3200" dirty="0" err="1">
                <a:latin typeface="Gabriola" panose="04040605051002020D02" pitchFamily="82" charset="0"/>
              </a:rPr>
              <a:t>x</a:t>
            </a:r>
            <a:r>
              <a:rPr lang="es-ES" sz="3200" baseline="-25000" dirty="0" err="1">
                <a:latin typeface="Gabriola" panose="04040605051002020D02" pitchFamily="82" charset="0"/>
              </a:rPr>
              <a:t>N</a:t>
            </a:r>
            <a:r>
              <a:rPr lang="es-ES" sz="3200" dirty="0" err="1">
                <a:latin typeface="Gabriola" panose="04040605051002020D02" pitchFamily="82" charset="0"/>
              </a:rPr>
              <a:t>,y</a:t>
            </a:r>
            <a:r>
              <a:rPr lang="es-ES" sz="3200" baseline="-25000" dirty="0" err="1">
                <a:latin typeface="Gabriola" panose="04040605051002020D02" pitchFamily="82" charset="0"/>
              </a:rPr>
              <a:t>N</a:t>
            </a:r>
            <a:r>
              <a:rPr lang="es-ES" sz="3200" dirty="0">
                <a:latin typeface="Gabriola" panose="04040605051002020D02" pitchFamily="82" charset="0"/>
              </a:rPr>
              <a:t>)}</a:t>
            </a:r>
          </a:p>
        </p:txBody>
      </p:sp>
      <p:sp>
        <p:nvSpPr>
          <p:cNvPr id="17" name="CuadroTexto 16"/>
          <p:cNvSpPr txBox="1"/>
          <p:nvPr/>
        </p:nvSpPr>
        <p:spPr>
          <a:xfrm>
            <a:off x="6204275" y="3802735"/>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pic>
        <p:nvPicPr>
          <p:cNvPr id="5138" name="Picture 18" descr="http://i.stack.imgur.com/TqRCo.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907308" y="3094162"/>
            <a:ext cx="1718033" cy="1097831"/>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p:cNvSpPr txBox="1"/>
          <p:nvPr/>
        </p:nvSpPr>
        <p:spPr>
          <a:xfrm>
            <a:off x="10776520" y="4725144"/>
            <a:ext cx="421910" cy="830997"/>
          </a:xfrm>
          <a:prstGeom prst="rect">
            <a:avLst/>
          </a:prstGeom>
          <a:noFill/>
        </p:spPr>
        <p:txBody>
          <a:bodyPr wrap="none" rtlCol="0">
            <a:spAutoFit/>
          </a:bodyPr>
          <a:lstStyle/>
          <a:p>
            <a:r>
              <a:rPr lang="es-ES" sz="4800" dirty="0">
                <a:latin typeface="Gabriola" panose="04040605051002020D02" pitchFamily="82" charset="0"/>
              </a:rPr>
              <a:t>g</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www.regalosecology.com/WebRoot/StoreES/Shops/ea6603/4E1F/8881/89CF/3CBE/152A/D94C/9B1C/4F58/Sales_de_bano_regalo.jpg"/>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4547" y="5625077"/>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497970" y="5910371"/>
            <a:ext cx="526106" cy="830997"/>
          </a:xfrm>
          <a:prstGeom prst="rect">
            <a:avLst/>
          </a:prstGeom>
          <a:noFill/>
        </p:spPr>
        <p:txBody>
          <a:bodyPr wrap="none" rtlCol="0">
            <a:spAutoFit/>
          </a:bodyPr>
          <a:lstStyle/>
          <a:p>
            <a:r>
              <a:rPr lang="es-ES" sz="4800" dirty="0">
                <a:latin typeface="Gabriola" panose="04040605051002020D02" pitchFamily="82" charset="0"/>
              </a:rPr>
              <a:t>H</a:t>
            </a:r>
          </a:p>
        </p:txBody>
      </p:sp>
      <p:sp>
        <p:nvSpPr>
          <p:cNvPr id="27" name="Flecha doblada 26"/>
          <p:cNvSpPr/>
          <p:nvPr/>
        </p:nvSpPr>
        <p:spPr>
          <a:xfrm rot="16200000" flipV="1">
            <a:off x="5729014" y="5654302"/>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696322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Formalización de ML</a:t>
            </a:r>
          </a:p>
        </p:txBody>
      </p:sp>
      <p:sp>
        <p:nvSpPr>
          <p:cNvPr id="5" name="Marcador de contenido 4"/>
          <p:cNvSpPr>
            <a:spLocks noGrp="1"/>
          </p:cNvSpPr>
          <p:nvPr>
            <p:ph idx="1"/>
          </p:nvPr>
        </p:nvSpPr>
        <p:spPr>
          <a:xfrm>
            <a:off x="609600" y="1268760"/>
            <a:ext cx="10972800" cy="5251721"/>
          </a:xfrm>
        </p:spPr>
        <p:txBody>
          <a:bodyPr>
            <a:normAutofit/>
          </a:bodyPr>
          <a:lstStyle/>
          <a:p>
            <a:pPr marL="0" indent="0">
              <a:buNone/>
            </a:pPr>
            <a:r>
              <a:rPr lang="es-ES" dirty="0"/>
              <a:t>Dependiendo de </a:t>
            </a:r>
            <a:r>
              <a:rPr lang="es-ES" dirty="0">
                <a:latin typeface="Gabriola" panose="04040605051002020D02" pitchFamily="82" charset="0"/>
              </a:rPr>
              <a:t>H</a:t>
            </a:r>
            <a:r>
              <a:rPr lang="es-ES" dirty="0"/>
              <a:t> podemos hablar de:</a:t>
            </a:r>
          </a:p>
          <a:p>
            <a:r>
              <a:rPr lang="es-ES" dirty="0"/>
              <a:t>Familia de funciones continuas: </a:t>
            </a:r>
            <a:r>
              <a:rPr lang="es-ES" b="1" dirty="0"/>
              <a:t>Teoría de Aproximación Analítica </a:t>
            </a:r>
            <a:r>
              <a:rPr lang="es-ES" dirty="0"/>
              <a:t>(Interpolación, densidad, series de Fourier,…)</a:t>
            </a:r>
          </a:p>
          <a:p>
            <a:r>
              <a:rPr lang="es-ES" dirty="0"/>
              <a:t>Distribuciones de probabilidad: </a:t>
            </a:r>
            <a:r>
              <a:rPr lang="es-ES" b="1" dirty="0"/>
              <a:t>Estimación Estadística Clásica</a:t>
            </a:r>
          </a:p>
          <a:p>
            <a:r>
              <a:rPr lang="es-ES" dirty="0"/>
              <a:t>Algoritmos Computacionales: </a:t>
            </a:r>
            <a:r>
              <a:rPr lang="es-ES" b="1" dirty="0"/>
              <a:t>Machine </a:t>
            </a:r>
            <a:r>
              <a:rPr lang="es-ES" b="1" dirty="0" err="1"/>
              <a:t>Learning</a:t>
            </a:r>
            <a:endParaRPr lang="es-ES" b="1" dirty="0"/>
          </a:p>
          <a:p>
            <a:endParaRPr lang="es-ES" b="1" dirty="0"/>
          </a:p>
          <a:p>
            <a:endParaRPr lang="es-ES" b="1" dirty="0"/>
          </a:p>
          <a:p>
            <a:pPr marL="0" indent="0">
              <a:buNone/>
            </a:pPr>
            <a:r>
              <a:rPr lang="es-ES" dirty="0"/>
              <a:t>Una de las posibles clasificaciones en ML vendrá por el tipo de algoritmo que se pueda usar dentro de </a:t>
            </a:r>
            <a:r>
              <a:rPr lang="es-ES" dirty="0">
                <a:latin typeface="Gabriola" panose="04040605051002020D02" pitchFamily="82" charset="0"/>
              </a:rPr>
              <a:t>H</a:t>
            </a:r>
          </a:p>
        </p:txBody>
      </p:sp>
      <p:sp>
        <p:nvSpPr>
          <p:cNvPr id="6" name="CuadroTexto 5"/>
          <p:cNvSpPr txBox="1"/>
          <p:nvPr/>
        </p:nvSpPr>
        <p:spPr>
          <a:xfrm>
            <a:off x="1055440" y="4221088"/>
            <a:ext cx="9969332" cy="707886"/>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4000" dirty="0">
                <a:solidFill>
                  <a:schemeClr val="bg1"/>
                </a:solidFill>
              </a:rPr>
              <a:t>La herramienta de trabajo de ML es el </a:t>
            </a:r>
            <a:r>
              <a:rPr lang="es-ES" sz="4000" b="1" dirty="0">
                <a:solidFill>
                  <a:schemeClr val="bg1"/>
                </a:solidFill>
              </a:rPr>
              <a:t>algoritmo</a:t>
            </a:r>
          </a:p>
        </p:txBody>
      </p:sp>
    </p:spTree>
    <p:extLst>
      <p:ext uri="{BB962C8B-B14F-4D97-AF65-F5344CB8AC3E}">
        <p14:creationId xmlns:p14="http://schemas.microsoft.com/office/powerpoint/2010/main" val="1132894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Algunas cosas a considerar en ML</a:t>
            </a:r>
          </a:p>
        </p:txBody>
      </p:sp>
      <p:sp>
        <p:nvSpPr>
          <p:cNvPr id="5" name="Marcador de contenido 4"/>
          <p:cNvSpPr>
            <a:spLocks noGrp="1"/>
          </p:cNvSpPr>
          <p:nvPr>
            <p:ph idx="1"/>
          </p:nvPr>
        </p:nvSpPr>
        <p:spPr>
          <a:xfrm>
            <a:off x="609600" y="1417639"/>
            <a:ext cx="10972800" cy="5107705"/>
          </a:xfrm>
        </p:spPr>
        <p:txBody>
          <a:bodyPr>
            <a:normAutofit/>
          </a:bodyPr>
          <a:lstStyle/>
          <a:p>
            <a:r>
              <a:rPr lang="es-ES" dirty="0">
                <a:latin typeface="Gabriola" panose="04040605051002020D02" pitchFamily="82" charset="0"/>
              </a:rPr>
              <a:t>D</a:t>
            </a:r>
            <a:r>
              <a:rPr lang="es-ES" dirty="0"/>
              <a:t> representa una sección del mundo... lo único que ve </a:t>
            </a:r>
            <a:r>
              <a:rPr lang="es-ES" dirty="0">
                <a:latin typeface="Gabriola" panose="04040605051002020D02" pitchFamily="82" charset="0"/>
              </a:rPr>
              <a:t>A .</a:t>
            </a:r>
          </a:p>
          <a:p>
            <a:r>
              <a:rPr lang="es-ES" dirty="0"/>
              <a:t>Es </a:t>
            </a:r>
            <a:r>
              <a:rPr lang="es-ES" i="1" dirty="0"/>
              <a:t>fácil</a:t>
            </a:r>
            <a:r>
              <a:rPr lang="es-ES" dirty="0"/>
              <a:t> conseguir que </a:t>
            </a:r>
            <a:r>
              <a:rPr lang="es-ES" dirty="0">
                <a:latin typeface="Gabriola" panose="04040605051002020D02" pitchFamily="82" charset="0"/>
              </a:rPr>
              <a:t>g = f </a:t>
            </a:r>
            <a:r>
              <a:rPr lang="es-ES" dirty="0"/>
              <a:t>en </a:t>
            </a:r>
            <a:r>
              <a:rPr lang="es-ES" dirty="0">
                <a:latin typeface="Gabriola" panose="04040605051002020D02" pitchFamily="82" charset="0"/>
              </a:rPr>
              <a:t>D</a:t>
            </a:r>
            <a:r>
              <a:rPr lang="es-ES" dirty="0"/>
              <a:t>… el problema es conseguir que fuera de </a:t>
            </a:r>
            <a:r>
              <a:rPr lang="es-ES" dirty="0">
                <a:latin typeface="Gabriola" panose="04040605051002020D02" pitchFamily="82" charset="0"/>
              </a:rPr>
              <a:t>D</a:t>
            </a:r>
            <a:r>
              <a:rPr lang="es-ES" dirty="0"/>
              <a:t> se comporte de forma parecida (</a:t>
            </a:r>
            <a:r>
              <a:rPr lang="es-ES" b="1" dirty="0"/>
              <a:t>Problema de Generalización</a:t>
            </a:r>
            <a:r>
              <a:rPr lang="es-ES" dirty="0"/>
              <a:t>).</a:t>
            </a:r>
          </a:p>
          <a:p>
            <a:r>
              <a:rPr lang="es-ES" dirty="0"/>
              <a:t>La estadística nos ayuda: Si </a:t>
            </a:r>
            <a:r>
              <a:rPr lang="es-ES" dirty="0">
                <a:latin typeface="Gabriola" panose="04040605051002020D02" pitchFamily="82" charset="0"/>
              </a:rPr>
              <a:t>D</a:t>
            </a:r>
            <a:r>
              <a:rPr lang="es-ES" dirty="0"/>
              <a:t> es grande (o es una </a:t>
            </a:r>
            <a:r>
              <a:rPr lang="es-ES" i="1" dirty="0"/>
              <a:t>buena</a:t>
            </a:r>
            <a:r>
              <a:rPr lang="es-ES" dirty="0"/>
              <a:t> muestra), entonces pueden existir métodos para construir una </a:t>
            </a:r>
            <a:r>
              <a:rPr lang="es-ES" dirty="0">
                <a:latin typeface="Gabriola" panose="04040605051002020D02" pitchFamily="82" charset="0"/>
              </a:rPr>
              <a:t>g</a:t>
            </a:r>
            <a:r>
              <a:rPr lang="es-ES" dirty="0"/>
              <a:t> </a:t>
            </a:r>
            <a:r>
              <a:rPr lang="es-ES" i="1" dirty="0"/>
              <a:t>similar</a:t>
            </a:r>
            <a:r>
              <a:rPr lang="es-ES" dirty="0"/>
              <a:t> a </a:t>
            </a:r>
            <a:r>
              <a:rPr lang="es-ES" dirty="0">
                <a:latin typeface="Gabriola" panose="04040605051002020D02" pitchFamily="82" charset="0"/>
              </a:rPr>
              <a:t>f</a:t>
            </a:r>
          </a:p>
          <a:p>
            <a:r>
              <a:rPr lang="es-ES" dirty="0"/>
              <a:t>En consecuencia: la </a:t>
            </a:r>
            <a:r>
              <a:rPr lang="es-ES" b="1" dirty="0"/>
              <a:t>calidad de la muestra </a:t>
            </a:r>
            <a:r>
              <a:rPr lang="es-ES" dirty="0"/>
              <a:t>del mundo (</a:t>
            </a:r>
            <a:r>
              <a:rPr lang="es-ES" dirty="0">
                <a:latin typeface="Gabriola" panose="04040605051002020D02" pitchFamily="82" charset="0"/>
              </a:rPr>
              <a:t>D</a:t>
            </a:r>
            <a:r>
              <a:rPr lang="es-ES" dirty="0"/>
              <a:t>) es esencial para un correcto aprendizaje.</a:t>
            </a:r>
          </a:p>
        </p:txBody>
      </p:sp>
    </p:spTree>
    <p:extLst>
      <p:ext uri="{BB962C8B-B14F-4D97-AF65-F5344CB8AC3E}">
        <p14:creationId xmlns:p14="http://schemas.microsoft.com/office/powerpoint/2010/main" val="1356720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647"/>
          <a:stretch/>
        </p:blipFill>
        <p:spPr bwMode="auto">
          <a:xfrm>
            <a:off x="2505738" y="2191369"/>
            <a:ext cx="1541983" cy="5895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34" y="1615305"/>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554752" y="2335285"/>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53" y="1690046"/>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119336" y="2708920"/>
            <a:ext cx="2651688" cy="584775"/>
          </a:xfrm>
          <a:prstGeom prst="rect">
            <a:avLst/>
          </a:prstGeom>
          <a:noFill/>
        </p:spPr>
        <p:txBody>
          <a:bodyPr wrap="none" rtlCol="0">
            <a:spAutoFit/>
          </a:bodyPr>
          <a:lstStyle/>
          <a:p>
            <a:r>
              <a:rPr lang="es-ES" sz="3200" dirty="0">
                <a:latin typeface="Gabriola" panose="04040605051002020D02" pitchFamily="82" charset="0"/>
              </a:rPr>
              <a:t>D={(x</a:t>
            </a:r>
            <a:r>
              <a:rPr lang="es-ES" sz="3200" baseline="-25000" dirty="0">
                <a:latin typeface="Gabriola" panose="04040605051002020D02" pitchFamily="82" charset="0"/>
              </a:rPr>
              <a:t>1</a:t>
            </a:r>
            <a:r>
              <a:rPr lang="es-ES" sz="3200" dirty="0">
                <a:latin typeface="Gabriola" panose="04040605051002020D02" pitchFamily="82" charset="0"/>
              </a:rPr>
              <a:t>,y</a:t>
            </a:r>
            <a:r>
              <a:rPr lang="es-ES" sz="3200" baseline="-25000" dirty="0">
                <a:latin typeface="Gabriola" panose="04040605051002020D02" pitchFamily="82" charset="0"/>
              </a:rPr>
              <a:t>1</a:t>
            </a:r>
            <a:r>
              <a:rPr lang="es-ES" sz="3200" dirty="0">
                <a:latin typeface="Gabriola" panose="04040605051002020D02" pitchFamily="82" charset="0"/>
              </a:rPr>
              <a:t>),…,(</a:t>
            </a:r>
            <a:r>
              <a:rPr lang="es-ES" sz="3200" dirty="0" err="1">
                <a:latin typeface="Gabriola" panose="04040605051002020D02" pitchFamily="82" charset="0"/>
              </a:rPr>
              <a:t>x</a:t>
            </a:r>
            <a:r>
              <a:rPr lang="es-ES" sz="3200" baseline="-25000" dirty="0" err="1">
                <a:latin typeface="Gabriola" panose="04040605051002020D02" pitchFamily="82" charset="0"/>
              </a:rPr>
              <a:t>N</a:t>
            </a:r>
            <a:r>
              <a:rPr lang="es-ES" sz="3200" dirty="0" err="1">
                <a:latin typeface="Gabriola" panose="04040605051002020D02" pitchFamily="82" charset="0"/>
              </a:rPr>
              <a:t>,y</a:t>
            </a:r>
            <a:r>
              <a:rPr lang="es-ES" sz="3200" baseline="-25000" dirty="0" err="1">
                <a:latin typeface="Gabriola" panose="04040605051002020D02" pitchFamily="82" charset="0"/>
              </a:rPr>
              <a:t>N</a:t>
            </a:r>
            <a:r>
              <a:rPr lang="es-ES" sz="3200" dirty="0">
                <a:latin typeface="Gabriola" panose="04040605051002020D02" pitchFamily="82" charset="0"/>
              </a:rPr>
              <a:t>)}</a:t>
            </a:r>
          </a:p>
        </p:txBody>
      </p:sp>
      <p:sp>
        <p:nvSpPr>
          <p:cNvPr id="17" name="CuadroTexto 16"/>
          <p:cNvSpPr txBox="1"/>
          <p:nvPr/>
        </p:nvSpPr>
        <p:spPr>
          <a:xfrm>
            <a:off x="5926381" y="908720"/>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9" name="CuadroTexto 18"/>
          <p:cNvSpPr txBox="1"/>
          <p:nvPr/>
        </p:nvSpPr>
        <p:spPr>
          <a:xfrm>
            <a:off x="10630403" y="1877923"/>
            <a:ext cx="1111202" cy="830997"/>
          </a:xfrm>
          <a:prstGeom prst="rect">
            <a:avLst/>
          </a:prstGeom>
          <a:noFill/>
        </p:spPr>
        <p:txBody>
          <a:bodyPr wrap="none" rtlCol="0">
            <a:spAutoFit/>
          </a:bodyPr>
          <a:lstStyle/>
          <a:p>
            <a:r>
              <a:rPr lang="es-ES" sz="4800" dirty="0">
                <a:latin typeface="Gabriola" panose="04040605051002020D02" pitchFamily="82" charset="0"/>
              </a:rPr>
              <a:t>g </a:t>
            </a:r>
            <a:r>
              <a:rPr lang="es-ES" sz="4800" dirty="0">
                <a:latin typeface="Gabriola" panose="04040605051002020D02" pitchFamily="82" charset="0"/>
                <a:sym typeface="Symbol" panose="05050102010706020507" pitchFamily="18" charset="2"/>
              </a:rPr>
              <a:t></a:t>
            </a:r>
            <a:r>
              <a:rPr lang="es-ES" sz="4800" dirty="0">
                <a:latin typeface="Gabriola" panose="04040605051002020D02" pitchFamily="82" charset="0"/>
              </a:rPr>
              <a:t> f</a:t>
            </a: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a:t>Cómo funcionan (muchos) algoritmos de ML</a:t>
            </a:r>
          </a:p>
        </p:txBody>
      </p:sp>
      <p:pic>
        <p:nvPicPr>
          <p:cNvPr id="6146" name="Picture 2" descr="http://www.regalosecology.com/WebRoot/StoreES/Shops/ea6603/4E1F/8881/89CF/3CBE/152A/D94C/9B1C/4F58/Sales_de_bano_regalo.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6653" y="2731062"/>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220076" y="3016356"/>
            <a:ext cx="526106" cy="830997"/>
          </a:xfrm>
          <a:prstGeom prst="rect">
            <a:avLst/>
          </a:prstGeom>
          <a:noFill/>
        </p:spPr>
        <p:txBody>
          <a:bodyPr wrap="none" rtlCol="0">
            <a:spAutoFit/>
          </a:bodyPr>
          <a:lstStyle/>
          <a:p>
            <a:r>
              <a:rPr lang="es-ES" sz="4800" dirty="0">
                <a:latin typeface="Gabriola" panose="04040605051002020D02" pitchFamily="82" charset="0"/>
              </a:rPr>
              <a:t>H</a:t>
            </a:r>
          </a:p>
        </p:txBody>
      </p:sp>
      <p:sp>
        <p:nvSpPr>
          <p:cNvPr id="27" name="Flecha doblada 26"/>
          <p:cNvSpPr/>
          <p:nvPr/>
        </p:nvSpPr>
        <p:spPr>
          <a:xfrm rot="16200000" flipV="1">
            <a:off x="5451120" y="2760287"/>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28"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784" y="3340563"/>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4514" b="1271"/>
          <a:stretch/>
        </p:blipFill>
        <p:spPr bwMode="auto">
          <a:xfrm>
            <a:off x="2497134" y="5157192"/>
            <a:ext cx="1541983" cy="792088"/>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oblada 2"/>
          <p:cNvSpPr/>
          <p:nvPr/>
        </p:nvSpPr>
        <p:spPr>
          <a:xfrm rot="5400000">
            <a:off x="2114834" y="3579880"/>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Flecha doblada 29"/>
          <p:cNvSpPr/>
          <p:nvPr/>
        </p:nvSpPr>
        <p:spPr>
          <a:xfrm rot="5400000" flipH="1">
            <a:off x="2114835" y="2760083"/>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6" name="CuadroTexto 35"/>
          <p:cNvSpPr txBox="1"/>
          <p:nvPr/>
        </p:nvSpPr>
        <p:spPr>
          <a:xfrm>
            <a:off x="2855640" y="1620089"/>
            <a:ext cx="821059" cy="584775"/>
          </a:xfrm>
          <a:prstGeom prst="rect">
            <a:avLst/>
          </a:prstGeom>
          <a:noFill/>
        </p:spPr>
        <p:txBody>
          <a:bodyPr wrap="none" rtlCol="0">
            <a:spAutoFit/>
          </a:bodyPr>
          <a:lstStyle/>
          <a:p>
            <a:r>
              <a:rPr lang="es-ES" sz="3200" dirty="0" err="1">
                <a:latin typeface="Gabriola" panose="04040605051002020D02" pitchFamily="82" charset="0"/>
              </a:rPr>
              <a:t>D</a:t>
            </a:r>
            <a:r>
              <a:rPr lang="es-ES" sz="3200" baseline="-25000" dirty="0" err="1">
                <a:latin typeface="Gabriola" panose="04040605051002020D02" pitchFamily="82" charset="0"/>
              </a:rPr>
              <a:t>train</a:t>
            </a:r>
            <a:endParaRPr lang="es-ES" sz="3200" dirty="0">
              <a:latin typeface="Gabriola" panose="04040605051002020D02" pitchFamily="82" charset="0"/>
            </a:endParaRPr>
          </a:p>
        </p:txBody>
      </p:sp>
      <p:sp>
        <p:nvSpPr>
          <p:cNvPr id="37" name="CuadroTexto 36"/>
          <p:cNvSpPr txBox="1"/>
          <p:nvPr/>
        </p:nvSpPr>
        <p:spPr>
          <a:xfrm>
            <a:off x="2855640" y="5724545"/>
            <a:ext cx="702436" cy="584775"/>
          </a:xfrm>
          <a:prstGeom prst="rect">
            <a:avLst/>
          </a:prstGeom>
          <a:noFill/>
        </p:spPr>
        <p:txBody>
          <a:bodyPr wrap="none" rtlCol="0">
            <a:spAutoFit/>
          </a:bodyPr>
          <a:lstStyle/>
          <a:p>
            <a:r>
              <a:rPr lang="es-ES" sz="3200" dirty="0" err="1">
                <a:latin typeface="Gabriola" panose="04040605051002020D02" pitchFamily="82" charset="0"/>
              </a:rPr>
              <a:t>D</a:t>
            </a:r>
            <a:r>
              <a:rPr lang="es-ES" sz="3200" baseline="-25000" dirty="0" err="1">
                <a:latin typeface="Gabriola" panose="04040605051002020D02" pitchFamily="82" charset="0"/>
              </a:rPr>
              <a:t>test</a:t>
            </a:r>
            <a:endParaRPr lang="es-ES" sz="3200" dirty="0">
              <a:latin typeface="Gabriola" panose="04040605051002020D02" pitchFamily="82" charset="0"/>
            </a:endParaRPr>
          </a:p>
        </p:txBody>
      </p:sp>
      <p:sp>
        <p:nvSpPr>
          <p:cNvPr id="41" name="CuadroTexto 40"/>
          <p:cNvSpPr txBox="1"/>
          <p:nvPr/>
        </p:nvSpPr>
        <p:spPr>
          <a:xfrm>
            <a:off x="10896883" y="1332057"/>
            <a:ext cx="527709"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a:latin typeface="Gabriola" panose="04040605051002020D02" pitchFamily="82" charset="0"/>
              </a:rPr>
              <a:t>E</a:t>
            </a:r>
            <a:r>
              <a:rPr lang="es-ES" sz="3200" baseline="-25000" dirty="0" err="1">
                <a:latin typeface="Gabriola" panose="04040605051002020D02" pitchFamily="82" charset="0"/>
              </a:rPr>
              <a:t>in</a:t>
            </a:r>
            <a:endParaRPr lang="es-ES" sz="3200" dirty="0">
              <a:latin typeface="Gabriola" panose="04040605051002020D02" pitchFamily="82" charset="0"/>
            </a:endParaRPr>
          </a:p>
        </p:txBody>
      </p:sp>
    </p:spTree>
    <p:extLst>
      <p:ext uri="{BB962C8B-B14F-4D97-AF65-F5344CB8AC3E}">
        <p14:creationId xmlns:p14="http://schemas.microsoft.com/office/powerpoint/2010/main" val="4024787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647"/>
          <a:stretch/>
        </p:blipFill>
        <p:spPr bwMode="auto">
          <a:xfrm>
            <a:off x="2505738" y="2191369"/>
            <a:ext cx="1541983" cy="5895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34" y="1615305"/>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554752" y="2335285"/>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53" y="1690046"/>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119336" y="2708920"/>
            <a:ext cx="2651688" cy="584775"/>
          </a:xfrm>
          <a:prstGeom prst="rect">
            <a:avLst/>
          </a:prstGeom>
          <a:noFill/>
        </p:spPr>
        <p:txBody>
          <a:bodyPr wrap="none" rtlCol="0">
            <a:spAutoFit/>
          </a:bodyPr>
          <a:lstStyle/>
          <a:p>
            <a:r>
              <a:rPr lang="es-ES" sz="3200" dirty="0">
                <a:latin typeface="Gabriola" panose="04040605051002020D02" pitchFamily="82" charset="0"/>
              </a:rPr>
              <a:t>D={(x</a:t>
            </a:r>
            <a:r>
              <a:rPr lang="es-ES" sz="3200" baseline="-25000" dirty="0">
                <a:latin typeface="Gabriola" panose="04040605051002020D02" pitchFamily="82" charset="0"/>
              </a:rPr>
              <a:t>1</a:t>
            </a:r>
            <a:r>
              <a:rPr lang="es-ES" sz="3200" dirty="0">
                <a:latin typeface="Gabriola" panose="04040605051002020D02" pitchFamily="82" charset="0"/>
              </a:rPr>
              <a:t>,y</a:t>
            </a:r>
            <a:r>
              <a:rPr lang="es-ES" sz="3200" baseline="-25000" dirty="0">
                <a:latin typeface="Gabriola" panose="04040605051002020D02" pitchFamily="82" charset="0"/>
              </a:rPr>
              <a:t>1</a:t>
            </a:r>
            <a:r>
              <a:rPr lang="es-ES" sz="3200" dirty="0">
                <a:latin typeface="Gabriola" panose="04040605051002020D02" pitchFamily="82" charset="0"/>
              </a:rPr>
              <a:t>),…,(</a:t>
            </a:r>
            <a:r>
              <a:rPr lang="es-ES" sz="3200" dirty="0" err="1">
                <a:latin typeface="Gabriola" panose="04040605051002020D02" pitchFamily="82" charset="0"/>
              </a:rPr>
              <a:t>x</a:t>
            </a:r>
            <a:r>
              <a:rPr lang="es-ES" sz="3200" baseline="-25000" dirty="0" err="1">
                <a:latin typeface="Gabriola" panose="04040605051002020D02" pitchFamily="82" charset="0"/>
              </a:rPr>
              <a:t>N</a:t>
            </a:r>
            <a:r>
              <a:rPr lang="es-ES" sz="3200" dirty="0" err="1">
                <a:latin typeface="Gabriola" panose="04040605051002020D02" pitchFamily="82" charset="0"/>
              </a:rPr>
              <a:t>,y</a:t>
            </a:r>
            <a:r>
              <a:rPr lang="es-ES" sz="3200" baseline="-25000" dirty="0" err="1">
                <a:latin typeface="Gabriola" panose="04040605051002020D02" pitchFamily="82" charset="0"/>
              </a:rPr>
              <a:t>N</a:t>
            </a:r>
            <a:r>
              <a:rPr lang="es-ES" sz="3200" dirty="0">
                <a:latin typeface="Gabriola" panose="04040605051002020D02" pitchFamily="82" charset="0"/>
              </a:rPr>
              <a:t>)}</a:t>
            </a:r>
          </a:p>
        </p:txBody>
      </p:sp>
      <p:sp>
        <p:nvSpPr>
          <p:cNvPr id="17" name="CuadroTexto 16"/>
          <p:cNvSpPr txBox="1"/>
          <p:nvPr/>
        </p:nvSpPr>
        <p:spPr>
          <a:xfrm>
            <a:off x="5926381" y="908720"/>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9" name="CuadroTexto 18"/>
          <p:cNvSpPr txBox="1"/>
          <p:nvPr/>
        </p:nvSpPr>
        <p:spPr>
          <a:xfrm>
            <a:off x="10630403" y="1877923"/>
            <a:ext cx="1111202" cy="830997"/>
          </a:xfrm>
          <a:prstGeom prst="rect">
            <a:avLst/>
          </a:prstGeom>
          <a:noFill/>
        </p:spPr>
        <p:txBody>
          <a:bodyPr wrap="none" rtlCol="0">
            <a:spAutoFit/>
          </a:bodyPr>
          <a:lstStyle/>
          <a:p>
            <a:r>
              <a:rPr lang="es-ES" sz="4800" dirty="0">
                <a:latin typeface="Gabriola" panose="04040605051002020D02" pitchFamily="82" charset="0"/>
              </a:rPr>
              <a:t>g </a:t>
            </a:r>
            <a:r>
              <a:rPr lang="es-ES" sz="4800" dirty="0">
                <a:latin typeface="Gabriola" panose="04040605051002020D02" pitchFamily="82" charset="0"/>
                <a:sym typeface="Symbol" panose="05050102010706020507" pitchFamily="18" charset="2"/>
              </a:rPr>
              <a:t></a:t>
            </a:r>
            <a:r>
              <a:rPr lang="es-ES" sz="4800" dirty="0">
                <a:latin typeface="Gabriola" panose="04040605051002020D02" pitchFamily="82" charset="0"/>
              </a:rPr>
              <a:t> f</a:t>
            </a: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a:t>Cómo funcionan (muchos) algoritmos de ML</a:t>
            </a:r>
          </a:p>
        </p:txBody>
      </p:sp>
      <p:pic>
        <p:nvPicPr>
          <p:cNvPr id="6146" name="Picture 2" descr="http://www.regalosecology.com/WebRoot/StoreES/Shops/ea6603/4E1F/8881/89CF/3CBE/152A/D94C/9B1C/4F58/Sales_de_bano_regalo.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6653" y="2731062"/>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220076" y="3016356"/>
            <a:ext cx="526106" cy="830997"/>
          </a:xfrm>
          <a:prstGeom prst="rect">
            <a:avLst/>
          </a:prstGeom>
          <a:noFill/>
        </p:spPr>
        <p:txBody>
          <a:bodyPr wrap="none" rtlCol="0">
            <a:spAutoFit/>
          </a:bodyPr>
          <a:lstStyle/>
          <a:p>
            <a:r>
              <a:rPr lang="es-ES" sz="4800" dirty="0">
                <a:latin typeface="Gabriola" panose="04040605051002020D02" pitchFamily="82" charset="0"/>
              </a:rPr>
              <a:t>H</a:t>
            </a:r>
          </a:p>
        </p:txBody>
      </p:sp>
      <p:sp>
        <p:nvSpPr>
          <p:cNvPr id="27" name="Flecha doblada 26"/>
          <p:cNvSpPr/>
          <p:nvPr/>
        </p:nvSpPr>
        <p:spPr>
          <a:xfrm rot="16200000" flipV="1">
            <a:off x="5451120" y="2760287"/>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28"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784" y="3340563"/>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4514" b="1271"/>
          <a:stretch/>
        </p:blipFill>
        <p:spPr bwMode="auto">
          <a:xfrm>
            <a:off x="2497134" y="5157192"/>
            <a:ext cx="1541983" cy="792088"/>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oblada 2"/>
          <p:cNvSpPr/>
          <p:nvPr/>
        </p:nvSpPr>
        <p:spPr>
          <a:xfrm rot="5400000">
            <a:off x="2114834" y="3579880"/>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Flecha doblada 29"/>
          <p:cNvSpPr/>
          <p:nvPr/>
        </p:nvSpPr>
        <p:spPr>
          <a:xfrm rot="5400000" flipH="1">
            <a:off x="2114835" y="2760083"/>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35"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0176" y="4653336"/>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36" name="CuadroTexto 35"/>
          <p:cNvSpPr txBox="1"/>
          <p:nvPr/>
        </p:nvSpPr>
        <p:spPr>
          <a:xfrm>
            <a:off x="2855640" y="1620089"/>
            <a:ext cx="821059" cy="584775"/>
          </a:xfrm>
          <a:prstGeom prst="rect">
            <a:avLst/>
          </a:prstGeom>
          <a:noFill/>
        </p:spPr>
        <p:txBody>
          <a:bodyPr wrap="none" rtlCol="0">
            <a:spAutoFit/>
          </a:bodyPr>
          <a:lstStyle/>
          <a:p>
            <a:r>
              <a:rPr lang="es-ES" sz="3200" dirty="0" err="1">
                <a:latin typeface="Gabriola" panose="04040605051002020D02" pitchFamily="82" charset="0"/>
              </a:rPr>
              <a:t>D</a:t>
            </a:r>
            <a:r>
              <a:rPr lang="es-ES" sz="3200" baseline="-25000" dirty="0" err="1">
                <a:latin typeface="Gabriola" panose="04040605051002020D02" pitchFamily="82" charset="0"/>
              </a:rPr>
              <a:t>train</a:t>
            </a:r>
            <a:endParaRPr lang="es-ES" sz="3200" dirty="0">
              <a:latin typeface="Gabriola" panose="04040605051002020D02" pitchFamily="82" charset="0"/>
            </a:endParaRPr>
          </a:p>
        </p:txBody>
      </p:sp>
      <p:sp>
        <p:nvSpPr>
          <p:cNvPr id="37" name="CuadroTexto 36"/>
          <p:cNvSpPr txBox="1"/>
          <p:nvPr/>
        </p:nvSpPr>
        <p:spPr>
          <a:xfrm>
            <a:off x="2855640" y="5724545"/>
            <a:ext cx="702436" cy="584775"/>
          </a:xfrm>
          <a:prstGeom prst="rect">
            <a:avLst/>
          </a:prstGeom>
          <a:noFill/>
        </p:spPr>
        <p:txBody>
          <a:bodyPr wrap="none" rtlCol="0">
            <a:spAutoFit/>
          </a:bodyPr>
          <a:lstStyle/>
          <a:p>
            <a:r>
              <a:rPr lang="es-ES" sz="3200" dirty="0" err="1">
                <a:latin typeface="Gabriola" panose="04040605051002020D02" pitchFamily="82" charset="0"/>
              </a:rPr>
              <a:t>D</a:t>
            </a:r>
            <a:r>
              <a:rPr lang="es-ES" sz="3200" baseline="-25000" dirty="0" err="1">
                <a:latin typeface="Gabriola" panose="04040605051002020D02" pitchFamily="82" charset="0"/>
              </a:rPr>
              <a:t>test</a:t>
            </a:r>
            <a:endParaRPr lang="es-ES" sz="3200" dirty="0">
              <a:latin typeface="Gabriola" panose="04040605051002020D02" pitchFamily="82" charset="0"/>
            </a:endParaRPr>
          </a:p>
        </p:txBody>
      </p:sp>
      <p:sp>
        <p:nvSpPr>
          <p:cNvPr id="39" name="Flecha doblada 38"/>
          <p:cNvSpPr/>
          <p:nvPr/>
        </p:nvSpPr>
        <p:spPr>
          <a:xfrm rot="10800000">
            <a:off x="8904312" y="3171405"/>
            <a:ext cx="1258810" cy="977555"/>
          </a:xfrm>
          <a:prstGeom prst="bentArrow">
            <a:avLst>
              <a:gd name="adj1" fmla="val 28460"/>
              <a:gd name="adj2" fmla="val 14230"/>
              <a:gd name="adj3" fmla="val 50000"/>
              <a:gd name="adj4" fmla="val 43047"/>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0" name="Flecha doblada 39"/>
          <p:cNvSpPr/>
          <p:nvPr/>
        </p:nvSpPr>
        <p:spPr>
          <a:xfrm rot="16200000" flipH="1">
            <a:off x="7299411" y="2846065"/>
            <a:ext cx="1080000" cy="313791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1" name="CuadroTexto 40"/>
          <p:cNvSpPr txBox="1"/>
          <p:nvPr/>
        </p:nvSpPr>
        <p:spPr>
          <a:xfrm>
            <a:off x="10896883" y="1332057"/>
            <a:ext cx="527709"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a:latin typeface="Gabriola" panose="04040605051002020D02" pitchFamily="82" charset="0"/>
              </a:rPr>
              <a:t>E</a:t>
            </a:r>
            <a:r>
              <a:rPr lang="es-ES" sz="3200" baseline="-25000" dirty="0" err="1">
                <a:latin typeface="Gabriola" panose="04040605051002020D02" pitchFamily="82" charset="0"/>
              </a:rPr>
              <a:t>in</a:t>
            </a:r>
            <a:endParaRPr lang="es-ES" sz="3200" dirty="0">
              <a:latin typeface="Gabriola" panose="04040605051002020D02" pitchFamily="82" charset="0"/>
            </a:endParaRPr>
          </a:p>
        </p:txBody>
      </p:sp>
    </p:spTree>
    <p:extLst>
      <p:ext uri="{BB962C8B-B14F-4D97-AF65-F5344CB8AC3E}">
        <p14:creationId xmlns:p14="http://schemas.microsoft.com/office/powerpoint/2010/main" val="3276226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647"/>
          <a:stretch/>
        </p:blipFill>
        <p:spPr bwMode="auto">
          <a:xfrm>
            <a:off x="2505738" y="2191369"/>
            <a:ext cx="1541983" cy="5895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34" y="1615305"/>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554752" y="2335285"/>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53" y="1690046"/>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119336" y="2708920"/>
            <a:ext cx="2651688" cy="584775"/>
          </a:xfrm>
          <a:prstGeom prst="rect">
            <a:avLst/>
          </a:prstGeom>
          <a:noFill/>
        </p:spPr>
        <p:txBody>
          <a:bodyPr wrap="none" rtlCol="0">
            <a:spAutoFit/>
          </a:bodyPr>
          <a:lstStyle/>
          <a:p>
            <a:r>
              <a:rPr lang="es-ES" sz="3200" dirty="0">
                <a:latin typeface="Gabriola" panose="04040605051002020D02" pitchFamily="82" charset="0"/>
              </a:rPr>
              <a:t>D={(x</a:t>
            </a:r>
            <a:r>
              <a:rPr lang="es-ES" sz="3200" baseline="-25000" dirty="0">
                <a:latin typeface="Gabriola" panose="04040605051002020D02" pitchFamily="82" charset="0"/>
              </a:rPr>
              <a:t>1</a:t>
            </a:r>
            <a:r>
              <a:rPr lang="es-ES" sz="3200" dirty="0">
                <a:latin typeface="Gabriola" panose="04040605051002020D02" pitchFamily="82" charset="0"/>
              </a:rPr>
              <a:t>,y</a:t>
            </a:r>
            <a:r>
              <a:rPr lang="es-ES" sz="3200" baseline="-25000" dirty="0">
                <a:latin typeface="Gabriola" panose="04040605051002020D02" pitchFamily="82" charset="0"/>
              </a:rPr>
              <a:t>1</a:t>
            </a:r>
            <a:r>
              <a:rPr lang="es-ES" sz="3200" dirty="0">
                <a:latin typeface="Gabriola" panose="04040605051002020D02" pitchFamily="82" charset="0"/>
              </a:rPr>
              <a:t>),…,(</a:t>
            </a:r>
            <a:r>
              <a:rPr lang="es-ES" sz="3200" dirty="0" err="1">
                <a:latin typeface="Gabriola" panose="04040605051002020D02" pitchFamily="82" charset="0"/>
              </a:rPr>
              <a:t>x</a:t>
            </a:r>
            <a:r>
              <a:rPr lang="es-ES" sz="3200" baseline="-25000" dirty="0" err="1">
                <a:latin typeface="Gabriola" panose="04040605051002020D02" pitchFamily="82" charset="0"/>
              </a:rPr>
              <a:t>N</a:t>
            </a:r>
            <a:r>
              <a:rPr lang="es-ES" sz="3200" dirty="0" err="1">
                <a:latin typeface="Gabriola" panose="04040605051002020D02" pitchFamily="82" charset="0"/>
              </a:rPr>
              <a:t>,y</a:t>
            </a:r>
            <a:r>
              <a:rPr lang="es-ES" sz="3200" baseline="-25000" dirty="0" err="1">
                <a:latin typeface="Gabriola" panose="04040605051002020D02" pitchFamily="82" charset="0"/>
              </a:rPr>
              <a:t>N</a:t>
            </a:r>
            <a:r>
              <a:rPr lang="es-ES" sz="3200" dirty="0">
                <a:latin typeface="Gabriola" panose="04040605051002020D02" pitchFamily="82" charset="0"/>
              </a:rPr>
              <a:t>)}</a:t>
            </a:r>
          </a:p>
        </p:txBody>
      </p:sp>
      <p:sp>
        <p:nvSpPr>
          <p:cNvPr id="17" name="CuadroTexto 16"/>
          <p:cNvSpPr txBox="1"/>
          <p:nvPr/>
        </p:nvSpPr>
        <p:spPr>
          <a:xfrm>
            <a:off x="5926381" y="908720"/>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9" name="CuadroTexto 18"/>
          <p:cNvSpPr txBox="1"/>
          <p:nvPr/>
        </p:nvSpPr>
        <p:spPr>
          <a:xfrm>
            <a:off x="10630403" y="1877923"/>
            <a:ext cx="1111202" cy="830997"/>
          </a:xfrm>
          <a:prstGeom prst="rect">
            <a:avLst/>
          </a:prstGeom>
          <a:noFill/>
        </p:spPr>
        <p:txBody>
          <a:bodyPr wrap="none" rtlCol="0">
            <a:spAutoFit/>
          </a:bodyPr>
          <a:lstStyle/>
          <a:p>
            <a:r>
              <a:rPr lang="es-ES" sz="4800" dirty="0">
                <a:latin typeface="Gabriola" panose="04040605051002020D02" pitchFamily="82" charset="0"/>
              </a:rPr>
              <a:t>g </a:t>
            </a:r>
            <a:r>
              <a:rPr lang="es-ES" sz="4800" dirty="0">
                <a:latin typeface="Gabriola" panose="04040605051002020D02" pitchFamily="82" charset="0"/>
                <a:sym typeface="Symbol" panose="05050102010706020507" pitchFamily="18" charset="2"/>
              </a:rPr>
              <a:t></a:t>
            </a:r>
            <a:r>
              <a:rPr lang="es-ES" sz="4800" dirty="0">
                <a:latin typeface="Gabriola" panose="04040605051002020D02" pitchFamily="82" charset="0"/>
              </a:rPr>
              <a:t> f</a:t>
            </a: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a:t>Cómo funcionan (muchos) algoritmos de ML</a:t>
            </a:r>
          </a:p>
        </p:txBody>
      </p:sp>
      <p:pic>
        <p:nvPicPr>
          <p:cNvPr id="6146" name="Picture 2" descr="http://www.regalosecology.com/WebRoot/StoreES/Shops/ea6603/4E1F/8881/89CF/3CBE/152A/D94C/9B1C/4F58/Sales_de_bano_regalo.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6653" y="2731062"/>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220076" y="3016356"/>
            <a:ext cx="526106" cy="830997"/>
          </a:xfrm>
          <a:prstGeom prst="rect">
            <a:avLst/>
          </a:prstGeom>
          <a:noFill/>
        </p:spPr>
        <p:txBody>
          <a:bodyPr wrap="none" rtlCol="0">
            <a:spAutoFit/>
          </a:bodyPr>
          <a:lstStyle/>
          <a:p>
            <a:r>
              <a:rPr lang="es-ES" sz="4800" dirty="0">
                <a:latin typeface="Gabriola" panose="04040605051002020D02" pitchFamily="82" charset="0"/>
              </a:rPr>
              <a:t>H</a:t>
            </a:r>
          </a:p>
        </p:txBody>
      </p:sp>
      <p:sp>
        <p:nvSpPr>
          <p:cNvPr id="27" name="Flecha doblada 26"/>
          <p:cNvSpPr/>
          <p:nvPr/>
        </p:nvSpPr>
        <p:spPr>
          <a:xfrm rot="16200000" flipV="1">
            <a:off x="5451120" y="2760287"/>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28"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784" y="3340563"/>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4514" b="1271"/>
          <a:stretch/>
        </p:blipFill>
        <p:spPr bwMode="auto">
          <a:xfrm>
            <a:off x="2497134" y="5157192"/>
            <a:ext cx="1541983" cy="792088"/>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oblada 2"/>
          <p:cNvSpPr/>
          <p:nvPr/>
        </p:nvSpPr>
        <p:spPr>
          <a:xfrm rot="5400000">
            <a:off x="2114834" y="3579880"/>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Flecha doblada 29"/>
          <p:cNvSpPr/>
          <p:nvPr/>
        </p:nvSpPr>
        <p:spPr>
          <a:xfrm rot="5400000" flipH="1">
            <a:off x="2114835" y="2760083"/>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1" name="Flecha derecha 30"/>
          <p:cNvSpPr/>
          <p:nvPr/>
        </p:nvSpPr>
        <p:spPr>
          <a:xfrm>
            <a:off x="4223792" y="5229200"/>
            <a:ext cx="5400600"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35"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0176" y="4653336"/>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36" name="CuadroTexto 35"/>
          <p:cNvSpPr txBox="1"/>
          <p:nvPr/>
        </p:nvSpPr>
        <p:spPr>
          <a:xfrm>
            <a:off x="2855640" y="1620089"/>
            <a:ext cx="821059" cy="584775"/>
          </a:xfrm>
          <a:prstGeom prst="rect">
            <a:avLst/>
          </a:prstGeom>
          <a:noFill/>
        </p:spPr>
        <p:txBody>
          <a:bodyPr wrap="none" rtlCol="0">
            <a:spAutoFit/>
          </a:bodyPr>
          <a:lstStyle/>
          <a:p>
            <a:r>
              <a:rPr lang="es-ES" sz="3200" dirty="0" err="1">
                <a:latin typeface="Gabriola" panose="04040605051002020D02" pitchFamily="82" charset="0"/>
              </a:rPr>
              <a:t>D</a:t>
            </a:r>
            <a:r>
              <a:rPr lang="es-ES" sz="3200" baseline="-25000" dirty="0" err="1">
                <a:latin typeface="Gabriola" panose="04040605051002020D02" pitchFamily="82" charset="0"/>
              </a:rPr>
              <a:t>train</a:t>
            </a:r>
            <a:endParaRPr lang="es-ES" sz="3200" dirty="0">
              <a:latin typeface="Gabriola" panose="04040605051002020D02" pitchFamily="82" charset="0"/>
            </a:endParaRPr>
          </a:p>
        </p:txBody>
      </p:sp>
      <p:sp>
        <p:nvSpPr>
          <p:cNvPr id="37" name="CuadroTexto 36"/>
          <p:cNvSpPr txBox="1"/>
          <p:nvPr/>
        </p:nvSpPr>
        <p:spPr>
          <a:xfrm>
            <a:off x="2855640" y="5724545"/>
            <a:ext cx="702436" cy="584775"/>
          </a:xfrm>
          <a:prstGeom prst="rect">
            <a:avLst/>
          </a:prstGeom>
          <a:noFill/>
        </p:spPr>
        <p:txBody>
          <a:bodyPr wrap="none" rtlCol="0">
            <a:spAutoFit/>
          </a:bodyPr>
          <a:lstStyle/>
          <a:p>
            <a:r>
              <a:rPr lang="es-ES" sz="3200" dirty="0" err="1">
                <a:latin typeface="Gabriola" panose="04040605051002020D02" pitchFamily="82" charset="0"/>
              </a:rPr>
              <a:t>D</a:t>
            </a:r>
            <a:r>
              <a:rPr lang="es-ES" sz="3200" baseline="-25000" dirty="0" err="1">
                <a:latin typeface="Gabriola" panose="04040605051002020D02" pitchFamily="82" charset="0"/>
              </a:rPr>
              <a:t>test</a:t>
            </a:r>
            <a:endParaRPr lang="es-ES" sz="3200" dirty="0">
              <a:latin typeface="Gabriola" panose="04040605051002020D02" pitchFamily="82" charset="0"/>
            </a:endParaRPr>
          </a:p>
        </p:txBody>
      </p:sp>
      <p:sp>
        <p:nvSpPr>
          <p:cNvPr id="38" name="CuadroTexto 37"/>
          <p:cNvSpPr txBox="1"/>
          <p:nvPr/>
        </p:nvSpPr>
        <p:spPr>
          <a:xfrm>
            <a:off x="9768408" y="4974267"/>
            <a:ext cx="1765227" cy="830997"/>
          </a:xfrm>
          <a:prstGeom prst="rect">
            <a:avLst/>
          </a:prstGeom>
          <a:noFill/>
        </p:spPr>
        <p:txBody>
          <a:bodyPr wrap="none" rtlCol="0">
            <a:spAutoFit/>
          </a:bodyPr>
          <a:lstStyle/>
          <a:p>
            <a:r>
              <a:rPr lang="es-ES" sz="4800" dirty="0">
                <a:latin typeface="Gabriola" panose="04040605051002020D02" pitchFamily="82" charset="0"/>
              </a:rPr>
              <a:t>¿ g </a:t>
            </a:r>
            <a:r>
              <a:rPr lang="es-ES" sz="4800" dirty="0">
                <a:latin typeface="Gabriola" panose="04040605051002020D02" pitchFamily="82" charset="0"/>
                <a:sym typeface="Symbol" panose="05050102010706020507" pitchFamily="18" charset="2"/>
              </a:rPr>
              <a:t></a:t>
            </a:r>
            <a:r>
              <a:rPr lang="es-ES" sz="4800" dirty="0">
                <a:latin typeface="Gabriola" panose="04040605051002020D02" pitchFamily="82" charset="0"/>
              </a:rPr>
              <a:t> f ?</a:t>
            </a:r>
          </a:p>
        </p:txBody>
      </p:sp>
      <p:sp>
        <p:nvSpPr>
          <p:cNvPr id="39" name="Flecha doblada 38"/>
          <p:cNvSpPr/>
          <p:nvPr/>
        </p:nvSpPr>
        <p:spPr>
          <a:xfrm rot="10800000">
            <a:off x="8904312" y="3171405"/>
            <a:ext cx="1258810" cy="977555"/>
          </a:xfrm>
          <a:prstGeom prst="bentArrow">
            <a:avLst>
              <a:gd name="adj1" fmla="val 28460"/>
              <a:gd name="adj2" fmla="val 14230"/>
              <a:gd name="adj3" fmla="val 50000"/>
              <a:gd name="adj4" fmla="val 43047"/>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0" name="Flecha doblada 39"/>
          <p:cNvSpPr/>
          <p:nvPr/>
        </p:nvSpPr>
        <p:spPr>
          <a:xfrm rot="16200000" flipH="1">
            <a:off x="7299411" y="2846065"/>
            <a:ext cx="1080000" cy="313791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1" name="CuadroTexto 40"/>
          <p:cNvSpPr txBox="1"/>
          <p:nvPr/>
        </p:nvSpPr>
        <p:spPr>
          <a:xfrm>
            <a:off x="10896883" y="1332057"/>
            <a:ext cx="527709"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a:latin typeface="Gabriola" panose="04040605051002020D02" pitchFamily="82" charset="0"/>
              </a:rPr>
              <a:t>E</a:t>
            </a:r>
            <a:r>
              <a:rPr lang="es-ES" sz="3200" baseline="-25000" dirty="0" err="1">
                <a:latin typeface="Gabriola" panose="04040605051002020D02" pitchFamily="82" charset="0"/>
              </a:rPr>
              <a:t>in</a:t>
            </a:r>
            <a:endParaRPr lang="es-ES" sz="3200" dirty="0">
              <a:latin typeface="Gabriola" panose="04040605051002020D02" pitchFamily="82" charset="0"/>
            </a:endParaRPr>
          </a:p>
        </p:txBody>
      </p:sp>
      <p:sp>
        <p:nvSpPr>
          <p:cNvPr id="42" name="CuadroTexto 41"/>
          <p:cNvSpPr txBox="1"/>
          <p:nvPr/>
        </p:nvSpPr>
        <p:spPr>
          <a:xfrm>
            <a:off x="10416480" y="5868561"/>
            <a:ext cx="635110"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a:latin typeface="Gabriola" panose="04040605051002020D02" pitchFamily="82" charset="0"/>
              </a:rPr>
              <a:t>E</a:t>
            </a:r>
            <a:r>
              <a:rPr lang="es-ES" sz="3200" baseline="-25000" dirty="0" err="1">
                <a:latin typeface="Gabriola" panose="04040605051002020D02" pitchFamily="82" charset="0"/>
              </a:rPr>
              <a:t>out</a:t>
            </a:r>
            <a:endParaRPr lang="es-ES" sz="3200" dirty="0">
              <a:latin typeface="Gabriola" panose="04040605051002020D02" pitchFamily="82" charset="0"/>
            </a:endParaRPr>
          </a:p>
        </p:txBody>
      </p:sp>
    </p:spTree>
    <p:extLst>
      <p:ext uri="{BB962C8B-B14F-4D97-AF65-F5344CB8AC3E}">
        <p14:creationId xmlns:p14="http://schemas.microsoft.com/office/powerpoint/2010/main" val="83247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Temas a tratar</a:t>
            </a:r>
          </a:p>
        </p:txBody>
      </p:sp>
      <p:sp>
        <p:nvSpPr>
          <p:cNvPr id="3" name="Marcador de contenido 2"/>
          <p:cNvSpPr>
            <a:spLocks noGrp="1"/>
          </p:cNvSpPr>
          <p:nvPr>
            <p:ph idx="1"/>
          </p:nvPr>
        </p:nvSpPr>
        <p:spPr/>
        <p:txBody>
          <a:bodyPr>
            <a:normAutofit fontScale="77500" lnSpcReduction="20000"/>
          </a:bodyPr>
          <a:lstStyle/>
          <a:p>
            <a:r>
              <a:rPr lang="es-ES" dirty="0"/>
              <a:t>Contexto: ML en IA</a:t>
            </a:r>
          </a:p>
          <a:p>
            <a:pPr lvl="1"/>
            <a:r>
              <a:rPr lang="es-ES" dirty="0"/>
              <a:t>Orígenes de IA</a:t>
            </a:r>
          </a:p>
          <a:p>
            <a:pPr lvl="1"/>
            <a:r>
              <a:rPr lang="es-ES" dirty="0"/>
              <a:t>Pasado, presente y futuro</a:t>
            </a:r>
          </a:p>
          <a:p>
            <a:r>
              <a:rPr lang="es-ES" dirty="0"/>
              <a:t>Qué es ML?</a:t>
            </a:r>
          </a:p>
          <a:p>
            <a:r>
              <a:rPr lang="es-ES" dirty="0"/>
              <a:t>ML como principal representante de la IA actual y futura.</a:t>
            </a:r>
          </a:p>
          <a:p>
            <a:r>
              <a:rPr lang="es-ES" dirty="0"/>
              <a:t>ML como sistema potenciado de análisis de datos y su relación con la estadística, pero con énfasis en la creación de modelos computacionales. </a:t>
            </a:r>
          </a:p>
          <a:p>
            <a:r>
              <a:rPr lang="es-ES" dirty="0"/>
              <a:t>Aprendizaje Supervisado / No Supervisado… y otras clasificaciones</a:t>
            </a:r>
          </a:p>
          <a:p>
            <a:r>
              <a:rPr lang="es-ES" dirty="0"/>
              <a:t>ML como problema de Optimización. Errores, entrenamiento, test, validación, sobreajuste, </a:t>
            </a:r>
            <a:r>
              <a:rPr lang="es-ES" dirty="0" err="1"/>
              <a:t>Bias</a:t>
            </a:r>
            <a:r>
              <a:rPr lang="es-ES" dirty="0"/>
              <a:t>,… </a:t>
            </a:r>
          </a:p>
          <a:p>
            <a:r>
              <a:rPr lang="es-ES" dirty="0"/>
              <a:t>Diferenciar: ML, </a:t>
            </a:r>
            <a:r>
              <a:rPr lang="es-ES" dirty="0" err="1"/>
              <a:t>DataScience</a:t>
            </a:r>
            <a:r>
              <a:rPr lang="es-ES" dirty="0"/>
              <a:t> y </a:t>
            </a:r>
            <a:r>
              <a:rPr lang="es-ES" dirty="0" err="1"/>
              <a:t>DataMining</a:t>
            </a:r>
            <a:r>
              <a:rPr lang="es-ES" dirty="0"/>
              <a:t>.</a:t>
            </a:r>
          </a:p>
          <a:p>
            <a:r>
              <a:rPr lang="es-ES" dirty="0"/>
              <a:t>ML aplicado a Sistemas Complejos</a:t>
            </a:r>
          </a:p>
        </p:txBody>
      </p:sp>
    </p:spTree>
    <p:extLst>
      <p:ext uri="{BB962C8B-B14F-4D97-AF65-F5344CB8AC3E}">
        <p14:creationId xmlns:p14="http://schemas.microsoft.com/office/powerpoint/2010/main" val="3022971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Sobreajuste</a:t>
            </a:r>
          </a:p>
        </p:txBody>
      </p:sp>
      <p:sp>
        <p:nvSpPr>
          <p:cNvPr id="3" name="Marcador de contenido 2"/>
          <p:cNvSpPr>
            <a:spLocks noGrp="1"/>
          </p:cNvSpPr>
          <p:nvPr>
            <p:ph idx="1"/>
          </p:nvPr>
        </p:nvSpPr>
        <p:spPr>
          <a:xfrm>
            <a:off x="609600" y="1600201"/>
            <a:ext cx="10972800" cy="3340967"/>
          </a:xfrm>
        </p:spPr>
        <p:txBody>
          <a:bodyPr/>
          <a:lstStyle/>
          <a:p>
            <a:r>
              <a:rPr lang="es-ES" dirty="0"/>
              <a:t>Si todo consiste en entrenar… ¿Cuándo más se entrene el sistema mejor?</a:t>
            </a:r>
          </a:p>
          <a:p>
            <a:r>
              <a:rPr lang="es-ES" dirty="0"/>
              <a:t>El problema del </a:t>
            </a:r>
            <a:r>
              <a:rPr lang="es-ES" b="1" dirty="0" err="1"/>
              <a:t>Overfitting</a:t>
            </a:r>
            <a:r>
              <a:rPr lang="es-ES" dirty="0"/>
              <a:t>:</a:t>
            </a:r>
          </a:p>
          <a:p>
            <a:pPr lvl="1"/>
            <a:r>
              <a:rPr lang="es-ES" dirty="0"/>
              <a:t>Exceso de detalles en los datos de entrenamiento</a:t>
            </a:r>
          </a:p>
          <a:p>
            <a:pPr lvl="1"/>
            <a:r>
              <a:rPr lang="es-ES" dirty="0"/>
              <a:t>… que puede ser ruido</a:t>
            </a:r>
          </a:p>
          <a:p>
            <a:pPr lvl="1"/>
            <a:r>
              <a:rPr lang="es-ES" dirty="0"/>
              <a:t>Baja capacidad para generalizar</a:t>
            </a:r>
          </a:p>
        </p:txBody>
      </p:sp>
      <p:pic>
        <p:nvPicPr>
          <p:cNvPr id="7176" name="Picture 8" descr="http://i.stack.imgur.com/0NbO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414" y="4797152"/>
            <a:ext cx="742196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144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Clasificación de ML</a:t>
            </a:r>
          </a:p>
        </p:txBody>
      </p:sp>
      <p:sp>
        <p:nvSpPr>
          <p:cNvPr id="3" name="Marcador de contenido 2"/>
          <p:cNvSpPr>
            <a:spLocks noGrp="1"/>
          </p:cNvSpPr>
          <p:nvPr>
            <p:ph idx="1"/>
          </p:nvPr>
        </p:nvSpPr>
        <p:spPr>
          <a:xfrm>
            <a:off x="609600" y="1600201"/>
            <a:ext cx="7142584" cy="4525963"/>
          </a:xfrm>
        </p:spPr>
        <p:txBody>
          <a:bodyPr/>
          <a:lstStyle/>
          <a:p>
            <a:pPr marL="0" indent="0">
              <a:buNone/>
            </a:pPr>
            <a:r>
              <a:rPr lang="es-ES" dirty="0"/>
              <a:t>Por tipo de objeto a predecir:</a:t>
            </a:r>
          </a:p>
          <a:p>
            <a:r>
              <a:rPr lang="es-ES" b="1" dirty="0"/>
              <a:t>Regresión</a:t>
            </a:r>
            <a:r>
              <a:rPr lang="es-ES" dirty="0"/>
              <a:t>: Predecir un valor real</a:t>
            </a:r>
          </a:p>
          <a:p>
            <a:r>
              <a:rPr lang="es-ES" b="1" dirty="0"/>
              <a:t>Clasificación</a:t>
            </a:r>
            <a:r>
              <a:rPr lang="es-ES" dirty="0"/>
              <a:t>: Predecir la clasificación sobre un conjunto de clases prefijadas</a:t>
            </a:r>
          </a:p>
          <a:p>
            <a:r>
              <a:rPr lang="es-ES" b="1" dirty="0"/>
              <a:t>Ranking</a:t>
            </a:r>
            <a:r>
              <a:rPr lang="es-ES" dirty="0"/>
              <a:t>: Predecir el orden óptimo de un conjunto de objetos según un orden de relevancia prefijado</a:t>
            </a:r>
          </a:p>
        </p:txBody>
      </p:sp>
      <p:pic>
        <p:nvPicPr>
          <p:cNvPr id="7170" name="Picture 2" descr="https://cesartroyasherdek.files.wordpress.com/2016/02/2000px-isotonic_regression-svg.png?w=400&amp;h=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376" y="507095"/>
            <a:ext cx="2412033" cy="18210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ecured.cu/images/thumb/c/ce/ClasifSupervisada.JPG/260px-ClasifSupervisad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4232" y="2420888"/>
            <a:ext cx="247650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cdn.shopify.com/s/files/1/0229/0839/files/2_126d2490-0f95-4ecd-bfa0-31260ebbe219.jpg?22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7265" y="4278264"/>
            <a:ext cx="2127925"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87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Clasificación de ML</a:t>
            </a:r>
          </a:p>
        </p:txBody>
      </p:sp>
      <p:sp>
        <p:nvSpPr>
          <p:cNvPr id="3" name="Marcador de contenido 2"/>
          <p:cNvSpPr>
            <a:spLocks noGrp="1"/>
          </p:cNvSpPr>
          <p:nvPr>
            <p:ph idx="1"/>
          </p:nvPr>
        </p:nvSpPr>
        <p:spPr>
          <a:xfrm>
            <a:off x="609600" y="1600201"/>
            <a:ext cx="6782544" cy="4997151"/>
          </a:xfrm>
        </p:spPr>
        <p:txBody>
          <a:bodyPr>
            <a:normAutofit/>
          </a:bodyPr>
          <a:lstStyle/>
          <a:p>
            <a:pPr marL="0" indent="0">
              <a:buNone/>
            </a:pPr>
            <a:r>
              <a:rPr lang="es-ES" dirty="0"/>
              <a:t>Por cómo se usan los ejemplos:</a:t>
            </a:r>
          </a:p>
          <a:p>
            <a:r>
              <a:rPr lang="es-ES" b="1" dirty="0"/>
              <a:t>Supervisado</a:t>
            </a:r>
            <a:r>
              <a:rPr lang="es-ES" dirty="0"/>
              <a:t>: se conoce el valor esperado de los ejemplos (</a:t>
            </a:r>
            <a:r>
              <a:rPr lang="es-ES" b="1" dirty="0"/>
              <a:t>ejemplos etiquetados</a:t>
            </a:r>
            <a:r>
              <a:rPr lang="es-ES" dirty="0"/>
              <a:t>)</a:t>
            </a:r>
          </a:p>
          <a:p>
            <a:r>
              <a:rPr lang="es-ES" b="1" dirty="0"/>
              <a:t>No supervisado:</a:t>
            </a:r>
            <a:r>
              <a:rPr lang="es-ES" dirty="0"/>
              <a:t> solo se tiene información de los datos de entrada, no de la salida esperada</a:t>
            </a:r>
          </a:p>
          <a:p>
            <a:r>
              <a:rPr lang="es-ES" b="1" dirty="0" err="1"/>
              <a:t>Semisupervisado</a:t>
            </a:r>
            <a:r>
              <a:rPr lang="es-ES" dirty="0"/>
              <a:t>: Una mezcla</a:t>
            </a:r>
          </a:p>
          <a:p>
            <a:r>
              <a:rPr lang="es-ES" dirty="0"/>
              <a:t>…</a:t>
            </a:r>
          </a:p>
        </p:txBody>
      </p:sp>
      <p:pic>
        <p:nvPicPr>
          <p:cNvPr id="14338" name="Picture 2" descr="http://bioinformatics.oxfordjournals.org/content/24/6/783/F1.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0144" y="1628800"/>
            <a:ext cx="5181920"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52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67408" y="4758243"/>
            <a:ext cx="2666756" cy="1200329"/>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s-ES" sz="2400" dirty="0"/>
              <a:t>Resultados Robustos</a:t>
            </a:r>
          </a:p>
          <a:p>
            <a:r>
              <a:rPr lang="es-ES" sz="2400" dirty="0"/>
              <a:t>No Automatizable</a:t>
            </a:r>
          </a:p>
          <a:p>
            <a:r>
              <a:rPr lang="es-ES" sz="2400" dirty="0"/>
              <a:t>Basado en Modelos</a:t>
            </a:r>
          </a:p>
        </p:txBody>
      </p:sp>
      <p:sp>
        <p:nvSpPr>
          <p:cNvPr id="4" name="CuadroTexto 3"/>
          <p:cNvSpPr txBox="1"/>
          <p:nvPr/>
        </p:nvSpPr>
        <p:spPr>
          <a:xfrm>
            <a:off x="8773356" y="4758243"/>
            <a:ext cx="2867260" cy="120032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s-ES" sz="2400" dirty="0"/>
              <a:t>Guiado por Dominio</a:t>
            </a:r>
          </a:p>
          <a:p>
            <a:r>
              <a:rPr lang="es-ES" sz="2400" dirty="0"/>
              <a:t>No Automatizable</a:t>
            </a:r>
          </a:p>
          <a:p>
            <a:r>
              <a:rPr lang="es-ES" sz="2400" dirty="0"/>
              <a:t>Foco en grandes datos</a:t>
            </a:r>
          </a:p>
        </p:txBody>
      </p:sp>
      <p:sp>
        <p:nvSpPr>
          <p:cNvPr id="3" name="CuadroTexto 2"/>
          <p:cNvSpPr txBox="1"/>
          <p:nvPr/>
        </p:nvSpPr>
        <p:spPr>
          <a:xfrm>
            <a:off x="7320136" y="705041"/>
            <a:ext cx="2948243"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2400" dirty="0"/>
              <a:t>Familias de Algoritmos</a:t>
            </a:r>
          </a:p>
          <a:p>
            <a:r>
              <a:rPr lang="es-ES" sz="2400" dirty="0"/>
              <a:t>Automatizable</a:t>
            </a:r>
          </a:p>
        </p:txBody>
      </p:sp>
      <p:graphicFrame>
        <p:nvGraphicFramePr>
          <p:cNvPr id="2" name="Diagrama 1"/>
          <p:cNvGraphicFramePr/>
          <p:nvPr>
            <p:extLst>
              <p:ext uri="{D42A27DB-BD31-4B8C-83A1-F6EECF244321}">
                <p14:modId xmlns:p14="http://schemas.microsoft.com/office/powerpoint/2010/main" val="196651877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cdn4.dibujos.net/dibujos/pintar/robot-alto-colorear.jpg"/>
          <p:cNvPicPr>
            <a:picLocks noChangeAspect="1" noChangeArrowheads="1"/>
          </p:cNvPicPr>
          <p:nvPr/>
        </p:nvPicPr>
        <p:blipFill>
          <a:blip r:embed="rId7"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5591944" y="806266"/>
            <a:ext cx="1080120" cy="8460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ncertaindecisions.com/wp-content/uploads/2015/09/cropped-icon1.png"/>
          <p:cNvPicPr>
            <a:picLocks noChangeAspect="1" noChangeArrowheads="1"/>
          </p:cNvPicPr>
          <p:nvPr/>
        </p:nvPicPr>
        <p:blipFill>
          <a:blip r:embed="rId8"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4336662" y="4848379"/>
            <a:ext cx="1197645" cy="11976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nimbix.net/wp-content/uploads/2014/05/DataMining_icon.png"/>
          <p:cNvPicPr>
            <a:picLocks noChangeAspect="1" noChangeArrowheads="1"/>
          </p:cNvPicPr>
          <p:nvPr/>
        </p:nvPicPr>
        <p:blipFill>
          <a:blip r:embed="rId9">
            <a:biLevel thresh="75000"/>
            <a:extLst>
              <a:ext uri="{28A0092B-C50C-407E-A947-70E740481C1C}">
                <a14:useLocalDpi xmlns:a14="http://schemas.microsoft.com/office/drawing/2010/main" val="0"/>
              </a:ext>
            </a:extLst>
          </a:blip>
          <a:srcRect/>
          <a:stretch>
            <a:fillRect/>
          </a:stretch>
        </p:blipFill>
        <p:spPr bwMode="auto">
          <a:xfrm>
            <a:off x="6645393" y="5046697"/>
            <a:ext cx="1475929" cy="80100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p:cNvSpPr txBox="1">
            <a:spLocks/>
          </p:cNvSpPr>
          <p:nvPr/>
        </p:nvSpPr>
        <p:spPr>
          <a:xfrm>
            <a:off x="609600" y="274638"/>
            <a:ext cx="2824564" cy="149817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a:t>Relaciones ML-SL-DM</a:t>
            </a:r>
          </a:p>
        </p:txBody>
      </p:sp>
    </p:spTree>
    <p:extLst>
      <p:ext uri="{BB962C8B-B14F-4D97-AF65-F5344CB8AC3E}">
        <p14:creationId xmlns:p14="http://schemas.microsoft.com/office/powerpoint/2010/main" val="1030193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ML aplicado al análisis de la complejidad</a:t>
            </a:r>
          </a:p>
        </p:txBody>
      </p:sp>
      <p:sp>
        <p:nvSpPr>
          <p:cNvPr id="3" name="Marcador de contenido 2"/>
          <p:cNvSpPr>
            <a:spLocks noGrp="1"/>
          </p:cNvSpPr>
          <p:nvPr>
            <p:ph idx="1"/>
          </p:nvPr>
        </p:nvSpPr>
        <p:spPr>
          <a:xfrm>
            <a:off x="609600" y="1600201"/>
            <a:ext cx="10972800" cy="4925143"/>
          </a:xfrm>
        </p:spPr>
        <p:txBody>
          <a:bodyPr>
            <a:normAutofit/>
          </a:bodyPr>
          <a:lstStyle/>
          <a:p>
            <a:r>
              <a:rPr lang="es-ES" dirty="0"/>
              <a:t>ML como sistema potenciado de análisis de datos, con énfasis en la creación de modelos computacionales.</a:t>
            </a:r>
          </a:p>
          <a:p>
            <a:r>
              <a:rPr lang="es-ES" dirty="0"/>
              <a:t>Búsqueda de patrones allí donde otros resultan insuficientes.</a:t>
            </a:r>
          </a:p>
          <a:p>
            <a:r>
              <a:rPr lang="es-ES" dirty="0"/>
              <a:t>Mayor libertad para el término </a:t>
            </a:r>
            <a:r>
              <a:rPr lang="es-ES" b="1" dirty="0"/>
              <a:t>modelo</a:t>
            </a:r>
            <a:r>
              <a:rPr lang="es-ES" dirty="0"/>
              <a:t>, más cercano a las necesidades dinámicas de los fenómenos complejos.</a:t>
            </a:r>
          </a:p>
          <a:p>
            <a:r>
              <a:rPr lang="es-ES" b="1" dirty="0" err="1"/>
              <a:t>MetaLearning</a:t>
            </a:r>
            <a:r>
              <a:rPr lang="es-ES" dirty="0"/>
              <a:t>: Búsqueda de estructuras (patrones) </a:t>
            </a:r>
            <a:br>
              <a:rPr lang="es-ES" dirty="0"/>
            </a:br>
            <a:r>
              <a:rPr lang="es-ES" dirty="0"/>
              <a:t>comunes a muchos sistemas.</a:t>
            </a:r>
          </a:p>
          <a:p>
            <a:r>
              <a:rPr lang="es-ES" dirty="0"/>
              <a:t>Influencia de las características del sistema en el </a:t>
            </a:r>
            <a:br>
              <a:rPr lang="es-ES" dirty="0"/>
            </a:br>
            <a:r>
              <a:rPr lang="es-ES" dirty="0"/>
              <a:t>fenómeno de </a:t>
            </a:r>
            <a:r>
              <a:rPr lang="es-ES" b="1" dirty="0"/>
              <a:t>emergencia</a:t>
            </a:r>
            <a:r>
              <a:rPr lang="es-ES" dirty="0"/>
              <a:t>.</a:t>
            </a:r>
          </a:p>
        </p:txBody>
      </p:sp>
      <p:pic>
        <p:nvPicPr>
          <p:cNvPr id="1026" name="Picture 2" descr="https://www.ufrgs.br/tri2015/wp-content/uploads/2014/12/tri_logo-300x2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3697068"/>
            <a:ext cx="3577580" cy="3136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67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Machine </a:t>
            </a:r>
            <a:r>
              <a:rPr lang="es-ES" dirty="0" err="1"/>
              <a:t>Learning</a:t>
            </a:r>
            <a:endParaRPr lang="es-ES" dirty="0"/>
          </a:p>
        </p:txBody>
      </p:sp>
      <p:sp>
        <p:nvSpPr>
          <p:cNvPr id="3" name="Marcador de contenido 2"/>
          <p:cNvSpPr>
            <a:spLocks noGrp="1"/>
          </p:cNvSpPr>
          <p:nvPr>
            <p:ph idx="1"/>
          </p:nvPr>
        </p:nvSpPr>
        <p:spPr>
          <a:xfrm>
            <a:off x="609600" y="1417639"/>
            <a:ext cx="10972800" cy="2587426"/>
          </a:xfrm>
        </p:spPr>
        <p:txBody>
          <a:bodyPr>
            <a:normAutofit lnSpcReduction="10000"/>
          </a:bodyPr>
          <a:lstStyle/>
          <a:p>
            <a:r>
              <a:rPr lang="es-ES" dirty="0"/>
              <a:t>En español: </a:t>
            </a:r>
            <a:r>
              <a:rPr lang="es-ES" b="1" dirty="0"/>
              <a:t>Aprendizaje Automático </a:t>
            </a:r>
            <a:r>
              <a:rPr lang="es-ES" dirty="0"/>
              <a:t>(</a:t>
            </a:r>
            <a:r>
              <a:rPr lang="es-ES" b="1" dirty="0"/>
              <a:t>Aprendizaje de Máquina</a:t>
            </a:r>
            <a:r>
              <a:rPr lang="es-ES" dirty="0"/>
              <a:t>)</a:t>
            </a:r>
          </a:p>
          <a:p>
            <a:r>
              <a:rPr lang="es-ES" dirty="0"/>
              <a:t>Rama de la </a:t>
            </a:r>
            <a:r>
              <a:rPr lang="es-ES" b="1" dirty="0"/>
              <a:t>Inteligencia Artificial</a:t>
            </a:r>
            <a:r>
              <a:rPr lang="es-ES" dirty="0"/>
              <a:t> cuyo objetivo es conseguir que las computadoras aprendan</a:t>
            </a:r>
          </a:p>
          <a:p>
            <a:r>
              <a:rPr lang="es-ES" dirty="0"/>
              <a:t>Concretamente, proceso de </a:t>
            </a:r>
            <a:r>
              <a:rPr lang="es-ES" b="1" dirty="0"/>
              <a:t>inducción del conocimiento</a:t>
            </a:r>
            <a:r>
              <a:rPr lang="es-ES" dirty="0"/>
              <a:t>: </a:t>
            </a:r>
          </a:p>
        </p:txBody>
      </p:sp>
      <p:sp>
        <p:nvSpPr>
          <p:cNvPr id="4" name="CuadroTexto 3"/>
          <p:cNvSpPr txBox="1"/>
          <p:nvPr/>
        </p:nvSpPr>
        <p:spPr>
          <a:xfrm>
            <a:off x="1055440" y="4226312"/>
            <a:ext cx="10225136" cy="1938992"/>
          </a:xfrm>
          <a:prstGeom prst="rect">
            <a:avLst/>
          </a:prstGeom>
          <a:solidFill>
            <a:schemeClr val="accent2"/>
          </a:solidFill>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ES" sz="4000" i="1" dirty="0">
                <a:solidFill>
                  <a:schemeClr val="bg1"/>
                </a:solidFill>
              </a:rPr>
              <a:t>Crear algoritmos capaces de generalizar comportamientos y reconocer patrones a partir de una información suministrada como ejemplos</a:t>
            </a:r>
            <a:endParaRPr lang="es-ES" sz="4000" dirty="0">
              <a:solidFill>
                <a:schemeClr val="bg1"/>
              </a:solidFill>
            </a:endParaRPr>
          </a:p>
        </p:txBody>
      </p:sp>
    </p:spTree>
    <p:extLst>
      <p:ext uri="{BB962C8B-B14F-4D97-AF65-F5344CB8AC3E}">
        <p14:creationId xmlns:p14="http://schemas.microsoft.com/office/powerpoint/2010/main" val="184071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entendemos por aprender</a:t>
            </a:r>
          </a:p>
        </p:txBody>
      </p:sp>
      <p:sp>
        <p:nvSpPr>
          <p:cNvPr id="3" name="Marcador de contenido 2"/>
          <p:cNvSpPr>
            <a:spLocks noGrp="1"/>
          </p:cNvSpPr>
          <p:nvPr>
            <p:ph idx="1"/>
          </p:nvPr>
        </p:nvSpPr>
        <p:spPr>
          <a:xfrm>
            <a:off x="609600" y="1600201"/>
            <a:ext cx="10972800" cy="1396751"/>
          </a:xfrm>
        </p:spPr>
        <p:txBody>
          <a:bodyPr/>
          <a:lstStyle/>
          <a:p>
            <a:r>
              <a:rPr lang="es-ES" dirty="0"/>
              <a:t>Profundas implicaciones filosóficas…</a:t>
            </a:r>
          </a:p>
          <a:p>
            <a:r>
              <a:rPr lang="es-ES" dirty="0"/>
              <a:t>En nuestro contexto:</a:t>
            </a:r>
          </a:p>
        </p:txBody>
      </p:sp>
      <p:sp>
        <p:nvSpPr>
          <p:cNvPr id="4" name="CuadroTexto 3"/>
          <p:cNvSpPr txBox="1"/>
          <p:nvPr/>
        </p:nvSpPr>
        <p:spPr>
          <a:xfrm>
            <a:off x="4930081" y="2965008"/>
            <a:ext cx="6782543" cy="3416320"/>
          </a:xfrm>
          <a:prstGeom prst="rect">
            <a:avLst/>
          </a:prstGeom>
          <a:solidFill>
            <a:schemeClr val="accent2"/>
          </a:solidFill>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ES" sz="3600" i="1" dirty="0">
                <a:solidFill>
                  <a:schemeClr val="bg1"/>
                </a:solidFill>
              </a:rPr>
              <a:t>Proceso a través del cual se adquieren o modifican habilidades, destrezas, conocimientos, conductas o valores como resultado del estudio, la experiencia, la instrucción, el razonamiento y la observación</a:t>
            </a:r>
            <a:endParaRPr lang="es-ES" sz="3600" dirty="0">
              <a:solidFill>
                <a:schemeClr val="bg1"/>
              </a:solidFill>
            </a:endParaRPr>
          </a:p>
        </p:txBody>
      </p:sp>
      <p:pic>
        <p:nvPicPr>
          <p:cNvPr id="3074" name="Picture 2" descr="https://ztfnews.files.wordpress.com/2014/09/perro-de-pavlov-2-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04" y="2924944"/>
            <a:ext cx="4491969"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70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Machine </a:t>
            </a:r>
            <a:r>
              <a:rPr lang="es-ES" dirty="0" err="1"/>
              <a:t>Learning</a:t>
            </a:r>
            <a:endParaRPr lang="es-ES" dirty="0"/>
          </a:p>
        </p:txBody>
      </p:sp>
      <p:sp>
        <p:nvSpPr>
          <p:cNvPr id="3" name="Marcador de contenido 2"/>
          <p:cNvSpPr>
            <a:spLocks noGrp="1"/>
          </p:cNvSpPr>
          <p:nvPr>
            <p:ph idx="1"/>
          </p:nvPr>
        </p:nvSpPr>
        <p:spPr>
          <a:xfrm>
            <a:off x="335360" y="1235892"/>
            <a:ext cx="10972800" cy="5217444"/>
          </a:xfrm>
        </p:spPr>
        <p:txBody>
          <a:bodyPr>
            <a:normAutofit lnSpcReduction="10000"/>
          </a:bodyPr>
          <a:lstStyle/>
          <a:p>
            <a:r>
              <a:rPr lang="es-ES" dirty="0"/>
              <a:t>Intentar extraer conocimiento sobre algunas propiedades no observadas de un fenómeno basándose en las propiedades que sí han sido observadas en él</a:t>
            </a:r>
          </a:p>
          <a:p>
            <a:r>
              <a:rPr lang="es-ES" dirty="0"/>
              <a:t>… o incluso de propiedades observadas en otros fenómenos similares</a:t>
            </a:r>
          </a:p>
          <a:p>
            <a:r>
              <a:rPr lang="es-ES" dirty="0"/>
              <a:t>En otras palabras: </a:t>
            </a:r>
            <a:r>
              <a:rPr lang="es-ES" b="1" dirty="0"/>
              <a:t>predecir </a:t>
            </a:r>
            <a:r>
              <a:rPr lang="es-ES" dirty="0"/>
              <a:t>comportamiento futuro a partir de lo que ha ocurrido en el pasado</a:t>
            </a:r>
          </a:p>
          <a:p>
            <a:r>
              <a:rPr lang="es-ES" dirty="0"/>
              <a:t>Ejemplo: Predecir si un determinado producto le va a gustar a un</a:t>
            </a:r>
            <a:br>
              <a:rPr lang="es-ES" dirty="0"/>
            </a:br>
            <a:r>
              <a:rPr lang="es-ES" dirty="0"/>
              <a:t>cliente basándonos en las valoraciones que ese mismo cliente </a:t>
            </a:r>
            <a:br>
              <a:rPr lang="es-ES" dirty="0"/>
            </a:br>
            <a:r>
              <a:rPr lang="es-ES" dirty="0"/>
              <a:t>ha hecho de otros productos que sí ha probado, y de </a:t>
            </a:r>
            <a:br>
              <a:rPr lang="es-ES" dirty="0"/>
            </a:br>
            <a:r>
              <a:rPr lang="es-ES" dirty="0"/>
              <a:t>valoraciones de otros clientes </a:t>
            </a:r>
            <a:r>
              <a:rPr lang="es-ES" b="1" dirty="0"/>
              <a:t>similares</a:t>
            </a:r>
            <a:r>
              <a:rPr lang="es-ES" dirty="0"/>
              <a:t> a él.</a:t>
            </a:r>
          </a:p>
        </p:txBody>
      </p:sp>
    </p:spTree>
    <p:extLst>
      <p:ext uri="{BB962C8B-B14F-4D97-AF65-F5344CB8AC3E}">
        <p14:creationId xmlns:p14="http://schemas.microsoft.com/office/powerpoint/2010/main" val="425587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Machine </a:t>
            </a:r>
            <a:r>
              <a:rPr lang="es-ES" dirty="0" err="1"/>
              <a:t>Learning</a:t>
            </a:r>
            <a:endParaRPr lang="es-ES" dirty="0"/>
          </a:p>
        </p:txBody>
      </p:sp>
      <p:sp>
        <p:nvSpPr>
          <p:cNvPr id="3" name="Marcador de contenido 2"/>
          <p:cNvSpPr>
            <a:spLocks noGrp="1"/>
          </p:cNvSpPr>
          <p:nvPr>
            <p:ph idx="1"/>
          </p:nvPr>
        </p:nvSpPr>
        <p:spPr>
          <a:xfrm>
            <a:off x="609600" y="1235892"/>
            <a:ext cx="10972800" cy="5145436"/>
          </a:xfrm>
        </p:spPr>
        <p:txBody>
          <a:bodyPr>
            <a:normAutofit/>
          </a:bodyPr>
          <a:lstStyle/>
          <a:p>
            <a:pPr marL="0" indent="0">
              <a:buNone/>
            </a:pPr>
            <a:r>
              <a:rPr lang="es-ES" dirty="0"/>
              <a:t>Arquetipos de la IA (</a:t>
            </a:r>
            <a:r>
              <a:rPr lang="es-ES" dirty="0" err="1"/>
              <a:t>Beau</a:t>
            </a:r>
            <a:r>
              <a:rPr lang="es-ES" dirty="0"/>
              <a:t> </a:t>
            </a:r>
            <a:r>
              <a:rPr lang="es-ES" dirty="0" err="1"/>
              <a:t>Cronin</a:t>
            </a:r>
            <a:r>
              <a:rPr lang="es-ES" dirty="0"/>
              <a:t>, </a:t>
            </a:r>
            <a:r>
              <a:rPr lang="es-ES" i="1" dirty="0" err="1"/>
              <a:t>AI's</a:t>
            </a:r>
            <a:r>
              <a:rPr lang="es-ES" i="1" dirty="0"/>
              <a:t> </a:t>
            </a:r>
            <a:r>
              <a:rPr lang="es-ES" i="1" dirty="0" err="1"/>
              <a:t>dueling</a:t>
            </a:r>
            <a:r>
              <a:rPr lang="es-ES" i="1" dirty="0"/>
              <a:t> </a:t>
            </a:r>
            <a:r>
              <a:rPr lang="es-ES" i="1" dirty="0" err="1"/>
              <a:t>definitions</a:t>
            </a:r>
            <a:r>
              <a:rPr lang="es-ES" dirty="0"/>
              <a:t>):</a:t>
            </a:r>
          </a:p>
          <a:p>
            <a:pPr marL="971550" lvl="1" indent="-514350">
              <a:buFont typeface="+mj-lt"/>
              <a:buAutoNum type="arabicPeriod"/>
            </a:pPr>
            <a:r>
              <a:rPr lang="es-ES" dirty="0"/>
              <a:t>IA como </a:t>
            </a:r>
            <a:r>
              <a:rPr lang="es-ES" b="1" dirty="0"/>
              <a:t>interlocutor</a:t>
            </a:r>
          </a:p>
          <a:p>
            <a:pPr marL="971550" lvl="1" indent="-514350">
              <a:buFont typeface="+mj-lt"/>
              <a:buAutoNum type="arabicPeriod"/>
            </a:pPr>
            <a:r>
              <a:rPr lang="es-ES" dirty="0"/>
              <a:t>IA como </a:t>
            </a:r>
            <a:r>
              <a:rPr lang="es-ES" b="1" dirty="0"/>
              <a:t>androide</a:t>
            </a:r>
          </a:p>
          <a:p>
            <a:pPr marL="971550" lvl="1" indent="-514350">
              <a:buFont typeface="+mj-lt"/>
              <a:buAutoNum type="arabicPeriod"/>
            </a:pPr>
            <a:r>
              <a:rPr lang="es-ES" dirty="0"/>
              <a:t>IA como </a:t>
            </a:r>
            <a:r>
              <a:rPr lang="es-ES" b="1" dirty="0"/>
              <a:t>razonador y </a:t>
            </a:r>
            <a:r>
              <a:rPr lang="es-ES" b="1" dirty="0" err="1"/>
              <a:t>resolvedor</a:t>
            </a:r>
            <a:r>
              <a:rPr lang="es-ES" b="1" dirty="0"/>
              <a:t> de problemas</a:t>
            </a:r>
          </a:p>
          <a:p>
            <a:pPr marL="971550" lvl="1" indent="-514350">
              <a:buFont typeface="+mj-lt"/>
              <a:buAutoNum type="arabicPeriod"/>
            </a:pPr>
            <a:r>
              <a:rPr lang="es-ES" dirty="0"/>
              <a:t>IA como </a:t>
            </a:r>
            <a:r>
              <a:rPr lang="es-ES" b="1" dirty="0"/>
              <a:t>reconocedor de patrones en datos (ML)</a:t>
            </a:r>
            <a:r>
              <a:rPr lang="es-ES" dirty="0"/>
              <a:t>:</a:t>
            </a:r>
          </a:p>
          <a:p>
            <a:pPr lvl="2"/>
            <a:r>
              <a:rPr lang="es-ES" b="1" dirty="0"/>
              <a:t>Predicción</a:t>
            </a:r>
          </a:p>
          <a:p>
            <a:pPr lvl="2"/>
            <a:r>
              <a:rPr lang="es-ES" b="1" dirty="0"/>
              <a:t>Optimización</a:t>
            </a:r>
          </a:p>
          <a:p>
            <a:pPr lvl="2"/>
            <a:r>
              <a:rPr lang="es-ES" b="1" dirty="0"/>
              <a:t>Recomendación</a:t>
            </a:r>
          </a:p>
          <a:p>
            <a:pPr marL="0" indent="0">
              <a:buNone/>
            </a:pPr>
            <a:r>
              <a:rPr lang="es-ES" dirty="0"/>
              <a:t>En la actualidad, la línea 4 está alimentando al </a:t>
            </a:r>
            <a:br>
              <a:rPr lang="es-ES" dirty="0"/>
            </a:br>
            <a:r>
              <a:rPr lang="es-ES" dirty="0"/>
              <a:t>resto de líneas de trabajo</a:t>
            </a:r>
          </a:p>
        </p:txBody>
      </p:sp>
    </p:spTree>
    <p:extLst>
      <p:ext uri="{BB962C8B-B14F-4D97-AF65-F5344CB8AC3E}">
        <p14:creationId xmlns:p14="http://schemas.microsoft.com/office/powerpoint/2010/main" val="148182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Formalización de ML</a:t>
            </a:r>
          </a:p>
        </p:txBody>
      </p:sp>
      <p:sp>
        <p:nvSpPr>
          <p:cNvPr id="3" name="Marcador de contenido 2"/>
          <p:cNvSpPr>
            <a:spLocks noGrp="1"/>
          </p:cNvSpPr>
          <p:nvPr>
            <p:ph idx="1"/>
          </p:nvPr>
        </p:nvSpPr>
        <p:spPr>
          <a:xfrm>
            <a:off x="609600" y="2248273"/>
            <a:ext cx="11031016" cy="4277071"/>
          </a:xfr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s-ES" dirty="0"/>
              <a:t>Dirigimos el departamento de préstamos de un banco, y necesitamos minimizar riesgos a la hora de decidir si a un cliente concreto se le concede, o no, un préstamo hipotecario.</a:t>
            </a:r>
          </a:p>
          <a:p>
            <a:pPr marL="0" indent="0">
              <a:buNone/>
            </a:pPr>
            <a:r>
              <a:rPr lang="es-ES" dirty="0"/>
              <a:t>Tras observar la base de datos de clientes que tenemos, podemos extraer la existencia de características en los clientes que nos pueden indicar si tienen una alta probabilidad de devolver el préstamo o no.</a:t>
            </a:r>
          </a:p>
          <a:p>
            <a:pPr marL="0" indent="0">
              <a:buNone/>
            </a:pPr>
            <a:r>
              <a:rPr lang="es-ES" dirty="0"/>
              <a:t>Concluimos, pues, que debe existir un mecanismo para poder realizar esta clasificación de forma automática.</a:t>
            </a:r>
          </a:p>
        </p:txBody>
      </p:sp>
      <p:sp>
        <p:nvSpPr>
          <p:cNvPr id="4" name="CuadroTexto 3"/>
          <p:cNvSpPr txBox="1"/>
          <p:nvPr/>
        </p:nvSpPr>
        <p:spPr>
          <a:xfrm>
            <a:off x="609600" y="1484784"/>
            <a:ext cx="9766392" cy="584775"/>
          </a:xfrm>
          <a:prstGeom prst="rect">
            <a:avLst/>
          </a:prstGeom>
          <a:noFill/>
        </p:spPr>
        <p:txBody>
          <a:bodyPr wrap="none" rtlCol="0">
            <a:spAutoFit/>
          </a:bodyPr>
          <a:lstStyle/>
          <a:p>
            <a:r>
              <a:rPr lang="es-ES" sz="3200" dirty="0"/>
              <a:t>Para fijar las ideas, vamos a trabajar sobre un caso concreto: </a:t>
            </a:r>
          </a:p>
        </p:txBody>
      </p:sp>
    </p:spTree>
    <p:extLst>
      <p:ext uri="{BB962C8B-B14F-4D97-AF65-F5344CB8AC3E}">
        <p14:creationId xmlns:p14="http://schemas.microsoft.com/office/powerpoint/2010/main" val="410317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Formalización de ML</a:t>
            </a:r>
          </a:p>
        </p:txBody>
      </p:sp>
      <p:sp>
        <p:nvSpPr>
          <p:cNvPr id="3" name="Marcador de contenido 2"/>
          <p:cNvSpPr>
            <a:spLocks noGrp="1"/>
          </p:cNvSpPr>
          <p:nvPr>
            <p:ph idx="1"/>
          </p:nvPr>
        </p:nvSpPr>
        <p:spPr>
          <a:xfrm>
            <a:off x="407368" y="2248273"/>
            <a:ext cx="11449272" cy="4277071"/>
          </a:xfr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s-ES" dirty="0"/>
              <a:t>Dirigimos el departamento de préstamos de un banco, y necesitamos </a:t>
            </a:r>
            <a:r>
              <a:rPr lang="es-ES" b="1" dirty="0"/>
              <a:t>minimizar</a:t>
            </a:r>
            <a:r>
              <a:rPr lang="es-ES" dirty="0"/>
              <a:t> riesgos a la hora de decidir si a un cliente concreto se le concede, o no, un préstamos hipotecario.</a:t>
            </a:r>
          </a:p>
          <a:p>
            <a:pPr marL="0" indent="0">
              <a:buNone/>
            </a:pPr>
            <a:r>
              <a:rPr lang="es-ES" dirty="0"/>
              <a:t>Tras observar la </a:t>
            </a:r>
            <a:r>
              <a:rPr lang="es-ES" b="1" dirty="0"/>
              <a:t>base de datos de clientes</a:t>
            </a:r>
            <a:r>
              <a:rPr lang="es-ES" dirty="0"/>
              <a:t> que tenemos, podemos extraer la </a:t>
            </a:r>
            <a:r>
              <a:rPr lang="es-ES" b="1" dirty="0"/>
              <a:t>existencia de características</a:t>
            </a:r>
            <a:r>
              <a:rPr lang="es-ES" dirty="0"/>
              <a:t> en los clientes que nos pueden indicar si tienen una alta probabilidad de </a:t>
            </a:r>
            <a:r>
              <a:rPr lang="es-ES" b="1" dirty="0"/>
              <a:t>devolver el préstamo o no</a:t>
            </a:r>
            <a:r>
              <a:rPr lang="es-ES" dirty="0"/>
              <a:t>.</a:t>
            </a:r>
          </a:p>
          <a:p>
            <a:pPr marL="0" indent="0">
              <a:buNone/>
            </a:pPr>
            <a:r>
              <a:rPr lang="es-ES" dirty="0"/>
              <a:t>Concluimos, pues, que debe existir un mecanismo para poder realizar esta </a:t>
            </a:r>
            <a:r>
              <a:rPr lang="es-ES" b="1" dirty="0"/>
              <a:t>clasificación de forma automática</a:t>
            </a:r>
            <a:r>
              <a:rPr lang="es-ES" dirty="0"/>
              <a:t>.</a:t>
            </a:r>
          </a:p>
        </p:txBody>
      </p:sp>
      <p:sp>
        <p:nvSpPr>
          <p:cNvPr id="4" name="CuadroTexto 3"/>
          <p:cNvSpPr txBox="1"/>
          <p:nvPr/>
        </p:nvSpPr>
        <p:spPr>
          <a:xfrm>
            <a:off x="609600" y="1484784"/>
            <a:ext cx="6542368" cy="584775"/>
          </a:xfrm>
          <a:prstGeom prst="rect">
            <a:avLst/>
          </a:prstGeom>
          <a:noFill/>
        </p:spPr>
        <p:txBody>
          <a:bodyPr wrap="none" rtlCol="0">
            <a:spAutoFit/>
          </a:bodyPr>
          <a:lstStyle/>
          <a:p>
            <a:r>
              <a:rPr lang="es-ES" sz="3200" dirty="0"/>
              <a:t>Destaquemos las partes fundamentales: </a:t>
            </a:r>
          </a:p>
        </p:txBody>
      </p:sp>
    </p:spTree>
    <p:extLst>
      <p:ext uri="{BB962C8B-B14F-4D97-AF65-F5344CB8AC3E}">
        <p14:creationId xmlns:p14="http://schemas.microsoft.com/office/powerpoint/2010/main" val="315426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Formalización de ML</a:t>
            </a:r>
          </a:p>
        </p:txBody>
      </p:sp>
      <p:sp>
        <p:nvSpPr>
          <p:cNvPr id="3" name="Marcador de contenido 2"/>
          <p:cNvSpPr>
            <a:spLocks noGrp="1"/>
          </p:cNvSpPr>
          <p:nvPr>
            <p:ph idx="1"/>
          </p:nvPr>
        </p:nvSpPr>
        <p:spPr>
          <a:xfrm>
            <a:off x="407368" y="2248273"/>
            <a:ext cx="11449272" cy="4277071"/>
          </a:xfr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s-ES" dirty="0"/>
              <a:t>Dirigimos el departamento de préstamos de un banco, y necesitamos </a:t>
            </a:r>
            <a:r>
              <a:rPr lang="es-ES" b="1" dirty="0"/>
              <a:t>minimizar</a:t>
            </a:r>
            <a:r>
              <a:rPr lang="es-ES" dirty="0"/>
              <a:t> riesgos a la hora de decidir si a un cliente concreto se le concede, o no, un préstamos hipotecario.</a:t>
            </a:r>
          </a:p>
          <a:p>
            <a:pPr marL="0" indent="0">
              <a:buNone/>
            </a:pPr>
            <a:r>
              <a:rPr lang="es-ES" dirty="0"/>
              <a:t>Tras observar la </a:t>
            </a:r>
            <a:r>
              <a:rPr lang="es-ES" b="1" dirty="0"/>
              <a:t>base de datos de clientes</a:t>
            </a:r>
            <a:r>
              <a:rPr lang="es-ES" dirty="0"/>
              <a:t> que tenemos, podemos extraer la </a:t>
            </a:r>
            <a:r>
              <a:rPr lang="es-ES" b="1" dirty="0"/>
              <a:t>existencia de características</a:t>
            </a:r>
            <a:r>
              <a:rPr lang="es-ES" dirty="0"/>
              <a:t> en los clientes que nos pueden indicar si tiene una alta probabilidad de </a:t>
            </a:r>
            <a:r>
              <a:rPr lang="es-ES" b="1" dirty="0"/>
              <a:t>devolver el préstamo o no</a:t>
            </a:r>
            <a:r>
              <a:rPr lang="es-ES" dirty="0"/>
              <a:t>.</a:t>
            </a:r>
          </a:p>
          <a:p>
            <a:pPr marL="0" indent="0">
              <a:buNone/>
            </a:pPr>
            <a:r>
              <a:rPr lang="es-ES" dirty="0"/>
              <a:t>Concluimos, pues, que debe existir un mecanismo para poder realizar esta </a:t>
            </a:r>
            <a:r>
              <a:rPr lang="es-ES" b="1" dirty="0"/>
              <a:t>clasificación de forma automática</a:t>
            </a:r>
            <a:r>
              <a:rPr lang="es-ES" dirty="0"/>
              <a:t>.</a:t>
            </a:r>
          </a:p>
        </p:txBody>
      </p:sp>
      <p:sp>
        <p:nvSpPr>
          <p:cNvPr id="4" name="CuadroTexto 3"/>
          <p:cNvSpPr txBox="1"/>
          <p:nvPr/>
        </p:nvSpPr>
        <p:spPr>
          <a:xfrm>
            <a:off x="609600" y="1484784"/>
            <a:ext cx="6542368" cy="584775"/>
          </a:xfrm>
          <a:prstGeom prst="rect">
            <a:avLst/>
          </a:prstGeom>
          <a:noFill/>
        </p:spPr>
        <p:txBody>
          <a:bodyPr wrap="none" rtlCol="0">
            <a:spAutoFit/>
          </a:bodyPr>
          <a:lstStyle/>
          <a:p>
            <a:r>
              <a:rPr lang="es-ES" sz="3200" dirty="0"/>
              <a:t>Destaquemos las partes fundamentales: </a:t>
            </a:r>
          </a:p>
        </p:txBody>
      </p:sp>
      <p:sp>
        <p:nvSpPr>
          <p:cNvPr id="5" name="CuadroTexto 4"/>
          <p:cNvSpPr txBox="1"/>
          <p:nvPr/>
        </p:nvSpPr>
        <p:spPr>
          <a:xfrm>
            <a:off x="1055440" y="2253863"/>
            <a:ext cx="1756763" cy="64633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s-ES" sz="3600" dirty="0"/>
              <a:t>Objetivo</a:t>
            </a:r>
          </a:p>
        </p:txBody>
      </p:sp>
      <p:sp>
        <p:nvSpPr>
          <p:cNvPr id="6" name="CuadroTexto 5"/>
          <p:cNvSpPr txBox="1"/>
          <p:nvPr/>
        </p:nvSpPr>
        <p:spPr>
          <a:xfrm>
            <a:off x="2711624" y="3718773"/>
            <a:ext cx="4680520"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600" dirty="0"/>
              <a:t>Datos de Entrada</a:t>
            </a:r>
          </a:p>
        </p:txBody>
      </p:sp>
      <p:sp>
        <p:nvSpPr>
          <p:cNvPr id="7" name="CuadroTexto 6"/>
          <p:cNvSpPr txBox="1"/>
          <p:nvPr/>
        </p:nvSpPr>
        <p:spPr>
          <a:xfrm>
            <a:off x="4295800" y="4293096"/>
            <a:ext cx="2592288"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600" dirty="0"/>
              <a:t>Patrón</a:t>
            </a:r>
          </a:p>
        </p:txBody>
      </p:sp>
      <p:sp>
        <p:nvSpPr>
          <p:cNvPr id="8" name="CuadroTexto 7"/>
          <p:cNvSpPr txBox="1"/>
          <p:nvPr/>
        </p:nvSpPr>
        <p:spPr>
          <a:xfrm>
            <a:off x="6672064" y="4725144"/>
            <a:ext cx="4464496"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600" dirty="0"/>
              <a:t>Resultado Esperado</a:t>
            </a:r>
          </a:p>
        </p:txBody>
      </p:sp>
      <p:sp>
        <p:nvSpPr>
          <p:cNvPr id="9" name="CuadroTexto 8"/>
          <p:cNvSpPr txBox="1"/>
          <p:nvPr/>
        </p:nvSpPr>
        <p:spPr>
          <a:xfrm>
            <a:off x="1212471" y="5807005"/>
            <a:ext cx="5819633"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600" dirty="0"/>
              <a:t>Algoritmo Aprendido</a:t>
            </a:r>
          </a:p>
        </p:txBody>
      </p:sp>
    </p:spTree>
    <p:extLst>
      <p:ext uri="{BB962C8B-B14F-4D97-AF65-F5344CB8AC3E}">
        <p14:creationId xmlns:p14="http://schemas.microsoft.com/office/powerpoint/2010/main" val="615955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2485</TotalTime>
  <Words>1224</Words>
  <Application>Microsoft Macintosh PowerPoint</Application>
  <PresentationFormat>Widescreen</PresentationFormat>
  <Paragraphs>167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Gabriola</vt:lpstr>
      <vt:lpstr>Garamond</vt:lpstr>
      <vt:lpstr>Tema de Office</vt:lpstr>
      <vt:lpstr>Introducción al Machine Learning</vt:lpstr>
      <vt:lpstr>Temas a tratar</vt:lpstr>
      <vt:lpstr>Qué es Machine Learning</vt:lpstr>
      <vt:lpstr>Qué entendemos por aprender</vt:lpstr>
      <vt:lpstr>Qué es Machine Learning</vt:lpstr>
      <vt:lpstr>Qué es Machine Learning</vt:lpstr>
      <vt:lpstr>Formalización de ML</vt:lpstr>
      <vt:lpstr>Formalización de ML</vt:lpstr>
      <vt:lpstr>Formalización de ML</vt:lpstr>
      <vt:lpstr>PowerPoint Presentation</vt:lpstr>
      <vt:lpstr>PowerPoint Presentation</vt:lpstr>
      <vt:lpstr>PowerPoint Presentation</vt:lpstr>
      <vt:lpstr>PowerPoint Presentation</vt:lpstr>
      <vt:lpstr>PowerPoint Presentation</vt:lpstr>
      <vt:lpstr>Formalización de ML</vt:lpstr>
      <vt:lpstr>Algunas cosas a considerar en ML</vt:lpstr>
      <vt:lpstr>PowerPoint Presentation</vt:lpstr>
      <vt:lpstr>PowerPoint Presentation</vt:lpstr>
      <vt:lpstr>PowerPoint Presentation</vt:lpstr>
      <vt:lpstr>Sobreajuste</vt:lpstr>
      <vt:lpstr>Clasificación de ML</vt:lpstr>
      <vt:lpstr>Clasificación de ML</vt:lpstr>
      <vt:lpstr>PowerPoint Presentation</vt:lpstr>
      <vt:lpstr>ML aplicado al análisis de la complejidad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OSCAR J. JIMENEZ</cp:lastModifiedBy>
  <cp:revision>210</cp:revision>
  <dcterms:created xsi:type="dcterms:W3CDTF">2010-10-30T10:49:03Z</dcterms:created>
  <dcterms:modified xsi:type="dcterms:W3CDTF">2025-03-04T22:32:16Z</dcterms:modified>
</cp:coreProperties>
</file>