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289" r:id="rId2"/>
    <p:sldId id="29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91" r:id="rId23"/>
    <p:sldId id="292" r:id="rId24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2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B283AC6E-59FE-9896-C7CC-063C5FE64C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7C4DC8A7-2506-6292-7C3E-99D42CE77CE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4CD9AFDD-C838-81B6-18B7-6A8204EB8DB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9A61E663-AB09-4E15-4DE7-88F60860C6C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4BEFDC-9732-3B4B-9E1F-021F61A3DB8B}" type="slidenum">
              <a:rPr lang="es-ES_tradnl" altLang="en-PE"/>
              <a:pPr/>
              <a:t>‹#›</a:t>
            </a:fld>
            <a:endParaRPr lang="es-ES_tradnl" altLang="en-P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89AA21D-8645-1F16-C81E-5919FD1BF23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AEF3688-6380-BA37-1C14-C2BF2AF6603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737D3DCD-B1A1-8ADB-AC4D-2737BC2EE7F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E13C50E4-C6C0-2352-06BD-CA8B95A203A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/>
              <a:t>Haga clic para modificar el estilo de texto del patrón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4"/>
            <a:r>
              <a:rPr lang="es-ES_tradnl" noProof="0"/>
              <a:t>Quinto nivel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FEEA8617-C099-2C1A-DB0A-50E5F630DDB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423F6B81-3D8C-CDD3-83F2-0EBE94D84D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fld id="{ED6CE63B-CB13-9344-8550-83821D93A310}" type="slidenum">
              <a:rPr lang="es-ES_tradnl" altLang="en-PE"/>
              <a:pPr/>
              <a:t>‹#›</a:t>
            </a:fld>
            <a:endParaRPr lang="es-ES_tradnl" altLang="en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CFA41569-BE0A-FE0A-EAAF-CBE017F408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5029DBC-B795-574D-A26B-3737615261AE}" type="slidenum">
              <a:rPr lang="es-ES_tradnl" altLang="en-PE" sz="1200"/>
              <a:pPr/>
              <a:t>4</a:t>
            </a:fld>
            <a:endParaRPr lang="es-ES_tradnl" altLang="en-PE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1DEEB2BD-B1C7-78F4-DAEE-B737EE3E51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4652BA37-9581-2927-57D4-0CD84B97C9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_tradnl" altLang="en-P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685800"/>
            <a:ext cx="8382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Haga clic para modificar el estilo de título del patrón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Haga clic para modificar el estilo de subtítulo del patrón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2E7DA11-0983-4CEA-BB9F-0C9DC3BAC8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 smtClean="0"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2D7D633-0D9F-63B2-0568-D53E7104FA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 smtClean="0"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B6C2848-4F19-D1BF-588B-1D98C6905C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A98137A7-26D1-D842-A26A-9EBA990670B8}" type="slidenum">
              <a:rPr lang="en-US" altLang="en-PE"/>
              <a:pPr/>
              <a:t>‹#›</a:t>
            </a:fld>
            <a:endParaRPr lang="en-US" altLang="en-PE"/>
          </a:p>
        </p:txBody>
      </p:sp>
    </p:spTree>
    <p:extLst>
      <p:ext uri="{BB962C8B-B14F-4D97-AF65-F5344CB8AC3E}">
        <p14:creationId xmlns:p14="http://schemas.microsoft.com/office/powerpoint/2010/main" val="210429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6005591-E268-2D9A-0491-D1FA0D1ECD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D0D4419-2C39-C4A4-F5EE-E0BFFF71EB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56759F-5212-23D5-A196-D1E60893A8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F3E18E-C858-2C47-BA35-9DD3EE463017}" type="slidenum">
              <a:rPr lang="en-US" altLang="en-PE"/>
              <a:pPr/>
              <a:t>‹#›</a:t>
            </a:fld>
            <a:endParaRPr lang="en-US" altLang="en-PE"/>
          </a:p>
        </p:txBody>
      </p:sp>
    </p:spTree>
    <p:extLst>
      <p:ext uri="{BB962C8B-B14F-4D97-AF65-F5344CB8AC3E}">
        <p14:creationId xmlns:p14="http://schemas.microsoft.com/office/powerpoint/2010/main" val="2905269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67500" y="457200"/>
            <a:ext cx="2070100" cy="5791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57900" cy="57912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1871FD-7309-3938-EF5C-FEB9C04BA8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FD5A9C-E789-419A-2C8C-B648156FAF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6B93E08-85C9-C173-8C66-5C6DD3ACBB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312A99-C04F-1241-BEC3-2BCDCF0BDF85}" type="slidenum">
              <a:rPr lang="en-US" altLang="en-PE"/>
              <a:pPr/>
              <a:t>‹#›</a:t>
            </a:fld>
            <a:endParaRPr lang="en-US" altLang="en-PE"/>
          </a:p>
        </p:txBody>
      </p:sp>
    </p:spTree>
    <p:extLst>
      <p:ext uri="{BB962C8B-B14F-4D97-AF65-F5344CB8AC3E}">
        <p14:creationId xmlns:p14="http://schemas.microsoft.com/office/powerpoint/2010/main" val="216776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0C2F0-6042-CCBE-A057-D43EE21A56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24EA4F0-0348-0891-7019-ED9BE92487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1B2028-5E8D-EC7D-7576-C603C1AFC0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2055D4-BD99-A143-B9E8-B46D61878E03}" type="slidenum">
              <a:rPr lang="en-US" altLang="en-PE"/>
              <a:pPr/>
              <a:t>‹#›</a:t>
            </a:fld>
            <a:endParaRPr lang="en-US" altLang="en-PE"/>
          </a:p>
        </p:txBody>
      </p:sp>
    </p:spTree>
    <p:extLst>
      <p:ext uri="{BB962C8B-B14F-4D97-AF65-F5344CB8AC3E}">
        <p14:creationId xmlns:p14="http://schemas.microsoft.com/office/powerpoint/2010/main" val="99858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2E9511-6AC6-AE0F-F13D-2B0F77F0F7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F3FA06-2E68-C78E-B659-808E6F1CEF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172851D-B2E9-5D3F-157F-638E5BDA3B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0FCBBB-8104-6140-A301-285F4BAD2CB2}" type="slidenum">
              <a:rPr lang="en-US" altLang="en-PE"/>
              <a:pPr/>
              <a:t>‹#›</a:t>
            </a:fld>
            <a:endParaRPr lang="en-US" altLang="en-PE"/>
          </a:p>
        </p:txBody>
      </p:sp>
    </p:spTree>
    <p:extLst>
      <p:ext uri="{BB962C8B-B14F-4D97-AF65-F5344CB8AC3E}">
        <p14:creationId xmlns:p14="http://schemas.microsoft.com/office/powerpoint/2010/main" val="364039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132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22800" y="1447800"/>
            <a:ext cx="40132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DA9AD1-B4C2-B549-8325-431D1080F2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D6F030-25ED-5C75-0B0B-11F37FCD94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6DF1C2-932D-8932-329B-ABA1287192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42B687-A99C-2946-89F8-791587F7D5A7}" type="slidenum">
              <a:rPr lang="en-US" altLang="en-PE"/>
              <a:pPr/>
              <a:t>‹#›</a:t>
            </a:fld>
            <a:endParaRPr lang="en-US" altLang="en-PE"/>
          </a:p>
        </p:txBody>
      </p:sp>
    </p:spTree>
    <p:extLst>
      <p:ext uri="{BB962C8B-B14F-4D97-AF65-F5344CB8AC3E}">
        <p14:creationId xmlns:p14="http://schemas.microsoft.com/office/powerpoint/2010/main" val="2764548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122268E-032E-CA12-BE76-1F0F1EF4DA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208981D-123F-A107-B8EE-147E582EC1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854BCCE-C6F1-AA0E-8509-76B84E8498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2C07B8-70ED-174D-B250-1516D220A3BE}" type="slidenum">
              <a:rPr lang="en-US" altLang="en-PE"/>
              <a:pPr/>
              <a:t>‹#›</a:t>
            </a:fld>
            <a:endParaRPr lang="en-US" altLang="en-PE"/>
          </a:p>
        </p:txBody>
      </p:sp>
    </p:spTree>
    <p:extLst>
      <p:ext uri="{BB962C8B-B14F-4D97-AF65-F5344CB8AC3E}">
        <p14:creationId xmlns:p14="http://schemas.microsoft.com/office/powerpoint/2010/main" val="53471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B3745E4-AE4C-92A6-DCAE-32EEB3AA3B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4287FCE-E615-AD49-A06A-B21A9A4331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2989F1F-D8F1-1A95-591B-81E227FBFC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E0A8C-7A3A-FD4B-BB91-63C024045AA5}" type="slidenum">
              <a:rPr lang="en-US" altLang="en-PE"/>
              <a:pPr/>
              <a:t>‹#›</a:t>
            </a:fld>
            <a:endParaRPr lang="en-US" altLang="en-PE"/>
          </a:p>
        </p:txBody>
      </p:sp>
    </p:spTree>
    <p:extLst>
      <p:ext uri="{BB962C8B-B14F-4D97-AF65-F5344CB8AC3E}">
        <p14:creationId xmlns:p14="http://schemas.microsoft.com/office/powerpoint/2010/main" val="170895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C352E30-5E71-D9DE-2884-98FF0F6BF7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13B779F-5161-7A31-0C72-D036CB8625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133FD24-985B-DE30-D6EE-8A4399D292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766D33-CE7E-EC41-9D71-0CB9B9A24FFB}" type="slidenum">
              <a:rPr lang="en-US" altLang="en-PE"/>
              <a:pPr/>
              <a:t>‹#›</a:t>
            </a:fld>
            <a:endParaRPr lang="en-US" altLang="en-PE"/>
          </a:p>
        </p:txBody>
      </p:sp>
    </p:spTree>
    <p:extLst>
      <p:ext uri="{BB962C8B-B14F-4D97-AF65-F5344CB8AC3E}">
        <p14:creationId xmlns:p14="http://schemas.microsoft.com/office/powerpoint/2010/main" val="383316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05E22F-CBFA-DC0C-9FD1-66C4745ACD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F0F268-3E41-72B0-1AFB-AFA2B54471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A1482-F339-F1C8-C42A-2DF9B7ED95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CCC14E-0B3A-894D-BD11-151399F6D376}" type="slidenum">
              <a:rPr lang="en-US" altLang="en-PE"/>
              <a:pPr/>
              <a:t>‹#›</a:t>
            </a:fld>
            <a:endParaRPr lang="en-US" altLang="en-PE"/>
          </a:p>
        </p:txBody>
      </p:sp>
    </p:spTree>
    <p:extLst>
      <p:ext uri="{BB962C8B-B14F-4D97-AF65-F5344CB8AC3E}">
        <p14:creationId xmlns:p14="http://schemas.microsoft.com/office/powerpoint/2010/main" val="239349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402269-E1FC-4055-5CA2-15E1108E34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095FB6-9866-42BE-7B2A-459AE32C66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4DD0F7-9AD9-64AB-BDDA-4D4E4A7235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01DC78-F377-A046-BB43-3B2C34D9A811}" type="slidenum">
              <a:rPr lang="en-US" altLang="en-PE"/>
              <a:pPr/>
              <a:t>‹#›</a:t>
            </a:fld>
            <a:endParaRPr lang="en-US" altLang="en-PE"/>
          </a:p>
        </p:txBody>
      </p:sp>
    </p:spTree>
    <p:extLst>
      <p:ext uri="{BB962C8B-B14F-4D97-AF65-F5344CB8AC3E}">
        <p14:creationId xmlns:p14="http://schemas.microsoft.com/office/powerpoint/2010/main" val="35851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AF5BB12-C81E-70B6-D266-56FD9720D1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80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PE"/>
              <a:t>Haga clic para modificar el estilo de título del patrón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2227F68B-3C94-F6DD-DA2C-B23F56333D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178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PE"/>
              <a:t>Haga clic para modificar el estilo de texto del patrón</a:t>
            </a:r>
          </a:p>
          <a:p>
            <a:pPr lvl="1"/>
            <a:r>
              <a:rPr lang="en-US" altLang="en-PE"/>
              <a:t>Segundo nivel</a:t>
            </a:r>
          </a:p>
          <a:p>
            <a:pPr lvl="2"/>
            <a:r>
              <a:rPr lang="en-US" altLang="en-PE"/>
              <a:t>Tercer nivel</a:t>
            </a:r>
          </a:p>
          <a:p>
            <a:pPr lvl="3"/>
            <a:r>
              <a:rPr lang="en-US" altLang="en-PE"/>
              <a:t>Cuarto nivel</a:t>
            </a:r>
          </a:p>
          <a:p>
            <a:pPr lvl="4"/>
            <a:r>
              <a:rPr lang="en-US" altLang="en-PE"/>
              <a:t>Quinto nivel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17C4491B-5CD6-C2AD-4F04-CE123F83430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 smtClean="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A91CE572-8006-914D-D619-322D6F02856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17520FE-3B78-BD68-3F4F-CB1B5614588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fld id="{DD7C8ABC-8046-C74F-BD5F-138BB6F8954E}" type="slidenum">
              <a:rPr lang="en-US" altLang="en-PE"/>
              <a:pPr/>
              <a:t>‹#›</a:t>
            </a:fld>
            <a:endParaRPr lang="en-US" altLang="en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l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emf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>
            <a:extLst>
              <a:ext uri="{FF2B5EF4-FFF2-40B4-BE49-F238E27FC236}">
                <a16:creationId xmlns:a16="http://schemas.microsoft.com/office/drawing/2014/main" id="{A6DC3CC6-14AF-7623-714E-1823ACB5172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2895600"/>
            <a:ext cx="6400800" cy="2286000"/>
          </a:xfrm>
        </p:spPr>
        <p:txBody>
          <a:bodyPr/>
          <a:lstStyle/>
          <a:p>
            <a:pPr algn="ctr"/>
            <a:r>
              <a:rPr lang="es-ES_tradnl" altLang="en-PE" sz="2400" b="1">
                <a:latin typeface="Arial" panose="020B0604020202020204" pitchFamily="34" charset="0"/>
              </a:rPr>
              <a:t>REDES NEURONALES ARTIFICIALES</a:t>
            </a:r>
          </a:p>
          <a:p>
            <a:pPr algn="ctr"/>
            <a:endParaRPr lang="es-ES_tradnl" altLang="en-PE" sz="2400" b="1">
              <a:latin typeface="Arial" panose="020B0604020202020204" pitchFamily="34" charset="0"/>
            </a:endParaRPr>
          </a:p>
          <a:p>
            <a:pPr algn="ctr"/>
            <a:endParaRPr lang="es-ES_tradnl" altLang="en-PE" sz="24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919ED76-35CE-6D3D-62E5-5FEC29849C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PE" dirty="0"/>
              <a:t>Aprendizaje del Perceptrón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6C138E29-42CF-B382-0EFA-DD3350434B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PE"/>
              <a:t>Algoritmo supervisado:</a:t>
            </a:r>
          </a:p>
          <a:p>
            <a:pPr lvl="1">
              <a:buFont typeface="Monotype Sorts" pitchFamily="2" charset="2"/>
              <a:buChar char="¬"/>
            </a:pPr>
            <a:r>
              <a:rPr lang="es-ES_tradnl" altLang="en-PE"/>
              <a:t>Aplicar patrón de entrada y calcular salida de la red</a:t>
            </a:r>
          </a:p>
          <a:p>
            <a:pPr lvl="1">
              <a:buFont typeface="Monotype Sorts" pitchFamily="2" charset="2"/>
              <a:buChar char="­"/>
            </a:pPr>
            <a:r>
              <a:rPr lang="es-ES_tradnl" altLang="en-PE"/>
              <a:t>Si salida correcta, volver a 1</a:t>
            </a:r>
          </a:p>
          <a:p>
            <a:pPr lvl="1">
              <a:buFont typeface="Monotype Sorts" pitchFamily="2" charset="2"/>
              <a:buChar char="®"/>
            </a:pPr>
            <a:r>
              <a:rPr lang="es-ES_tradnl" altLang="en-PE"/>
              <a:t>Si salida incorrecta</a:t>
            </a:r>
          </a:p>
          <a:p>
            <a:pPr lvl="2"/>
            <a:r>
              <a:rPr lang="es-ES_tradnl" altLang="en-PE"/>
              <a:t>0 </a:t>
            </a:r>
            <a:r>
              <a:rPr lang="es-ES_tradnl" altLang="en-PE">
                <a:sym typeface="Monotype Sorts" pitchFamily="2" charset="2"/>
              </a:rPr>
              <a:t> sumar a cada peso su entrada</a:t>
            </a:r>
          </a:p>
          <a:p>
            <a:pPr lvl="2"/>
            <a:r>
              <a:rPr lang="es-ES_tradnl" altLang="en-PE">
                <a:sym typeface="Monotype Sorts" pitchFamily="2" charset="2"/>
              </a:rPr>
              <a:t>1  restar a cada peso su entrada</a:t>
            </a:r>
          </a:p>
          <a:p>
            <a:pPr lvl="1">
              <a:buFont typeface="Monotype Sorts" pitchFamily="2" charset="2"/>
              <a:buChar char="¯"/>
            </a:pPr>
            <a:r>
              <a:rPr lang="es-ES_tradnl" altLang="en-PE">
                <a:sym typeface="Monotype Sorts" pitchFamily="2" charset="2"/>
              </a:rPr>
              <a:t>Volver a 1</a:t>
            </a:r>
          </a:p>
          <a:p>
            <a:pPr lvl="1">
              <a:buFont typeface="Monotype Sorts" pitchFamily="2" charset="2"/>
              <a:buChar char="¯"/>
            </a:pPr>
            <a:endParaRPr lang="es-ES_tradnl" altLang="en-PE" sz="800"/>
          </a:p>
          <a:p>
            <a:r>
              <a:rPr lang="es-ES_tradnl" altLang="en-PE"/>
              <a:t>Proceso iterativo, si el problema es linealmente separable este algoritmo converge en un tiempo finito.</a:t>
            </a:r>
          </a:p>
          <a:p>
            <a:endParaRPr lang="es-ES_tradnl" altLang="en-PE" sz="800"/>
          </a:p>
          <a:p>
            <a:r>
              <a:rPr lang="es-ES_tradnl" altLang="en-PE"/>
              <a:t>Nos da los pesos y las bias de la red que resuelve el problema.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B6316628-9633-8C8D-BAFD-DCE88279F5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PE"/>
              <a:t>Regla delta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5FE4BC9-6FAC-61C4-19D7-ABB1E88C85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PE"/>
              <a:t>Generalización del algoritmo del perceptrón para sistemas con entradas y salidas continuas.</a:t>
            </a:r>
          </a:p>
          <a:p>
            <a:r>
              <a:rPr lang="es-ES_tradnl" altLang="en-PE"/>
              <a:t>Se define: </a:t>
            </a:r>
            <a:r>
              <a:rPr lang="es-ES_tradnl" altLang="en-PE">
                <a:latin typeface="Symbol" pitchFamily="2" charset="2"/>
              </a:rPr>
              <a:t>d</a:t>
            </a:r>
            <a:r>
              <a:rPr lang="es-ES_tradnl" altLang="en-PE"/>
              <a:t>=</a:t>
            </a:r>
            <a:r>
              <a:rPr lang="es-ES_tradnl" altLang="en-PE" b="1"/>
              <a:t>T</a:t>
            </a:r>
            <a:r>
              <a:rPr lang="es-ES_tradnl" altLang="en-PE"/>
              <a:t>-</a:t>
            </a:r>
            <a:r>
              <a:rPr lang="es-ES_tradnl" altLang="en-PE" b="1"/>
              <a:t>A= </a:t>
            </a:r>
            <a:r>
              <a:rPr lang="es-ES_tradnl" altLang="en-PE"/>
              <a:t>         (salidas deseadas - salidas de la red).</a:t>
            </a:r>
          </a:p>
          <a:p>
            <a:r>
              <a:rPr lang="es-ES_tradnl" altLang="en-PE"/>
              <a:t>Minimiza una función de coste basada en ese vector de error:</a:t>
            </a:r>
          </a:p>
          <a:p>
            <a:pPr lvl="1"/>
            <a:endParaRPr lang="es-ES_tradnl" altLang="en-PE" sz="900" baseline="-25000"/>
          </a:p>
          <a:p>
            <a:pPr lvl="1"/>
            <a:endParaRPr lang="es-ES_tradnl" altLang="en-PE" sz="900" baseline="-25000"/>
          </a:p>
          <a:p>
            <a:pPr lvl="1"/>
            <a:endParaRPr lang="es-ES_tradnl" altLang="en-PE" sz="900" baseline="-25000"/>
          </a:p>
          <a:p>
            <a:pPr lvl="1"/>
            <a:endParaRPr lang="es-ES_tradnl" altLang="en-PE" sz="900" baseline="-25000"/>
          </a:p>
          <a:p>
            <a:pPr lvl="1"/>
            <a:endParaRPr lang="es-ES_tradnl" altLang="en-PE" sz="900" baseline="-25000"/>
          </a:p>
          <a:p>
            <a:pPr lvl="1"/>
            <a:endParaRPr lang="es-ES_tradnl" altLang="en-PE" sz="900" baseline="-25000"/>
          </a:p>
          <a:p>
            <a:pPr lvl="1"/>
            <a:endParaRPr lang="es-ES_tradnl" altLang="en-PE" sz="900" baseline="-25000"/>
          </a:p>
          <a:p>
            <a:pPr lvl="1"/>
            <a:endParaRPr lang="es-ES_tradnl" altLang="en-PE" sz="900" baseline="-25000"/>
          </a:p>
          <a:p>
            <a:pPr lvl="1"/>
            <a:r>
              <a:rPr kumimoji="0" lang="es-ES" altLang="en-PE" b="1">
                <a:latin typeface="Symbol" pitchFamily="2" charset="2"/>
              </a:rPr>
              <a:t>D</a:t>
            </a:r>
            <a:r>
              <a:rPr kumimoji="0" lang="es-ES" altLang="en-PE" b="1" baseline="-25000">
                <a:latin typeface="Garamond" panose="02020404030301010803" pitchFamily="18" charset="0"/>
              </a:rPr>
              <a:t>i </a:t>
            </a:r>
            <a:r>
              <a:rPr kumimoji="0" lang="es-ES" altLang="en-PE" b="1">
                <a:latin typeface="Garamond" panose="02020404030301010803" pitchFamily="18" charset="0"/>
              </a:rPr>
              <a:t>=</a:t>
            </a:r>
            <a:r>
              <a:rPr kumimoji="0" lang="es-ES" altLang="en-PE" b="1">
                <a:latin typeface="Symbol" pitchFamily="2" charset="2"/>
              </a:rPr>
              <a:t>d</a:t>
            </a:r>
            <a:r>
              <a:rPr kumimoji="0" lang="es-ES" altLang="en-PE" b="1">
                <a:latin typeface="Garamond" panose="02020404030301010803" pitchFamily="18" charset="0"/>
              </a:rPr>
              <a:t> </a:t>
            </a:r>
            <a:r>
              <a:rPr kumimoji="0" lang="es-ES" altLang="en-PE" b="1" i="1">
                <a:latin typeface="Garamond" panose="02020404030301010803" pitchFamily="18" charset="0"/>
              </a:rPr>
              <a:t>l</a:t>
            </a:r>
            <a:r>
              <a:rPr kumimoji="0" lang="es-ES" altLang="en-PE" b="1" i="1" baseline="-25000">
                <a:latin typeface="Garamond" panose="02020404030301010803" pitchFamily="18" charset="0"/>
              </a:rPr>
              <a:t>r </a:t>
            </a:r>
            <a:r>
              <a:rPr kumimoji="0" lang="es-ES" altLang="en-PE" b="1" i="1">
                <a:latin typeface="Garamond" panose="02020404030301010803" pitchFamily="18" charset="0"/>
              </a:rPr>
              <a:t> x</a:t>
            </a:r>
            <a:r>
              <a:rPr kumimoji="0" lang="es-ES" altLang="en-PE" b="1" baseline="-25000">
                <a:latin typeface="Garamond" panose="02020404030301010803" pitchFamily="18" charset="0"/>
              </a:rPr>
              <a:t>i</a:t>
            </a:r>
            <a:endParaRPr kumimoji="0" lang="es-ES_tradnl" altLang="en-PE" b="1" baseline="-25000">
              <a:latin typeface="Garamond" panose="02020404030301010803" pitchFamily="18" charset="0"/>
            </a:endParaRPr>
          </a:p>
          <a:p>
            <a:pPr lvl="1"/>
            <a:endParaRPr kumimoji="0" lang="es-ES_tradnl" altLang="en-PE" sz="800" b="1" baseline="-25000">
              <a:latin typeface="Garamond" panose="02020404030301010803" pitchFamily="18" charset="0"/>
            </a:endParaRPr>
          </a:p>
          <a:p>
            <a:pPr lvl="1"/>
            <a:r>
              <a:rPr kumimoji="0" lang="es-ES" altLang="en-PE" b="1" i="1">
                <a:latin typeface="Garamond" panose="02020404030301010803" pitchFamily="18" charset="0"/>
              </a:rPr>
              <a:t>W</a:t>
            </a:r>
            <a:r>
              <a:rPr kumimoji="0" lang="es-ES" altLang="en-PE" b="1" baseline="-25000">
                <a:latin typeface="Garamond" panose="02020404030301010803" pitchFamily="18" charset="0"/>
              </a:rPr>
              <a:t>i </a:t>
            </a:r>
            <a:r>
              <a:rPr kumimoji="0" lang="es-ES" altLang="en-PE" b="1">
                <a:latin typeface="Garamond" panose="02020404030301010803" pitchFamily="18" charset="0"/>
              </a:rPr>
              <a:t>(n+1)  =  </a:t>
            </a:r>
            <a:r>
              <a:rPr kumimoji="0" lang="es-ES" altLang="en-PE" b="1" i="1">
                <a:latin typeface="Garamond" panose="02020404030301010803" pitchFamily="18" charset="0"/>
              </a:rPr>
              <a:t>W</a:t>
            </a:r>
            <a:r>
              <a:rPr kumimoji="0" lang="es-ES" altLang="en-PE" b="1" baseline="-25000">
                <a:latin typeface="Garamond" panose="02020404030301010803" pitchFamily="18" charset="0"/>
              </a:rPr>
              <a:t>i </a:t>
            </a:r>
            <a:r>
              <a:rPr kumimoji="0" lang="es-ES" altLang="en-PE" b="1">
                <a:latin typeface="Garamond" panose="02020404030301010803" pitchFamily="18" charset="0"/>
              </a:rPr>
              <a:t>(n)  + </a:t>
            </a:r>
            <a:r>
              <a:rPr kumimoji="0" lang="es-ES" altLang="en-PE" b="1">
                <a:latin typeface="Symbol" pitchFamily="2" charset="2"/>
              </a:rPr>
              <a:t>D</a:t>
            </a:r>
            <a:r>
              <a:rPr kumimoji="0" lang="es-ES" altLang="en-PE" b="1">
                <a:latin typeface="Garamond" panose="02020404030301010803" pitchFamily="18" charset="0"/>
              </a:rPr>
              <a:t> </a:t>
            </a:r>
            <a:r>
              <a:rPr kumimoji="0" lang="es-ES" altLang="en-PE" b="1" baseline="-25000">
                <a:latin typeface="Garamond" panose="02020404030301010803" pitchFamily="18" charset="0"/>
              </a:rPr>
              <a:t>i</a:t>
            </a:r>
          </a:p>
          <a:p>
            <a:pPr lvl="1"/>
            <a:endParaRPr kumimoji="0" lang="es-ES" altLang="en-PE" sz="800" b="1" baseline="-25000">
              <a:latin typeface="Garamond" panose="02020404030301010803" pitchFamily="18" charset="0"/>
            </a:endParaRPr>
          </a:p>
          <a:p>
            <a:pPr lvl="1"/>
            <a:r>
              <a:rPr lang="es-ES_tradnl" altLang="en-PE"/>
              <a:t>Razón de aprendizaje l</a:t>
            </a:r>
            <a:r>
              <a:rPr lang="es-ES_tradnl" altLang="en-PE" baseline="-25000"/>
              <a:t>r</a:t>
            </a:r>
          </a:p>
          <a:p>
            <a:pPr lvl="1"/>
            <a:r>
              <a:rPr lang="es-ES_tradnl" altLang="en-PE"/>
              <a:t>Si las neuronas son                                                                lineales=&gt; </a:t>
            </a:r>
            <a:r>
              <a:rPr lang="es-ES_tradnl" altLang="en-PE">
                <a:solidFill>
                  <a:schemeClr val="accent1"/>
                </a:solidFill>
              </a:rPr>
              <a:t>un único                                                     mínimo</a:t>
            </a:r>
          </a:p>
          <a:p>
            <a:pPr lvl="1"/>
            <a:endParaRPr kumimoji="0" lang="es-ES_tradnl" altLang="en-PE" b="1" baseline="-25000">
              <a:latin typeface="Garamond" panose="02020404030301010803" pitchFamily="18" charset="0"/>
            </a:endParaRPr>
          </a:p>
          <a:p>
            <a:pPr lvl="1"/>
            <a:endParaRPr kumimoji="0" lang="es-ES_tradnl" altLang="en-PE" b="1" baseline="-25000">
              <a:latin typeface="Garamond" panose="02020404030301010803" pitchFamily="18" charset="0"/>
            </a:endParaRPr>
          </a:p>
          <a:p>
            <a:pPr lvl="1"/>
            <a:endParaRPr kumimoji="0" lang="es-ES_tradnl" altLang="en-PE" b="1" baseline="-25000">
              <a:latin typeface="Garamond" panose="02020404030301010803" pitchFamily="18" charset="0"/>
            </a:endParaRPr>
          </a:p>
          <a:p>
            <a:pPr lvl="1"/>
            <a:endParaRPr kumimoji="0" lang="es-ES_tradnl" altLang="en-PE" b="1" baseline="-25000">
              <a:latin typeface="Garamond" panose="02020404030301010803" pitchFamily="18" charset="0"/>
            </a:endParaRPr>
          </a:p>
          <a:p>
            <a:endParaRPr kumimoji="0" lang="es-ES_tradnl" altLang="en-PE"/>
          </a:p>
        </p:txBody>
      </p:sp>
      <p:pic>
        <p:nvPicPr>
          <p:cNvPr id="21508" name="Picture 4">
            <a:extLst>
              <a:ext uri="{FF2B5EF4-FFF2-40B4-BE49-F238E27FC236}">
                <a16:creationId xmlns:a16="http://schemas.microsoft.com/office/drawing/2014/main" id="{845E881C-AEC8-0607-6321-8E723F95A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895600"/>
            <a:ext cx="2605088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>
            <a:extLst>
              <a:ext uri="{FF2B5EF4-FFF2-40B4-BE49-F238E27FC236}">
                <a16:creationId xmlns:a16="http://schemas.microsoft.com/office/drawing/2014/main" id="{535827CD-01B8-E49F-86E2-D4E2CFCCC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133600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6">
            <a:extLst>
              <a:ext uri="{FF2B5EF4-FFF2-40B4-BE49-F238E27FC236}">
                <a16:creationId xmlns:a16="http://schemas.microsoft.com/office/drawing/2014/main" id="{18A2091C-BC0B-2BAE-97DB-BF079AEDE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886200"/>
            <a:ext cx="5257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3FF221B-166D-4592-A9AE-1064E751FC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PE"/>
              <a:t>Redes Neuronales Lineales. 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D20A0CA-C961-3D76-9154-A1F99A4533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PE"/>
              <a:t>Función de transferencia lineal.</a:t>
            </a:r>
          </a:p>
          <a:p>
            <a:r>
              <a:rPr lang="es-ES_tradnl" altLang="en-PE"/>
              <a:t>Algoritmo de entrenamiento de Widrow-Hoff o Delta, tiene en cuenta la magnitud del error.</a:t>
            </a:r>
          </a:p>
          <a:p>
            <a:r>
              <a:rPr lang="es-ES_tradnl" altLang="en-PE"/>
              <a:t>Entrenamiento:</a:t>
            </a:r>
          </a:p>
          <a:p>
            <a:pPr lvl="1"/>
            <a:r>
              <a:rPr lang="es-ES_tradnl" altLang="en-PE"/>
              <a:t>Suma de los cuadrados de los errores sea mínima.</a:t>
            </a:r>
          </a:p>
          <a:p>
            <a:pPr lvl="1"/>
            <a:r>
              <a:rPr lang="es-ES_tradnl" altLang="en-PE"/>
              <a:t>Superficie de error con mínimo único.</a:t>
            </a:r>
          </a:p>
          <a:p>
            <a:pPr lvl="1"/>
            <a:r>
              <a:rPr lang="es-ES_tradnl" altLang="en-PE"/>
              <a:t>Algoritmo tipo gradiente.</a:t>
            </a:r>
          </a:p>
          <a:p>
            <a:pPr lvl="1"/>
            <a:endParaRPr lang="es-ES_tradnl" altLang="en-PE"/>
          </a:p>
          <a:p>
            <a:pPr lvl="1"/>
            <a:endParaRPr lang="es-ES_tradnl" altLang="en-PE"/>
          </a:p>
          <a:p>
            <a:pPr lvl="1"/>
            <a:endParaRPr lang="es-ES_tradnl" altLang="en-PE"/>
          </a:p>
          <a:p>
            <a:pPr lvl="1"/>
            <a:endParaRPr lang="es-ES_tradnl" altLang="en-PE"/>
          </a:p>
          <a:p>
            <a:pPr lvl="1"/>
            <a:endParaRPr lang="es-ES_tradnl" altLang="en-PE"/>
          </a:p>
          <a:p>
            <a:pPr lvl="1"/>
            <a:endParaRPr lang="es-ES_tradnl" altLang="en-PE"/>
          </a:p>
          <a:p>
            <a:r>
              <a:rPr lang="es-ES_tradnl" altLang="en-PE"/>
              <a:t>Aproximan funciones lineales.</a:t>
            </a:r>
          </a:p>
        </p:txBody>
      </p:sp>
      <p:pic>
        <p:nvPicPr>
          <p:cNvPr id="22532" name="Picture 4" descr="C:\Proyecto\Dibujos\linbas.tif">
            <a:extLst>
              <a:ext uri="{FF2B5EF4-FFF2-40B4-BE49-F238E27FC236}">
                <a16:creationId xmlns:a16="http://schemas.microsoft.com/office/drawing/2014/main" id="{2689BE7B-8FE9-4DD9-9CED-05D5F3171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114800"/>
            <a:ext cx="3338513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F352A9A-0A4B-10DA-CF97-629F4C4C63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PE"/>
              <a:t>Backpropagation 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3EB56118-5864-8C2E-4C6E-7835D3C801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PE"/>
              <a:t>Clave en el resurgimiento de las redes neuronales.</a:t>
            </a:r>
          </a:p>
          <a:p>
            <a:pPr>
              <a:lnSpc>
                <a:spcPct val="120000"/>
              </a:lnSpc>
            </a:pPr>
            <a:r>
              <a:rPr lang="es-ES_tradnl" altLang="en-PE"/>
              <a:t>Primera descripción del algoritmo fue dada por Werbos en 1974</a:t>
            </a:r>
          </a:p>
          <a:p>
            <a:pPr>
              <a:lnSpc>
                <a:spcPct val="120000"/>
              </a:lnSpc>
            </a:pPr>
            <a:r>
              <a:rPr lang="es-ES_tradnl" altLang="en-PE"/>
              <a:t>Generalización del algoritmo de Widrow-Hoff para redes multicapa con funciones de transferencia no-lineales y diferenciables.</a:t>
            </a:r>
          </a:p>
          <a:p>
            <a:pPr>
              <a:lnSpc>
                <a:spcPct val="120000"/>
              </a:lnSpc>
            </a:pPr>
            <a:r>
              <a:rPr lang="es-ES_tradnl" altLang="en-PE"/>
              <a:t>1989 Hornik, Stinchcombe y White</a:t>
            </a:r>
          </a:p>
          <a:p>
            <a:pPr lvl="1"/>
            <a:r>
              <a:rPr lang="es-ES_tradnl" altLang="en-PE"/>
              <a:t>Una red neuronal con una capa de sigmoides es capaz de aproximar cualquier función con un número finito de discontinuidades</a:t>
            </a:r>
          </a:p>
          <a:p>
            <a:pPr>
              <a:lnSpc>
                <a:spcPct val="120000"/>
              </a:lnSpc>
            </a:pPr>
            <a:r>
              <a:rPr lang="es-ES_tradnl" altLang="en-PE"/>
              <a:t>Propiedad de la generalización.</a:t>
            </a:r>
          </a:p>
          <a:p>
            <a:pPr>
              <a:lnSpc>
                <a:spcPct val="120000"/>
              </a:lnSpc>
            </a:pPr>
            <a:r>
              <a:rPr lang="es-ES_tradnl" altLang="en-PE"/>
              <a:t>La función de transferencia es no-lineal, la superficie de error tiene varios mínimos locales.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>
            <a:extLst>
              <a:ext uri="{FF2B5EF4-FFF2-40B4-BE49-F238E27FC236}">
                <a16:creationId xmlns:a16="http://schemas.microsoft.com/office/drawing/2014/main" id="{C36FF56B-4DCC-39EB-CDC6-D34CBEEAD8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PE"/>
              <a:t>Red Perceptron Multicapa (MLP)</a:t>
            </a: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3EF3D1D5-8A9A-2895-4C5C-FB6D9E3B9F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en-PE"/>
          </a:p>
          <a:p>
            <a:endParaRPr lang="es-ES_tradnl" altLang="en-PE"/>
          </a:p>
          <a:p>
            <a:endParaRPr lang="es-ES_tradnl" altLang="en-PE"/>
          </a:p>
          <a:p>
            <a:endParaRPr lang="es-ES_tradnl" altLang="en-PE"/>
          </a:p>
          <a:p>
            <a:endParaRPr lang="es-ES_tradnl" altLang="en-PE"/>
          </a:p>
          <a:p>
            <a:endParaRPr lang="es-ES_tradnl" altLang="en-PE"/>
          </a:p>
          <a:p>
            <a:r>
              <a:rPr lang="es-ES_tradnl" altLang="en-PE"/>
              <a:t>Función acotada, monótona creciente y diferenciable.</a:t>
            </a:r>
          </a:p>
          <a:p>
            <a:endParaRPr lang="es-ES_tradnl" altLang="en-PE"/>
          </a:p>
          <a:p>
            <a:r>
              <a:rPr lang="es-ES_tradnl" altLang="en-PE"/>
              <a:t>Red de tipo feedforward.</a:t>
            </a:r>
          </a:p>
          <a:p>
            <a:r>
              <a:rPr lang="es-ES_tradnl" altLang="en-PE"/>
              <a:t>Suficiente con dos capas.</a:t>
            </a:r>
          </a:p>
        </p:txBody>
      </p:sp>
      <p:graphicFrame>
        <p:nvGraphicFramePr>
          <p:cNvPr id="5122" name="Object 4">
            <a:extLst>
              <a:ext uri="{FF2B5EF4-FFF2-40B4-BE49-F238E27FC236}">
                <a16:creationId xmlns:a16="http://schemas.microsoft.com/office/drawing/2014/main" id="{64B9108F-5209-F75F-09B7-0A978E6C5B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1447800"/>
          <a:ext cx="3698875" cy="206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2" imgW="11099800" imgH="6210300" progId="Word.Picture.8">
                  <p:embed/>
                </p:oleObj>
              </mc:Choice>
              <mc:Fallback>
                <p:oleObj name="Imagen" r:id="rId2" imgW="11099800" imgH="621030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3698875" cy="206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6">
            <a:extLst>
              <a:ext uri="{FF2B5EF4-FFF2-40B4-BE49-F238E27FC236}">
                <a16:creationId xmlns:a16="http://schemas.microsoft.com/office/drawing/2014/main" id="{3059E551-D17E-FDCD-376A-84012226C8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1524000"/>
          <a:ext cx="2878138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o" r:id="rId4" imgW="8636000" imgH="6350000" progId="Word.Document.8">
                  <p:embed/>
                </p:oleObj>
              </mc:Choice>
              <mc:Fallback>
                <p:oleObj name="Documento" r:id="rId4" imgW="8636000" imgH="635000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524000"/>
                        <a:ext cx="2878138" cy="211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6" name="Picture 8">
            <a:extLst>
              <a:ext uri="{FF2B5EF4-FFF2-40B4-BE49-F238E27FC236}">
                <a16:creationId xmlns:a16="http://schemas.microsoft.com/office/drawing/2014/main" id="{F69629C9-6F68-9A3C-4D24-8C92051AC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114800"/>
            <a:ext cx="38100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555156C-1620-813D-902C-E9CBA9D36C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PE"/>
              <a:t>Algoritmo backpropagation I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64D5AC10-8FA0-C0EE-5DE2-72EB447D87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PE"/>
              <a:t>Descripción:</a:t>
            </a:r>
          </a:p>
          <a:p>
            <a:pPr lvl="1"/>
            <a:r>
              <a:rPr lang="es-ES_tradnl" altLang="en-PE"/>
              <a:t>Tras inicializar los pesos de forma aleatoria y con valores pequeños, seleccionamos el primer par de entrenamiento.</a:t>
            </a:r>
          </a:p>
          <a:p>
            <a:pPr lvl="1"/>
            <a:r>
              <a:rPr lang="es-ES_tradnl" altLang="en-PE"/>
              <a:t>Calculamos la salida de la red</a:t>
            </a:r>
          </a:p>
          <a:p>
            <a:pPr lvl="1"/>
            <a:r>
              <a:rPr lang="es-ES_tradnl" altLang="en-PE"/>
              <a:t>Calculamos la diferencia entre la salida real de la red y la salida deseada, con lo que obtenemos el vector de error</a:t>
            </a:r>
          </a:p>
          <a:p>
            <a:pPr lvl="1"/>
            <a:endParaRPr lang="es-ES_tradnl" altLang="en-PE" sz="1000"/>
          </a:p>
          <a:p>
            <a:pPr lvl="1"/>
            <a:r>
              <a:rPr lang="es-ES_tradnl" altLang="en-PE"/>
              <a:t>Ajustamos los pesos de la red de forma que se minimice el error</a:t>
            </a:r>
          </a:p>
          <a:p>
            <a:pPr lvl="1"/>
            <a:r>
              <a:rPr lang="es-ES_tradnl" altLang="en-PE"/>
              <a:t>Repetimos los  tres pasos anteriores para cada par de entrenamiento hasta que el error para todos los conjuntos de entrenamiento sea aceptable.</a:t>
            </a:r>
          </a:p>
          <a:p>
            <a:pPr lvl="1"/>
            <a:endParaRPr lang="es-ES_tradnl" altLang="en-PE" sz="800"/>
          </a:p>
          <a:p>
            <a:r>
              <a:rPr lang="es-ES_tradnl" altLang="en-PE"/>
              <a:t>Descenso por la superficie del error</a:t>
            </a:r>
          </a:p>
          <a:p>
            <a:r>
              <a:rPr lang="es-ES_tradnl" altLang="en-PE"/>
              <a:t>Cálculo de derivadas del error respecto de los pesos y de las bias.</a:t>
            </a: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227D29A8-F756-1FA6-9041-6B2EF0F3E9FB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7143" y="2355057"/>
            <a:ext cx="1357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s-ES_tradnl" altLang="en-PE"/>
              <a:t>Adelante</a:t>
            </a:r>
          </a:p>
        </p:txBody>
      </p:sp>
      <p:sp>
        <p:nvSpPr>
          <p:cNvPr id="24581" name="Text Box 5">
            <a:extLst>
              <a:ext uri="{FF2B5EF4-FFF2-40B4-BE49-F238E27FC236}">
                <a16:creationId xmlns:a16="http://schemas.microsoft.com/office/drawing/2014/main" id="{7FBD87CA-7830-E8EC-1D78-D5A063EEEAAD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63525" y="4079875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s-ES_tradnl" altLang="en-PE"/>
              <a:t>Atrás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CAA31EB9-594E-DA9D-7CDE-227AD7B66C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PE"/>
              <a:t>Algoritmo backpropagation II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05D59BC-9014-75BD-0ABD-3130477F1D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PE"/>
              <a:t>Detalles:</a:t>
            </a:r>
          </a:p>
          <a:p>
            <a:pPr lvl="1"/>
            <a:r>
              <a:rPr kumimoji="0" lang="es-ES" altLang="en-PE">
                <a:latin typeface="Garamond" panose="02020404030301010803" pitchFamily="18" charset="0"/>
              </a:rPr>
              <a:t>SSE: </a:t>
            </a:r>
            <a:r>
              <a:rPr kumimoji="0" lang="es-ES_tradnl" altLang="en-PE">
                <a:latin typeface="Garamond" panose="02020404030301010803" pitchFamily="18" charset="0"/>
              </a:rPr>
              <a:t>E=</a:t>
            </a:r>
            <a:r>
              <a:rPr kumimoji="0" lang="es-ES_tradnl" altLang="en-PE">
                <a:latin typeface="Symbol" pitchFamily="2" charset="2"/>
              </a:rPr>
              <a:t>S</a:t>
            </a:r>
            <a:r>
              <a:rPr kumimoji="0" lang="es-ES_tradnl" altLang="en-PE">
                <a:latin typeface="Garamond" panose="02020404030301010803" pitchFamily="18" charset="0"/>
              </a:rPr>
              <a:t>E</a:t>
            </a:r>
            <a:r>
              <a:rPr kumimoji="0" lang="es-ES_tradnl" altLang="en-PE" baseline="-25000">
                <a:latin typeface="Garamond" panose="02020404030301010803" pitchFamily="18" charset="0"/>
              </a:rPr>
              <a:t>p</a:t>
            </a:r>
            <a:r>
              <a:rPr kumimoji="0" lang="es-ES_tradnl" altLang="en-PE">
                <a:latin typeface="Garamond" panose="02020404030301010803" pitchFamily="18" charset="0"/>
              </a:rPr>
              <a:t>=</a:t>
            </a:r>
            <a:r>
              <a:rPr kumimoji="0" lang="es-ES_tradnl" altLang="en-PE">
                <a:latin typeface="Symbol" pitchFamily="2" charset="2"/>
              </a:rPr>
              <a:t>S</a:t>
            </a:r>
            <a:r>
              <a:rPr kumimoji="0" lang="es-ES_tradnl" altLang="en-PE">
                <a:latin typeface="Garamond" panose="02020404030301010803" pitchFamily="18" charset="0"/>
              </a:rPr>
              <a:t> (y</a:t>
            </a:r>
            <a:r>
              <a:rPr kumimoji="0" lang="es-ES_tradnl" altLang="en-PE" baseline="-25000">
                <a:latin typeface="Garamond" panose="02020404030301010803" pitchFamily="18" charset="0"/>
              </a:rPr>
              <a:t>pk</a:t>
            </a:r>
            <a:r>
              <a:rPr kumimoji="0" lang="es-ES_tradnl" altLang="en-PE">
                <a:latin typeface="Garamond" panose="02020404030301010803" pitchFamily="18" charset="0"/>
              </a:rPr>
              <a:t>-o</a:t>
            </a:r>
            <a:r>
              <a:rPr kumimoji="0" lang="es-ES_tradnl" altLang="en-PE" baseline="-25000">
                <a:latin typeface="Garamond" panose="02020404030301010803" pitchFamily="18" charset="0"/>
              </a:rPr>
              <a:t>pk</a:t>
            </a:r>
            <a:r>
              <a:rPr kumimoji="0" lang="es-ES_tradnl" altLang="en-PE">
                <a:latin typeface="Garamond" panose="02020404030301010803" pitchFamily="18" charset="0"/>
              </a:rPr>
              <a:t>)</a:t>
            </a:r>
            <a:r>
              <a:rPr kumimoji="0" lang="es-ES_tradnl" altLang="en-PE" baseline="30000">
                <a:latin typeface="Garamond" panose="02020404030301010803" pitchFamily="18" charset="0"/>
              </a:rPr>
              <a:t>2</a:t>
            </a:r>
          </a:p>
          <a:p>
            <a:pPr lvl="1"/>
            <a:r>
              <a:rPr kumimoji="0" lang="es-ES_tradnl" altLang="en-PE">
                <a:latin typeface="Symbol" pitchFamily="2" charset="2"/>
              </a:rPr>
              <a:t>D</a:t>
            </a:r>
            <a:r>
              <a:rPr kumimoji="0" lang="es-ES_tradnl" altLang="en-PE"/>
              <a:t>w</a:t>
            </a:r>
            <a:r>
              <a:rPr kumimoji="0" lang="es-ES_tradnl" altLang="en-PE" baseline="-25000"/>
              <a:t>ij</a:t>
            </a:r>
            <a:r>
              <a:rPr kumimoji="0" lang="es-ES_tradnl" altLang="en-PE"/>
              <a:t>=-</a:t>
            </a:r>
            <a:r>
              <a:rPr kumimoji="0" lang="es-ES_tradnl" altLang="en-PE">
                <a:latin typeface="Symbol" pitchFamily="2" charset="2"/>
              </a:rPr>
              <a:t>h</a:t>
            </a:r>
            <a:r>
              <a:rPr kumimoji="0" lang="es-ES_tradnl" altLang="en-PE"/>
              <a:t> </a:t>
            </a:r>
            <a:r>
              <a:rPr kumimoji="0" lang="es-ES_tradnl" altLang="en-PE">
                <a:latin typeface="Symbol" pitchFamily="2" charset="2"/>
                <a:sym typeface="Symbol" pitchFamily="2" charset="2"/>
              </a:rPr>
              <a:t>E/ </a:t>
            </a:r>
            <a:r>
              <a:rPr kumimoji="0" lang="es-ES_tradnl" altLang="en-PE">
                <a:sym typeface="Symbol" pitchFamily="2" charset="2"/>
              </a:rPr>
              <a:t>w</a:t>
            </a:r>
            <a:r>
              <a:rPr kumimoji="0" lang="es-ES_tradnl" altLang="en-PE" baseline="-25000">
                <a:sym typeface="Symbol" pitchFamily="2" charset="2"/>
              </a:rPr>
              <a:t>ij</a:t>
            </a:r>
          </a:p>
          <a:p>
            <a:endParaRPr kumimoji="0" lang="es-ES_tradnl" altLang="en-PE" sz="800" baseline="-25000">
              <a:sym typeface="Symbol" pitchFamily="2" charset="2"/>
            </a:endParaRPr>
          </a:p>
          <a:p>
            <a:r>
              <a:rPr lang="es-ES_tradnl" altLang="en-PE"/>
              <a:t>Pasos:</a:t>
            </a:r>
          </a:p>
          <a:p>
            <a:pPr lvl="1"/>
            <a:r>
              <a:rPr lang="es-ES_tradnl" altLang="en-PE"/>
              <a:t>Inicialización:</a:t>
            </a:r>
          </a:p>
          <a:p>
            <a:pPr lvl="2"/>
            <a:r>
              <a:rPr lang="es-ES_tradnl" altLang="en-PE"/>
              <a:t>Construcción de la red.</a:t>
            </a:r>
          </a:p>
          <a:p>
            <a:pPr lvl="2"/>
            <a:r>
              <a:rPr lang="es-ES_tradnl" altLang="en-PE"/>
              <a:t>Inicialización aleatoria de pesos y umbrales (-0.5, 0.5)</a:t>
            </a:r>
          </a:p>
          <a:p>
            <a:pPr lvl="2"/>
            <a:r>
              <a:rPr lang="es-ES_tradnl" altLang="en-PE"/>
              <a:t>Criterio de terminación (número máximo de iteraciones,…).</a:t>
            </a:r>
          </a:p>
          <a:p>
            <a:pPr lvl="2"/>
            <a:r>
              <a:rPr lang="es-ES_tradnl" altLang="en-PE"/>
              <a:t>Contador de iteraciones n=0.</a:t>
            </a:r>
          </a:p>
          <a:p>
            <a:pPr lvl="1"/>
            <a:r>
              <a:rPr lang="es-ES_tradnl" altLang="en-PE"/>
              <a:t>Fase hacia delante:</a:t>
            </a:r>
          </a:p>
          <a:p>
            <a:pPr lvl="2"/>
            <a:r>
              <a:rPr lang="es-ES_tradnl" altLang="en-PE"/>
              <a:t>Calcular la salida de la red para cada patrón de entrada.</a:t>
            </a:r>
          </a:p>
          <a:p>
            <a:pPr lvl="2"/>
            <a:r>
              <a:rPr lang="es-ES_tradnl" altLang="en-PE"/>
              <a:t>Calcular el error total cometido (SSE)</a:t>
            </a:r>
          </a:p>
          <a:p>
            <a:pPr lvl="2"/>
            <a:r>
              <a:rPr lang="es-ES_tradnl" altLang="en-PE"/>
              <a:t>Si la condición de terminación se satisface, parar</a:t>
            </a:r>
          </a:p>
          <a:p>
            <a:pPr lvl="1"/>
            <a:r>
              <a:rPr lang="es-ES_tradnl" altLang="en-PE"/>
              <a:t>Fase hacia atrás:</a:t>
            </a:r>
          </a:p>
          <a:p>
            <a:endParaRPr kumimoji="0" lang="es-ES_tradnl" altLang="en-PE" baseline="-25000">
              <a:sym typeface="Symbol" pitchFamily="2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D1D253C-FD6C-187B-3889-D2711D2C0E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PE"/>
              <a:t>Algoritmo backpropagation III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168F99EA-D47A-C23B-49D2-222C702D98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s-ES_tradnl" altLang="en-PE"/>
              <a:t>Fase hacia atrás:</a:t>
            </a:r>
          </a:p>
          <a:p>
            <a:pPr lvl="2"/>
            <a:r>
              <a:rPr lang="es-ES_tradnl" altLang="en-PE"/>
              <a:t>Incrementar el contador n=n+1.</a:t>
            </a:r>
          </a:p>
          <a:p>
            <a:pPr lvl="2"/>
            <a:r>
              <a:rPr lang="es-ES_tradnl" altLang="en-PE"/>
              <a:t>Paca cada neurona de salida calcualr: </a:t>
            </a:r>
            <a:r>
              <a:rPr lang="es-ES_tradnl" altLang="en-PE">
                <a:latin typeface="Symbol" pitchFamily="2" charset="2"/>
              </a:rPr>
              <a:t>d</a:t>
            </a:r>
            <a:r>
              <a:rPr lang="es-ES_tradnl" altLang="en-PE" baseline="-25000"/>
              <a:t>k</a:t>
            </a:r>
            <a:r>
              <a:rPr lang="es-ES_tradnl" altLang="en-PE"/>
              <a:t>=(o</a:t>
            </a:r>
            <a:r>
              <a:rPr lang="es-ES_tradnl" altLang="en-PE" baseline="-25000"/>
              <a:t>k</a:t>
            </a:r>
            <a:r>
              <a:rPr lang="es-ES_tradnl" altLang="en-PE"/>
              <a:t>-y</a:t>
            </a:r>
            <a:r>
              <a:rPr lang="es-ES_tradnl" altLang="en-PE" baseline="-25000"/>
              <a:t>k</a:t>
            </a:r>
            <a:r>
              <a:rPr lang="es-ES_tradnl" altLang="en-PE"/>
              <a:t>)f’(net</a:t>
            </a:r>
            <a:r>
              <a:rPr lang="es-ES_tradnl" altLang="en-PE" baseline="-25000"/>
              <a:t>k</a:t>
            </a:r>
            <a:r>
              <a:rPr lang="es-ES_tradnl" altLang="en-PE"/>
              <a:t>) donde net</a:t>
            </a:r>
            <a:r>
              <a:rPr lang="es-ES_tradnl" altLang="en-PE" baseline="-25000"/>
              <a:t>j</a:t>
            </a:r>
            <a:r>
              <a:rPr lang="es-ES_tradnl" altLang="en-PE"/>
              <a:t>=</a:t>
            </a:r>
            <a:r>
              <a:rPr lang="es-ES_tradnl" altLang="en-PE">
                <a:latin typeface="Symbol" pitchFamily="2" charset="2"/>
              </a:rPr>
              <a:t>S</a:t>
            </a:r>
            <a:r>
              <a:rPr lang="es-ES_tradnl" altLang="en-PE" baseline="-25000"/>
              <a:t>i</a:t>
            </a:r>
            <a:r>
              <a:rPr lang="es-ES_tradnl" altLang="en-PE"/>
              <a:t>w</a:t>
            </a:r>
            <a:r>
              <a:rPr lang="es-ES_tradnl" altLang="en-PE" baseline="-25000"/>
              <a:t>ij</a:t>
            </a:r>
            <a:r>
              <a:rPr lang="es-ES_tradnl" altLang="en-PE"/>
              <a:t>x</a:t>
            </a:r>
            <a:r>
              <a:rPr lang="es-ES_tradnl" altLang="en-PE" baseline="-25000"/>
              <a:t>i</a:t>
            </a:r>
            <a:r>
              <a:rPr lang="es-ES_tradnl" altLang="en-PE"/>
              <a:t>+b</a:t>
            </a:r>
            <a:r>
              <a:rPr lang="es-ES_tradnl" altLang="en-PE" baseline="-25000"/>
              <a:t>j</a:t>
            </a:r>
          </a:p>
          <a:p>
            <a:pPr lvl="2"/>
            <a:r>
              <a:rPr lang="es-ES_tradnl" altLang="en-PE"/>
              <a:t>Para cada unidad oculta, calcular </a:t>
            </a:r>
            <a:r>
              <a:rPr lang="es-ES_tradnl" altLang="en-PE">
                <a:latin typeface="Symbol" pitchFamily="2" charset="2"/>
              </a:rPr>
              <a:t>d</a:t>
            </a:r>
            <a:r>
              <a:rPr lang="es-ES_tradnl" altLang="en-PE" baseline="-25000"/>
              <a:t>j</a:t>
            </a:r>
            <a:r>
              <a:rPr lang="es-ES_tradnl" altLang="en-PE"/>
              <a:t>=f’(net</a:t>
            </a:r>
            <a:r>
              <a:rPr lang="es-ES_tradnl" altLang="en-PE" baseline="-25000"/>
              <a:t>j</a:t>
            </a:r>
            <a:r>
              <a:rPr lang="es-ES_tradnl" altLang="en-PE"/>
              <a:t>)</a:t>
            </a:r>
            <a:r>
              <a:rPr lang="es-ES_tradnl" altLang="en-PE">
                <a:latin typeface="Symbol" pitchFamily="2" charset="2"/>
              </a:rPr>
              <a:t>S</a:t>
            </a:r>
            <a:r>
              <a:rPr lang="es-ES_tradnl" altLang="en-PE" baseline="-25000"/>
              <a:t>k</a:t>
            </a:r>
            <a:r>
              <a:rPr lang="es-ES_tradnl" altLang="en-PE">
                <a:latin typeface="Symbol" pitchFamily="2" charset="2"/>
              </a:rPr>
              <a:t>d</a:t>
            </a:r>
            <a:r>
              <a:rPr lang="es-ES_tradnl" altLang="en-PE" baseline="-25000"/>
              <a:t>k</a:t>
            </a:r>
            <a:r>
              <a:rPr lang="es-ES_tradnl" altLang="en-PE"/>
              <a:t>w</a:t>
            </a:r>
            <a:r>
              <a:rPr lang="es-ES_tradnl" altLang="en-PE" baseline="-25000"/>
              <a:t>jk</a:t>
            </a:r>
          </a:p>
          <a:p>
            <a:pPr lvl="2"/>
            <a:r>
              <a:rPr lang="es-ES_tradnl" altLang="en-PE"/>
              <a:t>Actualizar pesos: </a:t>
            </a:r>
            <a:r>
              <a:rPr lang="es-ES_tradnl" altLang="en-PE">
                <a:latin typeface="Symbol" pitchFamily="2" charset="2"/>
              </a:rPr>
              <a:t>D</a:t>
            </a:r>
            <a:r>
              <a:rPr lang="es-ES_tradnl" altLang="en-PE"/>
              <a:t>w</a:t>
            </a:r>
            <a:r>
              <a:rPr lang="es-ES_tradnl" altLang="en-PE" baseline="-25000"/>
              <a:t>ij</a:t>
            </a:r>
            <a:r>
              <a:rPr lang="es-ES_tradnl" altLang="en-PE"/>
              <a:t>(n+1)=</a:t>
            </a:r>
            <a:r>
              <a:rPr lang="es-ES_tradnl" altLang="en-PE">
                <a:latin typeface="Symbol" pitchFamily="2" charset="2"/>
              </a:rPr>
              <a:t>hd</a:t>
            </a:r>
            <a:r>
              <a:rPr lang="es-ES_tradnl" altLang="en-PE" baseline="-25000"/>
              <a:t>j</a:t>
            </a:r>
            <a:r>
              <a:rPr lang="es-ES_tradnl" altLang="en-PE"/>
              <a:t>o</a:t>
            </a:r>
            <a:r>
              <a:rPr lang="es-ES_tradnl" altLang="en-PE" baseline="-25000"/>
              <a:t>i</a:t>
            </a:r>
            <a:r>
              <a:rPr lang="es-ES_tradnl" altLang="en-PE"/>
              <a:t>+</a:t>
            </a:r>
            <a:r>
              <a:rPr lang="es-ES_tradnl" altLang="en-PE">
                <a:latin typeface="Symbol" pitchFamily="2" charset="2"/>
              </a:rPr>
              <a:t>aD</a:t>
            </a:r>
            <a:r>
              <a:rPr lang="es-ES_tradnl" altLang="en-PE"/>
              <a:t>w</a:t>
            </a:r>
            <a:r>
              <a:rPr lang="es-ES_tradnl" altLang="en-PE" baseline="-25000"/>
              <a:t>ij</a:t>
            </a:r>
            <a:r>
              <a:rPr lang="es-ES_tradnl" altLang="en-PE"/>
              <a:t>(n)</a:t>
            </a:r>
          </a:p>
          <a:p>
            <a:pPr lvl="2"/>
            <a:r>
              <a:rPr lang="es-ES_tradnl" altLang="en-PE"/>
              <a:t>Volver a la fase hacia delante.</a:t>
            </a:r>
          </a:p>
          <a:p>
            <a:pPr lvl="2"/>
            <a:endParaRPr lang="es-ES_tradnl" altLang="en-PE" sz="900"/>
          </a:p>
          <a:p>
            <a:pPr lvl="2"/>
            <a:endParaRPr lang="es-ES_tradnl" altLang="en-PE" sz="900"/>
          </a:p>
          <a:p>
            <a:r>
              <a:rPr lang="es-ES_tradnl" altLang="en-PE"/>
              <a:t>Inconvenientes del algoritmo backpropagation:</a:t>
            </a:r>
          </a:p>
          <a:p>
            <a:pPr lvl="1"/>
            <a:r>
              <a:rPr lang="es-ES_tradnl" altLang="en-PE"/>
              <a:t>Tiempo de entrenamiento no acotado.</a:t>
            </a:r>
          </a:p>
          <a:p>
            <a:pPr lvl="1"/>
            <a:r>
              <a:rPr lang="es-ES_tradnl" altLang="en-PE"/>
              <a:t>Dependiente de las condiciones iniciales:</a:t>
            </a:r>
          </a:p>
          <a:p>
            <a:pPr lvl="2"/>
            <a:r>
              <a:rPr lang="es-ES_tradnl" altLang="en-PE"/>
              <a:t>Parálisis de la red.</a:t>
            </a:r>
          </a:p>
          <a:p>
            <a:pPr lvl="2"/>
            <a:r>
              <a:rPr lang="es-ES_tradnl" altLang="en-PE"/>
              <a:t>Mínimos locales.</a:t>
            </a:r>
          </a:p>
          <a:p>
            <a:pPr lvl="1"/>
            <a:endParaRPr lang="es-ES_tradnl" altLang="en-PE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>
            <a:extLst>
              <a:ext uri="{FF2B5EF4-FFF2-40B4-BE49-F238E27FC236}">
                <a16:creationId xmlns:a16="http://schemas.microsoft.com/office/drawing/2014/main" id="{B376DCF0-18EB-DC3E-59B5-B9CA05A48A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PE"/>
              <a:t>Algoritmo Backpropagation IV</a:t>
            </a:r>
          </a:p>
        </p:txBody>
      </p:sp>
      <p:sp>
        <p:nvSpPr>
          <p:cNvPr id="6149" name="Rectangle 7">
            <a:extLst>
              <a:ext uri="{FF2B5EF4-FFF2-40B4-BE49-F238E27FC236}">
                <a16:creationId xmlns:a16="http://schemas.microsoft.com/office/drawing/2014/main" id="{7AF5E0F7-B747-9C6B-C397-0768B0D8B8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s-ES_tradnl" altLang="en-PE"/>
              <a:t>Underfitting.</a:t>
            </a:r>
          </a:p>
          <a:p>
            <a:pPr lvl="1"/>
            <a:r>
              <a:rPr lang="es-ES_tradnl" altLang="en-PE"/>
              <a:t>Memorización o Sobreaprendizaje.</a:t>
            </a:r>
          </a:p>
          <a:p>
            <a:pPr lvl="1"/>
            <a:r>
              <a:rPr lang="es-ES_tradnl" altLang="en-PE"/>
              <a:t>Caracterización de la red. ¿Cuantas capas, cuantas neuronas en cada capa,…?</a:t>
            </a:r>
          </a:p>
        </p:txBody>
      </p:sp>
      <p:pic>
        <p:nvPicPr>
          <p:cNvPr id="6150" name="Picture 8">
            <a:extLst>
              <a:ext uri="{FF2B5EF4-FFF2-40B4-BE49-F238E27FC236}">
                <a16:creationId xmlns:a16="http://schemas.microsoft.com/office/drawing/2014/main" id="{144628E6-EEEA-7860-58B7-758ADE584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76600"/>
            <a:ext cx="3962400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585" name="Object 9">
            <a:extLst>
              <a:ext uri="{FF2B5EF4-FFF2-40B4-BE49-F238E27FC236}">
                <a16:creationId xmlns:a16="http://schemas.microsoft.com/office/drawing/2014/main" id="{413D4618-447E-A641-97D9-58DFCBFD43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4191000"/>
          <a:ext cx="4572000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o" r:id="rId3" imgW="12941300" imgH="6769100" progId="Word.Document.8">
                  <p:embed/>
                </p:oleObj>
              </mc:Choice>
              <mc:Fallback>
                <p:oleObj name="Documento" r:id="rId3" imgW="12941300" imgH="6769100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191000"/>
                        <a:ext cx="4572000" cy="238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11">
            <a:extLst>
              <a:ext uri="{FF2B5EF4-FFF2-40B4-BE49-F238E27FC236}">
                <a16:creationId xmlns:a16="http://schemas.microsoft.com/office/drawing/2014/main" id="{0734273E-17A4-9BF0-4415-1E9A84A5E8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3124200"/>
          <a:ext cx="41148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o" r:id="rId5" imgW="16192500" imgH="8572500" progId="Word.Document.8">
                  <p:embed/>
                </p:oleObj>
              </mc:Choice>
              <mc:Fallback>
                <p:oleObj name="Documento" r:id="rId5" imgW="16192500" imgH="85725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124200"/>
                        <a:ext cx="411480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FF6E4E7F-FD96-61A8-7CF4-299930D9A4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PE"/>
              <a:t>Redes Neuronales no supervisadas I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84418874-A42E-EE89-F784-F2A37EE8F9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78800" cy="4800600"/>
          </a:xfrm>
        </p:spPr>
        <p:txBody>
          <a:bodyPr/>
          <a:lstStyle/>
          <a:p>
            <a:r>
              <a:rPr lang="es-ES_tradnl" altLang="en-PE"/>
              <a:t>Autoorganizativas: durante el proceso de aprendizaje la red debe descubrir por si misma regularidades o categorías =&gt; la red debe autoorganizarse en función de las señales procedentes del entorno.</a:t>
            </a:r>
          </a:p>
          <a:p>
            <a:r>
              <a:rPr lang="es-ES_tradnl" altLang="en-PE"/>
              <a:t>Mapa de Rasgos Autoorganizados, SOM (Kohonen, 80)</a:t>
            </a:r>
          </a:p>
          <a:p>
            <a:r>
              <a:rPr lang="es-ES_tradnl" altLang="en-PE"/>
              <a:t>Características:</a:t>
            </a:r>
          </a:p>
          <a:p>
            <a:pPr lvl="1"/>
            <a:r>
              <a:rPr lang="es-ES_tradnl" altLang="en-PE"/>
              <a:t>Red competitiva</a:t>
            </a:r>
          </a:p>
          <a:p>
            <a:pPr lvl="1"/>
            <a:r>
              <a:rPr lang="es-ES_tradnl" altLang="en-PE"/>
              <a:t>Arquitectura unidireccional de dos capas:</a:t>
            </a:r>
          </a:p>
          <a:p>
            <a:pPr lvl="2"/>
            <a:r>
              <a:rPr lang="es-ES_tradnl" altLang="en-PE"/>
              <a:t>Capa de entrada: m neuronas una por cada vector de entrada.</a:t>
            </a:r>
          </a:p>
          <a:p>
            <a:pPr lvl="2"/>
            <a:r>
              <a:rPr lang="es-ES_tradnl" altLang="en-PE"/>
              <a:t>Capa segunda se realiza el procesamiento, formando el mapa de rasgos. Tiene nx X ny neuronas operando en paralelo. </a:t>
            </a:r>
          </a:p>
          <a:p>
            <a:pPr lvl="2"/>
            <a:r>
              <a:rPr lang="es-ES_tradnl" altLang="en-PE"/>
              <a:t>Todas las neuronas de entrada están conectadas a las neuronas de la segunda capa, a través de los pesos wij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>
            <a:extLst>
              <a:ext uri="{FF2B5EF4-FFF2-40B4-BE49-F238E27FC236}">
                <a16:creationId xmlns:a16="http://schemas.microsoft.com/office/drawing/2014/main" id="{6C412FBC-0E72-D502-8A66-3830C74BD0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PE"/>
              <a:t>ÍNDICE</a:t>
            </a:r>
          </a:p>
        </p:txBody>
      </p:sp>
      <p:sp>
        <p:nvSpPr>
          <p:cNvPr id="16387" name="Rectangle 1027">
            <a:extLst>
              <a:ext uri="{FF2B5EF4-FFF2-40B4-BE49-F238E27FC236}">
                <a16:creationId xmlns:a16="http://schemas.microsoft.com/office/drawing/2014/main" id="{35C8E6F4-70A2-95C7-EFC6-4A8E6B86C7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362200"/>
            <a:ext cx="8178800" cy="3352800"/>
          </a:xfrm>
        </p:spPr>
        <p:txBody>
          <a:bodyPr/>
          <a:lstStyle/>
          <a:p>
            <a:r>
              <a:rPr lang="es-ES_tradnl" altLang="en-PE" dirty="0"/>
              <a:t>Introducción</a:t>
            </a:r>
          </a:p>
          <a:p>
            <a:endParaRPr lang="es-ES_tradnl" altLang="en-PE" sz="900" dirty="0"/>
          </a:p>
          <a:p>
            <a:r>
              <a:rPr lang="es-ES_tradnl" altLang="en-PE" dirty="0"/>
              <a:t>Clasificación de redes neuronales:</a:t>
            </a:r>
          </a:p>
          <a:p>
            <a:pPr lvl="1"/>
            <a:r>
              <a:rPr lang="es-ES_tradnl" altLang="en-PE" dirty="0"/>
              <a:t>Estructura</a:t>
            </a:r>
          </a:p>
          <a:p>
            <a:pPr lvl="1"/>
            <a:r>
              <a:rPr lang="es-ES_tradnl" altLang="en-PE" dirty="0"/>
              <a:t>Entrenamiento</a:t>
            </a:r>
          </a:p>
          <a:p>
            <a:pPr lvl="1"/>
            <a:endParaRPr lang="es-ES_tradnl" altLang="en-PE" sz="900" dirty="0"/>
          </a:p>
          <a:p>
            <a:r>
              <a:rPr lang="es-ES_tradnl" altLang="en-PE" dirty="0"/>
              <a:t>Aplicación de las redes neuronales a la identificación de sistemas</a:t>
            </a:r>
          </a:p>
          <a:p>
            <a:endParaRPr lang="es-ES_tradnl" altLang="en-PE" sz="900" dirty="0"/>
          </a:p>
          <a:p>
            <a:r>
              <a:rPr lang="es-ES_tradnl" altLang="en-PE" dirty="0"/>
              <a:t>Las redes neuronales en el control</a:t>
            </a:r>
          </a:p>
          <a:p>
            <a:endParaRPr lang="es-ES_tradnl" altLang="en-PE" dirty="0"/>
          </a:p>
          <a:p>
            <a:endParaRPr lang="es-ES_tradnl" altLang="en-P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4240010-9170-9CFE-7EA9-5945D1D73D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PE"/>
              <a:t>Redes Neuronales No-Supervisadas II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0D60E0E-CF16-9C95-B1DF-62032C55E8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PE"/>
              <a:t>Cada neurona (i,j) calcula la similitud entre el vector de entradas y su vector de pesos</a:t>
            </a:r>
          </a:p>
          <a:p>
            <a:r>
              <a:rPr lang="es-ES_tradnl" altLang="en-PE"/>
              <a:t>Vence la neurona cuyo vector de pesos es más similar al vector de entrada.</a:t>
            </a:r>
          </a:p>
          <a:p>
            <a:endParaRPr lang="es-ES_tradnl" altLang="en-PE"/>
          </a:p>
          <a:p>
            <a:r>
              <a:rPr lang="es-ES_tradnl" altLang="en-PE"/>
              <a:t>Cada neurona sirva para detectar alguna característica del vector de entrada.  </a:t>
            </a:r>
          </a:p>
          <a:p>
            <a:r>
              <a:rPr lang="es-ES_tradnl" altLang="en-PE"/>
              <a:t>Función de vecindad:                                                                 relación entre neuronas                                                            próximas en el mapa.                                                                    </a:t>
            </a:r>
          </a:p>
        </p:txBody>
      </p:sp>
      <p:pic>
        <p:nvPicPr>
          <p:cNvPr id="28676" name="Picture 4">
            <a:extLst>
              <a:ext uri="{FF2B5EF4-FFF2-40B4-BE49-F238E27FC236}">
                <a16:creationId xmlns:a16="http://schemas.microsoft.com/office/drawing/2014/main" id="{CBFC36F5-5C53-1D62-72A7-3258D8987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038600"/>
            <a:ext cx="540067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7">
            <a:extLst>
              <a:ext uri="{FF2B5EF4-FFF2-40B4-BE49-F238E27FC236}">
                <a16:creationId xmlns:a16="http://schemas.microsoft.com/office/drawing/2014/main" id="{E2A2C9BA-744A-A053-78FF-EBA8B1F8E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438400"/>
            <a:ext cx="35623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72DCA4E2-D33A-6BEF-F0AA-72EC762A37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PE"/>
              <a:t>RNA no supervisadas III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BE872938-A92E-0328-3A5A-CA8C13FB4E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PE"/>
              <a:t>Aprendizaje:</a:t>
            </a:r>
          </a:p>
          <a:p>
            <a:pPr lvl="1"/>
            <a:r>
              <a:rPr lang="es-ES_tradnl" altLang="en-PE"/>
              <a:t>Inicialización de los pesos wij</a:t>
            </a:r>
          </a:p>
          <a:p>
            <a:pPr lvl="1"/>
            <a:r>
              <a:rPr lang="es-ES_tradnl" altLang="en-PE"/>
              <a:t>Presentación de las entradas x(t)</a:t>
            </a:r>
          </a:p>
          <a:p>
            <a:pPr lvl="1"/>
            <a:r>
              <a:rPr lang="es-ES_tradnl" altLang="en-PE"/>
              <a:t>Cada neurona calcula, la similitud entre su vector de pesos wij y el vector de entrada x, usando la distancia Euclídea</a:t>
            </a:r>
          </a:p>
          <a:p>
            <a:pPr lvl="1"/>
            <a:endParaRPr lang="es-ES_tradnl" altLang="en-PE"/>
          </a:p>
          <a:p>
            <a:pPr lvl="1"/>
            <a:endParaRPr lang="es-ES_tradnl" altLang="en-PE"/>
          </a:p>
          <a:p>
            <a:pPr lvl="1"/>
            <a:endParaRPr lang="es-ES_tradnl" altLang="en-PE" sz="800"/>
          </a:p>
          <a:p>
            <a:pPr lvl="1"/>
            <a:r>
              <a:rPr lang="es-ES_tradnl" altLang="en-PE"/>
              <a:t>Determinación de la neurona ganadora:</a:t>
            </a:r>
          </a:p>
          <a:p>
            <a:pPr lvl="1"/>
            <a:r>
              <a:rPr lang="es-ES_tradnl" altLang="en-PE"/>
              <a:t>Actualización de los pesos de la neurona ganadora y sus vecinas</a:t>
            </a:r>
          </a:p>
          <a:p>
            <a:pPr lvl="1"/>
            <a:endParaRPr lang="es-ES_tradnl" altLang="en-PE"/>
          </a:p>
          <a:p>
            <a:pPr lvl="1"/>
            <a:endParaRPr lang="es-ES_tradnl" altLang="en-PE"/>
          </a:p>
          <a:p>
            <a:pPr lvl="1"/>
            <a:r>
              <a:rPr lang="es-ES_tradnl" altLang="en-PE"/>
              <a:t>Las demás neuronas no actualizan su peso</a:t>
            </a:r>
          </a:p>
          <a:p>
            <a:pPr lvl="1"/>
            <a:r>
              <a:rPr lang="es-ES_tradnl" altLang="en-PE"/>
              <a:t>Si se ha alcanzado el número de iteraciones parar, si no volver al paso 2. </a:t>
            </a:r>
          </a:p>
        </p:txBody>
      </p:sp>
      <p:pic>
        <p:nvPicPr>
          <p:cNvPr id="29700" name="Picture 5">
            <a:extLst>
              <a:ext uri="{FF2B5EF4-FFF2-40B4-BE49-F238E27FC236}">
                <a16:creationId xmlns:a16="http://schemas.microsoft.com/office/drawing/2014/main" id="{C04AB7C9-7E77-AE7A-022B-FB4E37CC9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200400"/>
            <a:ext cx="315277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6">
            <a:extLst>
              <a:ext uri="{FF2B5EF4-FFF2-40B4-BE49-F238E27FC236}">
                <a16:creationId xmlns:a16="http://schemas.microsoft.com/office/drawing/2014/main" id="{825A3F81-213F-C768-3396-9D06D7BFF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962400"/>
            <a:ext cx="309562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7">
            <a:extLst>
              <a:ext uri="{FF2B5EF4-FFF2-40B4-BE49-F238E27FC236}">
                <a16:creationId xmlns:a16="http://schemas.microsoft.com/office/drawing/2014/main" id="{490A4A3F-AD05-A605-CB02-78D29D94F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953000"/>
            <a:ext cx="65817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117EC208-9A48-8126-5C8D-FF95023B4D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PE"/>
              <a:t>VENTAJAS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5F7EE1E-D492-E1F0-3139-7FFD4EE769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495800"/>
          </a:xfrm>
        </p:spPr>
        <p:txBody>
          <a:bodyPr/>
          <a:lstStyle/>
          <a:p>
            <a:r>
              <a:rPr lang="es-ES_tradnl" altLang="en-PE"/>
              <a:t>Ventajas de las RNA:</a:t>
            </a:r>
          </a:p>
          <a:p>
            <a:endParaRPr lang="es-ES_tradnl" altLang="en-PE" sz="1000"/>
          </a:p>
          <a:p>
            <a:pPr lvl="1"/>
            <a:r>
              <a:rPr lang="es-ES_tradnl" altLang="en-PE">
                <a:solidFill>
                  <a:schemeClr val="accent1"/>
                </a:solidFill>
              </a:rPr>
              <a:t>Aprendizaje adaptativo</a:t>
            </a:r>
            <a:r>
              <a:rPr lang="es-ES_tradnl" altLang="en-PE"/>
              <a:t>: lo necesario es aplicar un buen algoritmo y disponer de patrones (pares) de entrenamiento.</a:t>
            </a:r>
          </a:p>
          <a:p>
            <a:pPr lvl="1"/>
            <a:r>
              <a:rPr lang="es-ES_tradnl" altLang="en-PE">
                <a:solidFill>
                  <a:schemeClr val="accent1"/>
                </a:solidFill>
              </a:rPr>
              <a:t>Auto-organización</a:t>
            </a:r>
            <a:r>
              <a:rPr lang="es-ES_tradnl" altLang="en-PE"/>
              <a:t> =&gt; conduce a la generalización</a:t>
            </a:r>
          </a:p>
          <a:p>
            <a:pPr lvl="1"/>
            <a:r>
              <a:rPr lang="es-ES_tradnl" altLang="en-PE">
                <a:solidFill>
                  <a:schemeClr val="accent1"/>
                </a:solidFill>
              </a:rPr>
              <a:t>Tolerancia a fallos</a:t>
            </a:r>
            <a:r>
              <a:rPr lang="es-ES_tradnl" altLang="en-PE"/>
              <a:t>: las redes pueden aprender patrones que contienen ruido, distorsión  o que están incompletos.</a:t>
            </a:r>
          </a:p>
          <a:p>
            <a:pPr lvl="1"/>
            <a:r>
              <a:rPr lang="es-ES_tradnl" altLang="en-PE">
                <a:solidFill>
                  <a:schemeClr val="accent1"/>
                </a:solidFill>
              </a:rPr>
              <a:t>Operación en tiempo real</a:t>
            </a:r>
            <a:r>
              <a:rPr lang="es-ES_tradnl" altLang="en-PE"/>
              <a:t>: procesan gran cantidad de datos en poco tiempo.</a:t>
            </a:r>
          </a:p>
          <a:p>
            <a:pPr lvl="1"/>
            <a:r>
              <a:rPr lang="es-ES_tradnl" altLang="en-PE"/>
              <a:t>Facilidad de inserción en tecnología ya existente.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>
            <a:extLst>
              <a:ext uri="{FF2B5EF4-FFF2-40B4-BE49-F238E27FC236}">
                <a16:creationId xmlns:a16="http://schemas.microsoft.com/office/drawing/2014/main" id="{D8B872A8-A5FA-64E3-3B70-40D3AB3913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PE"/>
              <a:t>APLICACIONES</a:t>
            </a:r>
          </a:p>
        </p:txBody>
      </p:sp>
      <p:sp>
        <p:nvSpPr>
          <p:cNvPr id="31747" name="Rectangle 1027">
            <a:extLst>
              <a:ext uri="{FF2B5EF4-FFF2-40B4-BE49-F238E27FC236}">
                <a16:creationId xmlns:a16="http://schemas.microsoft.com/office/drawing/2014/main" id="{C9212CBA-E3CD-C1E9-275B-1803794CCF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178800" cy="2743200"/>
          </a:xfrm>
        </p:spPr>
        <p:txBody>
          <a:bodyPr/>
          <a:lstStyle/>
          <a:p>
            <a:r>
              <a:rPr lang="es-ES_tradnl" altLang="en-PE"/>
              <a:t>Detección de patrones.</a:t>
            </a:r>
          </a:p>
          <a:p>
            <a:r>
              <a:rPr lang="es-ES_tradnl" altLang="en-PE"/>
              <a:t>Filtrado de señales</a:t>
            </a:r>
          </a:p>
          <a:p>
            <a:r>
              <a:rPr lang="es-ES_tradnl" altLang="en-PE"/>
              <a:t>Segmentación de datos</a:t>
            </a:r>
          </a:p>
          <a:p>
            <a:r>
              <a:rPr lang="es-ES_tradnl" altLang="en-PE"/>
              <a:t>Control</a:t>
            </a:r>
          </a:p>
          <a:p>
            <a:r>
              <a:rPr lang="es-ES_tradnl" altLang="en-PE"/>
              <a:t>Identificación.</a:t>
            </a:r>
          </a:p>
          <a:p>
            <a:endParaRPr lang="es-ES_tradnl" altLang="en-P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9794C7D-7A0B-16AE-9134-6C46B9565F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19125"/>
            <a:ext cx="8280400" cy="285750"/>
          </a:xfrm>
        </p:spPr>
        <p:txBody>
          <a:bodyPr/>
          <a:lstStyle/>
          <a:p>
            <a:r>
              <a:rPr lang="es-ES_tradnl" altLang="en-PE" sz="2400"/>
              <a:t>REDES NEURONALES </a:t>
            </a:r>
          </a:p>
        </p:txBody>
      </p:sp>
      <p:sp>
        <p:nvSpPr>
          <p:cNvPr id="17411" name="Rectangle 5">
            <a:extLst>
              <a:ext uri="{FF2B5EF4-FFF2-40B4-BE49-F238E27FC236}">
                <a16:creationId xmlns:a16="http://schemas.microsoft.com/office/drawing/2014/main" id="{6D3FB47B-5EAB-9E83-08AF-C2B099DB39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PE"/>
              <a:t>Neurona: base del funcionamiento del cerebro.</a:t>
            </a:r>
          </a:p>
          <a:p>
            <a:endParaRPr lang="es-ES_tradnl" altLang="en-PE" sz="1000"/>
          </a:p>
          <a:p>
            <a:r>
              <a:rPr lang="es-ES_tradnl" altLang="en-PE"/>
              <a:t>Sistema de procesamiento cerebral de la información:</a:t>
            </a:r>
          </a:p>
          <a:p>
            <a:pPr lvl="1"/>
            <a:r>
              <a:rPr lang="es-ES_tradnl" altLang="en-PE"/>
              <a:t>Complejo, No lineal y Paralelo.</a:t>
            </a:r>
          </a:p>
          <a:p>
            <a:endParaRPr lang="es-ES_tradnl" altLang="en-PE"/>
          </a:p>
          <a:p>
            <a:endParaRPr lang="es-ES_tradnl" altLang="en-PE"/>
          </a:p>
          <a:p>
            <a:endParaRPr lang="es-ES_tradnl" altLang="en-PE"/>
          </a:p>
          <a:p>
            <a:endParaRPr lang="es-ES_tradnl" altLang="en-PE"/>
          </a:p>
          <a:p>
            <a:endParaRPr lang="es-ES_tradnl" altLang="en-PE"/>
          </a:p>
          <a:p>
            <a:endParaRPr lang="es-ES_tradnl" altLang="en-PE"/>
          </a:p>
          <a:p>
            <a:endParaRPr lang="es-ES_tradnl" altLang="en-PE"/>
          </a:p>
          <a:p>
            <a:r>
              <a:rPr lang="es-ES_tradnl" altLang="en-PE"/>
              <a:t>Elementos de que consta: sinapsis, axón, dentritas y soma o cuerpo</a:t>
            </a:r>
          </a:p>
          <a:p>
            <a:endParaRPr lang="es-ES_tradnl" altLang="en-PE"/>
          </a:p>
        </p:txBody>
      </p:sp>
      <p:pic>
        <p:nvPicPr>
          <p:cNvPr id="17412" name="Picture 6">
            <a:extLst>
              <a:ext uri="{FF2B5EF4-FFF2-40B4-BE49-F238E27FC236}">
                <a16:creationId xmlns:a16="http://schemas.microsoft.com/office/drawing/2014/main" id="{AFEA9B13-D627-40CE-8E03-C86B3EF9D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124200"/>
            <a:ext cx="56959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5BA46981-16AD-E6A4-DD1B-68D3137188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80400" cy="442913"/>
          </a:xfrm>
        </p:spPr>
        <p:txBody>
          <a:bodyPr/>
          <a:lstStyle/>
          <a:p>
            <a:r>
              <a:rPr lang="es-ES_tradnl" altLang="en-PE"/>
              <a:t>NEURONA ARTIFICIAL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66D5B048-235D-7C3F-21CA-4A0493EC1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PE"/>
              <a:t>Neurona artificial: unidad de procesamiento de la información, es un dispositivo simple de cálculo que ante un vector de entradas proporciona una única salida.</a:t>
            </a:r>
          </a:p>
          <a:p>
            <a:endParaRPr lang="es-ES_tradnl" altLang="en-PE" sz="1000"/>
          </a:p>
          <a:p>
            <a:r>
              <a:rPr lang="es-ES_tradnl" altLang="en-PE"/>
              <a:t>Elementos:</a:t>
            </a:r>
          </a:p>
          <a:p>
            <a:pPr lvl="1"/>
            <a:r>
              <a:rPr lang="es-ES_tradnl" altLang="en-PE"/>
              <a:t>Conjunto de entradas, </a:t>
            </a:r>
            <a:r>
              <a:rPr lang="es-ES_tradnl" altLang="en-PE" i="1"/>
              <a:t>xj</a:t>
            </a:r>
          </a:p>
          <a:p>
            <a:pPr lvl="1">
              <a:lnSpc>
                <a:spcPct val="20000"/>
              </a:lnSpc>
            </a:pPr>
            <a:endParaRPr lang="es-ES_tradnl" altLang="en-PE"/>
          </a:p>
          <a:p>
            <a:pPr lvl="1"/>
            <a:r>
              <a:rPr lang="es-ES_tradnl" altLang="en-PE"/>
              <a:t>Pesos sinápticos, </a:t>
            </a:r>
            <a:r>
              <a:rPr lang="es-ES_tradnl" altLang="en-PE" i="1"/>
              <a:t>wi</a:t>
            </a:r>
            <a:endParaRPr lang="es-ES_tradnl" altLang="en-PE"/>
          </a:p>
          <a:p>
            <a:pPr lvl="1">
              <a:lnSpc>
                <a:spcPct val="0"/>
              </a:lnSpc>
            </a:pPr>
            <a:endParaRPr lang="es-ES_tradnl" altLang="en-PE"/>
          </a:p>
          <a:p>
            <a:pPr lvl="1"/>
            <a:r>
              <a:rPr lang="es-ES_tradnl" altLang="en-PE"/>
              <a:t>Función de activación: </a:t>
            </a:r>
            <a:r>
              <a:rPr lang="es-ES_tradnl" altLang="en-PE" b="1"/>
              <a:t>                                                      </a:t>
            </a:r>
            <a:r>
              <a:rPr kumimoji="0" lang="es-ES" altLang="en-PE" i="1">
                <a:latin typeface="Garamond" panose="02020404030301010803" pitchFamily="18" charset="0"/>
              </a:rPr>
              <a:t>w</a:t>
            </a:r>
            <a:r>
              <a:rPr kumimoji="0" lang="es-ES" altLang="en-PE" baseline="-25000">
                <a:latin typeface="Garamond" panose="02020404030301010803" pitchFamily="18" charset="0"/>
              </a:rPr>
              <a:t>1</a:t>
            </a:r>
            <a:r>
              <a:rPr kumimoji="0" lang="es-ES" altLang="en-PE">
                <a:latin typeface="Garamond" panose="02020404030301010803" pitchFamily="18" charset="0"/>
              </a:rPr>
              <a:t>·</a:t>
            </a:r>
            <a:r>
              <a:rPr kumimoji="0" lang="es-ES" altLang="en-PE" i="1">
                <a:latin typeface="Garamond" panose="02020404030301010803" pitchFamily="18" charset="0"/>
              </a:rPr>
              <a:t>x</a:t>
            </a:r>
            <a:r>
              <a:rPr kumimoji="0" lang="es-ES" altLang="en-PE" baseline="-25000">
                <a:latin typeface="Garamond" panose="02020404030301010803" pitchFamily="18" charset="0"/>
              </a:rPr>
              <a:t>1</a:t>
            </a:r>
            <a:r>
              <a:rPr kumimoji="0" lang="es-ES" altLang="en-PE">
                <a:latin typeface="Garamond" panose="02020404030301010803" pitchFamily="18" charset="0"/>
              </a:rPr>
              <a:t>+ </a:t>
            </a:r>
            <a:r>
              <a:rPr kumimoji="0" lang="es-ES" altLang="en-PE" i="1">
                <a:latin typeface="Garamond" panose="02020404030301010803" pitchFamily="18" charset="0"/>
              </a:rPr>
              <a:t>w</a:t>
            </a:r>
            <a:r>
              <a:rPr kumimoji="0" lang="es-ES" altLang="en-PE" baseline="-25000">
                <a:latin typeface="Garamond" panose="02020404030301010803" pitchFamily="18" charset="0"/>
              </a:rPr>
              <a:t>2</a:t>
            </a:r>
            <a:r>
              <a:rPr kumimoji="0" lang="es-ES" altLang="en-PE">
                <a:latin typeface="Garamond" panose="02020404030301010803" pitchFamily="18" charset="0"/>
              </a:rPr>
              <a:t>·</a:t>
            </a:r>
            <a:r>
              <a:rPr kumimoji="0" lang="es-ES" altLang="en-PE" i="1">
                <a:latin typeface="Garamond" panose="02020404030301010803" pitchFamily="18" charset="0"/>
              </a:rPr>
              <a:t>x</a:t>
            </a:r>
            <a:r>
              <a:rPr kumimoji="0" lang="es-ES" altLang="en-PE" baseline="-25000">
                <a:latin typeface="Garamond" panose="02020404030301010803" pitchFamily="18" charset="0"/>
              </a:rPr>
              <a:t>2 </a:t>
            </a:r>
            <a:r>
              <a:rPr kumimoji="0" lang="es-ES" altLang="en-PE">
                <a:latin typeface="Garamond" panose="02020404030301010803" pitchFamily="18" charset="0"/>
              </a:rPr>
              <a:t>+ ... + </a:t>
            </a:r>
            <a:r>
              <a:rPr kumimoji="0" lang="es-ES" altLang="en-PE" i="1">
                <a:latin typeface="Garamond" panose="02020404030301010803" pitchFamily="18" charset="0"/>
              </a:rPr>
              <a:t>w</a:t>
            </a:r>
            <a:r>
              <a:rPr kumimoji="0" lang="es-ES" altLang="en-PE" baseline="-25000">
                <a:latin typeface="Garamond" panose="02020404030301010803" pitchFamily="18" charset="0"/>
              </a:rPr>
              <a:t>n</a:t>
            </a:r>
            <a:r>
              <a:rPr kumimoji="0" lang="es-ES" altLang="en-PE">
                <a:latin typeface="Garamond" panose="02020404030301010803" pitchFamily="18" charset="0"/>
              </a:rPr>
              <a:t>·</a:t>
            </a:r>
            <a:r>
              <a:rPr kumimoji="0" lang="es-ES" altLang="en-PE" i="1">
                <a:latin typeface="Garamond" panose="02020404030301010803" pitchFamily="18" charset="0"/>
              </a:rPr>
              <a:t>x</a:t>
            </a:r>
            <a:r>
              <a:rPr kumimoji="0" lang="es-ES" altLang="en-PE" baseline="-25000">
                <a:latin typeface="Garamond" panose="02020404030301010803" pitchFamily="18" charset="0"/>
              </a:rPr>
              <a:t>n </a:t>
            </a:r>
            <a:r>
              <a:rPr kumimoji="0" lang="es-ES" altLang="en-PE" i="1">
                <a:latin typeface="Garamond" panose="02020404030301010803" pitchFamily="18" charset="0"/>
              </a:rPr>
              <a:t>= a</a:t>
            </a:r>
          </a:p>
          <a:p>
            <a:pPr lvl="1">
              <a:lnSpc>
                <a:spcPct val="10000"/>
              </a:lnSpc>
            </a:pPr>
            <a:endParaRPr kumimoji="0" lang="es-ES" altLang="en-PE" i="1">
              <a:latin typeface="Garamond" panose="02020404030301010803" pitchFamily="18" charset="0"/>
            </a:endParaRPr>
          </a:p>
          <a:p>
            <a:pPr lvl="1"/>
            <a:r>
              <a:rPr kumimoji="0" lang="es-ES_tradnl" altLang="en-PE"/>
              <a:t>Función de transferencia:                                                                 </a:t>
            </a:r>
            <a:r>
              <a:rPr kumimoji="0" lang="es-ES" altLang="en-PE" i="1">
                <a:latin typeface="Garamond" panose="02020404030301010803" pitchFamily="18" charset="0"/>
              </a:rPr>
              <a:t>y = F (w</a:t>
            </a:r>
            <a:r>
              <a:rPr kumimoji="0" lang="es-ES" altLang="en-PE" baseline="-25000">
                <a:latin typeface="Garamond" panose="02020404030301010803" pitchFamily="18" charset="0"/>
              </a:rPr>
              <a:t>1</a:t>
            </a:r>
            <a:r>
              <a:rPr kumimoji="0" lang="es-ES" altLang="en-PE">
                <a:latin typeface="Garamond" panose="02020404030301010803" pitchFamily="18" charset="0"/>
              </a:rPr>
              <a:t>·</a:t>
            </a:r>
            <a:r>
              <a:rPr kumimoji="0" lang="es-ES" altLang="en-PE" i="1">
                <a:latin typeface="Garamond" panose="02020404030301010803" pitchFamily="18" charset="0"/>
              </a:rPr>
              <a:t>x</a:t>
            </a:r>
            <a:r>
              <a:rPr kumimoji="0" lang="es-ES" altLang="en-PE" baseline="-25000">
                <a:latin typeface="Garamond" panose="02020404030301010803" pitchFamily="18" charset="0"/>
              </a:rPr>
              <a:t>1</a:t>
            </a:r>
            <a:r>
              <a:rPr kumimoji="0" lang="es-ES" altLang="en-PE">
                <a:latin typeface="Garamond" panose="02020404030301010803" pitchFamily="18" charset="0"/>
              </a:rPr>
              <a:t>+ </a:t>
            </a:r>
            <a:r>
              <a:rPr kumimoji="0" lang="es-ES" altLang="en-PE" i="1">
                <a:latin typeface="Garamond" panose="02020404030301010803" pitchFamily="18" charset="0"/>
              </a:rPr>
              <a:t>w</a:t>
            </a:r>
            <a:r>
              <a:rPr kumimoji="0" lang="es-ES" altLang="en-PE" baseline="-25000">
                <a:latin typeface="Garamond" panose="02020404030301010803" pitchFamily="18" charset="0"/>
              </a:rPr>
              <a:t>2</a:t>
            </a:r>
            <a:r>
              <a:rPr kumimoji="0" lang="es-ES" altLang="en-PE">
                <a:latin typeface="Garamond" panose="02020404030301010803" pitchFamily="18" charset="0"/>
              </a:rPr>
              <a:t>·</a:t>
            </a:r>
            <a:r>
              <a:rPr kumimoji="0" lang="es-ES" altLang="en-PE" i="1">
                <a:latin typeface="Garamond" panose="02020404030301010803" pitchFamily="18" charset="0"/>
              </a:rPr>
              <a:t>x</a:t>
            </a:r>
            <a:r>
              <a:rPr kumimoji="0" lang="es-ES" altLang="en-PE" baseline="-25000">
                <a:latin typeface="Garamond" panose="02020404030301010803" pitchFamily="18" charset="0"/>
              </a:rPr>
              <a:t>2 </a:t>
            </a:r>
            <a:r>
              <a:rPr kumimoji="0" lang="es-ES" altLang="en-PE">
                <a:latin typeface="Garamond" panose="02020404030301010803" pitchFamily="18" charset="0"/>
              </a:rPr>
              <a:t>+ ... + </a:t>
            </a:r>
            <a:r>
              <a:rPr kumimoji="0" lang="es-ES" altLang="en-PE" i="1">
                <a:latin typeface="Garamond" panose="02020404030301010803" pitchFamily="18" charset="0"/>
              </a:rPr>
              <a:t>w</a:t>
            </a:r>
            <a:r>
              <a:rPr kumimoji="0" lang="es-ES" altLang="en-PE" baseline="-25000">
                <a:latin typeface="Garamond" panose="02020404030301010803" pitchFamily="18" charset="0"/>
              </a:rPr>
              <a:t>n</a:t>
            </a:r>
            <a:r>
              <a:rPr kumimoji="0" lang="es-ES" altLang="en-PE">
                <a:latin typeface="Garamond" panose="02020404030301010803" pitchFamily="18" charset="0"/>
              </a:rPr>
              <a:t>·</a:t>
            </a:r>
            <a:r>
              <a:rPr kumimoji="0" lang="es-ES" altLang="en-PE" i="1">
                <a:latin typeface="Garamond" panose="02020404030301010803" pitchFamily="18" charset="0"/>
              </a:rPr>
              <a:t>x</a:t>
            </a:r>
            <a:r>
              <a:rPr kumimoji="0" lang="es-ES" altLang="en-PE" baseline="-25000">
                <a:latin typeface="Garamond" panose="02020404030301010803" pitchFamily="18" charset="0"/>
              </a:rPr>
              <a:t>n </a:t>
            </a:r>
            <a:r>
              <a:rPr kumimoji="0" lang="es-ES" altLang="en-PE" i="1">
                <a:latin typeface="Garamond" panose="02020404030301010803" pitchFamily="18" charset="0"/>
              </a:rPr>
              <a:t>)</a:t>
            </a:r>
          </a:p>
          <a:p>
            <a:pPr lvl="1">
              <a:lnSpc>
                <a:spcPct val="10000"/>
              </a:lnSpc>
            </a:pPr>
            <a:endParaRPr kumimoji="0" lang="es-ES" altLang="en-PE" i="1">
              <a:latin typeface="Garamond" panose="02020404030301010803" pitchFamily="18" charset="0"/>
            </a:endParaRPr>
          </a:p>
          <a:p>
            <a:pPr lvl="1"/>
            <a:r>
              <a:rPr kumimoji="0" lang="es-ES" altLang="en-PE"/>
              <a:t>Bias o polarización: entrada constate de magnitud 1, y peso b que se introduce en el sumador</a:t>
            </a:r>
            <a:endParaRPr kumimoji="0" lang="es-ES" altLang="en-PE" baseline="-25000">
              <a:latin typeface="Garamond" panose="02020404030301010803" pitchFamily="18" charset="0"/>
            </a:endParaRPr>
          </a:p>
          <a:p>
            <a:pPr lvl="1"/>
            <a:endParaRPr kumimoji="0" lang="es-ES_tradnl" altLang="en-PE">
              <a:latin typeface="Garamond" panose="02020404030301010803" pitchFamily="18" charset="0"/>
            </a:endParaRPr>
          </a:p>
        </p:txBody>
      </p:sp>
      <p:graphicFrame>
        <p:nvGraphicFramePr>
          <p:cNvPr id="7174" name="Object 6">
            <a:extLst>
              <a:ext uri="{FF2B5EF4-FFF2-40B4-BE49-F238E27FC236}">
                <a16:creationId xmlns:a16="http://schemas.microsoft.com/office/drawing/2014/main" id="{A146B4B0-30B3-8BD4-0F77-4B971FBB97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2743200"/>
          <a:ext cx="3962400" cy="243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3" imgW="8394700" imgH="7315200" progId="Word.Picture.8">
                  <p:embed/>
                </p:oleObj>
              </mc:Choice>
              <mc:Fallback>
                <p:oleObj name="Imagen" r:id="rId3" imgW="8394700" imgH="73152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743200"/>
                        <a:ext cx="3962400" cy="243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B64FF39B-D6F6-5AAB-1DE5-9DF61E7E53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80400" cy="685800"/>
          </a:xfrm>
        </p:spPr>
        <p:txBody>
          <a:bodyPr/>
          <a:lstStyle/>
          <a:p>
            <a:r>
              <a:rPr lang="es-ES_tradnl" altLang="en-PE"/>
              <a:t>NEURONA ARTIFICIAL</a:t>
            </a: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7C455BB0-73A9-521E-2033-E50714C2DF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PE"/>
              <a:t>Principales funciones de transferencia:</a:t>
            </a:r>
          </a:p>
          <a:p>
            <a:pPr lvl="1"/>
            <a:r>
              <a:rPr lang="es-ES_tradnl" altLang="en-PE"/>
              <a:t>Lineal: </a:t>
            </a:r>
            <a:r>
              <a:rPr lang="es-ES_tradnl" altLang="en-PE" i="1"/>
              <a:t>y=ka</a:t>
            </a:r>
            <a:endParaRPr lang="es-ES_tradnl" altLang="en-PE"/>
          </a:p>
          <a:p>
            <a:pPr lvl="1"/>
            <a:r>
              <a:rPr lang="es-ES_tradnl" altLang="en-PE"/>
              <a:t>Escalón: </a:t>
            </a:r>
            <a:r>
              <a:rPr lang="es-ES_tradnl" altLang="en-PE" i="1"/>
              <a:t>y = 0 si a&lt;0;  y=1 si a&gt;=0</a:t>
            </a:r>
          </a:p>
          <a:p>
            <a:pPr lvl="1"/>
            <a:r>
              <a:rPr lang="es-ES_tradnl" altLang="en-PE"/>
              <a:t>Sigmoide</a:t>
            </a:r>
          </a:p>
          <a:p>
            <a:pPr lvl="1"/>
            <a:r>
              <a:rPr lang="es-ES_tradnl" altLang="en-PE"/>
              <a:t>Gaussiana.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16FA1865-11B5-F025-F5C5-52B2A7C25A1E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200400"/>
            <a:ext cx="8678863" cy="3013075"/>
            <a:chOff x="192" y="2016"/>
            <a:chExt cx="5467" cy="1898"/>
          </a:xfrm>
        </p:grpSpPr>
        <p:pic>
          <p:nvPicPr>
            <p:cNvPr id="2054" name="Picture 4" descr="A:\lineal.tif">
              <a:extLst>
                <a:ext uri="{FF2B5EF4-FFF2-40B4-BE49-F238E27FC236}">
                  <a16:creationId xmlns:a16="http://schemas.microsoft.com/office/drawing/2014/main" id="{082D23E6-CBC8-24E5-8298-AC0B41F486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2496"/>
              <a:ext cx="1931" cy="14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5" name="Picture 5" descr="A:\hardlim.tif">
              <a:extLst>
                <a:ext uri="{FF2B5EF4-FFF2-40B4-BE49-F238E27FC236}">
                  <a16:creationId xmlns:a16="http://schemas.microsoft.com/office/drawing/2014/main" id="{674321BB-BC2E-F8E5-AE78-E26B3DFA3A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2016"/>
              <a:ext cx="1761" cy="1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2050" name="Object 6">
              <a:extLst>
                <a:ext uri="{FF2B5EF4-FFF2-40B4-BE49-F238E27FC236}">
                  <a16:creationId xmlns:a16="http://schemas.microsoft.com/office/drawing/2014/main" id="{90B4AE15-BDE8-8285-2002-EB63556C85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0" y="2496"/>
            <a:ext cx="1819" cy="1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n" r:id="rId4" imgW="7112000" imgH="5219700" progId="Word.Picture.8">
                    <p:embed/>
                  </p:oleObj>
                </mc:Choice>
                <mc:Fallback>
                  <p:oleObj name="Imagen" r:id="rId4" imgW="7112000" imgH="5219700" progId="Word.Picture.8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496"/>
                          <a:ext cx="1819" cy="1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3F4D86EE-92E5-2057-44A1-8226C34670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80400" cy="442913"/>
          </a:xfrm>
        </p:spPr>
        <p:txBody>
          <a:bodyPr/>
          <a:lstStyle/>
          <a:p>
            <a:r>
              <a:rPr lang="es-ES_tradnl" altLang="en-PE"/>
              <a:t>RNA de una capa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6E968506-9E44-FB30-37C8-444AA8C5F6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78800" cy="2438400"/>
          </a:xfrm>
        </p:spPr>
        <p:txBody>
          <a:bodyPr/>
          <a:lstStyle/>
          <a:p>
            <a:r>
              <a:rPr lang="es-ES_tradnl" altLang="en-PE"/>
              <a:t>Una neurona aislada dispone de poca potencia de cálculo.</a:t>
            </a:r>
          </a:p>
          <a:p>
            <a:r>
              <a:rPr lang="es-ES_tradnl" altLang="en-PE"/>
              <a:t>Los nodos se conectan mediante la sinapsis</a:t>
            </a:r>
          </a:p>
          <a:p>
            <a:r>
              <a:rPr lang="es-ES_tradnl" altLang="en-PE"/>
              <a:t>Las neuronas se agrupan formando una estructura llamada capa.</a:t>
            </a:r>
          </a:p>
          <a:p>
            <a:r>
              <a:rPr lang="es-ES_tradnl" altLang="en-PE"/>
              <a:t>Los pesos pasan a ser matrices W (n x m)</a:t>
            </a:r>
          </a:p>
          <a:p>
            <a:r>
              <a:rPr lang="es-ES_tradnl" altLang="en-PE"/>
              <a:t>La salida de la red es un vector: Y=(</a:t>
            </a:r>
            <a:r>
              <a:rPr kumimoji="0" lang="es-ES" altLang="en-PE" i="1">
                <a:latin typeface="Garamond" panose="02020404030301010803" pitchFamily="18" charset="0"/>
              </a:rPr>
              <a:t>y</a:t>
            </a:r>
            <a:r>
              <a:rPr kumimoji="0" lang="es-ES" altLang="en-PE" baseline="-25000">
                <a:latin typeface="Garamond" panose="02020404030301010803" pitchFamily="18" charset="0"/>
              </a:rPr>
              <a:t>1</a:t>
            </a:r>
            <a:r>
              <a:rPr kumimoji="0" lang="es-ES" altLang="en-PE">
                <a:latin typeface="Garamond" panose="02020404030301010803" pitchFamily="18" charset="0"/>
              </a:rPr>
              <a:t>, </a:t>
            </a:r>
            <a:r>
              <a:rPr kumimoji="0" lang="es-ES" altLang="en-PE" i="1">
                <a:latin typeface="Garamond" panose="02020404030301010803" pitchFamily="18" charset="0"/>
              </a:rPr>
              <a:t>y</a:t>
            </a:r>
            <a:r>
              <a:rPr kumimoji="0" lang="es-ES" altLang="en-PE" baseline="-25000">
                <a:latin typeface="Garamond" panose="02020404030301010803" pitchFamily="18" charset="0"/>
              </a:rPr>
              <a:t>2</a:t>
            </a:r>
            <a:r>
              <a:rPr kumimoji="0" lang="es-ES" altLang="en-PE">
                <a:latin typeface="Garamond" panose="02020404030301010803" pitchFamily="18" charset="0"/>
              </a:rPr>
              <a:t>, ... , </a:t>
            </a:r>
            <a:r>
              <a:rPr kumimoji="0" lang="es-ES" altLang="en-PE" i="1">
                <a:latin typeface="Garamond" panose="02020404030301010803" pitchFamily="18" charset="0"/>
              </a:rPr>
              <a:t>y</a:t>
            </a:r>
            <a:r>
              <a:rPr kumimoji="0" lang="es-ES" altLang="en-PE" baseline="-25000">
                <a:latin typeface="Garamond" panose="02020404030301010803" pitchFamily="18" charset="0"/>
              </a:rPr>
              <a:t>n</a:t>
            </a:r>
            <a:r>
              <a:rPr kumimoji="0" lang="es-ES" altLang="en-PE"/>
              <a:t>)</a:t>
            </a:r>
            <a:r>
              <a:rPr kumimoji="0" lang="es-ES" altLang="en-PE" baseline="30000"/>
              <a:t>T</a:t>
            </a:r>
            <a:endParaRPr kumimoji="0" lang="es-ES" altLang="en-PE"/>
          </a:p>
          <a:p>
            <a:r>
              <a:rPr kumimoji="0" lang="es-ES" altLang="en-PE" i="1"/>
              <a:t>Y=F(W·X+b)</a:t>
            </a:r>
            <a:endParaRPr kumimoji="0" lang="es-ES_tradnl" altLang="en-PE" b="1"/>
          </a:p>
        </p:txBody>
      </p:sp>
      <p:graphicFrame>
        <p:nvGraphicFramePr>
          <p:cNvPr id="3074" name="Object 4">
            <a:extLst>
              <a:ext uri="{FF2B5EF4-FFF2-40B4-BE49-F238E27FC236}">
                <a16:creationId xmlns:a16="http://schemas.microsoft.com/office/drawing/2014/main" id="{39BD0DD8-4D17-74B7-3039-B5C61407B2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3733800"/>
          <a:ext cx="4114800" cy="294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2" imgW="6985000" imgH="8394700" progId="Word.Picture.8">
                  <p:embed/>
                </p:oleObj>
              </mc:Choice>
              <mc:Fallback>
                <p:oleObj name="Imagen" r:id="rId2" imgW="6985000" imgH="839470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733800"/>
                        <a:ext cx="4114800" cy="294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23223E7-9F38-6CD4-F1C5-E60F5F3B8A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280400" cy="442913"/>
          </a:xfrm>
        </p:spPr>
        <p:txBody>
          <a:bodyPr/>
          <a:lstStyle/>
          <a:p>
            <a:r>
              <a:rPr lang="es-ES_tradnl" altLang="en-PE"/>
              <a:t>RNA Multicapa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0439089-9C83-B38B-08F3-95DD480A62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5257800" cy="2971800"/>
          </a:xfrm>
        </p:spPr>
        <p:txBody>
          <a:bodyPr/>
          <a:lstStyle/>
          <a:p>
            <a:pPr>
              <a:defRPr/>
            </a:pPr>
            <a:r>
              <a:rPr lang="es-ES_tradnl"/>
              <a:t>Redes multicapa: capas en cascada.</a:t>
            </a:r>
          </a:p>
          <a:p>
            <a:pPr>
              <a:defRPr/>
            </a:pPr>
            <a:r>
              <a:rPr lang="es-ES_tradnl"/>
              <a:t>Tipos de capas:</a:t>
            </a:r>
          </a:p>
          <a:p>
            <a:pPr lvl="1">
              <a:defRPr/>
            </a:pPr>
            <a:r>
              <a:rPr lang="es-ES_tradnl"/>
              <a:t>Entrada</a:t>
            </a:r>
          </a:p>
          <a:p>
            <a:pPr lvl="1">
              <a:defRPr/>
            </a:pPr>
            <a:r>
              <a:rPr lang="es-ES_tradnl"/>
              <a:t>Salida</a:t>
            </a:r>
          </a:p>
          <a:p>
            <a:pPr lvl="1">
              <a:defRPr/>
            </a:pPr>
            <a:r>
              <a:rPr lang="es-ES_tradnl"/>
              <a:t>Oculta</a:t>
            </a:r>
          </a:p>
          <a:p>
            <a:pPr>
              <a:defRPr/>
            </a:pPr>
            <a:r>
              <a:rPr lang="es-ES_tradnl"/>
              <a:t>No hay realimentación =&gt; </a:t>
            </a:r>
            <a:r>
              <a:rPr lang="es-ES_tradnl" i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red feedforward</a:t>
            </a:r>
          </a:p>
          <a:p>
            <a:pPr lvl="1">
              <a:defRPr/>
            </a:pPr>
            <a:r>
              <a:rPr lang="es-ES_tradnl"/>
              <a:t>Salida depende de entradas y pesos.</a:t>
            </a:r>
          </a:p>
          <a:p>
            <a:pPr>
              <a:defRPr/>
            </a:pPr>
            <a:endParaRPr lang="es-ES_tradnl"/>
          </a:p>
        </p:txBody>
      </p:sp>
      <p:pic>
        <p:nvPicPr>
          <p:cNvPr id="18436" name="Picture 11">
            <a:extLst>
              <a:ext uri="{FF2B5EF4-FFF2-40B4-BE49-F238E27FC236}">
                <a16:creationId xmlns:a16="http://schemas.microsoft.com/office/drawing/2014/main" id="{C64B4BF2-FF65-FA53-7D56-FEE01FE09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447800"/>
            <a:ext cx="2828925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4" name="Picture 12" descr="A:\RECURR.TIF">
            <a:extLst>
              <a:ext uri="{FF2B5EF4-FFF2-40B4-BE49-F238E27FC236}">
                <a16:creationId xmlns:a16="http://schemas.microsoft.com/office/drawing/2014/main" id="{F1F8942D-6CBC-5749-A06E-92614F60B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267200"/>
            <a:ext cx="278923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6" name="Rectangle 14">
            <a:extLst>
              <a:ext uri="{FF2B5EF4-FFF2-40B4-BE49-F238E27FC236}">
                <a16:creationId xmlns:a16="http://schemas.microsoft.com/office/drawing/2014/main" id="{518C0D0C-6B14-51A7-B647-FE1D92A4A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343400"/>
            <a:ext cx="5257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/>
            </a:pPr>
            <a:r>
              <a:rPr kumimoji="1" lang="es-ES_tradnl" sz="2000">
                <a:latin typeface="Tahoma" pitchFamily="34" charset="0"/>
              </a:rPr>
              <a:t>Si hay realimentación =&gt; </a:t>
            </a:r>
            <a:r>
              <a:rPr kumimoji="1" lang="es-ES_tradnl" sz="2000" i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red recurrente</a:t>
            </a:r>
            <a:endParaRPr kumimoji="1" lang="es-ES_tradnl" sz="2000">
              <a:latin typeface="Tahoma" pitchFamily="34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l"/>
              <a:defRPr/>
            </a:pPr>
            <a:r>
              <a:rPr kumimoji="1" lang="es-ES_tradnl" sz="2000">
                <a:latin typeface="Tahoma" pitchFamily="34" charset="0"/>
              </a:rPr>
              <a:t>Efecto memoria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l"/>
              <a:defRPr/>
            </a:pPr>
            <a:r>
              <a:rPr kumimoji="1" lang="es-ES_tradnl" sz="2000">
                <a:latin typeface="Tahoma" pitchFamily="34" charset="0"/>
              </a:rPr>
              <a:t>Salida depende también de la historia pasada.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/>
            </a:pPr>
            <a:endParaRPr kumimoji="1" lang="es-ES_tradnl" sz="2000">
              <a:latin typeface="Tahoma" pitchFamily="34" charset="0"/>
            </a:endParaRPr>
          </a:p>
        </p:txBody>
      </p:sp>
      <p:sp>
        <p:nvSpPr>
          <p:cNvPr id="13327" name="Rectangle 15">
            <a:extLst>
              <a:ext uri="{FF2B5EF4-FFF2-40B4-BE49-F238E27FC236}">
                <a16:creationId xmlns:a16="http://schemas.microsoft.com/office/drawing/2014/main" id="{23FDFC94-30E3-EF03-21A6-861290C87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715000"/>
            <a:ext cx="5257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s-ES_tradnl" altLang="en-PE" sz="2000">
                <a:latin typeface="Tahoma" panose="020B0604030504040204" pitchFamily="34" charset="0"/>
              </a:rPr>
              <a:t>Una RNA es un aproximador general de funciones no lineales.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endParaRPr kumimoji="1" lang="es-ES_tradnl" altLang="en-PE" sz="20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6" grpId="0" autoUpdateAnimBg="0"/>
      <p:bldP spid="1332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65BA0B8-99C3-1189-695D-EDF5895EF6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80400" cy="387350"/>
          </a:xfrm>
        </p:spPr>
        <p:txBody>
          <a:bodyPr/>
          <a:lstStyle/>
          <a:p>
            <a:r>
              <a:rPr lang="es-ES_tradnl" altLang="en-PE"/>
              <a:t>Entrenamiento I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0DEA2744-C9EE-408D-46BD-81D575F63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53400" cy="4876800"/>
          </a:xfrm>
        </p:spPr>
        <p:txBody>
          <a:bodyPr/>
          <a:lstStyle/>
          <a:p>
            <a:r>
              <a:rPr lang="es-ES_tradnl" altLang="en-PE"/>
              <a:t>Entrenamiento: proceso de aprendizaje de la red.</a:t>
            </a:r>
          </a:p>
          <a:p>
            <a:r>
              <a:rPr lang="es-ES_tradnl" altLang="en-PE"/>
              <a:t>Objetivo: tener un comportamiento deseado.</a:t>
            </a:r>
          </a:p>
          <a:p>
            <a:r>
              <a:rPr lang="es-ES_tradnl" altLang="en-PE"/>
              <a:t>Método:</a:t>
            </a:r>
          </a:p>
          <a:p>
            <a:pPr lvl="1"/>
            <a:r>
              <a:rPr lang="es-ES_tradnl" altLang="en-PE"/>
              <a:t>Uso de un algoritmo para el ajuste de los parámetros libres de la red: los pesos y las bias.</a:t>
            </a:r>
          </a:p>
          <a:p>
            <a:pPr lvl="1"/>
            <a:r>
              <a:rPr lang="es-ES_tradnl" altLang="en-PE"/>
              <a:t>Convergencia: salidas de la red = salidas deseadas.</a:t>
            </a:r>
          </a:p>
          <a:p>
            <a:r>
              <a:rPr lang="es-ES_tradnl" altLang="en-PE"/>
              <a:t>Tipos de entrenamiento:</a:t>
            </a:r>
          </a:p>
          <a:p>
            <a:pPr lvl="1"/>
            <a:r>
              <a:rPr lang="es-ES_tradnl" altLang="en-PE"/>
              <a:t>Supervisado.</a:t>
            </a:r>
          </a:p>
          <a:p>
            <a:pPr lvl="2"/>
            <a:r>
              <a:rPr lang="es-ES_tradnl" altLang="en-PE"/>
              <a:t>Pares de entrenamiento: entrada - salida deseada.</a:t>
            </a:r>
          </a:p>
          <a:p>
            <a:pPr lvl="2"/>
            <a:r>
              <a:rPr lang="es-ES_tradnl" altLang="en-PE"/>
              <a:t>Error por cada par que se utiliza para ajustar parámetros</a:t>
            </a:r>
          </a:p>
          <a:p>
            <a:pPr lvl="1"/>
            <a:r>
              <a:rPr lang="es-ES_tradnl" altLang="en-PE"/>
              <a:t>No-supervisado.</a:t>
            </a:r>
          </a:p>
          <a:p>
            <a:pPr lvl="2"/>
            <a:r>
              <a:rPr lang="es-ES_tradnl" altLang="en-PE"/>
              <a:t>Solamente conjunto de entradas.</a:t>
            </a:r>
          </a:p>
          <a:p>
            <a:pPr lvl="2"/>
            <a:r>
              <a:rPr lang="es-ES_tradnl" altLang="en-PE"/>
              <a:t>Salidas: la agrupación o clasificación por clases</a:t>
            </a:r>
          </a:p>
          <a:p>
            <a:pPr lvl="1"/>
            <a:r>
              <a:rPr lang="es-ES_tradnl" altLang="en-PE"/>
              <a:t>Reforzado.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4AF2AC5A-E649-6761-B688-F969E77F5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80400" cy="685800"/>
          </a:xfrm>
        </p:spPr>
        <p:txBody>
          <a:bodyPr/>
          <a:lstStyle/>
          <a:p>
            <a:r>
              <a:rPr lang="es-ES_tradnl" altLang="en-PE"/>
              <a:t>Perceptrones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CCD41D91-6CBC-5027-2122-C1F7E3D29A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PE"/>
              <a:t>McCulloch y Pitts, en 1943, publicaron el primer estudio sobre RNA.</a:t>
            </a:r>
          </a:p>
          <a:p>
            <a:r>
              <a:rPr lang="es-ES_tradnl" altLang="en-PE"/>
              <a:t>El elemento central: perceptrón.</a:t>
            </a:r>
          </a:p>
          <a:p>
            <a:endParaRPr lang="es-ES_tradnl" altLang="en-PE"/>
          </a:p>
          <a:p>
            <a:endParaRPr lang="es-ES_tradnl" altLang="en-PE"/>
          </a:p>
          <a:p>
            <a:endParaRPr lang="es-ES_tradnl" altLang="en-PE"/>
          </a:p>
          <a:p>
            <a:endParaRPr lang="es-ES_tradnl" altLang="en-PE"/>
          </a:p>
          <a:p>
            <a:pPr>
              <a:lnSpc>
                <a:spcPct val="120000"/>
              </a:lnSpc>
            </a:pPr>
            <a:endParaRPr lang="es-ES_tradnl" altLang="en-PE"/>
          </a:p>
          <a:p>
            <a:pPr>
              <a:lnSpc>
                <a:spcPct val="120000"/>
              </a:lnSpc>
            </a:pPr>
            <a:r>
              <a:rPr lang="es-ES_tradnl" altLang="en-PE"/>
              <a:t>Solo permite discriminar entre dos clases                              linealmente separables: XOR.</a:t>
            </a:r>
          </a:p>
          <a:p>
            <a:pPr lvl="1">
              <a:lnSpc>
                <a:spcPct val="120000"/>
              </a:lnSpc>
            </a:pPr>
            <a:r>
              <a:rPr kumimoji="0" lang="es-ES" altLang="en-PE" b="1">
                <a:latin typeface="Garamond" panose="02020404030301010803" pitchFamily="18" charset="0"/>
              </a:rPr>
              <a:t>0.5= a = </a:t>
            </a:r>
            <a:r>
              <a:rPr kumimoji="0" lang="es-ES" altLang="en-PE" b="1" i="1">
                <a:latin typeface="Garamond" panose="02020404030301010803" pitchFamily="18" charset="0"/>
              </a:rPr>
              <a:t>w</a:t>
            </a:r>
            <a:r>
              <a:rPr kumimoji="0" lang="es-ES" altLang="en-PE" b="1" i="1" baseline="-25000">
                <a:latin typeface="Garamond" panose="02020404030301010803" pitchFamily="18" charset="0"/>
              </a:rPr>
              <a:t>1</a:t>
            </a:r>
            <a:r>
              <a:rPr kumimoji="0" lang="es-ES" altLang="en-PE" b="1" i="1">
                <a:latin typeface="Garamond" panose="02020404030301010803" pitchFamily="18" charset="0"/>
              </a:rPr>
              <a:t>·x</a:t>
            </a:r>
            <a:r>
              <a:rPr kumimoji="0" lang="es-ES" altLang="en-PE" b="1" i="1" baseline="-25000">
                <a:latin typeface="Garamond" panose="02020404030301010803" pitchFamily="18" charset="0"/>
              </a:rPr>
              <a:t>1</a:t>
            </a:r>
            <a:r>
              <a:rPr kumimoji="0" lang="es-ES" altLang="en-PE" b="1" i="1">
                <a:latin typeface="Garamond" panose="02020404030301010803" pitchFamily="18" charset="0"/>
              </a:rPr>
              <a:t>  + w</a:t>
            </a:r>
            <a:r>
              <a:rPr kumimoji="0" lang="es-ES" altLang="en-PE" b="1" i="1" baseline="-25000">
                <a:latin typeface="Garamond" panose="02020404030301010803" pitchFamily="18" charset="0"/>
              </a:rPr>
              <a:t>2</a:t>
            </a:r>
            <a:r>
              <a:rPr kumimoji="0" lang="es-ES" altLang="en-PE" b="1" i="1">
                <a:latin typeface="Garamond" panose="02020404030301010803" pitchFamily="18" charset="0"/>
              </a:rPr>
              <a:t>·x</a:t>
            </a:r>
            <a:r>
              <a:rPr kumimoji="0" lang="es-ES" altLang="en-PE" b="1" i="1" baseline="-25000">
                <a:latin typeface="Garamond" panose="02020404030301010803" pitchFamily="18" charset="0"/>
              </a:rPr>
              <a:t>2</a:t>
            </a:r>
          </a:p>
          <a:p>
            <a:pPr lvl="1">
              <a:lnSpc>
                <a:spcPct val="120000"/>
              </a:lnSpc>
            </a:pPr>
            <a:r>
              <a:rPr lang="es-ES_tradnl" altLang="en-PE"/>
              <a:t>No hay combinación de x1 y x2 que resuelva                       este problema.</a:t>
            </a:r>
          </a:p>
          <a:p>
            <a:r>
              <a:rPr lang="es-ES_tradnl" altLang="en-PE"/>
              <a:t>Solución: más capas o funciones de transferencia no lineales.</a:t>
            </a:r>
          </a:p>
        </p:txBody>
      </p:sp>
      <p:graphicFrame>
        <p:nvGraphicFramePr>
          <p:cNvPr id="4098" name="Object 4">
            <a:extLst>
              <a:ext uri="{FF2B5EF4-FFF2-40B4-BE49-F238E27FC236}">
                <a16:creationId xmlns:a16="http://schemas.microsoft.com/office/drawing/2014/main" id="{3E7AE75B-ADDB-61F5-0C34-DFBF10AFC2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286000"/>
          <a:ext cx="3427413" cy="186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2" imgW="10274300" imgH="5588000" progId="Word.Picture.8">
                  <p:embed/>
                </p:oleObj>
              </mc:Choice>
              <mc:Fallback>
                <p:oleObj name="Imagen" r:id="rId2" imgW="10274300" imgH="558800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86000"/>
                        <a:ext cx="3427413" cy="186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1" name="Picture 5" descr="C:\Proyecto\Dibujos\planolin.tif">
            <a:extLst>
              <a:ext uri="{FF2B5EF4-FFF2-40B4-BE49-F238E27FC236}">
                <a16:creationId xmlns:a16="http://schemas.microsoft.com/office/drawing/2014/main" id="{456961B6-B779-F248-F311-2D071972A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24200"/>
            <a:ext cx="2795588" cy="227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incelada">
  <a:themeElements>
    <a:clrScheme name="Pincelada.po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Pincelada.po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incelada.po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ncelada.po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ncelada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ncelada.po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ncelada.po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ncelada.po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ncelada.po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C:\Archivos de programa\Microsoft Office\Plantillas\Diseños de presentaciones\Pincelada.pot</Template>
  <TotalTime>724</TotalTime>
  <Words>1474</Words>
  <Application>Microsoft Macintosh PowerPoint</Application>
  <PresentationFormat>On-screen Show (4:3)</PresentationFormat>
  <Paragraphs>245</Paragraphs>
  <Slides>23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Arial Black</vt:lpstr>
      <vt:lpstr>Garamond</vt:lpstr>
      <vt:lpstr>Monotype Sorts</vt:lpstr>
      <vt:lpstr>Symbol</vt:lpstr>
      <vt:lpstr>Tahoma</vt:lpstr>
      <vt:lpstr>Times New Roman</vt:lpstr>
      <vt:lpstr>Pincelada</vt:lpstr>
      <vt:lpstr>Imagen</vt:lpstr>
      <vt:lpstr>Documento</vt:lpstr>
      <vt:lpstr>PowerPoint Presentation</vt:lpstr>
      <vt:lpstr>ÍNDICE</vt:lpstr>
      <vt:lpstr>REDES NEURONALES </vt:lpstr>
      <vt:lpstr>NEURONA ARTIFICIAL</vt:lpstr>
      <vt:lpstr>NEURONA ARTIFICIAL</vt:lpstr>
      <vt:lpstr>RNA de una capa</vt:lpstr>
      <vt:lpstr>RNA Multicapa</vt:lpstr>
      <vt:lpstr>Entrenamiento I</vt:lpstr>
      <vt:lpstr>Perceptrones</vt:lpstr>
      <vt:lpstr>Aprendizaje del Perceptrón</vt:lpstr>
      <vt:lpstr>Regla delta</vt:lpstr>
      <vt:lpstr>Redes Neuronales Lineales. </vt:lpstr>
      <vt:lpstr>Backpropagation </vt:lpstr>
      <vt:lpstr>Red Perceptron Multicapa (MLP)</vt:lpstr>
      <vt:lpstr>Algoritmo backpropagation I</vt:lpstr>
      <vt:lpstr>Algoritmo backpropagation II</vt:lpstr>
      <vt:lpstr>Algoritmo backpropagation III</vt:lpstr>
      <vt:lpstr>Algoritmo Backpropagation IV</vt:lpstr>
      <vt:lpstr>Redes Neuronales no supervisadas I</vt:lpstr>
      <vt:lpstr>Redes Neuronales No-Supervisadas II</vt:lpstr>
      <vt:lpstr>RNA no supervisadas III</vt:lpstr>
      <vt:lpstr>VENTAJAS</vt:lpstr>
      <vt:lpstr>APLICACIONES</vt:lpstr>
    </vt:vector>
  </TitlesOfParts>
  <Company>Universidad de Valladolid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NEURONALES</dc:title>
  <dc:creator>maria</dc:creator>
  <cp:lastModifiedBy>OSCAR J. JIMENEZ</cp:lastModifiedBy>
  <cp:revision>30</cp:revision>
  <cp:lastPrinted>2000-03-21T17:58:38Z</cp:lastPrinted>
  <dcterms:created xsi:type="dcterms:W3CDTF">2000-03-02T19:29:51Z</dcterms:created>
  <dcterms:modified xsi:type="dcterms:W3CDTF">2025-03-04T22:38:50Z</dcterms:modified>
</cp:coreProperties>
</file>