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18600" cy="6819900"/>
  <p:notesSz cx="9118600" cy="68199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0400" y="4386613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25500" y="6370701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0"/>
            <a:ext cx="3537417" cy="68199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626100" cy="31379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939" y="1980892"/>
            <a:ext cx="2605446" cy="841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ct val="94401"/>
              </a:lnSpc>
              <a:spcBef>
                <a:spcPts val="20"/>
              </a:spcBef>
            </a:pPr>
            <a:r>
              <a:rPr sz="1400" spc="0" dirty="0" smtClean="0">
                <a:latin typeface="Courier New"/>
                <a:cs typeface="Courier New"/>
              </a:rPr>
              <a:t>&lt;HTML&gt;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ct val="94401"/>
              </a:lnSpc>
              <a:spcBef>
                <a:spcPts val="95"/>
              </a:spcBef>
            </a:pPr>
            <a:r>
              <a:rPr sz="1400" spc="0" dirty="0" smtClean="0">
                <a:latin typeface="Courier New"/>
                <a:cs typeface="Courier New"/>
              </a:rPr>
              <a:t>&lt;HEAD&gt;</a:t>
            </a:r>
            <a:endParaRPr sz="1400">
              <a:latin typeface="Courier New"/>
              <a:cs typeface="Courier New"/>
            </a:endParaRPr>
          </a:p>
          <a:p>
            <a:pPr marL="331980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&lt;TITLE&gt;Título&lt;/TITLE&gt;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ts val="1575"/>
              </a:lnSpc>
              <a:spcBef>
                <a:spcPts val="163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&lt;?PHP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937" y="2832030"/>
            <a:ext cx="1115638" cy="23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1980" marR="8622" indent="-319278" algn="just">
              <a:lnSpc>
                <a:spcPts val="1585"/>
              </a:lnSpc>
              <a:spcBef>
                <a:spcPts val="20"/>
              </a:spcBef>
            </a:pPr>
            <a:r>
              <a:rPr sz="1400" spc="0" dirty="0" smtClean="0">
                <a:latin typeface="Courier New"/>
                <a:cs typeface="Courier New"/>
              </a:rPr>
              <a:t>//</a:t>
            </a:r>
            <a:r>
              <a:rPr sz="1400" spc="-16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Incluir require require require require</a:t>
            </a:r>
            <a:endParaRPr sz="1400">
              <a:latin typeface="Courier New"/>
              <a:cs typeface="Courier New"/>
            </a:endParaRPr>
          </a:p>
          <a:p>
            <a:pPr marL="12700" marR="26134">
              <a:lnSpc>
                <a:spcPct val="94401"/>
              </a:lnSpc>
              <a:spcBef>
                <a:spcPts val="88"/>
              </a:spcBef>
            </a:pPr>
            <a:r>
              <a:rPr sz="1400" spc="0" dirty="0" smtClean="0">
                <a:latin typeface="Courier New"/>
                <a:cs typeface="Courier New"/>
              </a:rPr>
              <a:t>?&gt;</a:t>
            </a:r>
            <a:endParaRPr sz="1400">
              <a:latin typeface="Courier New"/>
              <a:cs typeface="Courier New"/>
            </a:endParaRPr>
          </a:p>
          <a:p>
            <a:pPr marL="12700" marR="26134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&lt;/HEAD&gt;</a:t>
            </a:r>
            <a:endParaRPr sz="1400">
              <a:latin typeface="Courier New"/>
              <a:cs typeface="Courier New"/>
            </a:endParaRPr>
          </a:p>
          <a:p>
            <a:pPr marL="12700" marR="26134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  <a:p>
            <a:pPr marL="12700" marR="26134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&lt;?PHP</a:t>
            </a:r>
            <a:endParaRPr sz="1400">
              <a:latin typeface="Courier New"/>
              <a:cs typeface="Courier New"/>
            </a:endParaRPr>
          </a:p>
          <a:p>
            <a:pPr marL="331980">
              <a:lnSpc>
                <a:spcPct val="94401"/>
              </a:lnSpc>
              <a:spcBef>
                <a:spcPts val="95"/>
              </a:spcBef>
            </a:pPr>
            <a:r>
              <a:rPr sz="1400" spc="0" dirty="0" smtClean="0">
                <a:latin typeface="Courier New"/>
                <a:cs typeface="Courier New"/>
              </a:rPr>
              <a:t>include</a:t>
            </a:r>
            <a:endParaRPr sz="1400">
              <a:latin typeface="Courier New"/>
              <a:cs typeface="Courier New"/>
            </a:endParaRPr>
          </a:p>
          <a:p>
            <a:pPr marL="12700" marR="26134">
              <a:lnSpc>
                <a:spcPts val="1575"/>
              </a:lnSpc>
              <a:spcBef>
                <a:spcPts val="163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?&gt;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5998" y="2832030"/>
            <a:ext cx="2596153" cy="105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324">
              <a:lnSpc>
                <a:spcPts val="1585"/>
              </a:lnSpc>
              <a:spcBef>
                <a:spcPts val="20"/>
              </a:spcBef>
            </a:pPr>
            <a:r>
              <a:rPr sz="1400" spc="0" dirty="0" smtClean="0">
                <a:latin typeface="Courier New"/>
                <a:cs typeface="Courier New"/>
              </a:rPr>
              <a:t>bibliotecas</a:t>
            </a:r>
            <a:r>
              <a:rPr sz="1400" spc="-92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de</a:t>
            </a:r>
            <a:r>
              <a:rPr sz="1400" spc="-16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funciones ("conecta.php"); ("fecha.php"); ("cadena.php"); ("globals.php");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5790" y="4746898"/>
            <a:ext cx="1966013" cy="20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98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("cabecera.html");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37" y="5172085"/>
            <a:ext cx="2605550" cy="147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ct val="94401"/>
              </a:lnSpc>
              <a:spcBef>
                <a:spcPts val="20"/>
              </a:spcBef>
            </a:pPr>
            <a:r>
              <a:rPr sz="1400" spc="0" dirty="0" smtClean="0">
                <a:latin typeface="Courier New"/>
                <a:cs typeface="Courier New"/>
              </a:rPr>
              <a:t>//</a:t>
            </a:r>
            <a:r>
              <a:rPr sz="1400" spc="-16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Código</a:t>
            </a:r>
            <a:r>
              <a:rPr sz="1400" spc="-50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HTML</a:t>
            </a:r>
            <a:r>
              <a:rPr sz="1400" spc="-33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+</a:t>
            </a:r>
            <a:r>
              <a:rPr sz="1400" spc="-8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PHP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.</a:t>
            </a:r>
            <a:r>
              <a:rPr sz="1400" spc="-8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.</a:t>
            </a:r>
            <a:r>
              <a:rPr sz="1400" spc="-8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&lt;?PHP</a:t>
            </a:r>
            <a:endParaRPr sz="1400">
              <a:latin typeface="Courier New"/>
              <a:cs typeface="Courier New"/>
            </a:endParaRPr>
          </a:p>
          <a:p>
            <a:pPr marL="331980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include</a:t>
            </a:r>
            <a:r>
              <a:rPr sz="1400" spc="-58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("pie.html");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ct val="94401"/>
              </a:lnSpc>
              <a:spcBef>
                <a:spcPts val="95"/>
              </a:spcBef>
            </a:pPr>
            <a:r>
              <a:rPr sz="1400" spc="0" dirty="0" smtClean="0">
                <a:latin typeface="Courier New"/>
                <a:cs typeface="Courier New"/>
              </a:rPr>
              <a:t>?&gt;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ct val="94401"/>
              </a:lnSpc>
              <a:spcBef>
                <a:spcPts val="85"/>
              </a:spcBef>
            </a:pPr>
            <a:r>
              <a:rPr sz="1400" spc="0" dirty="0" smtClean="0">
                <a:latin typeface="Courier New"/>
                <a:cs typeface="Courier New"/>
              </a:rPr>
              <a:t>&lt;/BODY&gt;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ts val="1575"/>
              </a:lnSpc>
              <a:spcBef>
                <a:spcPts val="163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&lt;/HTML&gt;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9659" y="797343"/>
            <a:ext cx="3065165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Tipos de datos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659" y="1987862"/>
            <a:ext cx="904383" cy="110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PHP</a:t>
            </a:r>
            <a:endParaRPr sz="2000">
              <a:latin typeface="Arial"/>
              <a:cs typeface="Arial"/>
            </a:endParaRPr>
          </a:p>
          <a:p>
            <a:pPr marR="48327" algn="r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R="48327" algn="r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R="48327" algn="r">
              <a:lnSpc>
                <a:spcPct val="95825"/>
              </a:lnSpc>
              <a:spcBef>
                <a:spcPts val="95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537" y="1987862"/>
            <a:ext cx="5049598" cy="110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soporta</a:t>
            </a:r>
            <a:r>
              <a:rPr sz="2000" spc="-6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8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tipos de</a:t>
            </a:r>
            <a:r>
              <a:rPr sz="2000" b="1" spc="-23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datos</a:t>
            </a:r>
            <a:r>
              <a:rPr sz="2000" b="1" spc="-53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pri</a:t>
            </a:r>
            <a:r>
              <a:rPr sz="2000" b="1" spc="-4" dirty="0" smtClean="0">
                <a:latin typeface="Arial"/>
                <a:cs typeface="Arial"/>
              </a:rPr>
              <a:t>m</a:t>
            </a:r>
            <a:r>
              <a:rPr sz="2000" b="1" spc="0" dirty="0" smtClean="0">
                <a:latin typeface="Arial"/>
                <a:cs typeface="Arial"/>
              </a:rPr>
              <a:t>iti</a:t>
            </a:r>
            <a:r>
              <a:rPr sz="2000" b="1" spc="-4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o</a:t>
            </a:r>
            <a:r>
              <a:rPr sz="2000" b="1" spc="-1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35645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Tipos escalares: boolean, integer, double, string</a:t>
            </a:r>
            <a:endParaRPr sz="1800">
              <a:latin typeface="Arial"/>
              <a:cs typeface="Arial"/>
            </a:endParaRPr>
          </a:p>
          <a:p>
            <a:pPr marL="135649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Tipos compuestos: array, object</a:t>
            </a:r>
            <a:endParaRPr sz="1800">
              <a:latin typeface="Arial"/>
              <a:cs typeface="Arial"/>
            </a:endParaRPr>
          </a:p>
          <a:p>
            <a:pPr marL="135645" marR="39430">
              <a:lnSpc>
                <a:spcPct val="95825"/>
              </a:lnSpc>
              <a:spcBef>
                <a:spcPts val="95"/>
              </a:spcBef>
            </a:pPr>
            <a:r>
              <a:rPr sz="1800" spc="0" dirty="0" smtClean="0">
                <a:latin typeface="Arial"/>
                <a:cs typeface="Arial"/>
              </a:rPr>
              <a:t>Tipos especiales: resource, NULL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659" y="3117146"/>
            <a:ext cx="7202219" cy="827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065" indent="-357365">
              <a:lnSpc>
                <a:spcPts val="1920"/>
              </a:lnSpc>
              <a:spcBef>
                <a:spcPts val="281"/>
              </a:spcBef>
              <a:tabLst>
                <a:tab pos="3683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El tipo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una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</a:t>
            </a:r>
            <a:r>
              <a:rPr sz="2000" spc="-7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no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suele</a:t>
            </a:r>
            <a:r>
              <a:rPr sz="2000" spc="-4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especificar.</a:t>
            </a:r>
            <a:r>
              <a:rPr sz="2000" spc="-10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decide</a:t>
            </a:r>
            <a:r>
              <a:rPr sz="2000" spc="-5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 tiempo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ejecución</a:t>
            </a:r>
            <a:r>
              <a:rPr sz="2000" spc="-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función</a:t>
            </a:r>
            <a:r>
              <a:rPr sz="2000" spc="-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del</a:t>
            </a:r>
            <a:r>
              <a:rPr sz="2000" spc="-2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contexto</a:t>
            </a:r>
            <a:r>
              <a:rPr sz="2000" spc="-7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puede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variar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4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iones</a:t>
            </a:r>
            <a:r>
              <a:rPr sz="2000" spc="-9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interés: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929" y="3965847"/>
            <a:ext cx="18679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493" y="3965847"/>
            <a:ext cx="6566201" cy="2009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La función gettype() devuelve el tipo de una variable</a:t>
            </a:r>
            <a:endParaRPr sz="1800">
              <a:latin typeface="Arial"/>
              <a:cs typeface="Arial"/>
            </a:endParaRPr>
          </a:p>
          <a:p>
            <a:pPr marL="12749" marR="75525" indent="-45">
              <a:lnSpc>
                <a:spcPts val="1730"/>
              </a:lnSpc>
              <a:spcBef>
                <a:spcPts val="384"/>
              </a:spcBef>
            </a:pPr>
            <a:r>
              <a:rPr sz="1800" spc="0" dirty="0" smtClean="0">
                <a:latin typeface="Arial"/>
                <a:cs typeface="Arial"/>
              </a:rPr>
              <a:t>Las funciones is</a:t>
            </a:r>
            <a:r>
              <a:rPr sz="1800" spc="9" dirty="0" smtClean="0">
                <a:latin typeface="Arial"/>
                <a:cs typeface="Arial"/>
              </a:rPr>
              <a:t>_</a:t>
            </a:r>
            <a:r>
              <a:rPr sz="1800" i="1" spc="0" dirty="0" smtClean="0">
                <a:latin typeface="Arial"/>
                <a:cs typeface="Arial"/>
              </a:rPr>
              <a:t>type </a:t>
            </a:r>
            <a:r>
              <a:rPr sz="1800" spc="0" dirty="0" smtClean="0">
                <a:latin typeface="Arial"/>
                <a:cs typeface="Arial"/>
              </a:rPr>
              <a:t>comprueban si una variable es de un tipo dado:</a:t>
            </a:r>
            <a:endParaRPr sz="1800">
              <a:latin typeface="Arial"/>
              <a:cs typeface="Arial"/>
            </a:endParaRPr>
          </a:p>
          <a:p>
            <a:pPr marL="768657" marR="527263">
              <a:lnSpc>
                <a:spcPts val="1730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is_array(), is_bool(), is_float(), is_integer(), is_null(), is_numeric(), is_object(), is_resource(), is_scalar(),</a:t>
            </a:r>
            <a:endParaRPr sz="1800">
              <a:latin typeface="Arial"/>
              <a:cs typeface="Arial"/>
            </a:endParaRPr>
          </a:p>
          <a:p>
            <a:pPr marL="768657" marR="26730">
              <a:lnSpc>
                <a:spcPct val="95825"/>
              </a:lnSpc>
              <a:spcBef>
                <a:spcPts val="38"/>
              </a:spcBef>
            </a:pPr>
            <a:r>
              <a:rPr sz="1800" spc="0" dirty="0" smtClean="0">
                <a:latin typeface="Arial"/>
                <a:cs typeface="Arial"/>
              </a:rPr>
              <a:t>is_string()</a:t>
            </a:r>
            <a:endParaRPr sz="1800">
              <a:latin typeface="Arial"/>
              <a:cs typeface="Arial"/>
            </a:endParaRPr>
          </a:p>
          <a:p>
            <a:pPr marL="12749" indent="-49">
              <a:lnSpc>
                <a:spcPts val="1730"/>
              </a:lnSpc>
              <a:spcBef>
                <a:spcPts val="481"/>
              </a:spcBef>
            </a:pPr>
            <a:r>
              <a:rPr sz="1800" spc="0" dirty="0" smtClean="0">
                <a:latin typeface="Arial"/>
                <a:cs typeface="Arial"/>
              </a:rPr>
              <a:t>La función var_dump() muestra el tipo y el valor de una variable. Es especialmente interesante con los arrays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25" y="550203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9659" y="797343"/>
            <a:ext cx="3065165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Tipos de datos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659" y="1987862"/>
            <a:ext cx="876910" cy="198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Tipo</a:t>
            </a:r>
            <a:endParaRPr sz="2000">
              <a:latin typeface="Arial"/>
              <a:cs typeface="Arial"/>
            </a:endParaRPr>
          </a:p>
          <a:p>
            <a:pPr marR="20838" algn="r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105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Tipo</a:t>
            </a:r>
            <a:endParaRPr sz="2000">
              <a:latin typeface="Arial"/>
              <a:cs typeface="Arial"/>
            </a:endParaRPr>
          </a:p>
          <a:p>
            <a:pPr marR="20840" algn="r">
              <a:lnSpc>
                <a:spcPct val="95825"/>
              </a:lnSpc>
              <a:spcBef>
                <a:spcPts val="80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105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Tipo</a:t>
            </a:r>
            <a:endParaRPr sz="2000">
              <a:latin typeface="Arial"/>
              <a:cs typeface="Arial"/>
            </a:endParaRPr>
          </a:p>
          <a:p>
            <a:pPr marR="20838" algn="r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R="20862" algn="r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1664" y="1987862"/>
            <a:ext cx="5270740" cy="1996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integer</a:t>
            </a:r>
            <a:r>
              <a:rPr sz="2000" b="1" spc="-6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(números</a:t>
            </a:r>
            <a:r>
              <a:rPr sz="2000" spc="-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enteros)</a:t>
            </a:r>
            <a:endParaRPr sz="2000">
              <a:latin typeface="Arial"/>
              <a:cs typeface="Arial"/>
            </a:endParaRPr>
          </a:p>
          <a:p>
            <a:pPr marL="163537" marR="2673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27, -5, 0</a:t>
            </a:r>
            <a:endParaRPr sz="1800">
              <a:latin typeface="Arial"/>
              <a:cs typeface="Arial"/>
            </a:endParaRPr>
          </a:p>
          <a:p>
            <a:pPr marL="13458" marR="26730">
              <a:lnSpc>
                <a:spcPct val="95825"/>
              </a:lnSpc>
              <a:spcBef>
                <a:spcPts val="105"/>
              </a:spcBef>
            </a:pPr>
            <a:r>
              <a:rPr sz="2000" b="1" spc="0" dirty="0" smtClean="0">
                <a:latin typeface="Arial"/>
                <a:cs typeface="Arial"/>
              </a:rPr>
              <a:t>double </a:t>
            </a:r>
            <a:r>
              <a:rPr sz="2000" spc="0" dirty="0" smtClean="0">
                <a:latin typeface="Arial"/>
                <a:cs typeface="Arial"/>
              </a:rPr>
              <a:t>(números</a:t>
            </a:r>
            <a:r>
              <a:rPr sz="2000" spc="-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reales)</a:t>
            </a:r>
            <a:endParaRPr sz="2000">
              <a:latin typeface="Arial"/>
              <a:cs typeface="Arial"/>
            </a:endParaRPr>
          </a:p>
          <a:p>
            <a:pPr marL="163536" marR="26730">
              <a:lnSpc>
                <a:spcPct val="95825"/>
              </a:lnSpc>
              <a:spcBef>
                <a:spcPts val="80"/>
              </a:spcBef>
            </a:pPr>
            <a:r>
              <a:rPr sz="1800" spc="0" dirty="0" smtClean="0">
                <a:latin typeface="Arial"/>
                <a:cs typeface="Arial"/>
              </a:rPr>
              <a:t>1.234, -5.33</a:t>
            </a:r>
            <a:endParaRPr sz="1800">
              <a:latin typeface="Arial"/>
              <a:cs typeface="Arial"/>
            </a:endParaRPr>
          </a:p>
          <a:p>
            <a:pPr marL="13458" marR="26730">
              <a:lnSpc>
                <a:spcPct val="95825"/>
              </a:lnSpc>
              <a:spcBef>
                <a:spcPts val="105"/>
              </a:spcBef>
            </a:pPr>
            <a:r>
              <a:rPr sz="2000" b="1" spc="0" dirty="0" smtClean="0">
                <a:latin typeface="Arial"/>
                <a:cs typeface="Arial"/>
              </a:rPr>
              <a:t>boolean </a:t>
            </a:r>
            <a:r>
              <a:rPr sz="2000" spc="0" dirty="0" smtClean="0">
                <a:latin typeface="Arial"/>
                <a:cs typeface="Arial"/>
              </a:rPr>
              <a:t>(lógico)</a:t>
            </a:r>
            <a:endParaRPr sz="2000">
              <a:latin typeface="Arial"/>
              <a:cs typeface="Arial"/>
            </a:endParaRPr>
          </a:p>
          <a:p>
            <a:pPr marL="163509" indent="23">
              <a:lnSpc>
                <a:spcPct val="100041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Valores: </a:t>
            </a:r>
            <a:r>
              <a:rPr sz="1800" i="1" spc="0" dirty="0" smtClean="0">
                <a:latin typeface="Arial"/>
                <a:cs typeface="Arial"/>
              </a:rPr>
              <a:t>true</a:t>
            </a:r>
            <a:r>
              <a:rPr sz="1800" spc="0" dirty="0" smtClean="0">
                <a:latin typeface="Arial"/>
                <a:cs typeface="Arial"/>
              </a:rPr>
              <a:t>, </a:t>
            </a:r>
            <a:r>
              <a:rPr sz="1800" i="1" spc="0" dirty="0" smtClean="0">
                <a:latin typeface="Arial"/>
                <a:cs typeface="Arial"/>
              </a:rPr>
              <a:t>false </a:t>
            </a:r>
            <a:r>
              <a:rPr sz="1800" spc="0" dirty="0" smtClean="0">
                <a:latin typeface="Arial"/>
                <a:cs typeface="Arial"/>
              </a:rPr>
              <a:t>(insensibles a las mayúsculas) El 0 y la cadena vacía tienen valor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9659" y="797343"/>
            <a:ext cx="3065165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Tipos de datos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659" y="1987862"/>
            <a:ext cx="876189" cy="554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Tipo</a:t>
            </a:r>
            <a:endParaRPr sz="2000">
              <a:latin typeface="Arial"/>
              <a:cs typeface="Arial"/>
            </a:endParaRPr>
          </a:p>
          <a:p>
            <a:pPr marR="20118" algn="r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1343" y="1987862"/>
            <a:ext cx="6127697" cy="554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string:</a:t>
            </a:r>
            <a:endParaRPr sz="2000">
              <a:latin typeface="Arial"/>
              <a:cs typeface="Arial"/>
            </a:endParaRPr>
          </a:p>
          <a:p>
            <a:pPr marL="163854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Las cadenas se encierran entre comillas simples o dobles: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1445" y="2557509"/>
            <a:ext cx="12712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8816" y="2557509"/>
            <a:ext cx="5832619" cy="1345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2" marR="12282" indent="-32">
              <a:lnSpc>
                <a:spcPts val="1540"/>
              </a:lnSpc>
              <a:spcBef>
                <a:spcPts val="242"/>
              </a:spcBef>
            </a:pPr>
            <a:r>
              <a:rPr sz="1600" spc="0" dirty="0" smtClean="0">
                <a:latin typeface="Arial"/>
                <a:cs typeface="Arial"/>
              </a:rPr>
              <a:t>‘simples’: admite los caracteres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escape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\’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omilla simple)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y \\ (ba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ra</a:t>
            </a:r>
            <a:r>
              <a:rPr sz="1600" spc="4" dirty="0" smtClean="0">
                <a:latin typeface="Arial"/>
                <a:cs typeface="Arial"/>
              </a:rPr>
              <a:t>)</a:t>
            </a:r>
            <a:r>
              <a:rPr sz="1600" spc="0" dirty="0" smtClean="0">
                <a:latin typeface="Arial"/>
                <a:cs typeface="Arial"/>
              </a:rPr>
              <a:t>.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Las variables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O </a:t>
            </a:r>
            <a:r>
              <a:rPr sz="1600" spc="0" dirty="0" smtClean="0">
                <a:latin typeface="Arial"/>
                <a:cs typeface="Arial"/>
              </a:rPr>
              <a:t>se expanden</a:t>
            </a:r>
            <a:endParaRPr sz="1600">
              <a:latin typeface="Arial"/>
              <a:cs typeface="Arial"/>
            </a:endParaRPr>
          </a:p>
          <a:p>
            <a:pPr marL="12736">
              <a:lnSpc>
                <a:spcPts val="1789"/>
              </a:lnSpc>
              <a:spcBef>
                <a:spcPts val="127"/>
              </a:spcBef>
            </a:pPr>
            <a:r>
              <a:rPr sz="2400" spc="0" baseline="-1811" dirty="0" smtClean="0">
                <a:latin typeface="Arial"/>
                <a:cs typeface="Arial"/>
              </a:rPr>
              <a:t>“dobles”: admite más caracteres de</a:t>
            </a:r>
            <a:r>
              <a:rPr sz="2400" spc="9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esc</a:t>
            </a:r>
            <a:r>
              <a:rPr sz="2400" spc="-9" baseline="-1811" dirty="0" smtClean="0">
                <a:latin typeface="Arial"/>
                <a:cs typeface="Arial"/>
              </a:rPr>
              <a:t>a</a:t>
            </a:r>
            <a:r>
              <a:rPr sz="2400" spc="0" baseline="-1811" dirty="0" smtClean="0">
                <a:latin typeface="Arial"/>
                <a:cs typeface="Arial"/>
              </a:rPr>
              <a:t>pe,</a:t>
            </a:r>
            <a:r>
              <a:rPr sz="2400" spc="9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como</a:t>
            </a:r>
            <a:r>
              <a:rPr sz="2400" spc="9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\n,</a:t>
            </a:r>
            <a:r>
              <a:rPr sz="2400" spc="9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\r,</a:t>
            </a:r>
            <a:r>
              <a:rPr sz="2400" spc="9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\t,</a:t>
            </a:r>
            <a:r>
              <a:rPr sz="2400" spc="9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\\,</a:t>
            </a:r>
            <a:r>
              <a:rPr sz="2400" spc="9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\$,</a:t>
            </a:r>
            <a:endParaRPr sz="1600">
              <a:latin typeface="Arial"/>
              <a:cs typeface="Arial"/>
            </a:endParaRPr>
          </a:p>
          <a:p>
            <a:pPr marL="12734" marR="30518">
              <a:lnSpc>
                <a:spcPts val="1590"/>
              </a:lnSpc>
            </a:pPr>
            <a:r>
              <a:rPr sz="1600" spc="0" dirty="0" smtClean="0">
                <a:latin typeface="Arial"/>
                <a:cs typeface="Arial"/>
              </a:rPr>
              <a:t>\</a:t>
            </a:r>
            <a:r>
              <a:rPr sz="1600" spc="4" dirty="0" smtClean="0">
                <a:latin typeface="Arial"/>
                <a:cs typeface="Arial"/>
              </a:rPr>
              <a:t>”</a:t>
            </a:r>
            <a:r>
              <a:rPr sz="1600" spc="0" dirty="0" smtClean="0">
                <a:latin typeface="Arial"/>
                <a:cs typeface="Arial"/>
              </a:rPr>
              <a:t>. Los nombres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 variables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SÍ </a:t>
            </a:r>
            <a:r>
              <a:rPr sz="1600" spc="0" dirty="0" smtClean="0">
                <a:latin typeface="Arial"/>
                <a:cs typeface="Arial"/>
              </a:rPr>
              <a:t>se expanden</a:t>
            </a:r>
            <a:endParaRPr sz="1600">
              <a:latin typeface="Arial"/>
              <a:cs typeface="Arial"/>
            </a:endParaRPr>
          </a:p>
          <a:p>
            <a:pPr marL="12704" marR="30518">
              <a:lnSpc>
                <a:spcPct val="95825"/>
              </a:lnSpc>
              <a:spcBef>
                <a:spcPts val="5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jemplos:</a:t>
            </a:r>
            <a:endParaRPr sz="1600">
              <a:latin typeface="Arial"/>
              <a:cs typeface="Arial"/>
            </a:endParaRPr>
          </a:p>
          <a:p>
            <a:pPr marL="370095" marR="30518">
              <a:lnSpc>
                <a:spcPts val="1785"/>
              </a:lnSpc>
              <a:spcBef>
                <a:spcPts val="22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$a = 9;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1485" y="2997172"/>
            <a:ext cx="12712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1453" y="3436836"/>
            <a:ext cx="12712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6201" y="3917523"/>
            <a:ext cx="671052" cy="1940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0" marR="4355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  <a:p>
            <a:pPr marL="371604" marR="7993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  <a:p>
            <a:pPr marL="12712" marR="4352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  <a:p>
            <a:pPr marL="379232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  <a:p>
            <a:pPr marL="12700" marR="4060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  <a:p>
            <a:pPr marL="379219" marR="12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  <a:p>
            <a:pPr marL="12712" marR="3844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  <a:p>
            <a:pPr marL="379232" marR="4010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994" y="3917523"/>
            <a:ext cx="4347594" cy="1941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6377" indent="8172">
              <a:lnSpc>
                <a:spcPts val="1812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‘a vale $a\n’; </a:t>
            </a:r>
            <a:endParaRPr sz="1600">
              <a:latin typeface="Courier New"/>
              <a:cs typeface="Courier New"/>
            </a:endParaRPr>
          </a:p>
          <a:p>
            <a:pPr marL="12700" marR="1976377">
              <a:lnSpc>
                <a:spcPts val="1870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muestra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996333"/>
                </a:solidFill>
                <a:latin typeface="Courier New"/>
                <a:cs typeface="Courier New"/>
              </a:rPr>
              <a:t>a vale $a\n </a:t>
            </a:r>
            <a:endParaRPr sz="1600">
              <a:latin typeface="Courier New"/>
              <a:cs typeface="Courier New"/>
            </a:endParaRPr>
          </a:p>
          <a:p>
            <a:pPr marL="12700" marR="1976377">
              <a:lnSpc>
                <a:spcPts val="1812"/>
              </a:lnSpc>
              <a:spcBef>
                <a:spcPts val="117"/>
              </a:spcBef>
            </a:pPr>
            <a:r>
              <a:rPr sz="1600" spc="0" dirty="0" smtClean="0">
                <a:latin typeface="Courier New"/>
                <a:cs typeface="Courier New"/>
              </a:rPr>
              <a:t>“a vale $a\n”;</a:t>
            </a:r>
            <a:endParaRPr sz="1600">
              <a:latin typeface="Courier New"/>
              <a:cs typeface="Courier New"/>
            </a:endParaRPr>
          </a:p>
          <a:p>
            <a:pPr marL="20693">
              <a:lnSpc>
                <a:spcPct val="94401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muestra </a:t>
            </a:r>
            <a:r>
              <a:rPr sz="1600" b="1" spc="0" dirty="0" smtClean="0">
                <a:solidFill>
                  <a:srgbClr val="996333"/>
                </a:solidFill>
                <a:latin typeface="Courier New"/>
                <a:cs typeface="Courier New"/>
              </a:rPr>
              <a:t>a vale 9 </a:t>
            </a:r>
            <a:r>
              <a:rPr sz="1600" spc="0" dirty="0" smtClean="0">
                <a:latin typeface="Courier New"/>
                <a:cs typeface="Courier New"/>
              </a:rPr>
              <a:t>y avanza una línea</a:t>
            </a:r>
            <a:endParaRPr sz="1600">
              <a:latin typeface="Courier New"/>
              <a:cs typeface="Courier New"/>
            </a:endParaRPr>
          </a:p>
          <a:p>
            <a:pPr marL="20681" marR="868385" indent="429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“&lt;IMG SRC=‘logo.gif’&gt;”; </a:t>
            </a:r>
            <a:endParaRPr sz="1600">
              <a:latin typeface="Courier New"/>
              <a:cs typeface="Courier New"/>
            </a:endParaRPr>
          </a:p>
          <a:p>
            <a:pPr marL="20681" marR="868385">
              <a:lnSpc>
                <a:spcPts val="1870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muestra </a:t>
            </a:r>
            <a:r>
              <a:rPr sz="1600" b="1" spc="0" dirty="0" smtClean="0">
                <a:solidFill>
                  <a:srgbClr val="996333"/>
                </a:solidFill>
                <a:latin typeface="Courier New"/>
                <a:cs typeface="Courier New"/>
              </a:rPr>
              <a:t>&lt;IMG SRC=‘logo.gif’&gt; </a:t>
            </a:r>
            <a:endParaRPr sz="1600">
              <a:latin typeface="Courier New"/>
              <a:cs typeface="Courier New"/>
            </a:endParaRPr>
          </a:p>
          <a:p>
            <a:pPr marL="20681" marR="868385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“&lt;IMG SRC=\”logo.gif\”&gt;”; </a:t>
            </a:r>
            <a:endParaRPr sz="1600">
              <a:latin typeface="Courier New"/>
              <a:cs typeface="Courier New"/>
            </a:endParaRPr>
          </a:p>
          <a:p>
            <a:pPr marL="20681" marR="868385">
              <a:lnSpc>
                <a:spcPts val="1870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muestra </a:t>
            </a:r>
            <a:r>
              <a:rPr sz="1600" b="1" spc="0" dirty="0" smtClean="0">
                <a:solidFill>
                  <a:srgbClr val="996333"/>
                </a:solidFill>
                <a:latin typeface="Courier New"/>
                <a:cs typeface="Courier New"/>
              </a:rPr>
              <a:t>&lt;IMG SRC=“logo.gif”&gt;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939" y="5886847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507" y="5886847"/>
            <a:ext cx="36405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Acceso a un carácter de la cadena: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455" y="6155670"/>
            <a:ext cx="127126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28822" y="6155670"/>
            <a:ext cx="3145103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La fo</a:t>
            </a:r>
            <a:r>
              <a:rPr sz="1600" spc="4" dirty="0" smtClean="0">
                <a:latin typeface="Arial"/>
                <a:cs typeface="Arial"/>
              </a:rPr>
              <a:t>rm</a:t>
            </a:r>
            <a:r>
              <a:rPr sz="1600" spc="0" dirty="0" smtClean="0">
                <a:latin typeface="Arial"/>
                <a:cs typeface="Arial"/>
              </a:rPr>
              <a:t>a es $inicial = $nombre{0};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9659" y="797343"/>
            <a:ext cx="20492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Variables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9659" y="1987862"/>
            <a:ext cx="7645116" cy="3078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Las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</a:t>
            </a:r>
            <a:r>
              <a:rPr sz="2000" spc="-7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siempre</a:t>
            </a:r>
            <a:r>
              <a:rPr sz="2000" spc="-7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van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precedidas</a:t>
            </a:r>
            <a:r>
              <a:rPr sz="2000" spc="-9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 nombre</a:t>
            </a:r>
            <a:r>
              <a:rPr sz="2000" spc="-6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sensible</a:t>
            </a:r>
            <a:r>
              <a:rPr sz="2000" spc="-7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las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mayúsculas</a:t>
            </a:r>
            <a:endParaRPr sz="2000">
              <a:latin typeface="Arial"/>
              <a:cs typeface="Arial"/>
            </a:endParaRPr>
          </a:p>
          <a:p>
            <a:pPr marL="355600" marR="82408" indent="-342900">
              <a:lnSpc>
                <a:spcPts val="1930"/>
              </a:lnSpc>
              <a:spcBef>
                <a:spcPts val="526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Comienzan</a:t>
            </a:r>
            <a:r>
              <a:rPr sz="2000" spc="-10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por</a:t>
            </a:r>
            <a:r>
              <a:rPr sz="2000" spc="-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letra</a:t>
            </a:r>
            <a:r>
              <a:rPr sz="2000" spc="-3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subraya</a:t>
            </a:r>
            <a:r>
              <a:rPr sz="2000" spc="1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o,</a:t>
            </a:r>
            <a:r>
              <a:rPr sz="2000" spc="-8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seguido</a:t>
            </a:r>
            <a:r>
              <a:rPr sz="2000" spc="-7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letras,</a:t>
            </a:r>
            <a:r>
              <a:rPr sz="2000" spc="-5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números</a:t>
            </a:r>
            <a:r>
              <a:rPr sz="2000" spc="-7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 subrayado</a:t>
            </a:r>
            <a:endParaRPr sz="20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</a:t>
            </a:r>
            <a:r>
              <a:rPr sz="2000" spc="-7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predefinidas:</a:t>
            </a:r>
            <a:endParaRPr sz="2000">
              <a:latin typeface="Arial"/>
              <a:cs typeface="Arial"/>
            </a:endParaRPr>
          </a:p>
          <a:p>
            <a:pPr marL="72898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$GLOBALS, $_SERVER, $_GET, $_POST, $_COOKIES, $_FILES,</a:t>
            </a:r>
            <a:endParaRPr sz="1800">
              <a:latin typeface="Arial"/>
              <a:cs typeface="Arial"/>
            </a:endParaRPr>
          </a:p>
          <a:p>
            <a:pPr marL="728980" marR="3429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$_ENV, $_REQUEST, $_SESSION</a:t>
            </a:r>
            <a:endParaRPr sz="1800">
              <a:latin typeface="Arial"/>
              <a:cs typeface="Arial"/>
            </a:endParaRPr>
          </a:p>
          <a:p>
            <a:pPr marL="355600" marR="206714" indent="-342900">
              <a:lnSpc>
                <a:spcPts val="1930"/>
              </a:lnSpc>
              <a:spcBef>
                <a:spcPts val="531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Ámbito:</a:t>
            </a:r>
            <a:r>
              <a:rPr sz="2000" spc="-6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globales</a:t>
            </a:r>
            <a:r>
              <a:rPr sz="2000" spc="-7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fichero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(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xcepto</a:t>
            </a:r>
            <a:r>
              <a:rPr sz="2000" spc="-7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funciones)</a:t>
            </a:r>
            <a:r>
              <a:rPr sz="2000" spc="-9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locales</a:t>
            </a:r>
            <a:r>
              <a:rPr sz="2000" spc="-6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una función</a:t>
            </a:r>
            <a:endParaRPr sz="20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Ejemplo:</a:t>
            </a:r>
            <a:endParaRPr sz="2000">
              <a:latin typeface="Arial"/>
              <a:cs typeface="Arial"/>
            </a:endParaRPr>
          </a:p>
          <a:p>
            <a:pPr marL="728980" marR="34290">
              <a:lnSpc>
                <a:spcPts val="1785"/>
              </a:lnSpc>
              <a:spcBef>
                <a:spcPts val="21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$valor = 5;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939" y="5081109"/>
            <a:ext cx="1881752" cy="473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2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“El valor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“El valor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681" y="5081109"/>
            <a:ext cx="4703454" cy="473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96" marR="3051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es: “ . $valor . “\n”;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es: $valor\</a:t>
            </a:r>
            <a:r>
              <a:rPr sz="2400" spc="14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”; // ojo: comillas dobles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939" y="5814906"/>
            <a:ext cx="1879280" cy="473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Resultado:</a:t>
            </a:r>
            <a:endParaRPr sz="1600">
              <a:latin typeface="Courier New"/>
              <a:cs typeface="Courier New"/>
            </a:endParaRPr>
          </a:p>
          <a:p>
            <a:pPr marL="369317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El valor es: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01701" y="6059500"/>
            <a:ext cx="17799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9659" y="797343"/>
            <a:ext cx="20492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Variables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9659" y="1987862"/>
            <a:ext cx="2552660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</a:t>
            </a:r>
            <a:r>
              <a:rPr sz="2000" spc="-7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939" y="2287928"/>
            <a:ext cx="186791" cy="528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2507" y="2287928"/>
            <a:ext cx="6312233" cy="1258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4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Se pueden crear nombres de variables dinámicamente</a:t>
            </a:r>
            <a:endParaRPr sz="1800">
              <a:latin typeface="Arial"/>
              <a:cs typeface="Arial"/>
            </a:endParaRPr>
          </a:p>
          <a:p>
            <a:pPr marL="12749" indent="-49">
              <a:lnSpc>
                <a:spcPts val="1730"/>
              </a:lnSpc>
              <a:spcBef>
                <a:spcPts val="384"/>
              </a:spcBef>
            </a:pPr>
            <a:r>
              <a:rPr sz="1800" spc="0" dirty="0" smtClean="0">
                <a:latin typeface="Arial"/>
                <a:cs typeface="Arial"/>
              </a:rPr>
              <a:t>La variable variable toma su nombre del valor de otra variable previamente declarada</a:t>
            </a:r>
            <a:endParaRPr sz="1800">
              <a:latin typeface="Arial"/>
              <a:cs typeface="Arial"/>
            </a:endParaRPr>
          </a:p>
          <a:p>
            <a:pPr marL="12702" marR="26730">
              <a:lnSpc>
                <a:spcPct val="95825"/>
              </a:lnSpc>
              <a:spcBef>
                <a:spcPts val="38"/>
              </a:spcBef>
            </a:pPr>
            <a:r>
              <a:rPr sz="1800" spc="0" dirty="0" smtClean="0">
                <a:latin typeface="Arial"/>
                <a:cs typeface="Arial"/>
              </a:rPr>
              <a:t>Ejemp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o:</a:t>
            </a:r>
            <a:endParaRPr sz="1800">
              <a:latin typeface="Arial"/>
              <a:cs typeface="Arial"/>
            </a:endParaRPr>
          </a:p>
          <a:p>
            <a:pPr marL="12749" marR="26730">
              <a:lnSpc>
                <a:spcPts val="1785"/>
              </a:lnSpc>
              <a:spcBef>
                <a:spcPts val="22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$a = "hola";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939" y="305602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557" y="3562439"/>
            <a:ext cx="667014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$$a 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6458" y="3562439"/>
            <a:ext cx="1033636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"mundo";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557" y="4050868"/>
            <a:ext cx="658709" cy="473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2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print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5909" y="4050868"/>
            <a:ext cx="1637459" cy="473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402">
              <a:lnSpc>
                <a:spcPts val="1812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"$a $hola\n";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"$a ${$a}";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2557" y="4784665"/>
            <a:ext cx="2025182" cy="718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Resultado:</a:t>
            </a:r>
            <a:endParaRPr sz="1600">
              <a:latin typeface="Courier New"/>
              <a:cs typeface="Courier New"/>
            </a:endParaRPr>
          </a:p>
          <a:p>
            <a:pPr marL="768607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hola mundo </a:t>
            </a:r>
            <a:endParaRPr sz="1600">
              <a:latin typeface="Courier New"/>
              <a:cs typeface="Courier New"/>
            </a:endParaRPr>
          </a:p>
          <a:p>
            <a:pPr marL="768607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hola mundo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689" y="2502915"/>
            <a:ext cx="4897374" cy="1812798"/>
          </a:xfrm>
          <a:custGeom>
            <a:avLst/>
            <a:gdLst/>
            <a:ahLst/>
            <a:cxnLst/>
            <a:rect l="l" t="t" r="r" b="b"/>
            <a:pathLst>
              <a:path w="4897374" h="1812798">
                <a:moveTo>
                  <a:pt x="0" y="1812798"/>
                </a:moveTo>
                <a:lnTo>
                  <a:pt x="4897374" y="1812798"/>
                </a:lnTo>
                <a:lnTo>
                  <a:pt x="4897374" y="0"/>
                </a:lnTo>
                <a:lnTo>
                  <a:pt x="0" y="0"/>
                </a:lnTo>
                <a:lnTo>
                  <a:pt x="0" y="1812798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6689" y="2502916"/>
            <a:ext cx="4897374" cy="1813560"/>
          </a:xfrm>
          <a:custGeom>
            <a:avLst/>
            <a:gdLst/>
            <a:ahLst/>
            <a:cxnLst/>
            <a:rect l="l" t="t" r="r" b="b"/>
            <a:pathLst>
              <a:path w="4897374" h="1813560">
                <a:moveTo>
                  <a:pt x="0" y="1813560"/>
                </a:moveTo>
                <a:lnTo>
                  <a:pt x="4897374" y="1813560"/>
                </a:lnTo>
                <a:lnTo>
                  <a:pt x="4897374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6689" y="4562600"/>
            <a:ext cx="4897374" cy="1925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9709" y="4562602"/>
            <a:ext cx="647700" cy="498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9659" y="797343"/>
            <a:ext cx="20492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Variables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659" y="1987862"/>
            <a:ext cx="725303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</a:t>
            </a:r>
            <a:r>
              <a:rPr sz="2000" spc="-7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variables:</a:t>
            </a:r>
            <a:r>
              <a:rPr sz="2000" spc="-8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página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internacionalizada</a:t>
            </a:r>
            <a:r>
              <a:rPr sz="2000" spc="-16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6689" y="2502916"/>
            <a:ext cx="4897374" cy="181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61">
              <a:lnSpc>
                <a:spcPct val="94401"/>
              </a:lnSpc>
              <a:spcBef>
                <a:spcPts val="495"/>
              </a:spcBef>
            </a:pPr>
            <a:r>
              <a:rPr sz="1600" spc="0" dirty="0" smtClean="0"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$mensaje_es="Hola";</a:t>
            </a:r>
            <a:endParaRPr sz="160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$mensaje_en="Hello";</a:t>
            </a:r>
            <a:endParaRPr sz="160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$idioma = "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spc="4" dirty="0" smtClean="0">
                <a:latin typeface="Courier New"/>
                <a:cs typeface="Courier New"/>
              </a:rPr>
              <a:t>";</a:t>
            </a:r>
            <a:endParaRPr sz="160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$mensaje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 "mensaje_" . $idioma;</a:t>
            </a:r>
            <a:endParaRPr sz="160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 $$mensaje;</a:t>
            </a:r>
            <a:endParaRPr sz="1600">
              <a:latin typeface="Courier New"/>
              <a:cs typeface="Courier New"/>
            </a:endParaRPr>
          </a:p>
          <a:p>
            <a:pPr marL="9676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689" y="2502915"/>
            <a:ext cx="4897374" cy="1812798"/>
          </a:xfrm>
          <a:custGeom>
            <a:avLst/>
            <a:gdLst/>
            <a:ahLst/>
            <a:cxnLst/>
            <a:rect l="l" t="t" r="r" b="b"/>
            <a:pathLst>
              <a:path w="4897374" h="1812798">
                <a:moveTo>
                  <a:pt x="0" y="1812798"/>
                </a:moveTo>
                <a:lnTo>
                  <a:pt x="4897374" y="1812798"/>
                </a:lnTo>
                <a:lnTo>
                  <a:pt x="4897374" y="0"/>
                </a:lnTo>
                <a:lnTo>
                  <a:pt x="0" y="0"/>
                </a:lnTo>
                <a:lnTo>
                  <a:pt x="0" y="1812798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6689" y="2502916"/>
            <a:ext cx="4897374" cy="1813560"/>
          </a:xfrm>
          <a:custGeom>
            <a:avLst/>
            <a:gdLst/>
            <a:ahLst/>
            <a:cxnLst/>
            <a:rect l="l" t="t" r="r" b="b"/>
            <a:pathLst>
              <a:path w="4897374" h="1813560">
                <a:moveTo>
                  <a:pt x="0" y="1813560"/>
                </a:moveTo>
                <a:lnTo>
                  <a:pt x="4897374" y="1813560"/>
                </a:lnTo>
                <a:lnTo>
                  <a:pt x="4897374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6689" y="4562600"/>
            <a:ext cx="4897374" cy="1925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9709" y="4562602"/>
            <a:ext cx="647700" cy="498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9659" y="797343"/>
            <a:ext cx="20492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Variables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659" y="1987862"/>
            <a:ext cx="725303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</a:t>
            </a:r>
            <a:r>
              <a:rPr sz="2000" spc="-7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variables:</a:t>
            </a:r>
            <a:r>
              <a:rPr sz="2000" spc="-8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página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internacionalizada</a:t>
            </a:r>
            <a:r>
              <a:rPr sz="2000" spc="-16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(2)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6689" y="2502916"/>
            <a:ext cx="4897374" cy="181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61">
              <a:lnSpc>
                <a:spcPct val="94401"/>
              </a:lnSpc>
              <a:spcBef>
                <a:spcPts val="495"/>
              </a:spcBef>
            </a:pPr>
            <a:r>
              <a:rPr sz="1600" spc="0" dirty="0" smtClean="0">
                <a:latin typeface="Courier New"/>
                <a:cs typeface="Courier New"/>
              </a:rPr>
              <a:t>&lt;?PHP</a:t>
            </a:r>
            <a:endParaRPr sz="1600" dirty="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$mensaje_es="Hola";</a:t>
            </a:r>
            <a:endParaRPr sz="1600" dirty="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$mensaje_en="Hello";</a:t>
            </a:r>
            <a:endParaRPr sz="1600" dirty="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$idioma = "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spc="4" dirty="0" smtClean="0">
                <a:latin typeface="Courier New"/>
                <a:cs typeface="Courier New"/>
              </a:rPr>
              <a:t>";</a:t>
            </a:r>
            <a:endParaRPr sz="1600" dirty="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$mensaje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 "mensaje_" . $idioma;</a:t>
            </a:r>
            <a:endParaRPr sz="1600" dirty="0">
              <a:latin typeface="Courier New"/>
              <a:cs typeface="Courier New"/>
            </a:endParaRPr>
          </a:p>
          <a:p>
            <a:pPr marL="46328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 $$mensaje;</a:t>
            </a:r>
            <a:endParaRPr sz="1600" dirty="0">
              <a:latin typeface="Courier New"/>
              <a:cs typeface="Courier New"/>
            </a:endParaRPr>
          </a:p>
          <a:p>
            <a:pPr marL="9676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?&gt;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9659" y="797343"/>
            <a:ext cx="2331805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Constantes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1987862"/>
            <a:ext cx="3257852" cy="1073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Defini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ión</a:t>
            </a:r>
            <a:r>
              <a:rPr sz="2000" spc="-8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constantes:</a:t>
            </a:r>
            <a:endParaRPr sz="2000">
              <a:latin typeface="Arial"/>
              <a:cs typeface="Arial"/>
            </a:endParaRPr>
          </a:p>
          <a:p>
            <a:pPr marL="728969" marR="49222">
              <a:lnSpc>
                <a:spcPts val="1812"/>
              </a:lnSpc>
              <a:spcBef>
                <a:spcPts val="17"/>
              </a:spcBef>
            </a:pPr>
            <a:r>
              <a:rPr sz="1600" spc="0" dirty="0" smtClean="0">
                <a:latin typeface="Courier New"/>
                <a:cs typeface="Courier New"/>
              </a:rPr>
              <a:t>define (“CONSTANTE”, </a:t>
            </a:r>
            <a:endParaRPr sz="1600">
              <a:latin typeface="Courier New"/>
              <a:cs typeface="Courier New"/>
            </a:endParaRPr>
          </a:p>
          <a:p>
            <a:pPr marL="728969" marR="49222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CONSTANTE;</a:t>
            </a:r>
            <a:endParaRPr sz="1600">
              <a:latin typeface="Courier New"/>
              <a:cs typeface="Courier New"/>
            </a:endParaRPr>
          </a:p>
          <a:p>
            <a:pPr marL="12700" marR="38061">
              <a:lnSpc>
                <a:spcPts val="2270"/>
              </a:lnSpc>
              <a:spcBef>
                <a:spcPts val="227"/>
              </a:spcBef>
            </a:pPr>
            <a:r>
              <a:rPr sz="2100" spc="0" baseline="-1813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2100" spc="147" baseline="-1813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No</a:t>
            </a:r>
            <a:r>
              <a:rPr sz="3000" spc="-25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lle</a:t>
            </a:r>
            <a:r>
              <a:rPr sz="3000" spc="9" baseline="-1449" dirty="0" smtClean="0">
                <a:latin typeface="Arial"/>
                <a:cs typeface="Arial"/>
              </a:rPr>
              <a:t>v</a:t>
            </a:r>
            <a:r>
              <a:rPr sz="3000" spc="0" baseline="-1449" dirty="0" smtClean="0">
                <a:latin typeface="Arial"/>
                <a:cs typeface="Arial"/>
              </a:rPr>
              <a:t>an</a:t>
            </a:r>
            <a:r>
              <a:rPr sz="3000" spc="-52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$</a:t>
            </a:r>
            <a:r>
              <a:rPr sz="3000" spc="-11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delante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339" y="2274668"/>
            <a:ext cx="1033962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“hola”);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3086666"/>
            <a:ext cx="6762501" cy="523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sz="2100" spc="0" baseline="-1813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2100" spc="147" baseline="-1813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Sólo</a:t>
            </a:r>
            <a:r>
              <a:rPr sz="3000" spc="-39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se</a:t>
            </a:r>
            <a:r>
              <a:rPr sz="3000" spc="-21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pueden</a:t>
            </a:r>
            <a:r>
              <a:rPr sz="3000" spc="-66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definir</a:t>
            </a:r>
            <a:r>
              <a:rPr sz="3000" spc="-54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constantes</a:t>
            </a:r>
            <a:r>
              <a:rPr sz="3000" spc="-96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de</a:t>
            </a:r>
            <a:r>
              <a:rPr sz="3000" spc="-22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los</a:t>
            </a:r>
            <a:r>
              <a:rPr sz="3000" spc="-25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tipos</a:t>
            </a:r>
            <a:r>
              <a:rPr sz="3000" spc="-32" baseline="-1449" dirty="0" smtClean="0">
                <a:latin typeface="Arial"/>
                <a:cs typeface="Arial"/>
              </a:rPr>
              <a:t> </a:t>
            </a:r>
            <a:r>
              <a:rPr sz="3000" spc="0" baseline="-1449" dirty="0" smtClean="0">
                <a:latin typeface="Arial"/>
                <a:cs typeface="Arial"/>
              </a:rPr>
              <a:t>escalares</a:t>
            </a:r>
            <a:endParaRPr sz="2000">
              <a:latin typeface="Arial"/>
              <a:cs typeface="Arial"/>
            </a:endParaRPr>
          </a:p>
          <a:p>
            <a:pPr marL="370065" marR="43811">
              <a:lnSpc>
                <a:spcPts val="1985"/>
              </a:lnSpc>
            </a:pPr>
            <a:r>
              <a:rPr sz="3000" spc="0" baseline="1449" dirty="0" smtClean="0">
                <a:latin typeface="Arial"/>
                <a:cs typeface="Arial"/>
              </a:rPr>
              <a:t>(boolean,</a:t>
            </a:r>
            <a:r>
              <a:rPr sz="3000" spc="-83" baseline="1449" dirty="0" smtClean="0">
                <a:latin typeface="Arial"/>
                <a:cs typeface="Arial"/>
              </a:rPr>
              <a:t> </a:t>
            </a:r>
            <a:r>
              <a:rPr sz="3000" spc="0" baseline="1449" dirty="0" smtClean="0">
                <a:latin typeface="Arial"/>
                <a:cs typeface="Arial"/>
              </a:rPr>
              <a:t>integer,</a:t>
            </a:r>
            <a:r>
              <a:rPr sz="3000" spc="-66" baseline="1449" dirty="0" smtClean="0">
                <a:latin typeface="Arial"/>
                <a:cs typeface="Arial"/>
              </a:rPr>
              <a:t> </a:t>
            </a:r>
            <a:r>
              <a:rPr sz="3000" spc="0" baseline="1449" dirty="0" smtClean="0">
                <a:latin typeface="Arial"/>
                <a:cs typeface="Arial"/>
              </a:rPr>
              <a:t>double,</a:t>
            </a:r>
            <a:r>
              <a:rPr sz="3000" spc="-65" baseline="1449" dirty="0" smtClean="0">
                <a:latin typeface="Arial"/>
                <a:cs typeface="Arial"/>
              </a:rPr>
              <a:t> </a:t>
            </a:r>
            <a:r>
              <a:rPr sz="3000" spc="0" baseline="1449" dirty="0" smtClean="0">
                <a:latin typeface="Arial"/>
                <a:cs typeface="Arial"/>
              </a:rPr>
              <a:t>string)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9659" y="797343"/>
            <a:ext cx="5324883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Expresiones y operadores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1987696"/>
            <a:ext cx="7368454" cy="4256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880"/>
              </a:lnSpc>
              <a:spcBef>
                <a:spcPts val="94"/>
              </a:spcBef>
            </a:pPr>
            <a:r>
              <a:rPr sz="1950" spc="0" baseline="-1953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950" spc="338" baseline="-1953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700" spc="0" baseline="-1610" dirty="0" smtClean="0">
                <a:latin typeface="Arial"/>
                <a:cs typeface="Arial"/>
              </a:rPr>
              <a:t>Operadores aritméticos:</a:t>
            </a:r>
            <a:endParaRPr sz="1800">
              <a:latin typeface="Arial"/>
              <a:cs typeface="Arial"/>
            </a:endParaRPr>
          </a:p>
          <a:p>
            <a:pPr marL="927098" marR="26730">
              <a:lnSpc>
                <a:spcPts val="1780"/>
              </a:lnSpc>
            </a:pPr>
            <a:r>
              <a:rPr sz="2700" spc="0" baseline="1610" dirty="0" smtClean="0">
                <a:latin typeface="Arial"/>
                <a:cs typeface="Arial"/>
              </a:rPr>
              <a:t>+, -, *, /, %, ++, --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ts val="2010"/>
              </a:lnSpc>
              <a:spcBef>
                <a:spcPts val="106"/>
              </a:spcBef>
            </a:pPr>
            <a:r>
              <a:rPr sz="1950" spc="0" baseline="-3907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950" spc="338" baseline="-390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700" spc="0" baseline="-3220" dirty="0" smtClean="0">
                <a:latin typeface="Arial"/>
                <a:cs typeface="Arial"/>
              </a:rPr>
              <a:t>Operador de asignación:</a:t>
            </a:r>
            <a:endParaRPr sz="1800">
              <a:latin typeface="Arial"/>
              <a:cs typeface="Arial"/>
            </a:endParaRPr>
          </a:p>
          <a:p>
            <a:pPr marL="927098" marR="26730">
              <a:lnSpc>
                <a:spcPts val="1725"/>
              </a:lnSpc>
            </a:pPr>
            <a:r>
              <a:rPr sz="1800" spc="0" dirty="0" smtClean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927098" marR="26730">
              <a:lnSpc>
                <a:spcPts val="1725"/>
              </a:lnSpc>
            </a:pPr>
            <a:r>
              <a:rPr sz="1800" spc="0" dirty="0" smtClean="0">
                <a:latin typeface="Arial"/>
                <a:cs typeface="Arial"/>
              </a:rPr>
              <a:t>operadores combinados: .=, +=, etc</a:t>
            </a:r>
            <a:endParaRPr sz="1800">
              <a:latin typeface="Arial"/>
              <a:cs typeface="Arial"/>
            </a:endParaRPr>
          </a:p>
          <a:p>
            <a:pPr marL="927098" marR="26730">
              <a:lnSpc>
                <a:spcPts val="1725"/>
              </a:lnSpc>
            </a:pPr>
            <a:r>
              <a:rPr sz="1800" spc="0" dirty="0" smtClean="0">
                <a:latin typeface="Arial"/>
                <a:cs typeface="Arial"/>
              </a:rPr>
              <a:t>$a = 3; $a += 5; </a:t>
            </a:r>
            <a:r>
              <a:rPr sz="1800" spc="0" dirty="0" smtClean="0">
                <a:latin typeface="PMingLiU"/>
                <a:cs typeface="PMingLiU"/>
              </a:rPr>
              <a:t>Æ</a:t>
            </a:r>
            <a:r>
              <a:rPr sz="1800" spc="86" dirty="0" smtClean="0">
                <a:latin typeface="PMingLiU"/>
                <a:cs typeface="PMingLiU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 vale 8</a:t>
            </a:r>
            <a:endParaRPr sz="1800">
              <a:latin typeface="Arial"/>
              <a:cs typeface="Arial"/>
            </a:endParaRPr>
          </a:p>
          <a:p>
            <a:pPr marL="927089" marR="26730">
              <a:lnSpc>
                <a:spcPts val="1725"/>
              </a:lnSpc>
            </a:pPr>
            <a:r>
              <a:rPr sz="1800" spc="0" dirty="0" smtClean="0">
                <a:latin typeface="Arial"/>
                <a:cs typeface="Arial"/>
              </a:rPr>
              <a:t>$b = “hola ”; $b .= “mundo”; </a:t>
            </a:r>
            <a:r>
              <a:rPr sz="1800" spc="0" dirty="0" smtClean="0">
                <a:latin typeface="PMingLiU"/>
                <a:cs typeface="PMingLiU"/>
              </a:rPr>
              <a:t>Æ</a:t>
            </a:r>
            <a:r>
              <a:rPr sz="1800" spc="86" dirty="0" smtClean="0">
                <a:latin typeface="PMingLiU"/>
                <a:cs typeface="PMingLiU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 vale “hola mundo”</a:t>
            </a:r>
            <a:endParaRPr sz="1800">
              <a:latin typeface="Arial"/>
              <a:cs typeface="Arial"/>
            </a:endParaRPr>
          </a:p>
          <a:p>
            <a:pPr marL="927119" marR="26730">
              <a:lnSpc>
                <a:spcPts val="1780"/>
              </a:lnSpc>
              <a:spcBef>
                <a:spcPts val="2"/>
              </a:spcBef>
            </a:pPr>
            <a:r>
              <a:rPr sz="2700" spc="0" baseline="1410" dirty="0" smtClean="0">
                <a:latin typeface="PMingLiU"/>
                <a:cs typeface="PMingLiU"/>
              </a:rPr>
              <a:t>Æ</a:t>
            </a:r>
            <a:r>
              <a:rPr sz="2700" spc="86" baseline="1410" dirty="0" smtClean="0">
                <a:latin typeface="PMingLiU"/>
                <a:cs typeface="PMingLiU"/>
              </a:rPr>
              <a:t> </a:t>
            </a:r>
            <a:r>
              <a:rPr sz="2700" spc="0" baseline="1610" dirty="0" smtClean="0">
                <a:latin typeface="Arial"/>
                <a:cs typeface="Arial"/>
              </a:rPr>
              <a:t>Equivale a $b = $b . “mundo”;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ts val="2010"/>
              </a:lnSpc>
              <a:spcBef>
                <a:spcPts val="106"/>
              </a:spcBef>
            </a:pPr>
            <a:r>
              <a:rPr sz="1950" spc="0" baseline="-3907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950" spc="338" baseline="-390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700" spc="0" baseline="-3220" dirty="0" smtClean="0">
                <a:latin typeface="Arial"/>
                <a:cs typeface="Arial"/>
              </a:rPr>
              <a:t>Operadores de comparación:</a:t>
            </a:r>
            <a:endParaRPr sz="1800">
              <a:latin typeface="Arial"/>
              <a:cs typeface="Arial"/>
            </a:endParaRPr>
          </a:p>
          <a:p>
            <a:pPr marL="927098" marR="26730">
              <a:lnSpc>
                <a:spcPts val="1780"/>
              </a:lnSpc>
            </a:pPr>
            <a:r>
              <a:rPr sz="2700" spc="0" baseline="1610" dirty="0" smtClean="0">
                <a:latin typeface="Arial"/>
                <a:cs typeface="Arial"/>
              </a:rPr>
              <a:t>==, !=, &lt;, &gt;, &lt;=, &gt;= y otros</a:t>
            </a:r>
            <a:endParaRPr sz="1800">
              <a:latin typeface="Arial"/>
              <a:cs typeface="Arial"/>
            </a:endParaRPr>
          </a:p>
          <a:p>
            <a:pPr marL="370065" indent="-357365">
              <a:lnSpc>
                <a:spcPts val="1720"/>
              </a:lnSpc>
              <a:spcBef>
                <a:spcPts val="401"/>
              </a:spcBef>
              <a:tabLst>
                <a:tab pos="368300" algn="l"/>
              </a:tabLst>
            </a:pPr>
            <a:r>
              <a:rPr sz="13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1800" spc="0" dirty="0" smtClean="0">
                <a:latin typeface="Arial"/>
                <a:cs typeface="Arial"/>
              </a:rPr>
              <a:t>Operador de control de error: @. Antepuesto a una expresión, evita cualquier mensaje de error que pueda ser generado por la expresión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ts val="2010"/>
              </a:lnSpc>
              <a:spcBef>
                <a:spcPts val="144"/>
              </a:spcBef>
            </a:pPr>
            <a:r>
              <a:rPr sz="1950" spc="0" baseline="-3907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950" spc="338" baseline="-390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700" spc="0" baseline="-3220" dirty="0" smtClean="0">
                <a:latin typeface="Arial"/>
                <a:cs typeface="Arial"/>
              </a:rPr>
              <a:t>Operadores lógicos:</a:t>
            </a:r>
            <a:endParaRPr sz="1800">
              <a:latin typeface="Arial"/>
              <a:cs typeface="Arial"/>
            </a:endParaRPr>
          </a:p>
          <a:p>
            <a:pPr marL="927098" marR="26730">
              <a:lnSpc>
                <a:spcPts val="1725"/>
              </a:lnSpc>
            </a:pPr>
            <a:r>
              <a:rPr sz="1800" spc="0" dirty="0" smtClean="0">
                <a:latin typeface="Arial"/>
                <a:cs typeface="Arial"/>
              </a:rPr>
              <a:t>and (&amp;&amp;), or (||), !, xor</a:t>
            </a:r>
            <a:endParaRPr sz="1800">
              <a:latin typeface="Arial"/>
              <a:cs typeface="Arial"/>
            </a:endParaRPr>
          </a:p>
          <a:p>
            <a:pPr marL="927098" marR="26730">
              <a:lnSpc>
                <a:spcPts val="1785"/>
              </a:lnSpc>
              <a:spcBef>
                <a:spcPts val="3"/>
              </a:spcBef>
            </a:pPr>
            <a:r>
              <a:rPr sz="1800" spc="0" dirty="0" smtClean="0">
                <a:latin typeface="Arial"/>
                <a:cs typeface="Arial"/>
              </a:rPr>
              <a:t>and/&amp;&amp; y or/|| tienen diferentes prioridades</a:t>
            </a:r>
            <a:endParaRPr sz="1800">
              <a:latin typeface="Arial"/>
              <a:cs typeface="Arial"/>
            </a:endParaRPr>
          </a:p>
          <a:p>
            <a:pPr marL="927098" marR="3018330" indent="-914398">
              <a:lnSpc>
                <a:spcPts val="2069"/>
              </a:lnSpc>
              <a:spcBef>
                <a:spcPts val="280"/>
              </a:spcBef>
              <a:tabLst>
                <a:tab pos="368300" algn="l"/>
              </a:tabLst>
            </a:pPr>
            <a:r>
              <a:rPr sz="13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1800" spc="0" dirty="0" smtClean="0">
                <a:latin typeface="Arial"/>
                <a:cs typeface="Arial"/>
              </a:rPr>
              <a:t>Operadores de cadena: </a:t>
            </a:r>
            <a:endParaRPr sz="1800">
              <a:latin typeface="Arial"/>
              <a:cs typeface="Arial"/>
            </a:endParaRPr>
          </a:p>
          <a:p>
            <a:pPr marL="927098" marR="3018330">
              <a:lnSpc>
                <a:spcPts val="2069"/>
              </a:lnSpc>
              <a:tabLst>
                <a:tab pos="368300" algn="l"/>
              </a:tabLst>
            </a:pPr>
            <a:r>
              <a:rPr sz="1800" spc="0" dirty="0" smtClean="0">
                <a:latin typeface="Arial"/>
                <a:cs typeface="Arial"/>
              </a:rPr>
              <a:t>concatenación: . (punto) </a:t>
            </a:r>
            <a:endParaRPr sz="1800">
              <a:latin typeface="Arial"/>
              <a:cs typeface="Arial"/>
            </a:endParaRPr>
          </a:p>
          <a:p>
            <a:pPr marL="927098" marR="3018330">
              <a:lnSpc>
                <a:spcPts val="2069"/>
              </a:lnSpc>
              <a:tabLst>
                <a:tab pos="368300" algn="l"/>
              </a:tabLst>
            </a:pPr>
            <a:r>
              <a:rPr sz="1800" spc="0" dirty="0" smtClean="0">
                <a:latin typeface="Arial"/>
                <a:cs typeface="Arial"/>
              </a:rPr>
              <a:t>asignación con concatenación: .=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7663" y="797343"/>
            <a:ext cx="4019169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lang="es-PE"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 </a:t>
            </a: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Tema</a:t>
            </a:r>
            <a:r>
              <a:rPr lang="es-PE"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rio</a:t>
            </a: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: </a:t>
            </a: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Lenguaje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2100" y="797343"/>
            <a:ext cx="1033303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PHP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0671" y="797343"/>
            <a:ext cx="1399281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básico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9259" y="2013483"/>
            <a:ext cx="3608329" cy="354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Sintaxis básica</a:t>
            </a:r>
            <a:endParaRPr sz="2400" dirty="0">
              <a:latin typeface="Arial"/>
              <a:cs typeface="Arial"/>
            </a:endParaRPr>
          </a:p>
          <a:p>
            <a:pPr marL="12700" marR="1543324">
              <a:lnSpc>
                <a:spcPts val="2759"/>
              </a:lnSpc>
              <a:spcBef>
                <a:spcPts val="272"/>
              </a:spcBef>
            </a:pPr>
            <a:r>
              <a:rPr sz="2400" spc="0" dirty="0" smtClean="0">
                <a:latin typeface="Arial"/>
                <a:cs typeface="Arial"/>
              </a:rPr>
              <a:t>Tipos de datos </a:t>
            </a:r>
            <a:endParaRPr sz="2400" dirty="0">
              <a:latin typeface="Arial"/>
              <a:cs typeface="Arial"/>
            </a:endParaRPr>
          </a:p>
          <a:p>
            <a:pPr marL="12700" marR="1543324">
              <a:lnSpc>
                <a:spcPts val="2759"/>
              </a:lnSpc>
              <a:spcBef>
                <a:spcPts val="402"/>
              </a:spcBef>
            </a:pPr>
            <a:r>
              <a:rPr sz="2400" spc="0" dirty="0" smtClean="0">
                <a:latin typeface="Arial"/>
                <a:cs typeface="Arial"/>
              </a:rPr>
              <a:t>Variables </a:t>
            </a:r>
            <a:endParaRPr sz="2400" dirty="0">
              <a:latin typeface="Arial"/>
              <a:cs typeface="Arial"/>
            </a:endParaRPr>
          </a:p>
          <a:p>
            <a:pPr marL="12700" marR="1543324">
              <a:lnSpc>
                <a:spcPts val="2759"/>
              </a:lnSpc>
              <a:spcBef>
                <a:spcPts val="402"/>
              </a:spcBef>
            </a:pPr>
            <a:r>
              <a:rPr sz="2400" spc="0" dirty="0" smtClean="0">
                <a:latin typeface="Arial"/>
                <a:cs typeface="Arial"/>
              </a:rPr>
              <a:t>Constantes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412"/>
              </a:spcBef>
            </a:pPr>
            <a:r>
              <a:rPr sz="2400" spc="0" dirty="0" smtClean="0">
                <a:latin typeface="Arial"/>
                <a:cs typeface="Arial"/>
              </a:rPr>
              <a:t>Expresiones y operadores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402"/>
              </a:spcBef>
            </a:pPr>
            <a:r>
              <a:rPr sz="2400" spc="0" dirty="0" smtClean="0">
                <a:latin typeface="Arial"/>
                <a:cs typeface="Arial"/>
              </a:rPr>
              <a:t>Estructuras de control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402"/>
              </a:spcBef>
            </a:pPr>
            <a:r>
              <a:rPr sz="2400" spc="0" dirty="0" smtClean="0">
                <a:latin typeface="Arial"/>
                <a:cs typeface="Arial"/>
              </a:rPr>
              <a:t>Funciones</a:t>
            </a:r>
            <a:endParaRPr sz="2400" dirty="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412"/>
              </a:spcBef>
            </a:pPr>
            <a:r>
              <a:rPr sz="2400" spc="0" dirty="0" smtClean="0">
                <a:latin typeface="Arial"/>
                <a:cs typeface="Arial"/>
              </a:rPr>
              <a:t>Tablas</a:t>
            </a:r>
            <a:endParaRPr sz="2400" dirty="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400"/>
              </a:spcBef>
            </a:pPr>
            <a:r>
              <a:rPr sz="2400" spc="0" dirty="0" smtClean="0">
                <a:latin typeface="Arial"/>
                <a:cs typeface="Arial"/>
              </a:rPr>
              <a:t>Bibliotecas de funciones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2085839"/>
            <a:ext cx="238544" cy="345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1.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15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2.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7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3.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7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4.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7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5.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7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6.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7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7.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7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8.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7"/>
              </a:spcBef>
            </a:pPr>
            <a:r>
              <a:rPr sz="1700" spc="4" dirty="0" smtClean="0">
                <a:solidFill>
                  <a:srgbClr val="7E7E00"/>
                </a:solidFill>
                <a:latin typeface="Arial"/>
                <a:cs typeface="Arial"/>
              </a:rPr>
              <a:t>9.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9659" y="797343"/>
            <a:ext cx="5324883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Expresiones y operadores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659" y="1987862"/>
            <a:ext cx="353782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Preceden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ia</a:t>
            </a:r>
            <a:r>
              <a:rPr sz="2000" spc="-1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operadores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4546" y="1987862"/>
            <a:ext cx="42997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(de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1575" y="1987862"/>
            <a:ext cx="76811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mayor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6746" y="1987862"/>
            <a:ext cx="20454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8297" y="1987862"/>
            <a:ext cx="937261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menor):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5919" y="2586787"/>
            <a:ext cx="1891955" cy="271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55"/>
              </a:lnSpc>
              <a:spcBef>
                <a:spcPts val="112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++,</a:t>
            </a:r>
            <a:r>
              <a:rPr sz="3000" spc="-35" baseline="4413" dirty="0" smtClean="0">
                <a:latin typeface="Courier New"/>
                <a:cs typeface="Courier New"/>
              </a:rPr>
              <a:t> </a:t>
            </a:r>
            <a:r>
              <a:rPr sz="3000" spc="0" baseline="4413" dirty="0" smtClean="0">
                <a:latin typeface="Courier New"/>
                <a:cs typeface="Courier New"/>
              </a:rPr>
              <a:t>--</a:t>
            </a:r>
            <a:endParaRPr sz="2000">
              <a:latin typeface="Courier New"/>
              <a:cs typeface="Courier New"/>
            </a:endParaRPr>
          </a:p>
          <a:p>
            <a:pPr marL="12700" marR="38061">
              <a:lnSpc>
                <a:spcPct val="94401"/>
              </a:lnSpc>
              <a:spcBef>
                <a:spcPts val="22"/>
              </a:spcBef>
            </a:pPr>
            <a:r>
              <a:rPr sz="2000" spc="0" dirty="0" smtClean="0">
                <a:latin typeface="Courier New"/>
                <a:cs typeface="Courier New"/>
              </a:rPr>
              <a:t>*,</a:t>
            </a:r>
            <a:r>
              <a:rPr sz="2000" spc="-23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/,</a:t>
            </a:r>
            <a:r>
              <a:rPr sz="2000" spc="-23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%</a:t>
            </a:r>
            <a:endParaRPr sz="2000">
              <a:latin typeface="Courier New"/>
              <a:cs typeface="Courier New"/>
            </a:endParaRPr>
          </a:p>
          <a:p>
            <a:pPr marL="12700" marR="38061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+,-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&lt;,</a:t>
            </a:r>
            <a:r>
              <a:rPr sz="2000" spc="-23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&lt;=,</a:t>
            </a:r>
            <a:r>
              <a:rPr sz="2000" spc="-35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&gt;,</a:t>
            </a:r>
            <a:r>
              <a:rPr sz="2000" spc="-23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&gt;=</a:t>
            </a:r>
            <a:endParaRPr sz="2000">
              <a:latin typeface="Courier New"/>
              <a:cs typeface="Courier New"/>
            </a:endParaRPr>
          </a:p>
          <a:p>
            <a:pPr marL="12700" marR="38061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==,</a:t>
            </a:r>
            <a:r>
              <a:rPr sz="2000" spc="-35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!=</a:t>
            </a:r>
            <a:endParaRPr sz="2000">
              <a:latin typeface="Courier New"/>
              <a:cs typeface="Courier New"/>
            </a:endParaRPr>
          </a:p>
          <a:p>
            <a:pPr marL="12700" marR="38061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&amp;&amp;</a:t>
            </a:r>
            <a:endParaRPr sz="2000">
              <a:latin typeface="Courier New"/>
              <a:cs typeface="Courier New"/>
            </a:endParaRPr>
          </a:p>
          <a:p>
            <a:pPr marL="12700" marR="38061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||</a:t>
            </a:r>
            <a:endParaRPr sz="2000">
              <a:latin typeface="Courier New"/>
              <a:cs typeface="Courier New"/>
            </a:endParaRPr>
          </a:p>
          <a:p>
            <a:pPr marL="12700" marR="1378972">
              <a:lnSpc>
                <a:spcPct val="100000"/>
              </a:lnSpc>
              <a:spcBef>
                <a:spcPts val="905"/>
              </a:spcBef>
            </a:pPr>
            <a:r>
              <a:rPr sz="2000" spc="0" dirty="0" smtClean="0">
                <a:latin typeface="Courier New"/>
                <a:cs typeface="Courier New"/>
              </a:rPr>
              <a:t>and or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9659" y="797343"/>
            <a:ext cx="299570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0645" y="797343"/>
            <a:ext cx="1541913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659" y="1987862"/>
            <a:ext cx="294529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Estructuras</a:t>
            </a:r>
            <a:r>
              <a:rPr sz="2000" spc="-10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selectivas: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6859" y="2287928"/>
            <a:ext cx="186791" cy="528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2563" y="2287928"/>
            <a:ext cx="694970" cy="528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if-else</a:t>
            </a:r>
            <a:endParaRPr sz="1800">
              <a:latin typeface="Arial"/>
              <a:cs typeface="Arial"/>
            </a:endParaRPr>
          </a:p>
          <a:p>
            <a:pPr marL="12701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switch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2842064"/>
            <a:ext cx="298655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Estructuras</a:t>
            </a:r>
            <a:r>
              <a:rPr sz="2000" spc="-10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repetitivas: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6859" y="3142125"/>
            <a:ext cx="186791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2563" y="3142125"/>
            <a:ext cx="814781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whi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indent="0">
              <a:lnSpc>
                <a:spcPct val="100041"/>
              </a:lnSpc>
            </a:pPr>
            <a:r>
              <a:rPr sz="1800" spc="0" dirty="0" smtClean="0">
                <a:latin typeface="Arial"/>
                <a:cs typeface="Arial"/>
              </a:rPr>
              <a:t>for foreach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9841" y="2546350"/>
            <a:ext cx="2952750" cy="590550"/>
          </a:xfrm>
          <a:custGeom>
            <a:avLst/>
            <a:gdLst/>
            <a:ahLst/>
            <a:cxnLst/>
            <a:rect l="l" t="t" r="r" b="b"/>
            <a:pathLst>
              <a:path w="2952750" h="590550">
                <a:moveTo>
                  <a:pt x="0" y="590550"/>
                </a:moveTo>
                <a:lnTo>
                  <a:pt x="2952750" y="590550"/>
                </a:lnTo>
                <a:lnTo>
                  <a:pt x="2952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9865" y="2546350"/>
            <a:ext cx="3024377" cy="2301240"/>
          </a:xfrm>
          <a:custGeom>
            <a:avLst/>
            <a:gdLst/>
            <a:ahLst/>
            <a:cxnLst/>
            <a:rect l="l" t="t" r="r" b="b"/>
            <a:pathLst>
              <a:path w="3024377" h="2301240">
                <a:moveTo>
                  <a:pt x="0" y="2301240"/>
                </a:moveTo>
                <a:lnTo>
                  <a:pt x="3024377" y="2301240"/>
                </a:lnTo>
                <a:lnTo>
                  <a:pt x="3024377" y="0"/>
                </a:lnTo>
                <a:lnTo>
                  <a:pt x="0" y="0"/>
                </a:lnTo>
                <a:lnTo>
                  <a:pt x="0" y="2301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9841" y="3409697"/>
            <a:ext cx="2952750" cy="1079752"/>
          </a:xfrm>
          <a:custGeom>
            <a:avLst/>
            <a:gdLst/>
            <a:ahLst/>
            <a:cxnLst/>
            <a:rect l="l" t="t" r="r" b="b"/>
            <a:pathLst>
              <a:path w="2952750" h="1079752">
                <a:moveTo>
                  <a:pt x="0" y="1079752"/>
                </a:moveTo>
                <a:lnTo>
                  <a:pt x="2952750" y="1079752"/>
                </a:lnTo>
                <a:lnTo>
                  <a:pt x="2952750" y="0"/>
                </a:lnTo>
                <a:lnTo>
                  <a:pt x="0" y="0"/>
                </a:lnTo>
                <a:lnTo>
                  <a:pt x="0" y="10797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4125" y="2067110"/>
            <a:ext cx="262138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9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selectiva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2263" y="2067234"/>
            <a:ext cx="79483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996333"/>
                </a:solidFill>
                <a:latin typeface="Arial"/>
                <a:cs typeface="Arial"/>
              </a:rPr>
              <a:t>if-else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0435" y="3714845"/>
            <a:ext cx="1401115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sentencia 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0435" y="4204029"/>
            <a:ext cx="1401115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sentencia 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125" y="5115110"/>
            <a:ext cx="3537322" cy="888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2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Mismo</a:t>
            </a:r>
            <a:r>
              <a:rPr sz="2000" spc="-5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comportamiento</a:t>
            </a:r>
            <a:r>
              <a:rPr sz="2000" spc="-1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que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Las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sentencias</a:t>
            </a:r>
            <a:r>
              <a:rPr sz="2000" spc="-9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compue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tas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100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if</a:t>
            </a:r>
            <a:r>
              <a:rPr sz="2000" spc="-3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puede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ir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todo</a:t>
            </a:r>
            <a:r>
              <a:rPr sz="2000" spc="-3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junto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6216" y="5115110"/>
            <a:ext cx="1462474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4987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ierran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5747" y="5419910"/>
            <a:ext cx="13614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entre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lla</a:t>
            </a:r>
            <a:r>
              <a:rPr sz="2000" spc="9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841" y="3409697"/>
            <a:ext cx="2952750" cy="1079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73">
              <a:lnSpc>
                <a:spcPct val="94401"/>
              </a:lnSpc>
              <a:spcBef>
                <a:spcPts val="495"/>
              </a:spcBef>
            </a:pPr>
            <a:r>
              <a:rPr sz="1600" spc="0" dirty="0" smtClean="0">
                <a:latin typeface="Courier New"/>
                <a:cs typeface="Courier New"/>
              </a:rPr>
              <a:t>if (condición)</a:t>
            </a:r>
            <a:endParaRPr sz="1600">
              <a:latin typeface="Courier New"/>
              <a:cs typeface="Courier New"/>
            </a:endParaRPr>
          </a:p>
          <a:p>
            <a:pPr marL="96773">
              <a:lnSpc>
                <a:spcPct val="94401"/>
              </a:lnSpc>
              <a:spcBef>
                <a:spcPts val="2033"/>
              </a:spcBef>
            </a:pPr>
            <a:r>
              <a:rPr sz="1600" spc="0" dirty="0" smtClean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9865" y="2546350"/>
            <a:ext cx="3024377" cy="2301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74">
              <a:lnSpc>
                <a:spcPct val="94401"/>
              </a:lnSpc>
              <a:spcBef>
                <a:spcPts val="490"/>
              </a:spcBef>
            </a:pPr>
            <a:r>
              <a:rPr sz="1600" spc="0" dirty="0" smtClean="0">
                <a:latin typeface="Courier New"/>
                <a:cs typeface="Courier New"/>
              </a:rPr>
              <a:t>if (condición1)</a:t>
            </a:r>
            <a:endParaRPr sz="1600">
              <a:latin typeface="Courier New"/>
              <a:cs typeface="Courier New"/>
            </a:endParaRPr>
          </a:p>
          <a:p>
            <a:pPr marL="46329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 1</a:t>
            </a:r>
            <a:endParaRPr sz="1600">
              <a:latin typeface="Courier New"/>
              <a:cs typeface="Courier New"/>
            </a:endParaRPr>
          </a:p>
          <a:p>
            <a:pPr marL="96774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else 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f 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0" dirty="0" smtClean="0">
                <a:latin typeface="Courier New"/>
                <a:cs typeface="Courier New"/>
              </a:rPr>
              <a:t>condición2)</a:t>
            </a:r>
            <a:endParaRPr sz="1600">
              <a:latin typeface="Courier New"/>
              <a:cs typeface="Courier New"/>
            </a:endParaRPr>
          </a:p>
          <a:p>
            <a:pPr marL="46329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 2</a:t>
            </a:r>
            <a:endParaRPr sz="1600">
              <a:latin typeface="Courier New"/>
              <a:cs typeface="Courier New"/>
            </a:endParaRPr>
          </a:p>
          <a:p>
            <a:pPr marL="96774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96774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else 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f 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0" dirty="0" smtClean="0">
                <a:latin typeface="Courier New"/>
                <a:cs typeface="Courier New"/>
              </a:rPr>
              <a:t>condición n)</a:t>
            </a:r>
            <a:endParaRPr sz="1600">
              <a:latin typeface="Courier New"/>
              <a:cs typeface="Courier New"/>
            </a:endParaRPr>
          </a:p>
          <a:p>
            <a:pPr marL="96774" marR="1181374" indent="366524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 n </a:t>
            </a:r>
            <a:endParaRPr sz="1600">
              <a:latin typeface="Courier New"/>
              <a:cs typeface="Courier New"/>
            </a:endParaRPr>
          </a:p>
          <a:p>
            <a:pPr marL="96774" marR="1181374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463298">
              <a:lnSpc>
                <a:spcPct val="94401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 n+1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79841" y="2546350"/>
            <a:ext cx="2952750" cy="590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809" marR="1114862" algn="ctr">
              <a:lnSpc>
                <a:spcPct val="94401"/>
              </a:lnSpc>
              <a:spcBef>
                <a:spcPts val="490"/>
              </a:spcBef>
            </a:pPr>
            <a:r>
              <a:rPr sz="1600" spc="0" dirty="0" smtClean="0">
                <a:latin typeface="Courier New"/>
                <a:cs typeface="Courier New"/>
              </a:rPr>
              <a:t>if (condición)</a:t>
            </a:r>
            <a:endParaRPr sz="1600">
              <a:latin typeface="Courier New"/>
              <a:cs typeface="Courier New"/>
            </a:endParaRPr>
          </a:p>
          <a:p>
            <a:pPr marL="435334" marR="1360831" algn="ctr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7589" y="4561840"/>
            <a:ext cx="3810000" cy="1922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659" y="1987862"/>
            <a:ext cx="4750341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8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selectiva</a:t>
            </a:r>
            <a:r>
              <a:rPr sz="2000" spc="-7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if-else: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39" y="2579468"/>
            <a:ext cx="4230333" cy="1940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if ($sexo == ‘M’)</a:t>
            </a:r>
            <a:endParaRPr sz="1600">
              <a:latin typeface="Courier New"/>
              <a:cs typeface="Courier New"/>
            </a:endParaRPr>
          </a:p>
          <a:p>
            <a:pPr marL="112522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$saludo = "Bienvenida, ";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125225" marR="4010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$saludo = "Bienvenido, ";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$saludo = $saludo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. $nombre;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($saludo);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9659" y="1987862"/>
            <a:ext cx="3478980" cy="760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9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selectiva</a:t>
            </a:r>
            <a:r>
              <a:rPr sz="2000" spc="-77" dirty="0" smtClean="0"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996333"/>
                </a:solidFill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728980" marR="38080">
              <a:lnSpc>
                <a:spcPct val="94401"/>
              </a:lnSpc>
              <a:spcBef>
                <a:spcPts val="17"/>
              </a:spcBef>
            </a:pPr>
            <a:r>
              <a:rPr sz="1600" spc="0" dirty="0" smtClean="0">
                <a:latin typeface="Courier New"/>
                <a:cs typeface="Courier New"/>
              </a:rPr>
              <a:t>switch (expresión)</a:t>
            </a:r>
            <a:endParaRPr sz="1600">
              <a:latin typeface="Courier New"/>
              <a:cs typeface="Courier New"/>
            </a:endParaRPr>
          </a:p>
          <a:p>
            <a:pPr marL="728980" marR="38080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2556" y="2763849"/>
            <a:ext cx="54494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case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4241" y="2763849"/>
            <a:ext cx="1291384" cy="145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923" indent="-144223">
              <a:lnSpc>
                <a:spcPts val="1812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valor_1: </a:t>
            </a:r>
            <a:endParaRPr sz="1600">
              <a:latin typeface="Courier New"/>
              <a:cs typeface="Courier New"/>
            </a:endParaRPr>
          </a:p>
          <a:p>
            <a:pPr marL="156923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 </a:t>
            </a:r>
            <a:endParaRPr sz="1600">
              <a:latin typeface="Courier New"/>
              <a:cs typeface="Courier New"/>
            </a:endParaRPr>
          </a:p>
          <a:p>
            <a:pPr marL="156923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56923" indent="-144223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valor_2: </a:t>
            </a:r>
            <a:endParaRPr sz="1600">
              <a:latin typeface="Courier New"/>
              <a:cs typeface="Courier New"/>
            </a:endParaRPr>
          </a:p>
          <a:p>
            <a:pPr marL="156923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 </a:t>
            </a:r>
            <a:endParaRPr sz="1600">
              <a:latin typeface="Courier New"/>
              <a:cs typeface="Courier New"/>
            </a:endParaRPr>
          </a:p>
          <a:p>
            <a:pPr marL="156923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0307" y="3008438"/>
            <a:ext cx="17799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556" y="3496873"/>
            <a:ext cx="54494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case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0307" y="3741462"/>
            <a:ext cx="177990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556" y="4230646"/>
            <a:ext cx="544940" cy="473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case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4241" y="4475235"/>
            <a:ext cx="1291384" cy="71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valor_n:</a:t>
            </a:r>
            <a:endParaRPr sz="1600">
              <a:latin typeface="Courier New"/>
              <a:cs typeface="Courier New"/>
            </a:endParaRPr>
          </a:p>
          <a:p>
            <a:pPr marL="278833" indent="-121910">
              <a:lnSpc>
                <a:spcPts val="1812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 </a:t>
            </a:r>
            <a:endParaRPr sz="1600">
              <a:latin typeface="Courier New"/>
              <a:cs typeface="Courier New"/>
            </a:endParaRPr>
          </a:p>
          <a:p>
            <a:pPr marL="278833">
              <a:lnSpc>
                <a:spcPts val="1812"/>
              </a:lnSpc>
              <a:spcBef>
                <a:spcPts val="114"/>
              </a:spcBef>
            </a:pPr>
            <a:r>
              <a:rPr sz="1600" spc="4" dirty="0" smtClean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0307" y="4719075"/>
            <a:ext cx="177990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2552" y="5208259"/>
            <a:ext cx="1904173" cy="473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8612" indent="-755912">
              <a:lnSpc>
                <a:spcPts val="1812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default </a:t>
            </a:r>
            <a:endParaRPr sz="1600">
              <a:latin typeface="Courier New"/>
              <a:cs typeface="Courier New"/>
            </a:endParaRPr>
          </a:p>
          <a:p>
            <a:pPr marL="768612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427" y="5452853"/>
            <a:ext cx="42292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n+1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9659" y="5697442"/>
            <a:ext cx="3049128" cy="786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8975" marR="31111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ts val="1930"/>
              </a:lnSpc>
              <a:spcBef>
                <a:spcPts val="511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Mismo</a:t>
            </a:r>
            <a:r>
              <a:rPr sz="2000" spc="-5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comportamiento case</a:t>
            </a:r>
            <a:r>
              <a:rPr sz="2000" spc="-4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puede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ser</a:t>
            </a:r>
            <a:r>
              <a:rPr sz="2000" spc="-2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integer,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0131" y="5960167"/>
            <a:ext cx="486710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que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4098" y="5960167"/>
            <a:ext cx="1206181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C, sólo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7537" y="5960167"/>
            <a:ext cx="233476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que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expresión</a:t>
            </a:r>
            <a:r>
              <a:rPr sz="2000" spc="-8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3021" y="6204780"/>
            <a:ext cx="1444315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float o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5691" y="3770122"/>
            <a:ext cx="2257044" cy="173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659" y="1987862"/>
            <a:ext cx="477949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8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selectiva</a:t>
            </a:r>
            <a:r>
              <a:rPr sz="2000" spc="-7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switch: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939" y="2579468"/>
            <a:ext cx="2990485" cy="3896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25957" algn="ctr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switch ($extension)</a:t>
            </a:r>
            <a:endParaRPr sz="1600">
              <a:latin typeface="Courier New"/>
              <a:cs typeface="Courier New"/>
            </a:endParaRPr>
          </a:p>
          <a:p>
            <a:pPr marL="12700" marR="2959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9224" marR="2959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case ("PDF"):</a:t>
            </a:r>
            <a:endParaRPr sz="1600">
              <a:latin typeface="Courier New"/>
              <a:cs typeface="Courier New"/>
            </a:endParaRPr>
          </a:p>
          <a:p>
            <a:pPr marL="746497" marR="7763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$tipo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 "Documento </a:t>
            </a:r>
            <a:endParaRPr sz="1600">
              <a:latin typeface="Courier New"/>
              <a:cs typeface="Courier New"/>
            </a:endParaRPr>
          </a:p>
          <a:p>
            <a:pPr marL="746497" marR="7763">
              <a:lnSpc>
                <a:spcPts val="1812"/>
              </a:lnSpc>
              <a:spcBef>
                <a:spcPts val="106"/>
              </a:spcBef>
            </a:pPr>
            <a:r>
              <a:rPr sz="1600" spc="0" dirty="0" smtClean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379224" marR="29591">
              <a:lnSpc>
                <a:spcPct val="94401"/>
              </a:lnSpc>
              <a:spcBef>
                <a:spcPts val="111"/>
              </a:spcBef>
            </a:pPr>
            <a:r>
              <a:rPr sz="1600" spc="0" dirty="0" smtClean="0">
                <a:latin typeface="Courier New"/>
                <a:cs typeface="Courier New"/>
              </a:rPr>
              <a:t>case ("TXT"):</a:t>
            </a:r>
            <a:endParaRPr sz="1600">
              <a:latin typeface="Courier New"/>
              <a:cs typeface="Courier New"/>
            </a:endParaRPr>
          </a:p>
          <a:p>
            <a:pPr marL="746497" marR="8710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$tipo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 "Documento </a:t>
            </a:r>
            <a:endParaRPr sz="1600">
              <a:latin typeface="Courier New"/>
              <a:cs typeface="Courier New"/>
            </a:endParaRPr>
          </a:p>
          <a:p>
            <a:pPr marL="746497" marR="8710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379224" marR="29591">
              <a:lnSpc>
                <a:spcPct val="94401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case ("HTML"):</a:t>
            </a:r>
            <a:endParaRPr sz="1600">
              <a:latin typeface="Courier New"/>
              <a:cs typeface="Courier New"/>
            </a:endParaRPr>
          </a:p>
          <a:p>
            <a:pPr marL="379224" marR="2959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case ("HTM"):</a:t>
            </a:r>
            <a:endParaRPr sz="1600">
              <a:latin typeface="Courier New"/>
              <a:cs typeface="Courier New"/>
            </a:endParaRPr>
          </a:p>
          <a:p>
            <a:pPr marL="746497" marR="7763">
              <a:lnSpc>
                <a:spcPts val="1812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$tipo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 "Documento </a:t>
            </a:r>
            <a:endParaRPr sz="1600">
              <a:latin typeface="Courier New"/>
              <a:cs typeface="Courier New"/>
            </a:endParaRPr>
          </a:p>
          <a:p>
            <a:pPr marL="746497" marR="7763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369317" marR="29591">
              <a:lnSpc>
                <a:spcPct val="94401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default:</a:t>
            </a:r>
            <a:endParaRPr sz="1600">
              <a:latin typeface="Courier New"/>
              <a:cs typeface="Courier New"/>
            </a:endParaRPr>
          </a:p>
          <a:p>
            <a:pPr marL="746497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$tipo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 "Archivo "</a:t>
            </a:r>
            <a:endParaRPr sz="1600">
              <a:latin typeface="Courier New"/>
              <a:cs typeface="Courier New"/>
            </a:endParaRPr>
          </a:p>
          <a:p>
            <a:pPr marL="12700" marR="2959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29591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print</a:t>
            </a:r>
            <a:r>
              <a:rPr sz="2400" spc="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($tipo);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3341" y="3313241"/>
            <a:ext cx="1400787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Adobe PDF";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2394" y="4046265"/>
            <a:ext cx="1277923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de texto";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3341" y="5023878"/>
            <a:ext cx="789695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HTML";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12927" y="5757651"/>
            <a:ext cx="1644773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. $extension;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423" y="2328417"/>
            <a:ext cx="2016252" cy="792480"/>
          </a:xfrm>
          <a:custGeom>
            <a:avLst/>
            <a:gdLst/>
            <a:ahLst/>
            <a:cxnLst/>
            <a:rect l="l" t="t" r="r" b="b"/>
            <a:pathLst>
              <a:path w="2016252" h="792480">
                <a:moveTo>
                  <a:pt x="1008126" y="0"/>
                </a:moveTo>
                <a:lnTo>
                  <a:pt x="0" y="396239"/>
                </a:lnTo>
                <a:lnTo>
                  <a:pt x="1008126" y="792480"/>
                </a:lnTo>
                <a:lnTo>
                  <a:pt x="2016252" y="396239"/>
                </a:lnTo>
                <a:lnTo>
                  <a:pt x="1008126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32423" y="2328417"/>
            <a:ext cx="2016252" cy="792480"/>
          </a:xfrm>
          <a:custGeom>
            <a:avLst/>
            <a:gdLst/>
            <a:ahLst/>
            <a:cxnLst/>
            <a:rect l="l" t="t" r="r" b="b"/>
            <a:pathLst>
              <a:path w="2016252" h="792480">
                <a:moveTo>
                  <a:pt x="1008126" y="0"/>
                </a:moveTo>
                <a:lnTo>
                  <a:pt x="0" y="396239"/>
                </a:lnTo>
                <a:lnTo>
                  <a:pt x="1008126" y="792480"/>
                </a:lnTo>
                <a:lnTo>
                  <a:pt x="2016252" y="396239"/>
                </a:lnTo>
                <a:lnTo>
                  <a:pt x="100812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4051" y="3696969"/>
            <a:ext cx="1872996" cy="647700"/>
          </a:xfrm>
          <a:custGeom>
            <a:avLst/>
            <a:gdLst/>
            <a:ahLst/>
            <a:cxnLst/>
            <a:rect l="l" t="t" r="r" b="b"/>
            <a:pathLst>
              <a:path w="1872996" h="647700">
                <a:moveTo>
                  <a:pt x="0" y="647700"/>
                </a:moveTo>
                <a:lnTo>
                  <a:pt x="1872996" y="647700"/>
                </a:lnTo>
                <a:lnTo>
                  <a:pt x="187299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4051" y="3696969"/>
            <a:ext cx="1872996" cy="647700"/>
          </a:xfrm>
          <a:custGeom>
            <a:avLst/>
            <a:gdLst/>
            <a:ahLst/>
            <a:cxnLst/>
            <a:rect l="l" t="t" r="r" b="b"/>
            <a:pathLst>
              <a:path w="1872996" h="647700">
                <a:moveTo>
                  <a:pt x="0" y="647700"/>
                </a:moveTo>
                <a:lnTo>
                  <a:pt x="1872996" y="647700"/>
                </a:lnTo>
                <a:lnTo>
                  <a:pt x="187299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2449" y="3116326"/>
            <a:ext cx="76200" cy="580643"/>
          </a:xfrm>
          <a:custGeom>
            <a:avLst/>
            <a:gdLst/>
            <a:ahLst/>
            <a:cxnLst/>
            <a:rect l="l" t="t" r="r" b="b"/>
            <a:pathLst>
              <a:path w="76200" h="580643">
                <a:moveTo>
                  <a:pt x="33528" y="519684"/>
                </a:moveTo>
                <a:lnTo>
                  <a:pt x="33527" y="504444"/>
                </a:lnTo>
                <a:lnTo>
                  <a:pt x="0" y="504443"/>
                </a:lnTo>
                <a:lnTo>
                  <a:pt x="38100" y="580643"/>
                </a:lnTo>
                <a:lnTo>
                  <a:pt x="33528" y="519684"/>
                </a:lnTo>
                <a:close/>
              </a:path>
              <a:path w="76200" h="580643">
                <a:moveTo>
                  <a:pt x="42684" y="519684"/>
                </a:moveTo>
                <a:lnTo>
                  <a:pt x="76200" y="504443"/>
                </a:lnTo>
                <a:lnTo>
                  <a:pt x="42684" y="504444"/>
                </a:lnTo>
                <a:lnTo>
                  <a:pt x="41148" y="521970"/>
                </a:lnTo>
                <a:lnTo>
                  <a:pt x="76200" y="504443"/>
                </a:lnTo>
                <a:lnTo>
                  <a:pt x="42684" y="519684"/>
                </a:lnTo>
                <a:lnTo>
                  <a:pt x="42684" y="517397"/>
                </a:lnTo>
                <a:lnTo>
                  <a:pt x="42684" y="519684"/>
                </a:lnTo>
                <a:close/>
              </a:path>
              <a:path w="76200" h="580643">
                <a:moveTo>
                  <a:pt x="35814" y="521970"/>
                </a:moveTo>
                <a:lnTo>
                  <a:pt x="38100" y="580643"/>
                </a:lnTo>
                <a:lnTo>
                  <a:pt x="38100" y="521970"/>
                </a:lnTo>
                <a:lnTo>
                  <a:pt x="35814" y="521970"/>
                </a:lnTo>
                <a:close/>
              </a:path>
              <a:path w="76200" h="580643">
                <a:moveTo>
                  <a:pt x="38100" y="580643"/>
                </a:moveTo>
                <a:lnTo>
                  <a:pt x="35814" y="521970"/>
                </a:lnTo>
                <a:lnTo>
                  <a:pt x="33528" y="517397"/>
                </a:lnTo>
                <a:lnTo>
                  <a:pt x="35814" y="521970"/>
                </a:lnTo>
                <a:lnTo>
                  <a:pt x="38100" y="521970"/>
                </a:lnTo>
                <a:lnTo>
                  <a:pt x="38100" y="580643"/>
                </a:lnTo>
                <a:lnTo>
                  <a:pt x="76200" y="504443"/>
                </a:lnTo>
                <a:lnTo>
                  <a:pt x="41148" y="521970"/>
                </a:lnTo>
                <a:lnTo>
                  <a:pt x="42684" y="504444"/>
                </a:lnTo>
                <a:lnTo>
                  <a:pt x="42684" y="1524"/>
                </a:lnTo>
                <a:lnTo>
                  <a:pt x="41148" y="0"/>
                </a:lnTo>
                <a:lnTo>
                  <a:pt x="35814" y="0"/>
                </a:lnTo>
                <a:lnTo>
                  <a:pt x="33528" y="1524"/>
                </a:lnTo>
                <a:lnTo>
                  <a:pt x="33528" y="519684"/>
                </a:lnTo>
                <a:lnTo>
                  <a:pt x="38100" y="580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449" y="1818639"/>
            <a:ext cx="76200" cy="509777"/>
          </a:xfrm>
          <a:custGeom>
            <a:avLst/>
            <a:gdLst/>
            <a:ahLst/>
            <a:cxnLst/>
            <a:rect l="l" t="t" r="r" b="b"/>
            <a:pathLst>
              <a:path w="76200" h="509777">
                <a:moveTo>
                  <a:pt x="33528" y="448817"/>
                </a:moveTo>
                <a:lnTo>
                  <a:pt x="33528" y="433577"/>
                </a:lnTo>
                <a:lnTo>
                  <a:pt x="0" y="433577"/>
                </a:lnTo>
                <a:lnTo>
                  <a:pt x="38100" y="509777"/>
                </a:lnTo>
                <a:lnTo>
                  <a:pt x="33528" y="448817"/>
                </a:lnTo>
                <a:close/>
              </a:path>
              <a:path w="76200" h="509777">
                <a:moveTo>
                  <a:pt x="42684" y="448817"/>
                </a:moveTo>
                <a:lnTo>
                  <a:pt x="76200" y="433577"/>
                </a:lnTo>
                <a:lnTo>
                  <a:pt x="42684" y="433577"/>
                </a:lnTo>
                <a:lnTo>
                  <a:pt x="41148" y="451103"/>
                </a:lnTo>
                <a:lnTo>
                  <a:pt x="76200" y="433577"/>
                </a:lnTo>
                <a:lnTo>
                  <a:pt x="42684" y="448817"/>
                </a:lnTo>
                <a:lnTo>
                  <a:pt x="42684" y="446531"/>
                </a:lnTo>
                <a:lnTo>
                  <a:pt x="42684" y="448817"/>
                </a:lnTo>
                <a:close/>
              </a:path>
              <a:path w="76200" h="509777">
                <a:moveTo>
                  <a:pt x="35814" y="451103"/>
                </a:moveTo>
                <a:lnTo>
                  <a:pt x="38100" y="509777"/>
                </a:lnTo>
                <a:lnTo>
                  <a:pt x="38100" y="451103"/>
                </a:lnTo>
                <a:lnTo>
                  <a:pt x="35814" y="451103"/>
                </a:lnTo>
                <a:close/>
              </a:path>
              <a:path w="76200" h="509777">
                <a:moveTo>
                  <a:pt x="38100" y="509777"/>
                </a:moveTo>
                <a:lnTo>
                  <a:pt x="35814" y="451103"/>
                </a:lnTo>
                <a:lnTo>
                  <a:pt x="33528" y="446531"/>
                </a:lnTo>
                <a:lnTo>
                  <a:pt x="35814" y="451103"/>
                </a:lnTo>
                <a:lnTo>
                  <a:pt x="38100" y="451103"/>
                </a:lnTo>
                <a:lnTo>
                  <a:pt x="38100" y="509777"/>
                </a:lnTo>
                <a:lnTo>
                  <a:pt x="76200" y="433577"/>
                </a:lnTo>
                <a:lnTo>
                  <a:pt x="41148" y="451103"/>
                </a:lnTo>
                <a:lnTo>
                  <a:pt x="42684" y="433577"/>
                </a:lnTo>
                <a:lnTo>
                  <a:pt x="42684" y="2286"/>
                </a:lnTo>
                <a:lnTo>
                  <a:pt x="41148" y="0"/>
                </a:lnTo>
                <a:lnTo>
                  <a:pt x="35814" y="0"/>
                </a:lnTo>
                <a:lnTo>
                  <a:pt x="33528" y="2286"/>
                </a:lnTo>
                <a:lnTo>
                  <a:pt x="33528" y="448817"/>
                </a:lnTo>
                <a:lnTo>
                  <a:pt x="38100" y="509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2475" y="2687319"/>
            <a:ext cx="307848" cy="1338072"/>
          </a:xfrm>
          <a:custGeom>
            <a:avLst/>
            <a:gdLst/>
            <a:ahLst/>
            <a:cxnLst/>
            <a:rect l="l" t="t" r="r" b="b"/>
            <a:pathLst>
              <a:path w="307848" h="1338072">
                <a:moveTo>
                  <a:pt x="152399" y="33528"/>
                </a:moveTo>
                <a:lnTo>
                  <a:pt x="300240" y="38100"/>
                </a:lnTo>
                <a:lnTo>
                  <a:pt x="304800" y="33528"/>
                </a:lnTo>
                <a:lnTo>
                  <a:pt x="152399" y="33528"/>
                </a:lnTo>
                <a:close/>
              </a:path>
              <a:path w="307848" h="1338072">
                <a:moveTo>
                  <a:pt x="152400" y="76200"/>
                </a:moveTo>
                <a:lnTo>
                  <a:pt x="134874" y="41148"/>
                </a:lnTo>
                <a:lnTo>
                  <a:pt x="134874" y="35813"/>
                </a:lnTo>
                <a:lnTo>
                  <a:pt x="137172" y="33528"/>
                </a:lnTo>
                <a:lnTo>
                  <a:pt x="139446" y="33528"/>
                </a:lnTo>
                <a:lnTo>
                  <a:pt x="152400" y="0"/>
                </a:lnTo>
                <a:lnTo>
                  <a:pt x="76200" y="38100"/>
                </a:lnTo>
                <a:lnTo>
                  <a:pt x="152400" y="76200"/>
                </a:lnTo>
                <a:close/>
              </a:path>
              <a:path w="307848" h="1338072">
                <a:moveTo>
                  <a:pt x="304800" y="1328928"/>
                </a:moveTo>
                <a:lnTo>
                  <a:pt x="300240" y="1333500"/>
                </a:lnTo>
                <a:lnTo>
                  <a:pt x="304800" y="1338072"/>
                </a:lnTo>
                <a:lnTo>
                  <a:pt x="307848" y="1338072"/>
                </a:lnTo>
                <a:lnTo>
                  <a:pt x="304800" y="42672"/>
                </a:lnTo>
                <a:lnTo>
                  <a:pt x="304800" y="1328928"/>
                </a:lnTo>
                <a:close/>
              </a:path>
              <a:path w="307848" h="1338072">
                <a:moveTo>
                  <a:pt x="2298" y="1328928"/>
                </a:moveTo>
                <a:lnTo>
                  <a:pt x="0" y="1331214"/>
                </a:lnTo>
                <a:lnTo>
                  <a:pt x="0" y="1336548"/>
                </a:lnTo>
                <a:lnTo>
                  <a:pt x="2298" y="1338072"/>
                </a:lnTo>
                <a:lnTo>
                  <a:pt x="304800" y="1338072"/>
                </a:lnTo>
                <a:lnTo>
                  <a:pt x="300240" y="1333500"/>
                </a:lnTo>
                <a:lnTo>
                  <a:pt x="304800" y="1328928"/>
                </a:lnTo>
                <a:lnTo>
                  <a:pt x="304800" y="42672"/>
                </a:lnTo>
                <a:lnTo>
                  <a:pt x="307848" y="1338072"/>
                </a:lnTo>
                <a:lnTo>
                  <a:pt x="309372" y="1336548"/>
                </a:lnTo>
                <a:lnTo>
                  <a:pt x="309372" y="35813"/>
                </a:lnTo>
                <a:lnTo>
                  <a:pt x="307848" y="33528"/>
                </a:lnTo>
                <a:lnTo>
                  <a:pt x="304800" y="33528"/>
                </a:lnTo>
                <a:lnTo>
                  <a:pt x="300240" y="38100"/>
                </a:lnTo>
                <a:lnTo>
                  <a:pt x="152399" y="33528"/>
                </a:lnTo>
                <a:lnTo>
                  <a:pt x="152400" y="0"/>
                </a:lnTo>
                <a:lnTo>
                  <a:pt x="139446" y="33528"/>
                </a:lnTo>
                <a:lnTo>
                  <a:pt x="137172" y="33528"/>
                </a:lnTo>
                <a:lnTo>
                  <a:pt x="134874" y="35813"/>
                </a:lnTo>
                <a:lnTo>
                  <a:pt x="134874" y="41148"/>
                </a:lnTo>
                <a:lnTo>
                  <a:pt x="152400" y="76200"/>
                </a:lnTo>
                <a:lnTo>
                  <a:pt x="152400" y="42671"/>
                </a:lnTo>
                <a:lnTo>
                  <a:pt x="137172" y="42672"/>
                </a:lnTo>
                <a:lnTo>
                  <a:pt x="134874" y="38100"/>
                </a:lnTo>
                <a:lnTo>
                  <a:pt x="137172" y="42672"/>
                </a:lnTo>
                <a:lnTo>
                  <a:pt x="300240" y="42671"/>
                </a:lnTo>
                <a:lnTo>
                  <a:pt x="300240" y="1328928"/>
                </a:lnTo>
                <a:lnTo>
                  <a:pt x="2298" y="1328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9251" y="2720848"/>
            <a:ext cx="1279398" cy="2199893"/>
          </a:xfrm>
          <a:custGeom>
            <a:avLst/>
            <a:gdLst/>
            <a:ahLst/>
            <a:cxnLst/>
            <a:rect l="l" t="t" r="r" b="b"/>
            <a:pathLst>
              <a:path w="1279398" h="2199893">
                <a:moveTo>
                  <a:pt x="1236726" y="2123693"/>
                </a:moveTo>
                <a:lnTo>
                  <a:pt x="1236726" y="2138933"/>
                </a:lnTo>
                <a:lnTo>
                  <a:pt x="1239012" y="2141220"/>
                </a:lnTo>
                <a:lnTo>
                  <a:pt x="1245882" y="2123693"/>
                </a:lnTo>
                <a:lnTo>
                  <a:pt x="1241298" y="1809750"/>
                </a:lnTo>
                <a:lnTo>
                  <a:pt x="1241298" y="1799843"/>
                </a:lnTo>
                <a:lnTo>
                  <a:pt x="9918" y="1799843"/>
                </a:lnTo>
                <a:lnTo>
                  <a:pt x="1236726" y="1805177"/>
                </a:lnTo>
                <a:lnTo>
                  <a:pt x="1236726" y="2136647"/>
                </a:lnTo>
                <a:lnTo>
                  <a:pt x="1236726" y="2123693"/>
                </a:lnTo>
                <a:close/>
              </a:path>
              <a:path w="1279398" h="2199893">
                <a:moveTo>
                  <a:pt x="1236726" y="2123693"/>
                </a:moveTo>
                <a:lnTo>
                  <a:pt x="1203198" y="2123693"/>
                </a:lnTo>
                <a:lnTo>
                  <a:pt x="1241298" y="2199893"/>
                </a:lnTo>
                <a:lnTo>
                  <a:pt x="1241298" y="2141220"/>
                </a:lnTo>
                <a:lnTo>
                  <a:pt x="1244346" y="2141220"/>
                </a:lnTo>
                <a:lnTo>
                  <a:pt x="1279398" y="2123693"/>
                </a:lnTo>
                <a:lnTo>
                  <a:pt x="1245882" y="2123693"/>
                </a:lnTo>
                <a:lnTo>
                  <a:pt x="1245882" y="2138933"/>
                </a:lnTo>
                <a:lnTo>
                  <a:pt x="1245882" y="2136647"/>
                </a:lnTo>
                <a:lnTo>
                  <a:pt x="1245882" y="2138933"/>
                </a:lnTo>
                <a:lnTo>
                  <a:pt x="1245882" y="2123693"/>
                </a:lnTo>
                <a:lnTo>
                  <a:pt x="1239012" y="2141220"/>
                </a:lnTo>
                <a:lnTo>
                  <a:pt x="1236726" y="2138933"/>
                </a:lnTo>
                <a:lnTo>
                  <a:pt x="1236726" y="2123693"/>
                </a:lnTo>
                <a:close/>
              </a:path>
              <a:path w="1279398" h="2199893">
                <a:moveTo>
                  <a:pt x="4572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1807463"/>
                </a:lnTo>
                <a:lnTo>
                  <a:pt x="2286" y="1809750"/>
                </a:lnTo>
                <a:lnTo>
                  <a:pt x="4572" y="1809750"/>
                </a:lnTo>
                <a:lnTo>
                  <a:pt x="4572" y="9143"/>
                </a:lnTo>
                <a:lnTo>
                  <a:pt x="9918" y="4571"/>
                </a:lnTo>
                <a:lnTo>
                  <a:pt x="233172" y="0"/>
                </a:lnTo>
                <a:lnTo>
                  <a:pt x="4572" y="0"/>
                </a:lnTo>
                <a:close/>
              </a:path>
              <a:path w="1279398" h="2199893">
                <a:moveTo>
                  <a:pt x="9918" y="1799843"/>
                </a:moveTo>
                <a:lnTo>
                  <a:pt x="9918" y="1805177"/>
                </a:lnTo>
                <a:lnTo>
                  <a:pt x="1236726" y="1809749"/>
                </a:lnTo>
                <a:lnTo>
                  <a:pt x="1236726" y="1805177"/>
                </a:lnTo>
                <a:lnTo>
                  <a:pt x="9918" y="1799843"/>
                </a:lnTo>
                <a:close/>
              </a:path>
              <a:path w="1279398" h="2199893">
                <a:moveTo>
                  <a:pt x="1245882" y="2123693"/>
                </a:moveTo>
                <a:lnTo>
                  <a:pt x="1245882" y="1802129"/>
                </a:lnTo>
                <a:lnTo>
                  <a:pt x="1244346" y="1799843"/>
                </a:lnTo>
                <a:lnTo>
                  <a:pt x="1241298" y="1799843"/>
                </a:lnTo>
                <a:lnTo>
                  <a:pt x="1241298" y="1809750"/>
                </a:lnTo>
                <a:lnTo>
                  <a:pt x="1245882" y="2123693"/>
                </a:lnTo>
                <a:close/>
              </a:path>
              <a:path w="1279398" h="2199893">
                <a:moveTo>
                  <a:pt x="1244346" y="2141220"/>
                </a:moveTo>
                <a:lnTo>
                  <a:pt x="1241298" y="2141220"/>
                </a:lnTo>
                <a:lnTo>
                  <a:pt x="1241298" y="2199893"/>
                </a:lnTo>
                <a:lnTo>
                  <a:pt x="1279398" y="2123693"/>
                </a:lnTo>
                <a:lnTo>
                  <a:pt x="1244346" y="2141220"/>
                </a:lnTo>
                <a:close/>
              </a:path>
              <a:path w="1279398" h="2199893">
                <a:moveTo>
                  <a:pt x="238518" y="4571"/>
                </a:moveTo>
                <a:lnTo>
                  <a:pt x="238518" y="2285"/>
                </a:lnTo>
                <a:lnTo>
                  <a:pt x="236220" y="0"/>
                </a:lnTo>
                <a:lnTo>
                  <a:pt x="233172" y="0"/>
                </a:lnTo>
                <a:lnTo>
                  <a:pt x="9918" y="4571"/>
                </a:lnTo>
                <a:lnTo>
                  <a:pt x="4572" y="9143"/>
                </a:lnTo>
                <a:lnTo>
                  <a:pt x="4572" y="1809750"/>
                </a:lnTo>
                <a:lnTo>
                  <a:pt x="1236726" y="1809749"/>
                </a:lnTo>
                <a:lnTo>
                  <a:pt x="9918" y="1805177"/>
                </a:lnTo>
                <a:lnTo>
                  <a:pt x="9918" y="9143"/>
                </a:lnTo>
                <a:lnTo>
                  <a:pt x="236220" y="9143"/>
                </a:lnTo>
                <a:lnTo>
                  <a:pt x="238518" y="7619"/>
                </a:lnTo>
                <a:lnTo>
                  <a:pt x="23851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9659" y="1987862"/>
            <a:ext cx="3365088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9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repetitiva</a:t>
            </a:r>
            <a:r>
              <a:rPr sz="2000" spc="-81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996333"/>
                </a:solidFill>
                <a:latin typeface="Arial"/>
                <a:cs typeface="Arial"/>
              </a:rPr>
              <a:t>while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939" y="2519267"/>
            <a:ext cx="2137575" cy="473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while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(condición)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8459" y="2611469"/>
            <a:ext cx="1155302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condición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4760" y="3128105"/>
            <a:ext cx="66616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falsa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9195" y="3128105"/>
            <a:ext cx="789207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cierta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659" y="3331268"/>
            <a:ext cx="414196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Mismo</a:t>
            </a:r>
            <a:r>
              <a:rPr sz="2000" spc="-5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comportamiento</a:t>
            </a:r>
            <a:r>
              <a:rPr sz="2000" spc="-1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que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04051" y="3696969"/>
            <a:ext cx="1872996" cy="647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 marL="385584">
              <a:lnSpc>
                <a:spcPct val="94401"/>
              </a:lnSpc>
              <a:spcBef>
                <a:spcPts val="1000"/>
              </a:spcBef>
            </a:pPr>
            <a:r>
              <a:rPr sz="1600" spc="0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7589" y="4583174"/>
            <a:ext cx="3810000" cy="1922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9659" y="1987862"/>
            <a:ext cx="4695065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8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repetitiva</a:t>
            </a:r>
            <a:r>
              <a:rPr sz="2000" spc="-8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while: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5939" y="2579468"/>
            <a:ext cx="1026795" cy="1206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009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 marL="369317" marR="349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  <a:p>
            <a:pPr marL="369317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$i=1;</a:t>
            </a:r>
            <a:endParaRPr sz="1600">
              <a:latin typeface="Courier New"/>
              <a:cs typeface="Courier New"/>
            </a:endParaRPr>
          </a:p>
          <a:p>
            <a:pPr marL="369317" marR="3582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  <a:p>
            <a:pPr marL="341358" marR="507446" algn="ctr">
              <a:lnSpc>
                <a:spcPts val="1785"/>
              </a:lnSpc>
              <a:spcBef>
                <a:spcPts val="19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6512" y="2824057"/>
            <a:ext cx="1399609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("&lt;UL&gt;\n");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6438" y="3313246"/>
            <a:ext cx="1155217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($i &lt;= 5)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8464" y="3801680"/>
            <a:ext cx="4089756" cy="473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("&lt;LI&gt;Elemento $i&lt;/LI&gt;\n");</a:t>
            </a:r>
            <a:endParaRPr sz="1600">
              <a:latin typeface="Courier New"/>
              <a:cs typeface="Courier New"/>
            </a:endParaRPr>
          </a:p>
          <a:p>
            <a:pPr marL="12700" marR="3051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$i++;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556" y="4290859"/>
            <a:ext cx="666890" cy="473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671" y="4535448"/>
            <a:ext cx="1522251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("&lt;/UL&gt;\n");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39" y="4780038"/>
            <a:ext cx="299741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9271" y="3696969"/>
            <a:ext cx="2016252" cy="720852"/>
          </a:xfrm>
          <a:custGeom>
            <a:avLst/>
            <a:gdLst/>
            <a:ahLst/>
            <a:cxnLst/>
            <a:rect l="l" t="t" r="r" b="b"/>
            <a:pathLst>
              <a:path w="2016252" h="720852">
                <a:moveTo>
                  <a:pt x="1008126" y="0"/>
                </a:moveTo>
                <a:lnTo>
                  <a:pt x="0" y="360426"/>
                </a:lnTo>
                <a:lnTo>
                  <a:pt x="1008126" y="720852"/>
                </a:lnTo>
                <a:lnTo>
                  <a:pt x="2016252" y="360426"/>
                </a:lnTo>
                <a:lnTo>
                  <a:pt x="1008126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9271" y="3696969"/>
            <a:ext cx="2016252" cy="720852"/>
          </a:xfrm>
          <a:custGeom>
            <a:avLst/>
            <a:gdLst/>
            <a:ahLst/>
            <a:cxnLst/>
            <a:rect l="l" t="t" r="r" b="b"/>
            <a:pathLst>
              <a:path w="2016252" h="720852">
                <a:moveTo>
                  <a:pt x="1008126" y="0"/>
                </a:moveTo>
                <a:lnTo>
                  <a:pt x="0" y="360426"/>
                </a:lnTo>
                <a:lnTo>
                  <a:pt x="1008126" y="720852"/>
                </a:lnTo>
                <a:lnTo>
                  <a:pt x="2016252" y="360426"/>
                </a:lnTo>
                <a:lnTo>
                  <a:pt x="100812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9297" y="3405123"/>
            <a:ext cx="76200" cy="291846"/>
          </a:xfrm>
          <a:custGeom>
            <a:avLst/>
            <a:gdLst/>
            <a:ahLst/>
            <a:cxnLst/>
            <a:rect l="l" t="t" r="r" b="b"/>
            <a:pathLst>
              <a:path w="76200" h="291846">
                <a:moveTo>
                  <a:pt x="33527" y="230886"/>
                </a:moveTo>
                <a:lnTo>
                  <a:pt x="33528" y="215645"/>
                </a:lnTo>
                <a:lnTo>
                  <a:pt x="0" y="215646"/>
                </a:lnTo>
                <a:lnTo>
                  <a:pt x="38100" y="291846"/>
                </a:lnTo>
                <a:lnTo>
                  <a:pt x="33527" y="230886"/>
                </a:lnTo>
                <a:close/>
              </a:path>
              <a:path w="76200" h="291846">
                <a:moveTo>
                  <a:pt x="43446" y="230886"/>
                </a:moveTo>
                <a:lnTo>
                  <a:pt x="76200" y="215646"/>
                </a:lnTo>
                <a:lnTo>
                  <a:pt x="43446" y="215645"/>
                </a:lnTo>
                <a:lnTo>
                  <a:pt x="41160" y="233172"/>
                </a:lnTo>
                <a:lnTo>
                  <a:pt x="76200" y="215646"/>
                </a:lnTo>
                <a:lnTo>
                  <a:pt x="43446" y="230886"/>
                </a:lnTo>
                <a:lnTo>
                  <a:pt x="43446" y="228600"/>
                </a:lnTo>
                <a:lnTo>
                  <a:pt x="43446" y="230886"/>
                </a:lnTo>
                <a:close/>
              </a:path>
              <a:path w="76200" h="291846">
                <a:moveTo>
                  <a:pt x="35826" y="233172"/>
                </a:moveTo>
                <a:lnTo>
                  <a:pt x="38100" y="291846"/>
                </a:lnTo>
                <a:lnTo>
                  <a:pt x="38100" y="233172"/>
                </a:lnTo>
                <a:lnTo>
                  <a:pt x="35826" y="233172"/>
                </a:lnTo>
                <a:close/>
              </a:path>
              <a:path w="76200" h="291846">
                <a:moveTo>
                  <a:pt x="38100" y="291846"/>
                </a:moveTo>
                <a:lnTo>
                  <a:pt x="35826" y="233172"/>
                </a:lnTo>
                <a:lnTo>
                  <a:pt x="33527" y="228600"/>
                </a:lnTo>
                <a:lnTo>
                  <a:pt x="35826" y="233172"/>
                </a:lnTo>
                <a:lnTo>
                  <a:pt x="38100" y="233172"/>
                </a:lnTo>
                <a:lnTo>
                  <a:pt x="38100" y="291846"/>
                </a:lnTo>
                <a:lnTo>
                  <a:pt x="76200" y="215646"/>
                </a:lnTo>
                <a:lnTo>
                  <a:pt x="41160" y="233172"/>
                </a:lnTo>
                <a:lnTo>
                  <a:pt x="43446" y="215645"/>
                </a:lnTo>
                <a:lnTo>
                  <a:pt x="43446" y="2286"/>
                </a:lnTo>
                <a:lnTo>
                  <a:pt x="41160" y="0"/>
                </a:lnTo>
                <a:lnTo>
                  <a:pt x="35826" y="0"/>
                </a:lnTo>
                <a:lnTo>
                  <a:pt x="33527" y="2286"/>
                </a:lnTo>
                <a:lnTo>
                  <a:pt x="33527" y="230886"/>
                </a:lnTo>
                <a:lnTo>
                  <a:pt x="38100" y="29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0899" y="4777487"/>
            <a:ext cx="1872996" cy="432052"/>
          </a:xfrm>
          <a:custGeom>
            <a:avLst/>
            <a:gdLst/>
            <a:ahLst/>
            <a:cxnLst/>
            <a:rect l="l" t="t" r="r" b="b"/>
            <a:pathLst>
              <a:path w="1872996" h="432052">
                <a:moveTo>
                  <a:pt x="0" y="432052"/>
                </a:moveTo>
                <a:lnTo>
                  <a:pt x="1872996" y="432052"/>
                </a:lnTo>
                <a:lnTo>
                  <a:pt x="1872996" y="0"/>
                </a:lnTo>
                <a:lnTo>
                  <a:pt x="0" y="0"/>
                </a:lnTo>
                <a:lnTo>
                  <a:pt x="0" y="43205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0899" y="4778245"/>
            <a:ext cx="1873758" cy="431294"/>
          </a:xfrm>
          <a:custGeom>
            <a:avLst/>
            <a:gdLst/>
            <a:ahLst/>
            <a:cxnLst/>
            <a:rect l="l" t="t" r="r" b="b"/>
            <a:pathLst>
              <a:path w="1873758" h="431294">
                <a:moveTo>
                  <a:pt x="0" y="431294"/>
                </a:moveTo>
                <a:lnTo>
                  <a:pt x="1873758" y="431294"/>
                </a:lnTo>
                <a:lnTo>
                  <a:pt x="1873758" y="0"/>
                </a:lnTo>
                <a:lnTo>
                  <a:pt x="0" y="0"/>
                </a:lnTo>
                <a:lnTo>
                  <a:pt x="0" y="4312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62825" y="4019296"/>
            <a:ext cx="1246644" cy="2287523"/>
          </a:xfrm>
          <a:custGeom>
            <a:avLst/>
            <a:gdLst/>
            <a:ahLst/>
            <a:cxnLst/>
            <a:rect l="l" t="t" r="r" b="b"/>
            <a:pathLst>
              <a:path w="1246644" h="2287524">
                <a:moveTo>
                  <a:pt x="1088897" y="42672"/>
                </a:moveTo>
                <a:lnTo>
                  <a:pt x="1073670" y="42671"/>
                </a:lnTo>
                <a:lnTo>
                  <a:pt x="1071372" y="38100"/>
                </a:lnTo>
                <a:lnTo>
                  <a:pt x="1073670" y="42671"/>
                </a:lnTo>
                <a:lnTo>
                  <a:pt x="1241298" y="42671"/>
                </a:lnTo>
                <a:lnTo>
                  <a:pt x="1244346" y="2287523"/>
                </a:lnTo>
                <a:lnTo>
                  <a:pt x="1246644" y="2285236"/>
                </a:lnTo>
                <a:lnTo>
                  <a:pt x="1246644" y="35813"/>
                </a:lnTo>
                <a:lnTo>
                  <a:pt x="1244346" y="33527"/>
                </a:lnTo>
                <a:lnTo>
                  <a:pt x="1241298" y="33527"/>
                </a:lnTo>
                <a:lnTo>
                  <a:pt x="1236726" y="38100"/>
                </a:lnTo>
                <a:lnTo>
                  <a:pt x="1088897" y="33528"/>
                </a:lnTo>
                <a:lnTo>
                  <a:pt x="1088898" y="0"/>
                </a:lnTo>
                <a:lnTo>
                  <a:pt x="1076718" y="33527"/>
                </a:lnTo>
                <a:lnTo>
                  <a:pt x="1073670" y="33527"/>
                </a:lnTo>
                <a:lnTo>
                  <a:pt x="1071372" y="35813"/>
                </a:lnTo>
                <a:lnTo>
                  <a:pt x="1071372" y="40385"/>
                </a:lnTo>
                <a:lnTo>
                  <a:pt x="1088898" y="76200"/>
                </a:lnTo>
                <a:lnTo>
                  <a:pt x="1088897" y="42672"/>
                </a:lnTo>
                <a:close/>
              </a:path>
              <a:path w="1246644" h="2287524">
                <a:moveTo>
                  <a:pt x="1088898" y="76200"/>
                </a:moveTo>
                <a:lnTo>
                  <a:pt x="1071372" y="40385"/>
                </a:lnTo>
                <a:lnTo>
                  <a:pt x="1071372" y="35813"/>
                </a:lnTo>
                <a:lnTo>
                  <a:pt x="1073670" y="33527"/>
                </a:lnTo>
                <a:lnTo>
                  <a:pt x="1076718" y="33527"/>
                </a:lnTo>
                <a:lnTo>
                  <a:pt x="1088898" y="0"/>
                </a:lnTo>
                <a:lnTo>
                  <a:pt x="1012698" y="38100"/>
                </a:lnTo>
                <a:lnTo>
                  <a:pt x="1088898" y="76200"/>
                </a:lnTo>
                <a:close/>
              </a:path>
              <a:path w="1246644" h="2287524">
                <a:moveTo>
                  <a:pt x="1241298" y="2278381"/>
                </a:moveTo>
                <a:lnTo>
                  <a:pt x="1241298" y="2287523"/>
                </a:lnTo>
                <a:lnTo>
                  <a:pt x="1244346" y="2287523"/>
                </a:lnTo>
                <a:lnTo>
                  <a:pt x="1241298" y="42671"/>
                </a:lnTo>
                <a:lnTo>
                  <a:pt x="1236726" y="42671"/>
                </a:lnTo>
                <a:lnTo>
                  <a:pt x="1241298" y="2278381"/>
                </a:lnTo>
                <a:close/>
              </a:path>
              <a:path w="1246644" h="2287524">
                <a:moveTo>
                  <a:pt x="9918" y="2282949"/>
                </a:moveTo>
                <a:lnTo>
                  <a:pt x="4572" y="2287523"/>
                </a:lnTo>
                <a:lnTo>
                  <a:pt x="1241298" y="2287523"/>
                </a:lnTo>
                <a:lnTo>
                  <a:pt x="9918" y="2282949"/>
                </a:lnTo>
                <a:close/>
              </a:path>
              <a:path w="1246644" h="2287524">
                <a:moveTo>
                  <a:pt x="1088897" y="33528"/>
                </a:moveTo>
                <a:lnTo>
                  <a:pt x="1236726" y="38100"/>
                </a:lnTo>
                <a:lnTo>
                  <a:pt x="1241298" y="33527"/>
                </a:lnTo>
                <a:lnTo>
                  <a:pt x="1088897" y="33528"/>
                </a:lnTo>
                <a:close/>
              </a:path>
              <a:path w="1246644" h="2287524">
                <a:moveTo>
                  <a:pt x="1236726" y="2278381"/>
                </a:moveTo>
                <a:lnTo>
                  <a:pt x="9918" y="2278381"/>
                </a:lnTo>
                <a:lnTo>
                  <a:pt x="1236726" y="2282949"/>
                </a:lnTo>
                <a:lnTo>
                  <a:pt x="1236726" y="2278381"/>
                </a:lnTo>
                <a:close/>
              </a:path>
              <a:path w="1246644" h="2287524">
                <a:moveTo>
                  <a:pt x="1236726" y="42671"/>
                </a:moveTo>
                <a:lnTo>
                  <a:pt x="1236726" y="2282949"/>
                </a:lnTo>
                <a:lnTo>
                  <a:pt x="9918" y="2278381"/>
                </a:lnTo>
                <a:lnTo>
                  <a:pt x="4572" y="2278381"/>
                </a:lnTo>
                <a:lnTo>
                  <a:pt x="4572" y="2049781"/>
                </a:lnTo>
                <a:lnTo>
                  <a:pt x="2298" y="2049781"/>
                </a:lnTo>
                <a:lnTo>
                  <a:pt x="0" y="2051303"/>
                </a:lnTo>
                <a:lnTo>
                  <a:pt x="0" y="2285236"/>
                </a:lnTo>
                <a:lnTo>
                  <a:pt x="2298" y="2287523"/>
                </a:lnTo>
                <a:lnTo>
                  <a:pt x="4572" y="2287523"/>
                </a:lnTo>
                <a:lnTo>
                  <a:pt x="9918" y="2282949"/>
                </a:lnTo>
                <a:lnTo>
                  <a:pt x="1241298" y="2287523"/>
                </a:lnTo>
                <a:lnTo>
                  <a:pt x="1241298" y="2278381"/>
                </a:lnTo>
                <a:lnTo>
                  <a:pt x="1236726" y="42671"/>
                </a:lnTo>
                <a:close/>
              </a:path>
              <a:path w="1246644" h="2287524">
                <a:moveTo>
                  <a:pt x="9918" y="2278381"/>
                </a:moveTo>
                <a:lnTo>
                  <a:pt x="9918" y="2051303"/>
                </a:lnTo>
                <a:lnTo>
                  <a:pt x="7632" y="2049781"/>
                </a:lnTo>
                <a:lnTo>
                  <a:pt x="4572" y="2049781"/>
                </a:lnTo>
                <a:lnTo>
                  <a:pt x="4572" y="2278381"/>
                </a:lnTo>
                <a:lnTo>
                  <a:pt x="9918" y="227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0899" y="5569967"/>
            <a:ext cx="1872996" cy="502920"/>
          </a:xfrm>
          <a:custGeom>
            <a:avLst/>
            <a:gdLst/>
            <a:ahLst/>
            <a:cxnLst/>
            <a:rect l="l" t="t" r="r" b="b"/>
            <a:pathLst>
              <a:path w="1872996" h="502920">
                <a:moveTo>
                  <a:pt x="0" y="502919"/>
                </a:moveTo>
                <a:lnTo>
                  <a:pt x="1872996" y="502919"/>
                </a:lnTo>
                <a:lnTo>
                  <a:pt x="187299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30899" y="5569966"/>
            <a:ext cx="1873758" cy="503679"/>
          </a:xfrm>
          <a:custGeom>
            <a:avLst/>
            <a:gdLst/>
            <a:ahLst/>
            <a:cxnLst/>
            <a:rect l="l" t="t" r="r" b="b"/>
            <a:pathLst>
              <a:path w="1873758" h="503679">
                <a:moveTo>
                  <a:pt x="0" y="503679"/>
                </a:moveTo>
                <a:lnTo>
                  <a:pt x="1873758" y="503679"/>
                </a:lnTo>
                <a:lnTo>
                  <a:pt x="1873758" y="0"/>
                </a:lnTo>
                <a:lnTo>
                  <a:pt x="0" y="0"/>
                </a:lnTo>
                <a:lnTo>
                  <a:pt x="0" y="5036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9297" y="4413250"/>
            <a:ext cx="76200" cy="364998"/>
          </a:xfrm>
          <a:custGeom>
            <a:avLst/>
            <a:gdLst/>
            <a:ahLst/>
            <a:cxnLst/>
            <a:rect l="l" t="t" r="r" b="b"/>
            <a:pathLst>
              <a:path w="76200" h="364998">
                <a:moveTo>
                  <a:pt x="33527" y="304038"/>
                </a:moveTo>
                <a:lnTo>
                  <a:pt x="33528" y="288797"/>
                </a:lnTo>
                <a:lnTo>
                  <a:pt x="0" y="288798"/>
                </a:lnTo>
                <a:lnTo>
                  <a:pt x="38100" y="364998"/>
                </a:lnTo>
                <a:lnTo>
                  <a:pt x="33527" y="304038"/>
                </a:lnTo>
                <a:close/>
              </a:path>
              <a:path w="76200" h="364998">
                <a:moveTo>
                  <a:pt x="43446" y="304038"/>
                </a:moveTo>
                <a:lnTo>
                  <a:pt x="76200" y="288798"/>
                </a:lnTo>
                <a:lnTo>
                  <a:pt x="43446" y="288797"/>
                </a:lnTo>
                <a:lnTo>
                  <a:pt x="41160" y="306324"/>
                </a:lnTo>
                <a:lnTo>
                  <a:pt x="76200" y="288798"/>
                </a:lnTo>
                <a:lnTo>
                  <a:pt x="43446" y="304038"/>
                </a:lnTo>
                <a:lnTo>
                  <a:pt x="43446" y="300989"/>
                </a:lnTo>
                <a:lnTo>
                  <a:pt x="43446" y="304038"/>
                </a:lnTo>
                <a:close/>
              </a:path>
              <a:path w="76200" h="364998">
                <a:moveTo>
                  <a:pt x="35826" y="306324"/>
                </a:moveTo>
                <a:lnTo>
                  <a:pt x="38100" y="364998"/>
                </a:lnTo>
                <a:lnTo>
                  <a:pt x="38100" y="306324"/>
                </a:lnTo>
                <a:lnTo>
                  <a:pt x="35826" y="306324"/>
                </a:lnTo>
                <a:close/>
              </a:path>
              <a:path w="76200" h="364998">
                <a:moveTo>
                  <a:pt x="38100" y="364998"/>
                </a:moveTo>
                <a:lnTo>
                  <a:pt x="35826" y="306324"/>
                </a:lnTo>
                <a:lnTo>
                  <a:pt x="33527" y="300989"/>
                </a:lnTo>
                <a:lnTo>
                  <a:pt x="35826" y="306324"/>
                </a:lnTo>
                <a:lnTo>
                  <a:pt x="38100" y="306324"/>
                </a:lnTo>
                <a:lnTo>
                  <a:pt x="38100" y="364998"/>
                </a:lnTo>
                <a:lnTo>
                  <a:pt x="76200" y="288798"/>
                </a:lnTo>
                <a:lnTo>
                  <a:pt x="41160" y="306324"/>
                </a:lnTo>
                <a:lnTo>
                  <a:pt x="43446" y="288797"/>
                </a:lnTo>
                <a:lnTo>
                  <a:pt x="43446" y="1523"/>
                </a:lnTo>
                <a:lnTo>
                  <a:pt x="41160" y="0"/>
                </a:lnTo>
                <a:lnTo>
                  <a:pt x="35826" y="0"/>
                </a:lnTo>
                <a:lnTo>
                  <a:pt x="33527" y="1523"/>
                </a:lnTo>
                <a:lnTo>
                  <a:pt x="33527" y="304038"/>
                </a:lnTo>
                <a:lnTo>
                  <a:pt x="38100" y="364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9297" y="5204968"/>
            <a:ext cx="76200" cy="364997"/>
          </a:xfrm>
          <a:custGeom>
            <a:avLst/>
            <a:gdLst/>
            <a:ahLst/>
            <a:cxnLst/>
            <a:rect l="l" t="t" r="r" b="b"/>
            <a:pathLst>
              <a:path w="76200" h="364998">
                <a:moveTo>
                  <a:pt x="33527" y="304799"/>
                </a:moveTo>
                <a:lnTo>
                  <a:pt x="33527" y="288798"/>
                </a:lnTo>
                <a:lnTo>
                  <a:pt x="0" y="288797"/>
                </a:lnTo>
                <a:lnTo>
                  <a:pt x="38100" y="364997"/>
                </a:lnTo>
                <a:lnTo>
                  <a:pt x="33527" y="304799"/>
                </a:lnTo>
                <a:close/>
              </a:path>
              <a:path w="76200" h="364998">
                <a:moveTo>
                  <a:pt x="43446" y="304799"/>
                </a:moveTo>
                <a:lnTo>
                  <a:pt x="76200" y="288797"/>
                </a:lnTo>
                <a:lnTo>
                  <a:pt x="43446" y="288798"/>
                </a:lnTo>
                <a:lnTo>
                  <a:pt x="41160" y="306323"/>
                </a:lnTo>
                <a:lnTo>
                  <a:pt x="76200" y="288797"/>
                </a:lnTo>
                <a:lnTo>
                  <a:pt x="43446" y="304799"/>
                </a:lnTo>
                <a:lnTo>
                  <a:pt x="43446" y="301751"/>
                </a:lnTo>
                <a:lnTo>
                  <a:pt x="43446" y="304799"/>
                </a:lnTo>
                <a:close/>
              </a:path>
              <a:path w="76200" h="364998">
                <a:moveTo>
                  <a:pt x="35826" y="306323"/>
                </a:moveTo>
                <a:lnTo>
                  <a:pt x="38100" y="364997"/>
                </a:lnTo>
                <a:lnTo>
                  <a:pt x="38100" y="306323"/>
                </a:lnTo>
                <a:lnTo>
                  <a:pt x="35826" y="306323"/>
                </a:lnTo>
                <a:close/>
              </a:path>
              <a:path w="76200" h="364998">
                <a:moveTo>
                  <a:pt x="38100" y="364997"/>
                </a:moveTo>
                <a:lnTo>
                  <a:pt x="35826" y="306323"/>
                </a:lnTo>
                <a:lnTo>
                  <a:pt x="33527" y="301751"/>
                </a:lnTo>
                <a:lnTo>
                  <a:pt x="35826" y="306323"/>
                </a:lnTo>
                <a:lnTo>
                  <a:pt x="38100" y="306323"/>
                </a:lnTo>
                <a:lnTo>
                  <a:pt x="38100" y="364997"/>
                </a:lnTo>
                <a:lnTo>
                  <a:pt x="76200" y="288797"/>
                </a:lnTo>
                <a:lnTo>
                  <a:pt x="41160" y="306323"/>
                </a:lnTo>
                <a:lnTo>
                  <a:pt x="43446" y="288798"/>
                </a:lnTo>
                <a:lnTo>
                  <a:pt x="43446" y="2285"/>
                </a:lnTo>
                <a:lnTo>
                  <a:pt x="41160" y="0"/>
                </a:lnTo>
                <a:lnTo>
                  <a:pt x="35826" y="0"/>
                </a:lnTo>
                <a:lnTo>
                  <a:pt x="33527" y="2285"/>
                </a:lnTo>
                <a:lnTo>
                  <a:pt x="33527" y="304799"/>
                </a:lnTo>
                <a:lnTo>
                  <a:pt x="38100" y="364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6099" y="4052824"/>
            <a:ext cx="1279398" cy="2631945"/>
          </a:xfrm>
          <a:custGeom>
            <a:avLst/>
            <a:gdLst/>
            <a:ahLst/>
            <a:cxnLst/>
            <a:rect l="l" t="t" r="r" b="b"/>
            <a:pathLst>
              <a:path w="1279398" h="2631945">
                <a:moveTo>
                  <a:pt x="1236725" y="2555745"/>
                </a:moveTo>
                <a:lnTo>
                  <a:pt x="1236726" y="2570990"/>
                </a:lnTo>
                <a:lnTo>
                  <a:pt x="1239024" y="2573271"/>
                </a:lnTo>
                <a:lnTo>
                  <a:pt x="1246644" y="2555745"/>
                </a:lnTo>
                <a:lnTo>
                  <a:pt x="1241298" y="2409441"/>
                </a:lnTo>
                <a:lnTo>
                  <a:pt x="1241298" y="2400298"/>
                </a:lnTo>
                <a:lnTo>
                  <a:pt x="9918" y="2400298"/>
                </a:lnTo>
                <a:lnTo>
                  <a:pt x="1236726" y="2404873"/>
                </a:lnTo>
                <a:lnTo>
                  <a:pt x="1236726" y="2568703"/>
                </a:lnTo>
                <a:lnTo>
                  <a:pt x="1236725" y="2555745"/>
                </a:lnTo>
                <a:close/>
              </a:path>
              <a:path w="1279398" h="2631945">
                <a:moveTo>
                  <a:pt x="1236725" y="2555745"/>
                </a:moveTo>
                <a:lnTo>
                  <a:pt x="1203198" y="2555745"/>
                </a:lnTo>
                <a:lnTo>
                  <a:pt x="1241298" y="2631945"/>
                </a:lnTo>
                <a:lnTo>
                  <a:pt x="1241298" y="2573271"/>
                </a:lnTo>
                <a:lnTo>
                  <a:pt x="1244358" y="2573271"/>
                </a:lnTo>
                <a:lnTo>
                  <a:pt x="1279398" y="2555745"/>
                </a:lnTo>
                <a:lnTo>
                  <a:pt x="1246644" y="2555745"/>
                </a:lnTo>
                <a:lnTo>
                  <a:pt x="1246644" y="2570990"/>
                </a:lnTo>
                <a:lnTo>
                  <a:pt x="1246644" y="2568703"/>
                </a:lnTo>
                <a:lnTo>
                  <a:pt x="1246644" y="2570990"/>
                </a:lnTo>
                <a:lnTo>
                  <a:pt x="1246644" y="2555745"/>
                </a:lnTo>
                <a:lnTo>
                  <a:pt x="1239024" y="2573271"/>
                </a:lnTo>
                <a:lnTo>
                  <a:pt x="1236726" y="2570990"/>
                </a:lnTo>
                <a:lnTo>
                  <a:pt x="1236725" y="2555745"/>
                </a:lnTo>
                <a:close/>
              </a:path>
              <a:path w="1279398" h="2631945">
                <a:moveTo>
                  <a:pt x="4572" y="0"/>
                </a:moveTo>
                <a:lnTo>
                  <a:pt x="2298" y="0"/>
                </a:lnTo>
                <a:lnTo>
                  <a:pt x="0" y="2285"/>
                </a:lnTo>
                <a:lnTo>
                  <a:pt x="0" y="2407155"/>
                </a:lnTo>
                <a:lnTo>
                  <a:pt x="2298" y="2409441"/>
                </a:lnTo>
                <a:lnTo>
                  <a:pt x="4572" y="2409441"/>
                </a:lnTo>
                <a:lnTo>
                  <a:pt x="4572" y="9143"/>
                </a:lnTo>
                <a:lnTo>
                  <a:pt x="9918" y="4572"/>
                </a:lnTo>
                <a:lnTo>
                  <a:pt x="233172" y="0"/>
                </a:lnTo>
                <a:lnTo>
                  <a:pt x="4572" y="0"/>
                </a:lnTo>
                <a:close/>
              </a:path>
              <a:path w="1279398" h="2631945">
                <a:moveTo>
                  <a:pt x="9918" y="2400298"/>
                </a:moveTo>
                <a:lnTo>
                  <a:pt x="9918" y="2404873"/>
                </a:lnTo>
                <a:lnTo>
                  <a:pt x="1236725" y="2409441"/>
                </a:lnTo>
                <a:lnTo>
                  <a:pt x="1236726" y="2404873"/>
                </a:lnTo>
                <a:lnTo>
                  <a:pt x="9918" y="2400298"/>
                </a:lnTo>
                <a:close/>
              </a:path>
              <a:path w="1279398" h="2631945">
                <a:moveTo>
                  <a:pt x="1246644" y="2555745"/>
                </a:moveTo>
                <a:lnTo>
                  <a:pt x="1246644" y="2401821"/>
                </a:lnTo>
                <a:lnTo>
                  <a:pt x="1244358" y="2400298"/>
                </a:lnTo>
                <a:lnTo>
                  <a:pt x="1241298" y="2400298"/>
                </a:lnTo>
                <a:lnTo>
                  <a:pt x="1241298" y="2409441"/>
                </a:lnTo>
                <a:lnTo>
                  <a:pt x="1246644" y="2555745"/>
                </a:lnTo>
                <a:close/>
              </a:path>
              <a:path w="1279398" h="2631945">
                <a:moveTo>
                  <a:pt x="1244358" y="2573271"/>
                </a:moveTo>
                <a:lnTo>
                  <a:pt x="1241298" y="2573271"/>
                </a:lnTo>
                <a:lnTo>
                  <a:pt x="1241298" y="2631945"/>
                </a:lnTo>
                <a:lnTo>
                  <a:pt x="1279398" y="2555745"/>
                </a:lnTo>
                <a:lnTo>
                  <a:pt x="1244358" y="2573271"/>
                </a:lnTo>
                <a:close/>
              </a:path>
              <a:path w="1279398" h="2631945">
                <a:moveTo>
                  <a:pt x="238518" y="4572"/>
                </a:moveTo>
                <a:lnTo>
                  <a:pt x="238518" y="2285"/>
                </a:lnTo>
                <a:lnTo>
                  <a:pt x="236232" y="0"/>
                </a:lnTo>
                <a:lnTo>
                  <a:pt x="233172" y="0"/>
                </a:lnTo>
                <a:lnTo>
                  <a:pt x="9918" y="4572"/>
                </a:lnTo>
                <a:lnTo>
                  <a:pt x="4572" y="9143"/>
                </a:lnTo>
                <a:lnTo>
                  <a:pt x="4572" y="2409441"/>
                </a:lnTo>
                <a:lnTo>
                  <a:pt x="1236725" y="2409441"/>
                </a:lnTo>
                <a:lnTo>
                  <a:pt x="9918" y="2404873"/>
                </a:lnTo>
                <a:lnTo>
                  <a:pt x="9918" y="9143"/>
                </a:lnTo>
                <a:lnTo>
                  <a:pt x="236232" y="9143"/>
                </a:lnTo>
                <a:lnTo>
                  <a:pt x="238518" y="6857"/>
                </a:lnTo>
                <a:lnTo>
                  <a:pt x="23851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0899" y="2977643"/>
            <a:ext cx="1872996" cy="432052"/>
          </a:xfrm>
          <a:custGeom>
            <a:avLst/>
            <a:gdLst/>
            <a:ahLst/>
            <a:cxnLst/>
            <a:rect l="l" t="t" r="r" b="b"/>
            <a:pathLst>
              <a:path w="1872996" h="432052">
                <a:moveTo>
                  <a:pt x="0" y="432052"/>
                </a:moveTo>
                <a:lnTo>
                  <a:pt x="1872996" y="432052"/>
                </a:lnTo>
                <a:lnTo>
                  <a:pt x="1872996" y="0"/>
                </a:lnTo>
                <a:lnTo>
                  <a:pt x="0" y="0"/>
                </a:lnTo>
                <a:lnTo>
                  <a:pt x="0" y="43205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30899" y="2977643"/>
            <a:ext cx="1873758" cy="432052"/>
          </a:xfrm>
          <a:custGeom>
            <a:avLst/>
            <a:gdLst/>
            <a:ahLst/>
            <a:cxnLst/>
            <a:rect l="l" t="t" r="r" b="b"/>
            <a:pathLst>
              <a:path w="1873758" h="432052">
                <a:moveTo>
                  <a:pt x="0" y="432052"/>
                </a:moveTo>
                <a:lnTo>
                  <a:pt x="1873758" y="432052"/>
                </a:lnTo>
                <a:lnTo>
                  <a:pt x="1873758" y="0"/>
                </a:lnTo>
                <a:lnTo>
                  <a:pt x="0" y="0"/>
                </a:lnTo>
                <a:lnTo>
                  <a:pt x="0" y="4320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9297" y="2684271"/>
            <a:ext cx="76200" cy="291846"/>
          </a:xfrm>
          <a:custGeom>
            <a:avLst/>
            <a:gdLst/>
            <a:ahLst/>
            <a:cxnLst/>
            <a:rect l="l" t="t" r="r" b="b"/>
            <a:pathLst>
              <a:path w="76200" h="291846">
                <a:moveTo>
                  <a:pt x="33527" y="230886"/>
                </a:moveTo>
                <a:lnTo>
                  <a:pt x="33528" y="215645"/>
                </a:lnTo>
                <a:lnTo>
                  <a:pt x="0" y="215646"/>
                </a:lnTo>
                <a:lnTo>
                  <a:pt x="38100" y="291846"/>
                </a:lnTo>
                <a:lnTo>
                  <a:pt x="33527" y="230886"/>
                </a:lnTo>
                <a:close/>
              </a:path>
              <a:path w="76200" h="291846">
                <a:moveTo>
                  <a:pt x="43446" y="230886"/>
                </a:moveTo>
                <a:lnTo>
                  <a:pt x="76200" y="215646"/>
                </a:lnTo>
                <a:lnTo>
                  <a:pt x="43446" y="215645"/>
                </a:lnTo>
                <a:lnTo>
                  <a:pt x="41160" y="233172"/>
                </a:lnTo>
                <a:lnTo>
                  <a:pt x="76200" y="215646"/>
                </a:lnTo>
                <a:lnTo>
                  <a:pt x="43446" y="230886"/>
                </a:lnTo>
                <a:lnTo>
                  <a:pt x="43446" y="228600"/>
                </a:lnTo>
                <a:lnTo>
                  <a:pt x="43446" y="230886"/>
                </a:lnTo>
                <a:close/>
              </a:path>
              <a:path w="76200" h="291846">
                <a:moveTo>
                  <a:pt x="35826" y="233172"/>
                </a:moveTo>
                <a:lnTo>
                  <a:pt x="38100" y="291846"/>
                </a:lnTo>
                <a:lnTo>
                  <a:pt x="38100" y="233172"/>
                </a:lnTo>
                <a:lnTo>
                  <a:pt x="35826" y="233172"/>
                </a:lnTo>
                <a:close/>
              </a:path>
              <a:path w="76200" h="291846">
                <a:moveTo>
                  <a:pt x="38100" y="291846"/>
                </a:moveTo>
                <a:lnTo>
                  <a:pt x="35826" y="233172"/>
                </a:lnTo>
                <a:lnTo>
                  <a:pt x="33527" y="228600"/>
                </a:lnTo>
                <a:lnTo>
                  <a:pt x="35826" y="233172"/>
                </a:lnTo>
                <a:lnTo>
                  <a:pt x="38100" y="233172"/>
                </a:lnTo>
                <a:lnTo>
                  <a:pt x="38100" y="291846"/>
                </a:lnTo>
                <a:lnTo>
                  <a:pt x="76200" y="215646"/>
                </a:lnTo>
                <a:lnTo>
                  <a:pt x="41160" y="233172"/>
                </a:lnTo>
                <a:lnTo>
                  <a:pt x="43446" y="215645"/>
                </a:lnTo>
                <a:lnTo>
                  <a:pt x="43446" y="2286"/>
                </a:lnTo>
                <a:lnTo>
                  <a:pt x="41160" y="0"/>
                </a:lnTo>
                <a:lnTo>
                  <a:pt x="35826" y="0"/>
                </a:lnTo>
                <a:lnTo>
                  <a:pt x="33527" y="2286"/>
                </a:lnTo>
                <a:lnTo>
                  <a:pt x="33527" y="230886"/>
                </a:lnTo>
                <a:lnTo>
                  <a:pt x="38100" y="29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9659" y="1987862"/>
            <a:ext cx="3070629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9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repetitiva</a:t>
            </a:r>
            <a:r>
              <a:rPr sz="2000" spc="-71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996333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5939" y="2579465"/>
            <a:ext cx="3850559" cy="473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for (inicialización; condición;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8849" y="2579465"/>
            <a:ext cx="1400974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incremento)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9659" y="3331268"/>
            <a:ext cx="414196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Mismo</a:t>
            </a:r>
            <a:r>
              <a:rPr sz="2000" spc="-5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comportamiento</a:t>
            </a:r>
            <a:r>
              <a:rPr sz="2000" spc="-1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que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6069" y="3944969"/>
            <a:ext cx="1155302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condición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0067" y="4402169"/>
            <a:ext cx="666391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falsa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805" y="4402169"/>
            <a:ext cx="789207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cierta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0899" y="5569966"/>
            <a:ext cx="1873758" cy="50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"/>
              </a:spcBef>
            </a:pPr>
            <a:endParaRPr sz="1100"/>
          </a:p>
          <a:p>
            <a:pPr marL="325386">
              <a:lnSpc>
                <a:spcPct val="94401"/>
              </a:lnSpc>
            </a:pPr>
            <a:r>
              <a:rPr sz="1600" spc="0" dirty="0" smtClean="0">
                <a:latin typeface="Courier New"/>
                <a:cs typeface="Courier New"/>
              </a:rPr>
              <a:t>incremento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0899" y="4778245"/>
            <a:ext cx="1873758" cy="431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3"/>
              </a:spcBef>
            </a:pPr>
            <a:endParaRPr sz="800"/>
          </a:p>
          <a:p>
            <a:pPr marL="386346">
              <a:lnSpc>
                <a:spcPct val="94401"/>
              </a:lnSpc>
            </a:pPr>
            <a:r>
              <a:rPr sz="1600" spc="0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30899" y="2977643"/>
            <a:ext cx="1873758" cy="432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3"/>
              </a:spcBef>
            </a:pPr>
            <a:endParaRPr sz="800"/>
          </a:p>
          <a:p>
            <a:pPr marL="81546">
              <a:lnSpc>
                <a:spcPct val="94401"/>
              </a:lnSpc>
            </a:pPr>
            <a:r>
              <a:rPr sz="1600" spc="0" dirty="0" smtClean="0">
                <a:latin typeface="Courier New"/>
                <a:cs typeface="Courier New"/>
              </a:rPr>
              <a:t>inicialización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1493" y="4583174"/>
            <a:ext cx="3810000" cy="1922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659" y="1987862"/>
            <a:ext cx="440972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8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repetitiva</a:t>
            </a:r>
            <a:r>
              <a:rPr sz="2000" spc="-8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for: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39" y="2579468"/>
            <a:ext cx="5206291" cy="1451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("&lt;UL&gt;\n");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for ($i=1; $i&lt;=5; $i++)</a:t>
            </a:r>
            <a:endParaRPr sz="1600">
              <a:latin typeface="Courier New"/>
              <a:cs typeface="Courier New"/>
            </a:endParaRPr>
          </a:p>
          <a:p>
            <a:pPr marL="1125225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("&lt;LI&gt;Elemento $i&lt;/LI&gt;\n");</a:t>
            </a:r>
            <a:endParaRPr sz="1600">
              <a:latin typeface="Courier New"/>
              <a:cs typeface="Courier New"/>
            </a:endParaRPr>
          </a:p>
          <a:p>
            <a:pPr marL="369317" marR="34528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("&lt;/UL&gt;\n");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1987862"/>
            <a:ext cx="5363936" cy="2232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PHP</a:t>
            </a:r>
            <a:r>
              <a:rPr sz="2000" spc="-4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sensible</a:t>
            </a:r>
            <a:r>
              <a:rPr sz="2000" spc="-7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las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-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yúsculas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¿Cómo</a:t>
            </a:r>
            <a:r>
              <a:rPr sz="2000" spc="-6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incrusta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página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web?</a:t>
            </a:r>
            <a:endParaRPr sz="2000">
              <a:latin typeface="Arial"/>
              <a:cs typeface="Arial"/>
            </a:endParaRPr>
          </a:p>
          <a:p>
            <a:pPr marL="1085585" marR="31111">
              <a:lnSpc>
                <a:spcPct val="94401"/>
              </a:lnSpc>
              <a:spcBef>
                <a:spcPts val="175"/>
              </a:spcBef>
            </a:pPr>
            <a:r>
              <a:rPr sz="1800" spc="-4" dirty="0" smtClean="0">
                <a:latin typeface="Courier New"/>
                <a:cs typeface="Courier New"/>
              </a:rPr>
              <a:t>&lt;?PH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4" dirty="0" smtClean="0">
                <a:latin typeface="Courier New"/>
                <a:cs typeface="Courier New"/>
              </a:rPr>
              <a:t>..</a:t>
            </a:r>
            <a:r>
              <a:rPr sz="1800" spc="0" dirty="0" smtClean="0">
                <a:latin typeface="Courier New"/>
                <a:cs typeface="Courier New"/>
              </a:rPr>
              <a:t>.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4" dirty="0" smtClean="0">
                <a:latin typeface="Courier New"/>
                <a:cs typeface="Courier New"/>
              </a:rPr>
              <a:t>?&gt;</a:t>
            </a:r>
            <a:endParaRPr sz="1800">
              <a:latin typeface="Courier New"/>
              <a:cs typeface="Courier New"/>
            </a:endParaRPr>
          </a:p>
          <a:p>
            <a:pPr marL="1841498" marR="31111">
              <a:lnSpc>
                <a:spcPct val="95825"/>
              </a:lnSpc>
              <a:spcBef>
                <a:spcPts val="30"/>
              </a:spcBef>
            </a:pPr>
            <a:r>
              <a:rPr sz="1800" spc="0" dirty="0" smtClean="0">
                <a:latin typeface="Arial"/>
                <a:cs typeface="Arial"/>
              </a:rPr>
              <a:t>recomendado, siempre disponible</a:t>
            </a:r>
            <a:endParaRPr sz="1800">
              <a:latin typeface="Arial"/>
              <a:cs typeface="Arial"/>
            </a:endParaRPr>
          </a:p>
          <a:p>
            <a:pPr marL="1085585" marR="31111">
              <a:lnSpc>
                <a:spcPct val="94401"/>
              </a:lnSpc>
              <a:spcBef>
                <a:spcPts val="185"/>
              </a:spcBef>
            </a:pPr>
            <a:r>
              <a:rPr sz="1800" spc="-4" dirty="0" smtClean="0">
                <a:latin typeface="Courier New"/>
                <a:cs typeface="Courier New"/>
              </a:rPr>
              <a:t>&lt;?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4" dirty="0" smtClean="0">
                <a:latin typeface="Courier New"/>
                <a:cs typeface="Courier New"/>
              </a:rPr>
              <a:t>expresió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4" dirty="0" smtClean="0">
                <a:latin typeface="Courier New"/>
                <a:cs typeface="Courier New"/>
              </a:rPr>
              <a:t>?&gt;</a:t>
            </a:r>
            <a:endParaRPr sz="1800">
              <a:latin typeface="Courier New"/>
              <a:cs typeface="Courier New"/>
            </a:endParaRPr>
          </a:p>
          <a:p>
            <a:pPr marL="1841498" marR="31111">
              <a:lnSpc>
                <a:spcPct val="95825"/>
              </a:lnSpc>
              <a:spcBef>
                <a:spcPts val="30"/>
              </a:spcBef>
            </a:pPr>
            <a:r>
              <a:rPr sz="1800" spc="0" dirty="0" smtClean="0">
                <a:latin typeface="Arial"/>
                <a:cs typeface="Arial"/>
              </a:rPr>
              <a:t>equivale a &lt;? echo expresión ?&gt;</a:t>
            </a:r>
            <a:endParaRPr sz="1800">
              <a:latin typeface="Arial"/>
              <a:cs typeface="Arial"/>
            </a:endParaRPr>
          </a:p>
          <a:p>
            <a:pPr marL="370065" indent="-357365">
              <a:lnSpc>
                <a:spcPts val="1930"/>
              </a:lnSpc>
              <a:spcBef>
                <a:spcPts val="531"/>
              </a:spcBef>
              <a:tabLst>
                <a:tab pos="3683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Las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instrucciones</a:t>
            </a:r>
            <a:r>
              <a:rPr sz="2000" spc="-11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separan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-1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; como final</a:t>
            </a:r>
            <a:r>
              <a:rPr sz="2000" spc="-3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?&gt;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implica</a:t>
            </a:r>
            <a:r>
              <a:rPr sz="2000" spc="-6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7453" y="3696266"/>
            <a:ext cx="1795346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C.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marca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4245668"/>
            <a:ext cx="7518891" cy="953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Comentarios:</a:t>
            </a:r>
            <a:r>
              <a:rPr sz="2000" spc="-11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como</a:t>
            </a:r>
            <a:r>
              <a:rPr sz="2000" spc="-4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C,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/* …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*/ (varias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líneas</a:t>
            </a:r>
            <a:r>
              <a:rPr sz="2000" spc="-5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)</a:t>
            </a:r>
            <a:r>
              <a:rPr sz="2000" spc="-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// (una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línea)</a:t>
            </a:r>
            <a:endParaRPr sz="2000">
              <a:latin typeface="Arial"/>
              <a:cs typeface="Arial"/>
            </a:endParaRPr>
          </a:p>
          <a:p>
            <a:pPr marL="927087" marR="4368815">
              <a:lnSpc>
                <a:spcPts val="1720"/>
              </a:lnSpc>
              <a:spcBef>
                <a:spcPts val="13"/>
              </a:spcBef>
            </a:pP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spc="0" dirty="0" smtClean="0">
                <a:latin typeface="Courier New"/>
                <a:cs typeface="Courier New"/>
              </a:rPr>
              <a:t>*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4" dirty="0" smtClean="0">
                <a:latin typeface="Courier New"/>
                <a:cs typeface="Courier New"/>
              </a:rPr>
              <a:t>Comentari</a:t>
            </a:r>
            <a:r>
              <a:rPr sz="1800" spc="0" dirty="0" smtClean="0">
                <a:latin typeface="Courier New"/>
                <a:cs typeface="Courier New"/>
              </a:rPr>
              <a:t>o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-4" dirty="0" smtClean="0">
                <a:latin typeface="Courier New"/>
                <a:cs typeface="Courier New"/>
              </a:rPr>
              <a:t>de varia</a:t>
            </a:r>
            <a:r>
              <a:rPr sz="1800" spc="0" dirty="0" smtClean="0">
                <a:latin typeface="Courier New"/>
                <a:cs typeface="Courier New"/>
              </a:rPr>
              <a:t>s </a:t>
            </a:r>
            <a:r>
              <a:rPr sz="1800" spc="-4" dirty="0" smtClean="0">
                <a:latin typeface="Courier New"/>
                <a:cs typeface="Courier New"/>
              </a:rPr>
              <a:t>línea</a:t>
            </a:r>
            <a:r>
              <a:rPr sz="1800" spc="0" dirty="0" smtClean="0">
                <a:latin typeface="Courier New"/>
                <a:cs typeface="Courier New"/>
              </a:rPr>
              <a:t>s </a:t>
            </a:r>
            <a:r>
              <a:rPr sz="1800" spc="-4" dirty="0" smtClean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27087" marR="38061">
              <a:lnSpc>
                <a:spcPts val="1885"/>
              </a:lnSpc>
              <a:spcBef>
                <a:spcPts val="8"/>
              </a:spcBef>
            </a:pPr>
            <a:r>
              <a:rPr sz="2700" spc="-4" baseline="3269" dirty="0" smtClean="0">
                <a:latin typeface="Courier New"/>
                <a:cs typeface="Courier New"/>
              </a:rPr>
              <a:t>prin</a:t>
            </a:r>
            <a:r>
              <a:rPr sz="2700" spc="0" baseline="3269" dirty="0" smtClean="0">
                <a:latin typeface="Courier New"/>
                <a:cs typeface="Courier New"/>
              </a:rPr>
              <a:t>t </a:t>
            </a:r>
            <a:r>
              <a:rPr sz="2700" spc="-4" baseline="3269" dirty="0" smtClean="0">
                <a:latin typeface="Courier New"/>
                <a:cs typeface="Courier New"/>
              </a:rPr>
              <a:t>“hola”</a:t>
            </a:r>
            <a:r>
              <a:rPr sz="2700" spc="0" baseline="3269" dirty="0" smtClean="0">
                <a:latin typeface="Courier New"/>
                <a:cs typeface="Courier New"/>
              </a:rPr>
              <a:t>; </a:t>
            </a:r>
            <a:r>
              <a:rPr sz="2700" spc="-4" baseline="3269" dirty="0" smtClean="0">
                <a:latin typeface="Courier New"/>
                <a:cs typeface="Courier New"/>
              </a:rPr>
              <a:t>/</a:t>
            </a:r>
            <a:r>
              <a:rPr sz="2700" spc="0" baseline="3269" dirty="0" smtClean="0">
                <a:latin typeface="Courier New"/>
                <a:cs typeface="Courier New"/>
              </a:rPr>
              <a:t>/ </a:t>
            </a:r>
            <a:r>
              <a:rPr sz="2700" spc="-4" baseline="3269" dirty="0" smtClean="0">
                <a:latin typeface="Courier New"/>
                <a:cs typeface="Courier New"/>
              </a:rPr>
              <a:t>Come</a:t>
            </a:r>
            <a:r>
              <a:rPr sz="2700" spc="9" baseline="3269" dirty="0" smtClean="0">
                <a:latin typeface="Courier New"/>
                <a:cs typeface="Courier New"/>
              </a:rPr>
              <a:t>n</a:t>
            </a:r>
            <a:r>
              <a:rPr sz="2700" spc="-4" baseline="3269" dirty="0" smtClean="0">
                <a:latin typeface="Courier New"/>
                <a:cs typeface="Courier New"/>
              </a:rPr>
              <a:t>tari</a:t>
            </a:r>
            <a:r>
              <a:rPr sz="2700" spc="0" baseline="3269" dirty="0" smtClean="0">
                <a:latin typeface="Courier New"/>
                <a:cs typeface="Courier New"/>
              </a:rPr>
              <a:t>o</a:t>
            </a:r>
            <a:r>
              <a:rPr sz="2700" spc="-9" baseline="3269" dirty="0" smtClean="0">
                <a:latin typeface="Courier New"/>
                <a:cs typeface="Courier New"/>
              </a:rPr>
              <a:t> </a:t>
            </a:r>
            <a:r>
              <a:rPr sz="2700" spc="-4" baseline="3269" dirty="0" smtClean="0">
                <a:latin typeface="Courier New"/>
                <a:cs typeface="Courier New"/>
              </a:rPr>
              <a:t>d</a:t>
            </a:r>
            <a:r>
              <a:rPr sz="2700" spc="0" baseline="3269" dirty="0" smtClean="0">
                <a:latin typeface="Courier New"/>
                <a:cs typeface="Courier New"/>
              </a:rPr>
              <a:t>e</a:t>
            </a:r>
            <a:r>
              <a:rPr sz="2700" spc="-9" baseline="3269" dirty="0" smtClean="0">
                <a:latin typeface="Courier New"/>
                <a:cs typeface="Courier New"/>
              </a:rPr>
              <a:t> </a:t>
            </a:r>
            <a:r>
              <a:rPr sz="2700" spc="-4" baseline="3269" dirty="0" smtClean="0">
                <a:latin typeface="Courier New"/>
                <a:cs typeface="Courier New"/>
              </a:rPr>
              <a:t>un</a:t>
            </a:r>
            <a:r>
              <a:rPr sz="2700" spc="0" baseline="3269" dirty="0" smtClean="0">
                <a:latin typeface="Courier New"/>
                <a:cs typeface="Courier New"/>
              </a:rPr>
              <a:t>a</a:t>
            </a:r>
            <a:r>
              <a:rPr sz="2700" spc="-9" baseline="3269" dirty="0" smtClean="0">
                <a:latin typeface="Courier New"/>
                <a:cs typeface="Courier New"/>
              </a:rPr>
              <a:t> </a:t>
            </a:r>
            <a:r>
              <a:rPr sz="2700" spc="-4" baseline="3269" dirty="0" smtClean="0">
                <a:latin typeface="Courier New"/>
                <a:cs typeface="Courier New"/>
              </a:rPr>
              <a:t>línea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8309" y="5067808"/>
            <a:ext cx="751331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8309" y="5288788"/>
            <a:ext cx="1309865" cy="839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9659" y="797343"/>
            <a:ext cx="45628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Estructuras de 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1987986"/>
            <a:ext cx="737017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Ejercicio 2:</a:t>
            </a:r>
            <a:r>
              <a:rPr sz="2000" b="1" spc="-27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programa</a:t>
            </a:r>
            <a:r>
              <a:rPr sz="2000" b="1" spc="-92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que calcula</a:t>
            </a:r>
            <a:r>
              <a:rPr sz="2000" b="1" spc="-51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una tabla</a:t>
            </a:r>
            <a:r>
              <a:rPr sz="2000" b="1" spc="-46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de</a:t>
            </a:r>
            <a:r>
              <a:rPr sz="2000" b="1" spc="-23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multiplicar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927" y="228792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2494" y="2287928"/>
            <a:ext cx="52015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Ilustra cómo manejar variables y cómo usar bucles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9659" y="797343"/>
            <a:ext cx="21905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1987862"/>
            <a:ext cx="2973299" cy="1493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Ejemplo:</a:t>
            </a:r>
            <a:endParaRPr sz="2000">
              <a:latin typeface="Arial"/>
              <a:cs typeface="Arial"/>
            </a:endParaRPr>
          </a:p>
          <a:p>
            <a:pPr marL="728980">
              <a:lnSpc>
                <a:spcPct val="94401"/>
              </a:lnSpc>
              <a:spcBef>
                <a:spcPts val="17"/>
              </a:spcBef>
            </a:pPr>
            <a:r>
              <a:rPr sz="1600" spc="0" dirty="0" smtClean="0">
                <a:latin typeface="Courier New"/>
                <a:cs typeface="Courier New"/>
              </a:rPr>
              <a:t>function suma ($x,</a:t>
            </a:r>
            <a:endParaRPr sz="1600">
              <a:latin typeface="Courier New"/>
              <a:cs typeface="Courier New"/>
            </a:endParaRPr>
          </a:p>
          <a:p>
            <a:pPr marL="728980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85597" marR="30518">
              <a:lnSpc>
                <a:spcPct val="94401"/>
              </a:lnSpc>
              <a:spcBef>
                <a:spcPts val="110"/>
              </a:spcBef>
            </a:pPr>
            <a:r>
              <a:rPr sz="1600" spc="4" dirty="0" smtClean="0">
                <a:latin typeface="Courier New"/>
                <a:cs typeface="Courier New"/>
              </a:rPr>
              <a:t>$</a:t>
            </a:r>
            <a:r>
              <a:rPr sz="1600" spc="0" dirty="0" smtClean="0">
                <a:latin typeface="Courier New"/>
                <a:cs typeface="Courier New"/>
              </a:rPr>
              <a:t>s = </a:t>
            </a:r>
            <a:r>
              <a:rPr sz="1600" spc="4" dirty="0" smtClean="0">
                <a:latin typeface="Courier New"/>
                <a:cs typeface="Courier New"/>
              </a:rPr>
              <a:t>$</a:t>
            </a:r>
            <a:r>
              <a:rPr sz="1600" spc="0" dirty="0" smtClean="0">
                <a:latin typeface="Courier New"/>
                <a:cs typeface="Courier New"/>
              </a:rPr>
              <a:t>x + </a:t>
            </a:r>
            <a:r>
              <a:rPr sz="1600" spc="4" dirty="0" smtClean="0">
                <a:latin typeface="Courier New"/>
                <a:cs typeface="Courier New"/>
              </a:rPr>
              <a:t>$y;</a:t>
            </a:r>
            <a:endParaRPr sz="1600">
              <a:latin typeface="Courier New"/>
              <a:cs typeface="Courier New"/>
            </a:endParaRPr>
          </a:p>
          <a:p>
            <a:pPr marL="1085597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return $s;</a:t>
            </a:r>
            <a:endParaRPr sz="1600">
              <a:latin typeface="Courier New"/>
              <a:cs typeface="Courier New"/>
            </a:endParaRPr>
          </a:p>
          <a:p>
            <a:pPr marL="728979" marR="30518">
              <a:lnSpc>
                <a:spcPts val="1785"/>
              </a:lnSpc>
              <a:spcBef>
                <a:spcPts val="19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8949" y="2274668"/>
            <a:ext cx="422928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$y)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39" y="3741484"/>
            <a:ext cx="2138366" cy="962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$a=1;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$b=2;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$c=suma ($a, $b);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print</a:t>
            </a:r>
            <a:r>
              <a:rPr sz="2400" spc="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$c;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9659" y="797343"/>
            <a:ext cx="21905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659" y="1987862"/>
            <a:ext cx="4551937" cy="15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Por</a:t>
            </a:r>
            <a:r>
              <a:rPr sz="2000" spc="-3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defecto</a:t>
            </a:r>
            <a:r>
              <a:rPr sz="2000" spc="-6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los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parámetros</a:t>
            </a:r>
            <a:r>
              <a:rPr sz="2000" spc="-10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pasan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Paso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por</a:t>
            </a:r>
            <a:r>
              <a:rPr sz="2000" spc="-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referencia:</a:t>
            </a:r>
            <a:endParaRPr sz="2000">
              <a:latin typeface="Arial"/>
              <a:cs typeface="Arial"/>
            </a:endParaRPr>
          </a:p>
          <a:p>
            <a:pPr marL="728980" marR="38061">
              <a:lnSpc>
                <a:spcPct val="94401"/>
              </a:lnSpc>
              <a:spcBef>
                <a:spcPts val="125"/>
              </a:spcBef>
            </a:pPr>
            <a:r>
              <a:rPr sz="1600" spc="0" dirty="0" smtClean="0">
                <a:latin typeface="Courier New"/>
                <a:cs typeface="Courier New"/>
              </a:rPr>
              <a:t>function incrementa (&amp;$a)</a:t>
            </a:r>
            <a:endParaRPr sz="1600">
              <a:latin typeface="Courier New"/>
              <a:cs typeface="Courier New"/>
            </a:endParaRPr>
          </a:p>
          <a:p>
            <a:pPr marL="728980" marR="3806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95504" marR="3806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$a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 $a + 1;</a:t>
            </a:r>
            <a:endParaRPr sz="1600">
              <a:latin typeface="Courier New"/>
              <a:cs typeface="Courier New"/>
            </a:endParaRPr>
          </a:p>
          <a:p>
            <a:pPr marL="728980" marR="38061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8803" y="1987862"/>
            <a:ext cx="42997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por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982" y="1987862"/>
            <a:ext cx="613075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valor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39" y="3801675"/>
            <a:ext cx="3112627" cy="71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$a=1;</a:t>
            </a:r>
            <a:endParaRPr sz="1600">
              <a:latin typeface="Courier New"/>
              <a:cs typeface="Courier New"/>
            </a:endParaRPr>
          </a:p>
          <a:p>
            <a:pPr marL="12700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incrementa ($a);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print</a:t>
            </a:r>
            <a:r>
              <a:rPr sz="2400" spc="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$a; // Muestra un 2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9659" y="797343"/>
            <a:ext cx="21905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1987862"/>
            <a:ext cx="5664049" cy="2531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Argumentos</a:t>
            </a:r>
            <a:r>
              <a:rPr sz="2000" spc="-10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por</a:t>
            </a:r>
            <a:r>
              <a:rPr sz="2000" spc="-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defecto</a:t>
            </a:r>
            <a:endParaRPr sz="2000">
              <a:latin typeface="Arial"/>
              <a:cs typeface="Arial"/>
            </a:endParaRPr>
          </a:p>
          <a:p>
            <a:pPr marL="728980">
              <a:lnSpc>
                <a:spcPct val="94401"/>
              </a:lnSpc>
              <a:spcBef>
                <a:spcPts val="17"/>
              </a:spcBef>
            </a:pPr>
            <a:r>
              <a:rPr sz="1600" spc="0" dirty="0" smtClean="0">
                <a:latin typeface="Courier New"/>
                <a:cs typeface="Courier New"/>
              </a:rPr>
              <a:t>function muestranombre 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0" dirty="0" smtClean="0">
                <a:latin typeface="Courier New"/>
                <a:cs typeface="Courier New"/>
              </a:rPr>
              <a:t>$titulo = "Sr.")</a:t>
            </a:r>
            <a:endParaRPr sz="1600">
              <a:latin typeface="Courier New"/>
              <a:cs typeface="Courier New"/>
            </a:endParaRPr>
          </a:p>
          <a:p>
            <a:pPr marL="728980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17409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 "Estimado $titulo:\n";</a:t>
            </a:r>
            <a:endParaRPr sz="1600">
              <a:latin typeface="Courier New"/>
              <a:cs typeface="Courier New"/>
            </a:endParaRPr>
          </a:p>
          <a:p>
            <a:pPr marL="728980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28980" marR="30518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muestranombre ();</a:t>
            </a:r>
            <a:endParaRPr sz="1600">
              <a:latin typeface="Courier New"/>
              <a:cs typeface="Courier New"/>
            </a:endParaRPr>
          </a:p>
          <a:p>
            <a:pPr marL="728980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muestranombre ("Prof.");</a:t>
            </a:r>
            <a:endParaRPr sz="1600">
              <a:latin typeface="Courier New"/>
              <a:cs typeface="Courier New"/>
            </a:endParaRPr>
          </a:p>
          <a:p>
            <a:pPr marL="12700" marR="30518">
              <a:lnSpc>
                <a:spcPct val="95825"/>
              </a:lnSpc>
              <a:spcBef>
                <a:spcPts val="85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Salida:</a:t>
            </a:r>
            <a:endParaRPr sz="2000">
              <a:latin typeface="Arial"/>
              <a:cs typeface="Arial"/>
            </a:endParaRPr>
          </a:p>
          <a:p>
            <a:pPr marL="728980" marR="3067726">
              <a:lnSpc>
                <a:spcPts val="1812"/>
              </a:lnSpc>
              <a:spcBef>
                <a:spcPts val="125"/>
              </a:spcBef>
            </a:pPr>
            <a:r>
              <a:rPr sz="1600" spc="0" dirty="0" smtClean="0">
                <a:latin typeface="Courier New"/>
                <a:cs typeface="Courier New"/>
              </a:rPr>
              <a:t>Estimado Sr.: </a:t>
            </a:r>
            <a:endParaRPr sz="1600">
              <a:latin typeface="Courier New"/>
              <a:cs typeface="Courier New"/>
            </a:endParaRPr>
          </a:p>
          <a:p>
            <a:pPr marL="728980" marR="3067726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Estimado Prof.: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9659" y="797343"/>
            <a:ext cx="219056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659" y="1987862"/>
            <a:ext cx="7096935" cy="2779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1930"/>
              </a:lnSpc>
              <a:spcBef>
                <a:spcPts val="271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Los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argumentos</a:t>
            </a:r>
            <a:r>
              <a:rPr sz="2000" spc="-10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con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valores</a:t>
            </a:r>
            <a:r>
              <a:rPr sz="2000" spc="-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por</a:t>
            </a:r>
            <a:r>
              <a:rPr sz="2000" spc="-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defecto</a:t>
            </a:r>
            <a:r>
              <a:rPr sz="2000" spc="-6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deben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ser</a:t>
            </a:r>
            <a:r>
              <a:rPr sz="2000" spc="-2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siempre últimos:</a:t>
            </a:r>
            <a:endParaRPr sz="2000">
              <a:latin typeface="Arial"/>
              <a:cs typeface="Arial"/>
            </a:endParaRPr>
          </a:p>
          <a:p>
            <a:pPr marL="728980" marR="31111">
              <a:lnSpc>
                <a:spcPct val="94401"/>
              </a:lnSpc>
              <a:spcBef>
                <a:spcPts val="68"/>
              </a:spcBef>
            </a:pPr>
            <a:r>
              <a:rPr sz="1600" spc="0" dirty="0" smtClean="0">
                <a:latin typeface="Courier New"/>
                <a:cs typeface="Courier New"/>
              </a:rPr>
              <a:t>function muestranombre 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0" dirty="0" smtClean="0">
                <a:latin typeface="Courier New"/>
                <a:cs typeface="Courier New"/>
              </a:rPr>
              <a:t>$nombre, $titulo=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"Sr.")</a:t>
            </a:r>
            <a:endParaRPr sz="1600">
              <a:latin typeface="Courier New"/>
              <a:cs typeface="Courier New"/>
            </a:endParaRPr>
          </a:p>
          <a:p>
            <a:pPr marL="728980" marR="3111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17409" marR="3111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 "Estimado $titulo $nombre:\n";</a:t>
            </a:r>
            <a:endParaRPr sz="1600">
              <a:latin typeface="Courier New"/>
              <a:cs typeface="Courier New"/>
            </a:endParaRPr>
          </a:p>
          <a:p>
            <a:pPr marL="728980" marR="31111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28980" marR="3111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muestranombre (“Fernández”);</a:t>
            </a:r>
            <a:endParaRPr sz="1600">
              <a:latin typeface="Courier New"/>
              <a:cs typeface="Courier New"/>
            </a:endParaRPr>
          </a:p>
          <a:p>
            <a:pPr marL="728980" marR="3111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muestranombre (“Fernández”, "Prof.");</a:t>
            </a:r>
            <a:endParaRPr sz="1600">
              <a:latin typeface="Courier New"/>
              <a:cs typeface="Courier New"/>
            </a:endParaRPr>
          </a:p>
          <a:p>
            <a:pPr marL="12700" marR="31111">
              <a:lnSpc>
                <a:spcPct val="95825"/>
              </a:lnSpc>
              <a:spcBef>
                <a:spcPts val="85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Salida:</a:t>
            </a:r>
            <a:endParaRPr sz="2000">
              <a:latin typeface="Arial"/>
              <a:cs typeface="Arial"/>
            </a:endParaRPr>
          </a:p>
          <a:p>
            <a:pPr marL="728980" marR="31111">
              <a:lnSpc>
                <a:spcPct val="94401"/>
              </a:lnSpc>
              <a:spcBef>
                <a:spcPts val="125"/>
              </a:spcBef>
            </a:pPr>
            <a:r>
              <a:rPr sz="1600" spc="0" dirty="0" smtClean="0">
                <a:latin typeface="Courier New"/>
                <a:cs typeface="Courier New"/>
              </a:rPr>
              <a:t>Estimado Sr. Fernández:</a:t>
            </a:r>
            <a:endParaRPr sz="1600">
              <a:latin typeface="Courier New"/>
              <a:cs typeface="Courier New"/>
            </a:endParaRPr>
          </a:p>
          <a:p>
            <a:pPr marL="728980" marR="31111">
              <a:lnSpc>
                <a:spcPts val="1785"/>
              </a:lnSpc>
              <a:spcBef>
                <a:spcPts val="22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Estimado Prof. Fernández: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50726" y="1987862"/>
            <a:ext cx="38759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los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9659" y="797343"/>
            <a:ext cx="1455423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Tablas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1987862"/>
            <a:ext cx="7579357" cy="2965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Sintaxis:</a:t>
            </a:r>
            <a:endParaRPr sz="2000">
              <a:latin typeface="Arial"/>
              <a:cs typeface="Arial"/>
            </a:endParaRPr>
          </a:p>
          <a:p>
            <a:pPr marL="728980" marR="31111">
              <a:lnSpc>
                <a:spcPct val="94401"/>
              </a:lnSpc>
              <a:spcBef>
                <a:spcPts val="17"/>
              </a:spcBef>
            </a:pPr>
            <a:r>
              <a:rPr sz="1600" spc="0" dirty="0" smtClean="0">
                <a:latin typeface="Courier New"/>
                <a:cs typeface="Courier New"/>
              </a:rPr>
              <a:t>array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([clave =&gt;] valor, ...)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ts val="1930"/>
              </a:lnSpc>
              <a:spcBef>
                <a:spcPts val="511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clave</a:t>
            </a:r>
            <a:r>
              <a:rPr sz="2000" spc="-4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una</a:t>
            </a:r>
            <a:r>
              <a:rPr sz="2000" spc="-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cadena</a:t>
            </a:r>
            <a:r>
              <a:rPr sz="2000" spc="-6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1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entero</a:t>
            </a:r>
            <a:r>
              <a:rPr sz="2000" spc="-5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no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negativo.</a:t>
            </a:r>
            <a:r>
              <a:rPr sz="2000" spc="-8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 valor</a:t>
            </a:r>
            <a:r>
              <a:rPr sz="2000" spc="-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puede ser</a:t>
            </a:r>
            <a:r>
              <a:rPr sz="2000" spc="-2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cualquier</a:t>
            </a:r>
            <a:r>
              <a:rPr sz="2000" spc="-8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tipo</a:t>
            </a:r>
            <a:r>
              <a:rPr sz="2000" spc="-3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válido</a:t>
            </a:r>
            <a:r>
              <a:rPr sz="2000" spc="-5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1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PHP, incluyendo</a:t>
            </a:r>
            <a:r>
              <a:rPr sz="2000" spc="-9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otro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Ejemplos:</a:t>
            </a:r>
            <a:endParaRPr sz="2000">
              <a:latin typeface="Arial"/>
              <a:cs typeface="Arial"/>
            </a:endParaRPr>
          </a:p>
          <a:p>
            <a:pPr marL="728980" marR="31111">
              <a:lnSpc>
                <a:spcPct val="94401"/>
              </a:lnSpc>
              <a:spcBef>
                <a:spcPts val="125"/>
              </a:spcBef>
            </a:pPr>
            <a:r>
              <a:rPr sz="1600" spc="0" dirty="0" smtClean="0">
                <a:latin typeface="Courier New"/>
                <a:cs typeface="Courier New"/>
              </a:rPr>
              <a:t>$color = array (‘rojo’=&gt;101, ‘verde’=&gt;51, ‘azul’=&gt;255);</a:t>
            </a:r>
            <a:endParaRPr sz="1600">
              <a:latin typeface="Courier New"/>
              <a:cs typeface="Courier New"/>
            </a:endParaRPr>
          </a:p>
          <a:p>
            <a:pPr marL="728979" marR="3111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$medidas = array 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0" dirty="0" smtClean="0">
                <a:latin typeface="Courier New"/>
                <a:cs typeface="Courier New"/>
              </a:rPr>
              <a:t>10, 25, 15);</a:t>
            </a:r>
            <a:endParaRPr sz="1600">
              <a:latin typeface="Courier New"/>
              <a:cs typeface="Courier New"/>
            </a:endParaRPr>
          </a:p>
          <a:p>
            <a:pPr marL="12700" marR="31111">
              <a:lnSpc>
                <a:spcPct val="95825"/>
              </a:lnSpc>
              <a:spcBef>
                <a:spcPts val="85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Acceso:</a:t>
            </a:r>
            <a:endParaRPr sz="2000">
              <a:latin typeface="Arial"/>
              <a:cs typeface="Arial"/>
            </a:endParaRPr>
          </a:p>
          <a:p>
            <a:pPr marL="728980" marR="31111">
              <a:lnSpc>
                <a:spcPct val="94401"/>
              </a:lnSpc>
              <a:spcBef>
                <a:spcPts val="120"/>
              </a:spcBef>
            </a:pPr>
            <a:r>
              <a:rPr sz="1600" spc="0" dirty="0" smtClean="0">
                <a:latin typeface="Courier New"/>
                <a:cs typeface="Courier New"/>
              </a:rPr>
              <a:t>$color[‘rojo’] // No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olvidar las comillas</a:t>
            </a:r>
            <a:endParaRPr sz="1600">
              <a:latin typeface="Courier New"/>
              <a:cs typeface="Courier New"/>
            </a:endParaRPr>
          </a:p>
          <a:p>
            <a:pPr marL="728980" marR="31111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$medidas[0]</a:t>
            </a:r>
            <a:endParaRPr sz="1600">
              <a:latin typeface="Courier New"/>
              <a:cs typeface="Courier New"/>
            </a:endParaRPr>
          </a:p>
          <a:p>
            <a:pPr marL="12700" marR="31111">
              <a:lnSpc>
                <a:spcPct val="95825"/>
              </a:lnSpc>
              <a:spcBef>
                <a:spcPts val="85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 primer</a:t>
            </a:r>
            <a:r>
              <a:rPr sz="2000" spc="-5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elemento</a:t>
            </a:r>
            <a:r>
              <a:rPr sz="2000" spc="-8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</a:t>
            </a:r>
            <a:r>
              <a:rPr sz="2000" spc="-21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9659" y="797343"/>
            <a:ext cx="1455423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Tablas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659" y="1987862"/>
            <a:ext cx="6386331" cy="3051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estructura</a:t>
            </a:r>
            <a:r>
              <a:rPr sz="2000" spc="-8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control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foreach</a:t>
            </a:r>
            <a:r>
              <a:rPr sz="2000" b="1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permite</a:t>
            </a:r>
            <a:r>
              <a:rPr sz="2000" spc="-6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iterar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sobre</a:t>
            </a:r>
            <a:endParaRPr sz="2000">
              <a:latin typeface="Arial"/>
              <a:cs typeface="Arial"/>
            </a:endParaRPr>
          </a:p>
          <a:p>
            <a:pPr marL="12700" marR="30518">
              <a:lnSpc>
                <a:spcPct val="95825"/>
              </a:lnSpc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Sintaxis:</a:t>
            </a:r>
            <a:endParaRPr sz="2000">
              <a:latin typeface="Arial"/>
              <a:cs typeface="Arial"/>
            </a:endParaRPr>
          </a:p>
          <a:p>
            <a:pPr marL="728980" marR="30518">
              <a:lnSpc>
                <a:spcPts val="1714"/>
              </a:lnSpc>
              <a:spcBef>
                <a:spcPts val="210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foreach (expresión_array as $valor)</a:t>
            </a:r>
            <a:endParaRPr sz="1600">
              <a:latin typeface="Courier New"/>
              <a:cs typeface="Courier New"/>
            </a:endParaRPr>
          </a:p>
          <a:p>
            <a:pPr marL="1085597" marR="30518">
              <a:lnSpc>
                <a:spcPts val="1630"/>
              </a:lnSpc>
            </a:pPr>
            <a:r>
              <a:rPr sz="2400" spc="0" baseline="5517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  <a:p>
            <a:pPr marL="728979" marR="30518">
              <a:lnSpc>
                <a:spcPts val="1714"/>
              </a:lnSpc>
              <a:spcBef>
                <a:spcPts val="114"/>
              </a:spcBef>
            </a:pPr>
            <a:r>
              <a:rPr sz="2400" spc="0" baseline="1839" dirty="0" smtClean="0">
                <a:latin typeface="Courier New"/>
                <a:cs typeface="Courier New"/>
              </a:rPr>
              <a:t>foreach (expresión_array as $clave </a:t>
            </a:r>
            <a:r>
              <a:rPr sz="2400" spc="4" baseline="1839" dirty="0" smtClean="0">
                <a:latin typeface="Courier New"/>
                <a:cs typeface="Courier New"/>
              </a:rPr>
              <a:t>=</a:t>
            </a:r>
            <a:r>
              <a:rPr sz="2400" spc="0" baseline="1839" dirty="0" smtClean="0">
                <a:latin typeface="Courier New"/>
                <a:cs typeface="Courier New"/>
              </a:rPr>
              <a:t>&gt; $valor)</a:t>
            </a:r>
            <a:endParaRPr sz="1600">
              <a:latin typeface="Courier New"/>
              <a:cs typeface="Courier New"/>
            </a:endParaRPr>
          </a:p>
          <a:p>
            <a:pPr marL="1085597" marR="30518">
              <a:lnSpc>
                <a:spcPts val="1630"/>
              </a:lnSpc>
            </a:pPr>
            <a:r>
              <a:rPr sz="2400" spc="0" baseline="5517" dirty="0" smtClean="0">
                <a:latin typeface="Courier New"/>
                <a:cs typeface="Courier New"/>
              </a:rPr>
              <a:t>sentencia</a:t>
            </a:r>
            <a:endParaRPr sz="1600">
              <a:latin typeface="Courier New"/>
              <a:cs typeface="Courier New"/>
            </a:endParaRPr>
          </a:p>
          <a:p>
            <a:pPr marL="12700" marR="30518">
              <a:lnSpc>
                <a:spcPct val="95825"/>
              </a:lnSpc>
              <a:spcBef>
                <a:spcPts val="3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Ejemplos:</a:t>
            </a:r>
            <a:endParaRPr sz="2000">
              <a:latin typeface="Arial"/>
              <a:cs typeface="Arial"/>
            </a:endParaRPr>
          </a:p>
          <a:p>
            <a:pPr marL="728980" marR="30518">
              <a:lnSpc>
                <a:spcPct val="94401"/>
              </a:lnSpc>
              <a:spcBef>
                <a:spcPts val="125"/>
              </a:spcBef>
            </a:pPr>
            <a:r>
              <a:rPr sz="1600" spc="0" dirty="0" smtClean="0">
                <a:latin typeface="Courier New"/>
                <a:cs typeface="Courier New"/>
              </a:rPr>
              <a:t>foreach ($color as $valor)</a:t>
            </a:r>
            <a:endParaRPr sz="1600">
              <a:latin typeface="Courier New"/>
              <a:cs typeface="Courier New"/>
            </a:endParaRPr>
          </a:p>
          <a:p>
            <a:pPr marL="1085597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“Valor: $valor&lt;BR&gt;\n”;</a:t>
            </a:r>
            <a:endParaRPr sz="1600">
              <a:latin typeface="Courier New"/>
              <a:cs typeface="Courier New"/>
            </a:endParaRPr>
          </a:p>
          <a:p>
            <a:pPr marL="728979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foreach ($color as $clave =&gt; $valor)</a:t>
            </a:r>
            <a:endParaRPr sz="1600">
              <a:latin typeface="Courier New"/>
              <a:cs typeface="Courier New"/>
            </a:endParaRPr>
          </a:p>
          <a:p>
            <a:pPr marL="1085597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“Clave: $clave; Valor: $valor&lt;BR&gt;\n”;</a:t>
            </a:r>
            <a:endParaRPr sz="1600">
              <a:latin typeface="Courier New"/>
              <a:cs typeface="Courier New"/>
            </a:endParaRPr>
          </a:p>
          <a:p>
            <a:pPr marL="12700" marR="30518">
              <a:lnSpc>
                <a:spcPct val="95825"/>
              </a:lnSpc>
              <a:spcBef>
                <a:spcPts val="85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Salida: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4072" y="1987862"/>
            <a:ext cx="767896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939" y="5046824"/>
            <a:ext cx="781249" cy="1451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812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Valor: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112"/>
              </a:spcBef>
            </a:pPr>
            <a:r>
              <a:rPr sz="1600" spc="0" dirty="0" smtClean="0">
                <a:latin typeface="Courier New"/>
                <a:cs typeface="Courier New"/>
              </a:rPr>
              <a:t>Valor: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112"/>
              </a:spcBef>
            </a:pPr>
            <a:r>
              <a:rPr sz="1600" spc="0" dirty="0" smtClean="0">
                <a:latin typeface="Courier New"/>
                <a:cs typeface="Courier New"/>
              </a:rPr>
              <a:t>Valor: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112"/>
              </a:spcBef>
            </a:pPr>
            <a:r>
              <a:rPr sz="1600" spc="0" dirty="0" smtClean="0">
                <a:latin typeface="Courier New"/>
                <a:cs typeface="Courier New"/>
              </a:rPr>
              <a:t>Clave: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112"/>
              </a:spcBef>
            </a:pPr>
            <a:r>
              <a:rPr sz="1600" spc="0" dirty="0" smtClean="0">
                <a:latin typeface="Courier New"/>
                <a:cs typeface="Courier New"/>
              </a:rPr>
              <a:t>Clave: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112"/>
              </a:spcBef>
            </a:pPr>
            <a:r>
              <a:rPr sz="1600" spc="0" dirty="0" smtClean="0">
                <a:latin typeface="Courier New"/>
                <a:cs typeface="Courier New"/>
              </a:rPr>
              <a:t>Clave: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11246" y="5046824"/>
            <a:ext cx="2004382" cy="1451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22" marR="1593531" algn="just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101</a:t>
            </a:r>
            <a:endParaRPr sz="1600">
              <a:latin typeface="Courier New"/>
              <a:cs typeface="Courier New"/>
            </a:endParaRPr>
          </a:p>
          <a:p>
            <a:pPr marL="12700" marR="1716698" algn="just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51</a:t>
            </a:r>
            <a:endParaRPr sz="1600">
              <a:latin typeface="Courier New"/>
              <a:cs typeface="Courier New"/>
            </a:endParaRPr>
          </a:p>
          <a:p>
            <a:pPr marL="13322" marR="1593531" algn="just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255</a:t>
            </a:r>
            <a:endParaRPr sz="1600">
              <a:latin typeface="Courier New"/>
              <a:cs typeface="Courier New"/>
            </a:endParaRPr>
          </a:p>
          <a:p>
            <a:pPr marL="12944" indent="378" algn="just">
              <a:lnSpc>
                <a:spcPts val="1812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rojo; Valor: 101 </a:t>
            </a:r>
            <a:endParaRPr sz="1600">
              <a:latin typeface="Courier New"/>
              <a:cs typeface="Courier New"/>
            </a:endParaRPr>
          </a:p>
          <a:p>
            <a:pPr marL="12944" algn="just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verde; Valor: 51 </a:t>
            </a:r>
            <a:endParaRPr sz="1600">
              <a:latin typeface="Courier New"/>
              <a:cs typeface="Courier New"/>
            </a:endParaRPr>
          </a:p>
          <a:p>
            <a:pPr marL="12944" algn="just">
              <a:lnSpc>
                <a:spcPts val="1812"/>
              </a:lnSpc>
              <a:spcBef>
                <a:spcPts val="114"/>
              </a:spcBef>
            </a:pPr>
            <a:r>
              <a:rPr sz="1600" spc="0" dirty="0" smtClean="0">
                <a:latin typeface="Courier New"/>
                <a:cs typeface="Courier New"/>
              </a:rPr>
              <a:t>azul; Valor: 255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9659" y="797343"/>
            <a:ext cx="50991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Bibliotecas de 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9659" y="2011484"/>
            <a:ext cx="5346860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9" dirty="0" smtClean="0">
                <a:latin typeface="Arial"/>
                <a:cs typeface="Arial"/>
              </a:rPr>
              <a:t>x</a:t>
            </a:r>
            <a:r>
              <a:rPr sz="2000" spc="0" dirty="0" smtClean="0">
                <a:latin typeface="Arial"/>
                <a:cs typeface="Arial"/>
              </a:rPr>
              <a:t>isten</a:t>
            </a:r>
            <a:r>
              <a:rPr sz="2000" spc="-6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muchas</a:t>
            </a:r>
            <a:r>
              <a:rPr sz="2000" spc="-7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bibliotecas</a:t>
            </a:r>
            <a:r>
              <a:rPr sz="2000" spc="-9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iones</a:t>
            </a:r>
            <a:r>
              <a:rPr sz="2000" spc="-8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22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Algunos</a:t>
            </a:r>
            <a:r>
              <a:rPr sz="2000" spc="-6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3577" y="2011484"/>
            <a:ext cx="585011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PHP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929" y="2674260"/>
            <a:ext cx="186791" cy="2073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5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5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5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5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5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2497" y="2674260"/>
            <a:ext cx="4085615" cy="2073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Funciones de manipulación de cadenas</a:t>
            </a:r>
            <a:endParaRPr sz="1800">
              <a:latin typeface="Arial"/>
              <a:cs typeface="Arial"/>
            </a:endParaRPr>
          </a:p>
          <a:p>
            <a:pPr marL="12700" marR="1051594" indent="4">
              <a:lnSpc>
                <a:spcPts val="2390"/>
              </a:lnSpc>
              <a:spcBef>
                <a:spcPts val="117"/>
              </a:spcBef>
            </a:pPr>
            <a:r>
              <a:rPr sz="1800" spc="0" dirty="0" smtClean="0">
                <a:latin typeface="Arial"/>
                <a:cs typeface="Arial"/>
              </a:rPr>
              <a:t>Funciones de fecha y hora Funciones de arrays Funciones de ficheros Funciones matemáticas Funciones de bases de datos Funciones de 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4803452"/>
            <a:ext cx="5291897" cy="554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Algunas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bibliotecas</a:t>
            </a:r>
            <a:r>
              <a:rPr sz="2000" spc="-9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requieren</a:t>
            </a:r>
            <a:r>
              <a:rPr sz="2000" spc="-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instalación</a:t>
            </a:r>
            <a:endParaRPr sz="2000">
              <a:latin typeface="Arial"/>
              <a:cs typeface="Arial"/>
            </a:endParaRPr>
          </a:p>
          <a:p>
            <a:pPr marL="370065" marR="38061">
              <a:lnSpc>
                <a:spcPts val="2165"/>
              </a:lnSpc>
              <a:spcBef>
                <a:spcPts val="1"/>
              </a:spcBef>
            </a:pPr>
            <a:r>
              <a:rPr sz="2000" spc="0" dirty="0" smtClean="0">
                <a:latin typeface="Arial"/>
                <a:cs typeface="Arial"/>
              </a:rPr>
              <a:t>adicionales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994" y="4803452"/>
            <a:ext cx="194108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componentes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5413052"/>
            <a:ext cx="6939549" cy="554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Todas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las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funciones</a:t>
            </a:r>
            <a:r>
              <a:rPr sz="2000" spc="-7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biblioteca</a:t>
            </a:r>
            <a:r>
              <a:rPr sz="2000" spc="-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están</a:t>
            </a:r>
            <a:r>
              <a:rPr sz="2000" spc="-4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comentadas</a:t>
            </a:r>
            <a:r>
              <a:rPr sz="2000" spc="-10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  <a:p>
            <a:pPr marL="370065" marR="38061">
              <a:lnSpc>
                <a:spcPts val="2165"/>
              </a:lnSpc>
              <a:spcBef>
                <a:spcPts val="1"/>
              </a:spcBef>
            </a:pPr>
            <a:r>
              <a:rPr sz="2000" spc="0" dirty="0" smtClean="0">
                <a:latin typeface="Arial"/>
                <a:cs typeface="Arial"/>
              </a:rPr>
              <a:t>documentación</a:t>
            </a:r>
            <a:r>
              <a:rPr sz="2000" spc="-1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PHP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9659" y="797343"/>
            <a:ext cx="50991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Bibliotecas de 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9659" y="1987862"/>
            <a:ext cx="489621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iones</a:t>
            </a:r>
            <a:r>
              <a:rPr sz="2000" spc="-9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manipula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ión</a:t>
            </a:r>
            <a:r>
              <a:rPr sz="2000" spc="-11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cadenas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5929" y="228792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2502" y="2287928"/>
            <a:ext cx="10118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explode()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507" y="2557509"/>
            <a:ext cx="715881" cy="992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633" marR="248121" algn="ctr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336177" marR="243665" algn="ctr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00"/>
              </a:spcBef>
            </a:pPr>
            <a:r>
              <a:rPr sz="1800" spc="0" dirty="0" smtClean="0">
                <a:latin typeface="Arial"/>
                <a:cs typeface="Arial"/>
              </a:rPr>
              <a:t>rtrim(),</a:t>
            </a:r>
            <a:endParaRPr sz="1800">
              <a:latin typeface="Arial"/>
              <a:cs typeface="Arial"/>
            </a:endParaRPr>
          </a:p>
          <a:p>
            <a:pPr marL="340638" marR="248116" algn="ctr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9511" y="2557509"/>
            <a:ext cx="5116212" cy="1432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767" marR="39430">
              <a:lnSpc>
                <a:spcPts val="1739"/>
              </a:lnSpc>
              <a:spcBef>
                <a:spcPts val="87"/>
              </a:spcBef>
            </a:pPr>
            <a:r>
              <a:rPr sz="1600" spc="-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ivide una cadena en subcadenas</a:t>
            </a:r>
            <a:endParaRPr sz="1600">
              <a:latin typeface="Arial"/>
              <a:cs typeface="Arial"/>
            </a:endParaRPr>
          </a:p>
          <a:p>
            <a:pPr marL="88767">
              <a:lnSpc>
                <a:spcPct val="95825"/>
              </a:lnSpc>
            </a:pP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rray </a:t>
            </a:r>
            <a:r>
              <a:rPr sz="1600" b="1" spc="0" dirty="0" smtClean="0">
                <a:latin typeface="Arial"/>
                <a:cs typeface="Arial"/>
              </a:rPr>
              <a:t>explode </a:t>
            </a:r>
            <a:r>
              <a:rPr sz="1600" spc="0" dirty="0" smtClean="0">
                <a:latin typeface="Arial"/>
                <a:cs typeface="Arial"/>
              </a:rPr>
              <a:t>(string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eparato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, string string [, int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limit])</a:t>
            </a:r>
            <a:endParaRPr sz="16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100"/>
              </a:spcBef>
            </a:pPr>
            <a:r>
              <a:rPr sz="1800" spc="0" dirty="0" smtClean="0">
                <a:latin typeface="Arial"/>
                <a:cs typeface="Arial"/>
              </a:rPr>
              <a:t>ltrim(), trim()</a:t>
            </a:r>
            <a:endParaRPr sz="1800">
              <a:latin typeface="Arial"/>
              <a:cs typeface="Arial"/>
            </a:endParaRPr>
          </a:p>
          <a:p>
            <a:pPr marL="88793" marR="192263" indent="-20">
              <a:lnSpc>
                <a:spcPts val="1540"/>
              </a:lnSpc>
              <a:spcBef>
                <a:spcPts val="422"/>
              </a:spcBef>
            </a:pP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liminan caracteres a la derecha, a la izquierda o por ambos lados de una cadena</a:t>
            </a:r>
            <a:endParaRPr sz="1600">
              <a:latin typeface="Arial"/>
              <a:cs typeface="Arial"/>
            </a:endParaRPr>
          </a:p>
          <a:p>
            <a:pPr marL="88773" marR="39430">
              <a:lnSpc>
                <a:spcPct val="95825"/>
              </a:lnSpc>
              <a:spcBef>
                <a:spcPts val="37"/>
              </a:spcBef>
            </a:pP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tri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 </a:t>
            </a:r>
            <a:r>
              <a:rPr sz="1600" b="1" spc="4" dirty="0" smtClean="0">
                <a:latin typeface="Arial"/>
                <a:cs typeface="Arial"/>
              </a:rPr>
              <a:t>rtri</a:t>
            </a:r>
            <a:r>
              <a:rPr sz="1600" b="1" spc="0" dirty="0" smtClean="0">
                <a:latin typeface="Arial"/>
                <a:cs typeface="Arial"/>
              </a:rPr>
              <a:t>m </a:t>
            </a:r>
            <a:r>
              <a:rPr sz="1600" spc="0" dirty="0" smtClean="0">
                <a:latin typeface="Arial"/>
                <a:cs typeface="Arial"/>
              </a:rPr>
              <a:t>(</a:t>
            </a:r>
            <a:r>
              <a:rPr sz="1600" spc="9" dirty="0" smtClean="0">
                <a:latin typeface="Arial"/>
                <a:cs typeface="Arial"/>
              </a:rPr>
              <a:t> s</a:t>
            </a:r>
            <a:r>
              <a:rPr sz="1600" spc="0" dirty="0" smtClean="0">
                <a:latin typeface="Arial"/>
                <a:cs typeface="Arial"/>
              </a:rPr>
              <a:t>tring str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[,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string charlist])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934" y="305145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511" y="3760695"/>
            <a:ext cx="702421" cy="7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633" marR="234660" algn="ctr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7"/>
              </a:spcBef>
            </a:pPr>
            <a:r>
              <a:rPr sz="1800" spc="0" dirty="0" smtClean="0">
                <a:latin typeface="Arial"/>
                <a:cs typeface="Arial"/>
              </a:rPr>
              <a:t>strstr()</a:t>
            </a:r>
            <a:endParaRPr sz="1800">
              <a:latin typeface="Arial"/>
              <a:cs typeface="Arial"/>
            </a:endParaRPr>
          </a:p>
          <a:p>
            <a:pPr marL="340638" marR="234656" algn="ctr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939" y="401004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5588" y="4279629"/>
            <a:ext cx="4311401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Busca la primera ocurrencia de una subcadena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5939" y="452896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511" y="4528966"/>
            <a:ext cx="25748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strtolower() / strtoupper()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409" y="4798547"/>
            <a:ext cx="12712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588" y="4798547"/>
            <a:ext cx="4325451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Convierte una cadena a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minúscula / mayúscula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939" y="5048649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511" y="5048649"/>
            <a:ext cx="24077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strcmp() / strcasecmp()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2511" y="5317471"/>
            <a:ext cx="754215" cy="748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638" marR="286450" algn="ctr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3"/>
              </a:spcBef>
            </a:pPr>
            <a:r>
              <a:rPr sz="1800" spc="0" dirty="0" smtClean="0">
                <a:latin typeface="Arial"/>
                <a:cs typeface="Arial"/>
              </a:rPr>
              <a:t>strlen()</a:t>
            </a:r>
            <a:endParaRPr sz="1800">
              <a:latin typeface="Arial"/>
              <a:cs typeface="Arial"/>
            </a:endParaRPr>
          </a:p>
          <a:p>
            <a:pPr marL="340638" marR="286450" algn="ctr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5588" y="5317471"/>
            <a:ext cx="5110784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Compara dos cadenas con/sin distinción de mayúsculas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939" y="5567573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5588" y="5837154"/>
            <a:ext cx="311193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Calcula la longitud de una cadena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9659" y="797343"/>
            <a:ext cx="50991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Bibliotecas de 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9659" y="2011484"/>
            <a:ext cx="341100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iones</a:t>
            </a:r>
            <a:r>
              <a:rPr sz="2000" spc="-9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fecha</a:t>
            </a:r>
            <a:r>
              <a:rPr sz="2000" spc="-4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hora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5929" y="2339737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502" y="2339737"/>
            <a:ext cx="656944" cy="79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date()</a:t>
            </a:r>
            <a:endParaRPr sz="1800">
              <a:latin typeface="Arial"/>
              <a:cs typeface="Arial"/>
            </a:endParaRPr>
          </a:p>
          <a:p>
            <a:pPr marL="368597" marR="34289">
              <a:lnSpc>
                <a:spcPct val="95825"/>
              </a:lnSpc>
              <a:spcBef>
                <a:spcPts val="198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368597" marR="34289">
              <a:lnSpc>
                <a:spcPct val="95825"/>
              </a:lnSpc>
              <a:spcBef>
                <a:spcPts val="284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578" y="2636753"/>
            <a:ext cx="4024509" cy="498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Formatea una fecha s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gún un fo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mato dado</a:t>
            </a:r>
            <a:endParaRPr sz="1600">
              <a:latin typeface="Arial"/>
              <a:cs typeface="Arial"/>
            </a:endParaRPr>
          </a:p>
          <a:p>
            <a:pPr marL="12700" marR="30518">
              <a:lnSpc>
                <a:spcPct val="95825"/>
              </a:lnSpc>
              <a:spcBef>
                <a:spcPts val="197"/>
              </a:spcBef>
            </a:pPr>
            <a:r>
              <a:rPr sz="1600" spc="-4" dirty="0" smtClean="0">
                <a:latin typeface="Arial"/>
                <a:cs typeface="Arial"/>
              </a:rPr>
              <a:t>Ejemplo: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599" y="3156657"/>
            <a:ext cx="690121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98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$fecha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838" y="3156657"/>
            <a:ext cx="2285558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98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=</a:t>
            </a:r>
            <a:r>
              <a:rPr sz="2100" spc="-8" baseline="4203" dirty="0" smtClean="0">
                <a:latin typeface="Courier New"/>
                <a:cs typeface="Courier New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date</a:t>
            </a:r>
            <a:r>
              <a:rPr sz="2100" spc="-33" baseline="4203" dirty="0" smtClean="0">
                <a:latin typeface="Courier New"/>
                <a:cs typeface="Courier New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("j/n/Y</a:t>
            </a:r>
            <a:r>
              <a:rPr sz="2100" spc="-58" baseline="4203" dirty="0" smtClean="0">
                <a:latin typeface="Courier New"/>
                <a:cs typeface="Courier New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H:i");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492" y="3392117"/>
            <a:ext cx="3317441" cy="1018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807" marR="652266">
              <a:lnSpc>
                <a:spcPts val="1585"/>
              </a:lnSpc>
              <a:spcBef>
                <a:spcPts val="20"/>
              </a:spcBef>
            </a:pPr>
            <a:r>
              <a:rPr sz="1400" spc="0" dirty="0" smtClean="0">
                <a:latin typeface="Courier New"/>
                <a:cs typeface="Courier New"/>
              </a:rPr>
              <a:t>print</a:t>
            </a:r>
            <a:r>
              <a:rPr sz="1400" spc="-41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("$fecha"); </a:t>
            </a:r>
            <a:endParaRPr sz="1400">
              <a:latin typeface="Courier New"/>
              <a:cs typeface="Courier New"/>
            </a:endParaRPr>
          </a:p>
          <a:p>
            <a:pPr marL="825807" marR="652266">
              <a:lnSpc>
                <a:spcPts val="1585"/>
              </a:lnSpc>
              <a:spcBef>
                <a:spcPts val="261"/>
              </a:spcBef>
            </a:pPr>
            <a:r>
              <a:rPr sz="1400" spc="0" dirty="0" smtClean="0">
                <a:latin typeface="Courier New"/>
                <a:cs typeface="Courier New"/>
              </a:rPr>
              <a:t>Resultado:</a:t>
            </a:r>
            <a:endParaRPr sz="1400">
              <a:latin typeface="Courier New"/>
              <a:cs typeface="Courier New"/>
            </a:endParaRPr>
          </a:p>
          <a:p>
            <a:pPr marL="1683052">
              <a:lnSpc>
                <a:spcPct val="94401"/>
              </a:lnSpc>
              <a:spcBef>
                <a:spcPts val="501"/>
              </a:spcBef>
            </a:pPr>
            <a:r>
              <a:rPr sz="1400" spc="0" dirty="0" smtClean="0">
                <a:latin typeface="Courier New"/>
                <a:cs typeface="Courier New"/>
              </a:rPr>
              <a:t>26/9/2005</a:t>
            </a:r>
            <a:r>
              <a:rPr sz="1400" spc="-75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17:36</a:t>
            </a:r>
            <a:endParaRPr sz="1400">
              <a:latin typeface="Courier New"/>
              <a:cs typeface="Courier New"/>
            </a:endParaRPr>
          </a:p>
          <a:p>
            <a:pPr marL="12700" marR="26631">
              <a:lnSpc>
                <a:spcPct val="95825"/>
              </a:lnSpc>
              <a:spcBef>
                <a:spcPts val="350"/>
              </a:spcBef>
            </a:pPr>
            <a:r>
              <a:rPr sz="1800" spc="0" dirty="0" smtClean="0">
                <a:latin typeface="Arial"/>
                <a:cs typeface="Arial"/>
              </a:rPr>
              <a:t>strtotime()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924" y="4157109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371" y="4454124"/>
            <a:ext cx="127149" cy="49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2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 marR="22">
              <a:lnSpc>
                <a:spcPct val="95825"/>
              </a:lnSpc>
              <a:spcBef>
                <a:spcPts val="202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5551" y="4454124"/>
            <a:ext cx="4509582" cy="1428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2" marR="17512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Convierte una fecha en un </a:t>
            </a:r>
            <a:r>
              <a:rPr sz="1600" i="1" spc="0" dirty="0" smtClean="0">
                <a:latin typeface="Arial"/>
                <a:cs typeface="Arial"/>
              </a:rPr>
              <a:t>timestamp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UNIX</a:t>
            </a:r>
            <a:endParaRPr sz="1600">
              <a:latin typeface="Arial"/>
              <a:cs typeface="Arial"/>
            </a:endParaRPr>
          </a:p>
          <a:p>
            <a:pPr marL="12700" marR="17512">
              <a:lnSpc>
                <a:spcPct val="95825"/>
              </a:lnSpc>
              <a:spcBef>
                <a:spcPts val="202"/>
              </a:spcBef>
            </a:pPr>
            <a:r>
              <a:rPr sz="1600" spc="-4" dirty="0" smtClean="0">
                <a:latin typeface="Arial"/>
                <a:cs typeface="Arial"/>
              </a:rPr>
              <a:t>Ejemplo:</a:t>
            </a:r>
            <a:endParaRPr sz="1600">
              <a:latin typeface="Arial"/>
              <a:cs typeface="Arial"/>
            </a:endParaRPr>
          </a:p>
          <a:p>
            <a:pPr marL="12740" indent="0">
              <a:lnSpc>
                <a:spcPts val="1585"/>
              </a:lnSpc>
              <a:spcBef>
                <a:spcPts val="250"/>
              </a:spcBef>
            </a:pPr>
            <a:r>
              <a:rPr sz="1400" spc="0" dirty="0" smtClean="0">
                <a:latin typeface="Courier New"/>
                <a:cs typeface="Courier New"/>
              </a:rPr>
              <a:t>$fecha</a:t>
            </a:r>
            <a:r>
              <a:rPr sz="1400" spc="-60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=</a:t>
            </a:r>
            <a:r>
              <a:rPr sz="1400" spc="-8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date</a:t>
            </a:r>
            <a:r>
              <a:rPr sz="1400" spc="-33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("j/n/Y",</a:t>
            </a:r>
            <a:r>
              <a:rPr sz="1400" spc="-75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strtotime(“5</a:t>
            </a:r>
            <a:r>
              <a:rPr sz="1400" spc="-100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april </a:t>
            </a:r>
            <a:endParaRPr sz="1400">
              <a:latin typeface="Courier New"/>
              <a:cs typeface="Courier New"/>
            </a:endParaRPr>
          </a:p>
          <a:p>
            <a:pPr marL="12740">
              <a:lnSpc>
                <a:spcPts val="1585"/>
              </a:lnSpc>
              <a:spcBef>
                <a:spcPts val="261"/>
              </a:spcBef>
            </a:pPr>
            <a:r>
              <a:rPr sz="1400" spc="0" dirty="0" smtClean="0">
                <a:latin typeface="Courier New"/>
                <a:cs typeface="Courier New"/>
              </a:rPr>
              <a:t>print</a:t>
            </a:r>
            <a:r>
              <a:rPr sz="1400" spc="-41" dirty="0" smtClean="0">
                <a:latin typeface="Courier New"/>
                <a:cs typeface="Courier New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("$fecha");</a:t>
            </a:r>
            <a:endParaRPr sz="1400">
              <a:latin typeface="Courier New"/>
              <a:cs typeface="Courier New"/>
            </a:endParaRPr>
          </a:p>
          <a:p>
            <a:pPr marL="12740" marR="17512">
              <a:lnSpc>
                <a:spcPct val="94401"/>
              </a:lnSpc>
              <a:spcBef>
                <a:spcPts val="266"/>
              </a:spcBef>
            </a:pPr>
            <a:r>
              <a:rPr sz="1400" spc="0" dirty="0" smtClean="0">
                <a:latin typeface="Courier New"/>
                <a:cs typeface="Courier New"/>
              </a:rPr>
              <a:t>Resultado:</a:t>
            </a:r>
            <a:endParaRPr sz="1400">
              <a:latin typeface="Courier New"/>
              <a:cs typeface="Courier New"/>
            </a:endParaRPr>
          </a:p>
          <a:p>
            <a:pPr marL="869985" marR="17512">
              <a:lnSpc>
                <a:spcPts val="1575"/>
              </a:lnSpc>
              <a:spcBef>
                <a:spcPts val="338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5/4/2001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98889" y="4974791"/>
            <a:ext cx="902534" cy="20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98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2001"));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9659" y="1987862"/>
            <a:ext cx="3479093" cy="27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Para</a:t>
            </a:r>
            <a:r>
              <a:rPr sz="2000" spc="-4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imprimi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:</a:t>
            </a:r>
            <a:r>
              <a:rPr sz="2000" spc="-70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echo</a:t>
            </a:r>
            <a:r>
              <a:rPr sz="2000" b="1" spc="-4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b="1" spc="-4" dirty="0" smtClean="0">
                <a:latin typeface="Arial"/>
                <a:cs typeface="Arial"/>
              </a:rPr>
              <a:t>print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942" y="2532527"/>
            <a:ext cx="356460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echo: muestra una o más cadenas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echo cadena1 [, cadena2…];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942" y="3287365"/>
            <a:ext cx="2744812" cy="476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echo “Hola mundo”;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  <a:spcBef>
                <a:spcPts val="22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echo “Hola “, “mundo”;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942" y="3984900"/>
            <a:ext cx="2715073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print: muestra una cadena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print cadena;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942" y="4740497"/>
            <a:ext cx="237965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print</a:t>
            </a:r>
            <a:r>
              <a:rPr sz="2400" spc="9" baseline="3678" dirty="0" smtClean="0">
                <a:latin typeface="Courier New"/>
                <a:cs typeface="Courier New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“Hola mundo”;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942" y="4984337"/>
            <a:ext cx="667083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12129" y="4984337"/>
            <a:ext cx="225659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“Hola “ . “mundo”;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9659" y="797343"/>
            <a:ext cx="50991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Bibliotecas de 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9659" y="1987862"/>
            <a:ext cx="2721816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Fun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iones</a:t>
            </a:r>
            <a:r>
              <a:rPr sz="2000" spc="-9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5929" y="228792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497" y="2287928"/>
            <a:ext cx="22068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array_count_values()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8399" y="2557509"/>
            <a:ext cx="12712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5578" y="2557509"/>
            <a:ext cx="5262700" cy="42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 indent="-20">
              <a:lnSpc>
                <a:spcPts val="1540"/>
              </a:lnSpc>
              <a:spcBef>
                <a:spcPts val="242"/>
              </a:spcBef>
            </a:pPr>
            <a:r>
              <a:rPr sz="1600" spc="0" dirty="0" smtClean="0">
                <a:latin typeface="Arial"/>
                <a:cs typeface="Arial"/>
              </a:rPr>
              <a:t>Calcula la frecuencia de cada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uno de los elementos de un array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929" y="300192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502" y="3001920"/>
            <a:ext cx="15462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array_search()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497" y="3271501"/>
            <a:ext cx="754222" cy="747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642" marR="286452" algn="ctr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7"/>
              </a:spcBef>
            </a:pPr>
            <a:r>
              <a:rPr sz="1800" spc="0" dirty="0" smtClean="0">
                <a:latin typeface="Arial"/>
                <a:cs typeface="Arial"/>
              </a:rPr>
              <a:t>count()</a:t>
            </a:r>
            <a:endParaRPr sz="1800">
              <a:latin typeface="Arial"/>
              <a:cs typeface="Arial"/>
            </a:endParaRPr>
          </a:p>
          <a:p>
            <a:pPr marL="340642" marR="286452" algn="ctr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578" y="3271501"/>
            <a:ext cx="2879645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Busca un elemento en un 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5929" y="3520839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5578" y="3790425"/>
            <a:ext cx="3105402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Cuenta los elementos de un 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929" y="404052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2502" y="4040526"/>
            <a:ext cx="13296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sort(), rsort()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502" y="4310107"/>
            <a:ext cx="753920" cy="747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638" marR="286155" algn="ctr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7"/>
              </a:spcBef>
            </a:pPr>
            <a:r>
              <a:rPr sz="1800" spc="0" dirty="0" smtClean="0">
                <a:latin typeface="Arial"/>
                <a:cs typeface="Arial"/>
              </a:rPr>
              <a:t>ksort(),</a:t>
            </a:r>
            <a:endParaRPr sz="1800">
              <a:latin typeface="Arial"/>
              <a:cs typeface="Arial"/>
            </a:endParaRPr>
          </a:p>
          <a:p>
            <a:pPr marL="340638" marR="286155" algn="ctr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7936" y="4310107"/>
            <a:ext cx="3999570" cy="747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42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latin typeface="Arial"/>
                <a:cs typeface="Arial"/>
              </a:rPr>
              <a:t>Ordena y reindexa un 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ray </a:t>
            </a:r>
            <a:r>
              <a:rPr sz="1600" spc="4" dirty="0" smtClean="0">
                <a:latin typeface="Arial"/>
                <a:cs typeface="Arial"/>
              </a:rPr>
              <a:t>(</a:t>
            </a:r>
            <a:r>
              <a:rPr sz="1600" spc="0" dirty="0" smtClean="0">
                <a:latin typeface="Arial"/>
                <a:cs typeface="Arial"/>
              </a:rPr>
              <a:t>r=decreciente)</a:t>
            </a:r>
            <a:endParaRPr sz="1600">
              <a:latin typeface="Arial"/>
              <a:cs typeface="Arial"/>
            </a:endParaRPr>
          </a:p>
          <a:p>
            <a:pPr marL="12700" marR="30518">
              <a:lnSpc>
                <a:spcPct val="95825"/>
              </a:lnSpc>
              <a:spcBef>
                <a:spcPts val="7"/>
              </a:spcBef>
            </a:pPr>
            <a:r>
              <a:rPr sz="1800" spc="0" dirty="0" smtClean="0">
                <a:latin typeface="Arial"/>
                <a:cs typeface="Arial"/>
              </a:rPr>
              <a:t>krsort()</a:t>
            </a:r>
            <a:endParaRPr sz="1800">
              <a:latin typeface="Arial"/>
              <a:cs typeface="Arial"/>
            </a:endParaRPr>
          </a:p>
          <a:p>
            <a:pPr marL="50342" marR="11773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Ordena por claves un 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ray </a:t>
            </a:r>
            <a:r>
              <a:rPr sz="1600" spc="4" dirty="0" smtClean="0">
                <a:latin typeface="Arial"/>
                <a:cs typeface="Arial"/>
              </a:rPr>
              <a:t>(</a:t>
            </a:r>
            <a:r>
              <a:rPr sz="1600" spc="0" dirty="0" smtClean="0">
                <a:latin typeface="Arial"/>
                <a:cs typeface="Arial"/>
              </a:rPr>
              <a:t>r=decreciente)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29" y="455944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8309" y="5067808"/>
            <a:ext cx="751331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8309" y="5288788"/>
            <a:ext cx="1309865" cy="839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9659" y="797343"/>
            <a:ext cx="50991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Bibliotecas de funciones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2011608"/>
            <a:ext cx="641238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Ejercicio 3:</a:t>
            </a:r>
            <a:r>
              <a:rPr sz="2000" b="1" spc="-27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programa</a:t>
            </a:r>
            <a:r>
              <a:rPr sz="2000" b="1" spc="-92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que muestra</a:t>
            </a:r>
            <a:r>
              <a:rPr sz="2000" b="1" spc="-77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la fecha</a:t>
            </a:r>
            <a:r>
              <a:rPr sz="2000" b="1" spc="-52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actual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929" y="2339737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2502" y="2339737"/>
            <a:ext cx="6132917" cy="501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44" indent="-44">
              <a:lnSpc>
                <a:spcPts val="1950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Ilustra cómo usar comentarios, tablas y funciones (propias y de biblioteca). También cómo usar el manual de PHP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9659" y="1987862"/>
            <a:ext cx="1872121" cy="1249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Ejemplo:</a:t>
            </a:r>
            <a:endParaRPr sz="2000">
              <a:latin typeface="Arial"/>
              <a:cs typeface="Arial"/>
            </a:endParaRPr>
          </a:p>
          <a:p>
            <a:pPr marL="728969" marR="30518">
              <a:lnSpc>
                <a:spcPct val="94401"/>
              </a:lnSpc>
              <a:spcBef>
                <a:spcPts val="17"/>
              </a:spcBef>
            </a:pPr>
            <a:r>
              <a:rPr sz="1600" spc="0" dirty="0" smtClean="0">
                <a:latin typeface="Courier New"/>
                <a:cs typeface="Courier New"/>
              </a:rPr>
              <a:t>&lt;HTML&gt;</a:t>
            </a:r>
            <a:endParaRPr sz="1600">
              <a:latin typeface="Courier New"/>
              <a:cs typeface="Courier New"/>
            </a:endParaRPr>
          </a:p>
          <a:p>
            <a:pPr marL="728969" marR="30518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728969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&lt;TITLE&gt;Mi</a:t>
            </a:r>
            <a:endParaRPr sz="1600">
              <a:latin typeface="Courier New"/>
              <a:cs typeface="Courier New"/>
            </a:endParaRPr>
          </a:p>
          <a:p>
            <a:pPr marL="728969" marR="3051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8140" y="2763847"/>
            <a:ext cx="1890522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primer prog</a:t>
            </a:r>
            <a:r>
              <a:rPr sz="2400" spc="9" baseline="3678" dirty="0" smtClean="0">
                <a:latin typeface="Courier New"/>
                <a:cs typeface="Courier New"/>
              </a:rPr>
              <a:t>r</a:t>
            </a:r>
            <a:r>
              <a:rPr sz="2400" spc="0" baseline="3678" dirty="0" smtClean="0">
                <a:latin typeface="Courier New"/>
                <a:cs typeface="Courier New"/>
              </a:rPr>
              <a:t>ama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5023" y="2763847"/>
            <a:ext cx="1768337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en PHP&lt;/TITLE&gt;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929" y="3496870"/>
            <a:ext cx="789207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929" y="3986073"/>
            <a:ext cx="1034228" cy="718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 marL="379224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endParaRPr sz="1600">
              <a:latin typeface="Courier New"/>
              <a:cs typeface="Courier New"/>
            </a:endParaRPr>
          </a:p>
          <a:p>
            <a:pPr marL="12700" marR="30518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6454" y="4230662"/>
            <a:ext cx="2746887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104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(“&lt;P&gt;Hola mundo&lt;/P&gt;”);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929" y="4963686"/>
            <a:ext cx="912276" cy="473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  <a:spcBef>
                <a:spcPts val="15"/>
              </a:spcBef>
            </a:pPr>
            <a:r>
              <a:rPr sz="1600" spc="0" dirty="0" smtClean="0"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  <a:spcBef>
                <a:spcPts val="19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0111" y="3012695"/>
            <a:ext cx="4103369" cy="828292"/>
          </a:xfrm>
          <a:custGeom>
            <a:avLst/>
            <a:gdLst/>
            <a:ahLst/>
            <a:cxnLst/>
            <a:rect l="l" t="t" r="r" b="b"/>
            <a:pathLst>
              <a:path w="4103369" h="828292">
                <a:moveTo>
                  <a:pt x="0" y="828292"/>
                </a:moveTo>
                <a:lnTo>
                  <a:pt x="4103369" y="828292"/>
                </a:lnTo>
                <a:lnTo>
                  <a:pt x="4103369" y="0"/>
                </a:lnTo>
                <a:lnTo>
                  <a:pt x="0" y="0"/>
                </a:lnTo>
                <a:lnTo>
                  <a:pt x="0" y="82829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0111" y="3012692"/>
            <a:ext cx="4104131" cy="829057"/>
          </a:xfrm>
          <a:custGeom>
            <a:avLst/>
            <a:gdLst/>
            <a:ahLst/>
            <a:cxnLst/>
            <a:rect l="l" t="t" r="r" b="b"/>
            <a:pathLst>
              <a:path w="4104131" h="829057">
                <a:moveTo>
                  <a:pt x="0" y="829057"/>
                </a:moveTo>
                <a:lnTo>
                  <a:pt x="4104131" y="829057"/>
                </a:lnTo>
                <a:lnTo>
                  <a:pt x="4104131" y="0"/>
                </a:lnTo>
                <a:lnTo>
                  <a:pt x="0" y="0"/>
                </a:lnTo>
                <a:lnTo>
                  <a:pt x="0" y="8290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0111" y="4173221"/>
            <a:ext cx="4103369" cy="828292"/>
          </a:xfrm>
          <a:custGeom>
            <a:avLst/>
            <a:gdLst/>
            <a:ahLst/>
            <a:cxnLst/>
            <a:rect l="l" t="t" r="r" b="b"/>
            <a:pathLst>
              <a:path w="4103369" h="828292">
                <a:moveTo>
                  <a:pt x="0" y="828292"/>
                </a:moveTo>
                <a:lnTo>
                  <a:pt x="4103369" y="828292"/>
                </a:lnTo>
                <a:lnTo>
                  <a:pt x="4103369" y="0"/>
                </a:lnTo>
                <a:lnTo>
                  <a:pt x="0" y="0"/>
                </a:lnTo>
                <a:lnTo>
                  <a:pt x="0" y="82829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0111" y="4173218"/>
            <a:ext cx="4104131" cy="829057"/>
          </a:xfrm>
          <a:custGeom>
            <a:avLst/>
            <a:gdLst/>
            <a:ahLst/>
            <a:cxnLst/>
            <a:rect l="l" t="t" r="r" b="b"/>
            <a:pathLst>
              <a:path w="4104131" h="829057">
                <a:moveTo>
                  <a:pt x="0" y="829057"/>
                </a:moveTo>
                <a:lnTo>
                  <a:pt x="4104131" y="829057"/>
                </a:lnTo>
                <a:lnTo>
                  <a:pt x="4104131" y="0"/>
                </a:lnTo>
                <a:lnTo>
                  <a:pt x="0" y="0"/>
                </a:lnTo>
                <a:lnTo>
                  <a:pt x="0" y="8290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0111" y="5317742"/>
            <a:ext cx="4103369" cy="828292"/>
          </a:xfrm>
          <a:custGeom>
            <a:avLst/>
            <a:gdLst/>
            <a:ahLst/>
            <a:cxnLst/>
            <a:rect l="l" t="t" r="r" b="b"/>
            <a:pathLst>
              <a:path w="4103369" h="828292">
                <a:moveTo>
                  <a:pt x="0" y="828292"/>
                </a:moveTo>
                <a:lnTo>
                  <a:pt x="4103369" y="828292"/>
                </a:lnTo>
                <a:lnTo>
                  <a:pt x="4103369" y="0"/>
                </a:lnTo>
                <a:lnTo>
                  <a:pt x="0" y="0"/>
                </a:lnTo>
                <a:lnTo>
                  <a:pt x="0" y="82829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0111" y="5317742"/>
            <a:ext cx="4104131" cy="829057"/>
          </a:xfrm>
          <a:custGeom>
            <a:avLst/>
            <a:gdLst/>
            <a:ahLst/>
            <a:cxnLst/>
            <a:rect l="l" t="t" r="r" b="b"/>
            <a:pathLst>
              <a:path w="4104131" h="829057">
                <a:moveTo>
                  <a:pt x="0" y="829057"/>
                </a:moveTo>
                <a:lnTo>
                  <a:pt x="4104131" y="829057"/>
                </a:lnTo>
                <a:lnTo>
                  <a:pt x="4104131" y="0"/>
                </a:lnTo>
                <a:lnTo>
                  <a:pt x="0" y="0"/>
                </a:lnTo>
                <a:lnTo>
                  <a:pt x="0" y="8290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659" y="1987862"/>
            <a:ext cx="303141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\n para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generar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8263" y="1987862"/>
            <a:ext cx="811165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código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6614" y="1987862"/>
            <a:ext cx="754270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8070" y="1987862"/>
            <a:ext cx="79698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legible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9659" y="2292662"/>
            <a:ext cx="64656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3661" y="2292662"/>
            <a:ext cx="713041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Sin</a:t>
            </a:r>
            <a:r>
              <a:rPr sz="2000" spc="-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\n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9757" y="3084215"/>
            <a:ext cx="13165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Código 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9757" y="4243215"/>
            <a:ext cx="14689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Código 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9757" y="5387748"/>
            <a:ext cx="6949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Salida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111" y="5317742"/>
            <a:ext cx="4104131" cy="829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13">
              <a:lnSpc>
                <a:spcPct val="94401"/>
              </a:lnSpc>
              <a:spcBef>
                <a:spcPts val="470"/>
              </a:spcBef>
            </a:pPr>
            <a:r>
              <a:rPr sz="1600" spc="0" dirty="0" smtClean="0">
                <a:latin typeface="Courier New"/>
                <a:cs typeface="Courier New"/>
              </a:rPr>
              <a:t>Párrafo 1</a:t>
            </a:r>
            <a:endParaRPr sz="1600">
              <a:latin typeface="Courier New"/>
              <a:cs typeface="Courier New"/>
            </a:endParaRPr>
          </a:p>
          <a:p>
            <a:pPr marL="93713">
              <a:lnSpc>
                <a:spcPct val="94401"/>
              </a:lnSpc>
              <a:spcBef>
                <a:spcPts val="2033"/>
              </a:spcBef>
            </a:pPr>
            <a:r>
              <a:rPr sz="1600" spc="0" dirty="0" smtClean="0">
                <a:latin typeface="Courier New"/>
                <a:cs typeface="Courier New"/>
              </a:rPr>
              <a:t>Párrafo 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0111" y="4173218"/>
            <a:ext cx="4104131" cy="829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13">
              <a:lnSpc>
                <a:spcPct val="94401"/>
              </a:lnSpc>
              <a:spcBef>
                <a:spcPts val="465"/>
              </a:spcBef>
            </a:pPr>
            <a:r>
              <a:rPr sz="1600" spc="0" dirty="0" smtClean="0">
                <a:latin typeface="Courier New"/>
                <a:cs typeface="Courier New"/>
              </a:rPr>
              <a:t>&lt;P&gt;Párrafo 1&lt;/P&gt;&lt;P&gt;Párrafo 2&lt;/P&gt;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40111" y="3012692"/>
            <a:ext cx="4104131" cy="829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13">
              <a:lnSpc>
                <a:spcPct val="94401"/>
              </a:lnSpc>
              <a:spcBef>
                <a:spcPts val="47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(“&lt;P&gt;Párrafo 1&lt;/P&gt;”);</a:t>
            </a:r>
            <a:endParaRPr sz="1600">
              <a:latin typeface="Courier New"/>
              <a:cs typeface="Courier New"/>
            </a:endParaRPr>
          </a:p>
          <a:p>
            <a:pPr marL="93713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(“&lt;P&gt;Párrafo 2&lt;/P&gt;”);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0111" y="3012695"/>
            <a:ext cx="4103369" cy="828292"/>
          </a:xfrm>
          <a:custGeom>
            <a:avLst/>
            <a:gdLst/>
            <a:ahLst/>
            <a:cxnLst/>
            <a:rect l="l" t="t" r="r" b="b"/>
            <a:pathLst>
              <a:path w="4103369" h="828292">
                <a:moveTo>
                  <a:pt x="0" y="828292"/>
                </a:moveTo>
                <a:lnTo>
                  <a:pt x="4103369" y="828292"/>
                </a:lnTo>
                <a:lnTo>
                  <a:pt x="4103369" y="0"/>
                </a:lnTo>
                <a:lnTo>
                  <a:pt x="0" y="0"/>
                </a:lnTo>
                <a:lnTo>
                  <a:pt x="0" y="82829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0111" y="3012692"/>
            <a:ext cx="4104131" cy="829057"/>
          </a:xfrm>
          <a:custGeom>
            <a:avLst/>
            <a:gdLst/>
            <a:ahLst/>
            <a:cxnLst/>
            <a:rect l="l" t="t" r="r" b="b"/>
            <a:pathLst>
              <a:path w="4104131" h="829057">
                <a:moveTo>
                  <a:pt x="0" y="829057"/>
                </a:moveTo>
                <a:lnTo>
                  <a:pt x="4104131" y="829057"/>
                </a:lnTo>
                <a:lnTo>
                  <a:pt x="4104131" y="0"/>
                </a:lnTo>
                <a:lnTo>
                  <a:pt x="0" y="0"/>
                </a:lnTo>
                <a:lnTo>
                  <a:pt x="0" y="8290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0111" y="4173221"/>
            <a:ext cx="4103369" cy="828292"/>
          </a:xfrm>
          <a:custGeom>
            <a:avLst/>
            <a:gdLst/>
            <a:ahLst/>
            <a:cxnLst/>
            <a:rect l="l" t="t" r="r" b="b"/>
            <a:pathLst>
              <a:path w="4103369" h="828292">
                <a:moveTo>
                  <a:pt x="0" y="828292"/>
                </a:moveTo>
                <a:lnTo>
                  <a:pt x="4103369" y="828292"/>
                </a:lnTo>
                <a:lnTo>
                  <a:pt x="4103369" y="0"/>
                </a:lnTo>
                <a:lnTo>
                  <a:pt x="0" y="0"/>
                </a:lnTo>
                <a:lnTo>
                  <a:pt x="0" y="82829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0111" y="4173218"/>
            <a:ext cx="4104131" cy="829057"/>
          </a:xfrm>
          <a:custGeom>
            <a:avLst/>
            <a:gdLst/>
            <a:ahLst/>
            <a:cxnLst/>
            <a:rect l="l" t="t" r="r" b="b"/>
            <a:pathLst>
              <a:path w="4104131" h="829057">
                <a:moveTo>
                  <a:pt x="0" y="829057"/>
                </a:moveTo>
                <a:lnTo>
                  <a:pt x="4104131" y="829057"/>
                </a:lnTo>
                <a:lnTo>
                  <a:pt x="4104131" y="0"/>
                </a:lnTo>
                <a:lnTo>
                  <a:pt x="0" y="0"/>
                </a:lnTo>
                <a:lnTo>
                  <a:pt x="0" y="8290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0111" y="5317742"/>
            <a:ext cx="4103369" cy="828292"/>
          </a:xfrm>
          <a:custGeom>
            <a:avLst/>
            <a:gdLst/>
            <a:ahLst/>
            <a:cxnLst/>
            <a:rect l="l" t="t" r="r" b="b"/>
            <a:pathLst>
              <a:path w="4103369" h="828292">
                <a:moveTo>
                  <a:pt x="0" y="828292"/>
                </a:moveTo>
                <a:lnTo>
                  <a:pt x="4103369" y="828292"/>
                </a:lnTo>
                <a:lnTo>
                  <a:pt x="4103369" y="0"/>
                </a:lnTo>
                <a:lnTo>
                  <a:pt x="0" y="0"/>
                </a:lnTo>
                <a:lnTo>
                  <a:pt x="0" y="828292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0111" y="5317742"/>
            <a:ext cx="4104131" cy="829057"/>
          </a:xfrm>
          <a:custGeom>
            <a:avLst/>
            <a:gdLst/>
            <a:ahLst/>
            <a:cxnLst/>
            <a:rect l="l" t="t" r="r" b="b"/>
            <a:pathLst>
              <a:path w="4104131" h="829057">
                <a:moveTo>
                  <a:pt x="0" y="829057"/>
                </a:moveTo>
                <a:lnTo>
                  <a:pt x="4104131" y="829057"/>
                </a:lnTo>
                <a:lnTo>
                  <a:pt x="4104131" y="0"/>
                </a:lnTo>
                <a:lnTo>
                  <a:pt x="0" y="0"/>
                </a:lnTo>
                <a:lnTo>
                  <a:pt x="0" y="8290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659" y="1987862"/>
            <a:ext cx="303141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3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\n para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generar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8263" y="1987862"/>
            <a:ext cx="811165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código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6614" y="1987862"/>
            <a:ext cx="754270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8070" y="1987862"/>
            <a:ext cx="79698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legible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9659" y="2292662"/>
            <a:ext cx="64676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14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3478" y="2292662"/>
            <a:ext cx="81186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Con</a:t>
            </a:r>
            <a:r>
              <a:rPr sz="2000" spc="-3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\n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9757" y="3084215"/>
            <a:ext cx="13165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Código 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9757" y="4243215"/>
            <a:ext cx="14689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Código 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9757" y="5387748"/>
            <a:ext cx="6949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Salida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111" y="5317742"/>
            <a:ext cx="4104131" cy="829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13">
              <a:lnSpc>
                <a:spcPct val="94401"/>
              </a:lnSpc>
              <a:spcBef>
                <a:spcPts val="470"/>
              </a:spcBef>
            </a:pPr>
            <a:r>
              <a:rPr sz="1600" spc="0" dirty="0" smtClean="0">
                <a:latin typeface="Courier New"/>
                <a:cs typeface="Courier New"/>
              </a:rPr>
              <a:t>Párrafo 1</a:t>
            </a:r>
            <a:endParaRPr sz="1600">
              <a:latin typeface="Courier New"/>
              <a:cs typeface="Courier New"/>
            </a:endParaRPr>
          </a:p>
          <a:p>
            <a:pPr marL="93713">
              <a:lnSpc>
                <a:spcPct val="94401"/>
              </a:lnSpc>
              <a:spcBef>
                <a:spcPts val="2033"/>
              </a:spcBef>
            </a:pPr>
            <a:r>
              <a:rPr sz="1600" spc="0" dirty="0" smtClean="0">
                <a:latin typeface="Courier New"/>
                <a:cs typeface="Courier New"/>
              </a:rPr>
              <a:t>Párrafo 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0111" y="4173218"/>
            <a:ext cx="4104131" cy="829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13">
              <a:lnSpc>
                <a:spcPct val="94401"/>
              </a:lnSpc>
              <a:spcBef>
                <a:spcPts val="465"/>
              </a:spcBef>
            </a:pPr>
            <a:r>
              <a:rPr sz="1600" spc="0" dirty="0" smtClean="0">
                <a:latin typeface="Courier New"/>
                <a:cs typeface="Courier New"/>
              </a:rPr>
              <a:t>&lt;P&gt;Párrafo 1&lt;/P&gt;</a:t>
            </a:r>
            <a:endParaRPr sz="1600">
              <a:latin typeface="Courier New"/>
              <a:cs typeface="Courier New"/>
            </a:endParaRPr>
          </a:p>
          <a:p>
            <a:pPr marL="93713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&lt;P&gt;Párrafo 2&lt;/P&gt;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40111" y="3012692"/>
            <a:ext cx="4104131" cy="829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13">
              <a:lnSpc>
                <a:spcPct val="94401"/>
              </a:lnSpc>
              <a:spcBef>
                <a:spcPts val="470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(“&lt;P&gt;Párrafo 1&lt;/P&gt;\n”);</a:t>
            </a:r>
            <a:endParaRPr sz="1600">
              <a:latin typeface="Courier New"/>
              <a:cs typeface="Courier New"/>
            </a:endParaRPr>
          </a:p>
          <a:p>
            <a:pPr marL="93713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print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(“&lt;P&gt;Párrafo 2&lt;/P&gt;\n”);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8309" y="5067808"/>
            <a:ext cx="751331" cy="22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8309" y="5288788"/>
            <a:ext cx="1309865" cy="839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1987986"/>
            <a:ext cx="60459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Ejercicio 1:</a:t>
            </a:r>
            <a:r>
              <a:rPr sz="2000" b="1" spc="-27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programa</a:t>
            </a:r>
            <a:r>
              <a:rPr sz="2000" b="1" spc="-92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que muestra</a:t>
            </a:r>
            <a:r>
              <a:rPr sz="2000" b="1" spc="-77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un mensaje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939" y="228792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2507" y="2287928"/>
            <a:ext cx="6032472" cy="459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sz="2700" spc="0" baseline="-3220" dirty="0" smtClean="0">
                <a:latin typeface="Arial"/>
                <a:cs typeface="Arial"/>
              </a:rPr>
              <a:t>Ilustra cómo incrustar código PHP en un documento HTML</a:t>
            </a:r>
            <a:endParaRPr sz="1800">
              <a:latin typeface="Arial"/>
              <a:cs typeface="Arial"/>
            </a:endParaRPr>
          </a:p>
          <a:p>
            <a:pPr marL="12749" marR="39430">
              <a:lnSpc>
                <a:spcPts val="1730"/>
              </a:lnSpc>
            </a:pPr>
            <a:r>
              <a:rPr sz="2700" spc="0" baseline="1610" dirty="0" smtClean="0">
                <a:latin typeface="Arial"/>
                <a:cs typeface="Arial"/>
              </a:rPr>
              <a:t>y cómo imprimir desde PHP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7732" y="-19305"/>
            <a:ext cx="990600" cy="6830568"/>
          </a:xfrm>
          <a:custGeom>
            <a:avLst/>
            <a:gdLst/>
            <a:ahLst/>
            <a:cxnLst/>
            <a:rect l="l" t="t" r="r" b="b"/>
            <a:pathLst>
              <a:path w="990600" h="6830568">
                <a:moveTo>
                  <a:pt x="990600" y="19305"/>
                </a:moveTo>
                <a:lnTo>
                  <a:pt x="0" y="19305"/>
                </a:lnTo>
                <a:lnTo>
                  <a:pt x="0" y="6830568"/>
                </a:lnTo>
                <a:lnTo>
                  <a:pt x="990600" y="6830568"/>
                </a:lnTo>
                <a:lnTo>
                  <a:pt x="990600" y="19305"/>
                </a:lnTo>
                <a:close/>
              </a:path>
            </a:pathLst>
          </a:custGeom>
          <a:solidFill>
            <a:srgbClr val="7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2" y="1673097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577" y="439580"/>
                </a:lnTo>
                <a:lnTo>
                  <a:pt x="49216" y="445693"/>
                </a:lnTo>
                <a:lnTo>
                  <a:pt x="74344" y="449198"/>
                </a:lnTo>
                <a:lnTo>
                  <a:pt x="100389" y="450427"/>
                </a:lnTo>
                <a:lnTo>
                  <a:pt x="127778" y="449710"/>
                </a:lnTo>
                <a:lnTo>
                  <a:pt x="156939" y="447380"/>
                </a:lnTo>
                <a:lnTo>
                  <a:pt x="188298" y="443765"/>
                </a:lnTo>
                <a:lnTo>
                  <a:pt x="222285" y="439198"/>
                </a:lnTo>
                <a:lnTo>
                  <a:pt x="259325" y="434009"/>
                </a:lnTo>
                <a:lnTo>
                  <a:pt x="299847" y="428529"/>
                </a:lnTo>
                <a:lnTo>
                  <a:pt x="344278" y="423089"/>
                </a:lnTo>
                <a:lnTo>
                  <a:pt x="393046" y="418021"/>
                </a:lnTo>
                <a:lnTo>
                  <a:pt x="446577" y="413653"/>
                </a:lnTo>
                <a:lnTo>
                  <a:pt x="505301" y="410319"/>
                </a:lnTo>
                <a:lnTo>
                  <a:pt x="569643" y="408348"/>
                </a:lnTo>
                <a:lnTo>
                  <a:pt x="640032" y="408072"/>
                </a:lnTo>
                <a:lnTo>
                  <a:pt x="716894" y="409821"/>
                </a:lnTo>
                <a:lnTo>
                  <a:pt x="800658" y="413926"/>
                </a:lnTo>
                <a:lnTo>
                  <a:pt x="891751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2" y="1264665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66" y="425652"/>
                </a:lnTo>
                <a:lnTo>
                  <a:pt x="97338" y="421581"/>
                </a:lnTo>
                <a:lnTo>
                  <a:pt x="149789" y="419564"/>
                </a:lnTo>
                <a:lnTo>
                  <a:pt x="204191" y="419325"/>
                </a:lnTo>
                <a:lnTo>
                  <a:pt x="260116" y="420588"/>
                </a:lnTo>
                <a:lnTo>
                  <a:pt x="317134" y="423076"/>
                </a:lnTo>
                <a:lnTo>
                  <a:pt x="374819" y="426515"/>
                </a:lnTo>
                <a:lnTo>
                  <a:pt x="432743" y="430627"/>
                </a:lnTo>
                <a:lnTo>
                  <a:pt x="490476" y="435137"/>
                </a:lnTo>
                <a:lnTo>
                  <a:pt x="547592" y="439769"/>
                </a:lnTo>
                <a:lnTo>
                  <a:pt x="603662" y="444246"/>
                </a:lnTo>
                <a:lnTo>
                  <a:pt x="658259" y="448293"/>
                </a:lnTo>
                <a:lnTo>
                  <a:pt x="710953" y="451634"/>
                </a:lnTo>
                <a:lnTo>
                  <a:pt x="761317" y="453992"/>
                </a:lnTo>
                <a:lnTo>
                  <a:pt x="808923" y="455092"/>
                </a:lnTo>
                <a:lnTo>
                  <a:pt x="853343" y="454657"/>
                </a:lnTo>
                <a:lnTo>
                  <a:pt x="894149" y="452412"/>
                </a:lnTo>
                <a:lnTo>
                  <a:pt x="930913" y="448081"/>
                </a:lnTo>
                <a:lnTo>
                  <a:pt x="963206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2" y="134333"/>
            <a:ext cx="990601" cy="288132"/>
          </a:xfrm>
          <a:custGeom>
            <a:avLst/>
            <a:gdLst/>
            <a:ahLst/>
            <a:cxnLst/>
            <a:rect l="l" t="t" r="r" b="b"/>
            <a:pathLst>
              <a:path w="990601" h="288132">
                <a:moveTo>
                  <a:pt x="28285" y="265449"/>
                </a:moveTo>
                <a:lnTo>
                  <a:pt x="63268" y="270209"/>
                </a:lnTo>
                <a:lnTo>
                  <a:pt x="104205" y="274410"/>
                </a:lnTo>
                <a:lnTo>
                  <a:pt x="150352" y="278050"/>
                </a:lnTo>
                <a:lnTo>
                  <a:pt x="200966" y="281131"/>
                </a:lnTo>
                <a:lnTo>
                  <a:pt x="255303" y="283651"/>
                </a:lnTo>
                <a:lnTo>
                  <a:pt x="312620" y="285611"/>
                </a:lnTo>
                <a:lnTo>
                  <a:pt x="372173" y="287011"/>
                </a:lnTo>
                <a:lnTo>
                  <a:pt x="433220" y="287851"/>
                </a:lnTo>
                <a:lnTo>
                  <a:pt x="495015" y="288132"/>
                </a:lnTo>
                <a:lnTo>
                  <a:pt x="556816" y="287851"/>
                </a:lnTo>
                <a:lnTo>
                  <a:pt x="617879" y="287011"/>
                </a:lnTo>
                <a:lnTo>
                  <a:pt x="677461" y="285611"/>
                </a:lnTo>
                <a:lnTo>
                  <a:pt x="734818" y="283651"/>
                </a:lnTo>
                <a:lnTo>
                  <a:pt x="789207" y="281131"/>
                </a:lnTo>
                <a:lnTo>
                  <a:pt x="839883" y="278050"/>
                </a:lnTo>
                <a:lnTo>
                  <a:pt x="886105" y="274410"/>
                </a:lnTo>
                <a:lnTo>
                  <a:pt x="927127" y="270209"/>
                </a:lnTo>
                <a:lnTo>
                  <a:pt x="962207" y="265449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27" y="36322"/>
                </a:lnTo>
                <a:lnTo>
                  <a:pt x="947053" y="34727"/>
                </a:lnTo>
                <a:lnTo>
                  <a:pt x="921638" y="32878"/>
                </a:lnTo>
                <a:lnTo>
                  <a:pt x="894138" y="30815"/>
                </a:lnTo>
                <a:lnTo>
                  <a:pt x="864811" y="28575"/>
                </a:lnTo>
                <a:lnTo>
                  <a:pt x="833916" y="26199"/>
                </a:lnTo>
                <a:lnTo>
                  <a:pt x="801710" y="23724"/>
                </a:lnTo>
                <a:lnTo>
                  <a:pt x="768450" y="21189"/>
                </a:lnTo>
                <a:lnTo>
                  <a:pt x="734395" y="18634"/>
                </a:lnTo>
                <a:lnTo>
                  <a:pt x="699802" y="16098"/>
                </a:lnTo>
                <a:lnTo>
                  <a:pt x="664929" y="13618"/>
                </a:lnTo>
                <a:lnTo>
                  <a:pt x="630034" y="11234"/>
                </a:lnTo>
                <a:lnTo>
                  <a:pt x="595375" y="8986"/>
                </a:lnTo>
                <a:lnTo>
                  <a:pt x="561208" y="6911"/>
                </a:lnTo>
                <a:lnTo>
                  <a:pt x="527792" y="5049"/>
                </a:lnTo>
                <a:lnTo>
                  <a:pt x="495385" y="3438"/>
                </a:lnTo>
                <a:lnTo>
                  <a:pt x="464245" y="2117"/>
                </a:lnTo>
                <a:lnTo>
                  <a:pt x="434629" y="1126"/>
                </a:lnTo>
                <a:lnTo>
                  <a:pt x="406794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285" y="265449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2" y="965200"/>
            <a:ext cx="990601" cy="336613"/>
          </a:xfrm>
          <a:custGeom>
            <a:avLst/>
            <a:gdLst/>
            <a:ahLst/>
            <a:cxnLst/>
            <a:rect l="l" t="t" r="r" b="b"/>
            <a:pathLst>
              <a:path w="990601" h="336613">
                <a:moveTo>
                  <a:pt x="88235" y="6189"/>
                </a:moveTo>
                <a:lnTo>
                  <a:pt x="0" y="0"/>
                </a:lnTo>
                <a:lnTo>
                  <a:pt x="0" y="299465"/>
                </a:lnTo>
                <a:lnTo>
                  <a:pt x="63268" y="312839"/>
                </a:lnTo>
                <a:lnTo>
                  <a:pt x="104205" y="318411"/>
                </a:lnTo>
                <a:lnTo>
                  <a:pt x="150352" y="323240"/>
                </a:lnTo>
                <a:lnTo>
                  <a:pt x="200966" y="327326"/>
                </a:lnTo>
                <a:lnTo>
                  <a:pt x="255303" y="330669"/>
                </a:lnTo>
                <a:lnTo>
                  <a:pt x="312620" y="333270"/>
                </a:lnTo>
                <a:lnTo>
                  <a:pt x="372173" y="335127"/>
                </a:lnTo>
                <a:lnTo>
                  <a:pt x="433220" y="336242"/>
                </a:lnTo>
                <a:lnTo>
                  <a:pt x="495015" y="336613"/>
                </a:lnTo>
                <a:lnTo>
                  <a:pt x="556816" y="336242"/>
                </a:lnTo>
                <a:lnTo>
                  <a:pt x="617879" y="335127"/>
                </a:lnTo>
                <a:lnTo>
                  <a:pt x="677461" y="333270"/>
                </a:lnTo>
                <a:lnTo>
                  <a:pt x="734818" y="330669"/>
                </a:lnTo>
                <a:lnTo>
                  <a:pt x="789207" y="327326"/>
                </a:lnTo>
                <a:lnTo>
                  <a:pt x="839883" y="323240"/>
                </a:lnTo>
                <a:lnTo>
                  <a:pt x="886105" y="318411"/>
                </a:lnTo>
                <a:lnTo>
                  <a:pt x="927127" y="312839"/>
                </a:lnTo>
                <a:lnTo>
                  <a:pt x="962207" y="306524"/>
                </a:lnTo>
                <a:lnTo>
                  <a:pt x="990601" y="299465"/>
                </a:lnTo>
                <a:lnTo>
                  <a:pt x="990601" y="0"/>
                </a:lnTo>
                <a:lnTo>
                  <a:pt x="929143" y="1234"/>
                </a:lnTo>
                <a:lnTo>
                  <a:pt x="866803" y="438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4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" y="660400"/>
            <a:ext cx="990601" cy="431292"/>
          </a:xfrm>
          <a:custGeom>
            <a:avLst/>
            <a:gdLst/>
            <a:ahLst/>
            <a:cxnLst/>
            <a:rect l="l" t="t" r="r" b="b"/>
            <a:pathLst>
              <a:path w="990601" h="431292">
                <a:moveTo>
                  <a:pt x="990601" y="0"/>
                </a:moveTo>
                <a:lnTo>
                  <a:pt x="0" y="0"/>
                </a:lnTo>
                <a:lnTo>
                  <a:pt x="0" y="431292"/>
                </a:lnTo>
                <a:lnTo>
                  <a:pt x="49637" y="429883"/>
                </a:lnTo>
                <a:lnTo>
                  <a:pt x="106046" y="426061"/>
                </a:lnTo>
                <a:lnTo>
                  <a:pt x="167630" y="420428"/>
                </a:lnTo>
                <a:lnTo>
                  <a:pt x="232794" y="413589"/>
                </a:lnTo>
                <a:lnTo>
                  <a:pt x="266220" y="409905"/>
                </a:lnTo>
                <a:lnTo>
                  <a:pt x="299942" y="406146"/>
                </a:lnTo>
                <a:lnTo>
                  <a:pt x="333762" y="402386"/>
                </a:lnTo>
                <a:lnTo>
                  <a:pt x="367479" y="398702"/>
                </a:lnTo>
                <a:lnTo>
                  <a:pt x="400895" y="395169"/>
                </a:lnTo>
                <a:lnTo>
                  <a:pt x="433809" y="391863"/>
                </a:lnTo>
                <a:lnTo>
                  <a:pt x="466023" y="388858"/>
                </a:lnTo>
                <a:lnTo>
                  <a:pt x="497337" y="386230"/>
                </a:lnTo>
                <a:lnTo>
                  <a:pt x="527551" y="384055"/>
                </a:lnTo>
                <a:lnTo>
                  <a:pt x="556466" y="382408"/>
                </a:lnTo>
                <a:lnTo>
                  <a:pt x="583882" y="381364"/>
                </a:lnTo>
                <a:lnTo>
                  <a:pt x="609601" y="381000"/>
                </a:lnTo>
                <a:lnTo>
                  <a:pt x="633559" y="381006"/>
                </a:lnTo>
                <a:lnTo>
                  <a:pt x="656150" y="381050"/>
                </a:lnTo>
                <a:lnTo>
                  <a:pt x="697798" y="381402"/>
                </a:lnTo>
                <a:lnTo>
                  <a:pt x="735678" y="382357"/>
                </a:lnTo>
                <a:lnTo>
                  <a:pt x="770925" y="384218"/>
                </a:lnTo>
                <a:lnTo>
                  <a:pt x="804673" y="387286"/>
                </a:lnTo>
                <a:lnTo>
                  <a:pt x="838054" y="391863"/>
                </a:lnTo>
                <a:lnTo>
                  <a:pt x="872204" y="398250"/>
                </a:lnTo>
                <a:lnTo>
                  <a:pt x="908256" y="406749"/>
                </a:lnTo>
                <a:lnTo>
                  <a:pt x="947344" y="417662"/>
                </a:lnTo>
                <a:lnTo>
                  <a:pt x="968380" y="424119"/>
                </a:lnTo>
                <a:lnTo>
                  <a:pt x="990601" y="431292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" y="378075"/>
            <a:ext cx="990601" cy="322757"/>
          </a:xfrm>
          <a:custGeom>
            <a:avLst/>
            <a:gdLst/>
            <a:ahLst/>
            <a:cxnLst/>
            <a:rect l="l" t="t" r="r" b="b"/>
            <a:pathLst>
              <a:path w="990601" h="322757">
                <a:moveTo>
                  <a:pt x="16961" y="308429"/>
                </a:moveTo>
                <a:lnTo>
                  <a:pt x="37231" y="313431"/>
                </a:lnTo>
                <a:lnTo>
                  <a:pt x="60496" y="317249"/>
                </a:lnTo>
                <a:lnTo>
                  <a:pt x="86441" y="319985"/>
                </a:lnTo>
                <a:lnTo>
                  <a:pt x="114752" y="321746"/>
                </a:lnTo>
                <a:lnTo>
                  <a:pt x="145115" y="322635"/>
                </a:lnTo>
                <a:lnTo>
                  <a:pt x="177215" y="322757"/>
                </a:lnTo>
                <a:lnTo>
                  <a:pt x="210739" y="322216"/>
                </a:lnTo>
                <a:lnTo>
                  <a:pt x="245371" y="321118"/>
                </a:lnTo>
                <a:lnTo>
                  <a:pt x="280797" y="319567"/>
                </a:lnTo>
                <a:lnTo>
                  <a:pt x="316704" y="317667"/>
                </a:lnTo>
                <a:lnTo>
                  <a:pt x="352776" y="315523"/>
                </a:lnTo>
                <a:lnTo>
                  <a:pt x="388699" y="313240"/>
                </a:lnTo>
                <a:lnTo>
                  <a:pt x="424160" y="310921"/>
                </a:lnTo>
                <a:lnTo>
                  <a:pt x="458844" y="308673"/>
                </a:lnTo>
                <a:lnTo>
                  <a:pt x="492436" y="306598"/>
                </a:lnTo>
                <a:lnTo>
                  <a:pt x="524622" y="304803"/>
                </a:lnTo>
                <a:lnTo>
                  <a:pt x="555087" y="303391"/>
                </a:lnTo>
                <a:lnTo>
                  <a:pt x="583518" y="302467"/>
                </a:lnTo>
                <a:lnTo>
                  <a:pt x="609601" y="302136"/>
                </a:lnTo>
                <a:lnTo>
                  <a:pt x="634189" y="302467"/>
                </a:lnTo>
                <a:lnTo>
                  <a:pt x="658536" y="303391"/>
                </a:lnTo>
                <a:lnTo>
                  <a:pt x="682587" y="304803"/>
                </a:lnTo>
                <a:lnTo>
                  <a:pt x="706283" y="306598"/>
                </a:lnTo>
                <a:lnTo>
                  <a:pt x="729568" y="308673"/>
                </a:lnTo>
                <a:lnTo>
                  <a:pt x="752384" y="310921"/>
                </a:lnTo>
                <a:lnTo>
                  <a:pt x="774675" y="313240"/>
                </a:lnTo>
                <a:lnTo>
                  <a:pt x="796382" y="315523"/>
                </a:lnTo>
                <a:lnTo>
                  <a:pt x="817450" y="317667"/>
                </a:lnTo>
                <a:lnTo>
                  <a:pt x="837820" y="319567"/>
                </a:lnTo>
                <a:lnTo>
                  <a:pt x="857436" y="321118"/>
                </a:lnTo>
                <a:lnTo>
                  <a:pt x="876240" y="322216"/>
                </a:lnTo>
                <a:lnTo>
                  <a:pt x="894175" y="322757"/>
                </a:lnTo>
                <a:lnTo>
                  <a:pt x="911185" y="322635"/>
                </a:lnTo>
                <a:lnTo>
                  <a:pt x="927212" y="321746"/>
                </a:lnTo>
                <a:lnTo>
                  <a:pt x="942199" y="319985"/>
                </a:lnTo>
                <a:lnTo>
                  <a:pt x="956088" y="317249"/>
                </a:lnTo>
                <a:lnTo>
                  <a:pt x="968823" y="313431"/>
                </a:lnTo>
                <a:lnTo>
                  <a:pt x="980346" y="308429"/>
                </a:lnTo>
                <a:lnTo>
                  <a:pt x="990601" y="302136"/>
                </a:lnTo>
                <a:lnTo>
                  <a:pt x="990601" y="20958"/>
                </a:lnTo>
                <a:lnTo>
                  <a:pt x="838201" y="20958"/>
                </a:lnTo>
                <a:lnTo>
                  <a:pt x="810733" y="20622"/>
                </a:lnTo>
                <a:lnTo>
                  <a:pt x="778315" y="19683"/>
                </a:lnTo>
                <a:lnTo>
                  <a:pt x="741520" y="18247"/>
                </a:lnTo>
                <a:lnTo>
                  <a:pt x="700919" y="16423"/>
                </a:lnTo>
                <a:lnTo>
                  <a:pt x="657083" y="14314"/>
                </a:lnTo>
                <a:lnTo>
                  <a:pt x="610583" y="12029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6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2"/>
                </a:lnTo>
                <a:lnTo>
                  <a:pt x="0" y="20958"/>
                </a:lnTo>
                <a:lnTo>
                  <a:pt x="0" y="302136"/>
                </a:lnTo>
                <a:lnTo>
                  <a:pt x="16961" y="3084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90" y="3917950"/>
            <a:ext cx="990597" cy="448903"/>
          </a:xfrm>
          <a:custGeom>
            <a:avLst/>
            <a:gdLst/>
            <a:ahLst/>
            <a:cxnLst/>
            <a:rect l="l" t="t" r="r" b="b"/>
            <a:pathLst>
              <a:path w="990597" h="448903">
                <a:moveTo>
                  <a:pt x="990597" y="0"/>
                </a:moveTo>
                <a:lnTo>
                  <a:pt x="0" y="0"/>
                </a:lnTo>
                <a:lnTo>
                  <a:pt x="0" y="429006"/>
                </a:lnTo>
                <a:lnTo>
                  <a:pt x="24680" y="438056"/>
                </a:lnTo>
                <a:lnTo>
                  <a:pt x="49400" y="444169"/>
                </a:lnTo>
                <a:lnTo>
                  <a:pt x="74591" y="447674"/>
                </a:lnTo>
                <a:lnTo>
                  <a:pt x="100681" y="448903"/>
                </a:lnTo>
                <a:lnTo>
                  <a:pt x="128098" y="448186"/>
                </a:lnTo>
                <a:lnTo>
                  <a:pt x="157273" y="445856"/>
                </a:lnTo>
                <a:lnTo>
                  <a:pt x="188635" y="442241"/>
                </a:lnTo>
                <a:lnTo>
                  <a:pt x="222613" y="437674"/>
                </a:lnTo>
                <a:lnTo>
                  <a:pt x="259635" y="432485"/>
                </a:lnTo>
                <a:lnTo>
                  <a:pt x="300131" y="427005"/>
                </a:lnTo>
                <a:lnTo>
                  <a:pt x="344531" y="421565"/>
                </a:lnTo>
                <a:lnTo>
                  <a:pt x="393264" y="416497"/>
                </a:lnTo>
                <a:lnTo>
                  <a:pt x="446758" y="412129"/>
                </a:lnTo>
                <a:lnTo>
                  <a:pt x="505443" y="408795"/>
                </a:lnTo>
                <a:lnTo>
                  <a:pt x="569748" y="406824"/>
                </a:lnTo>
                <a:lnTo>
                  <a:pt x="640102" y="406548"/>
                </a:lnTo>
                <a:lnTo>
                  <a:pt x="716935" y="408297"/>
                </a:lnTo>
                <a:lnTo>
                  <a:pt x="800676" y="412402"/>
                </a:lnTo>
                <a:lnTo>
                  <a:pt x="891753" y="419195"/>
                </a:lnTo>
                <a:lnTo>
                  <a:pt x="990597" y="429006"/>
                </a:lnTo>
                <a:lnTo>
                  <a:pt x="990597" y="0"/>
                </a:lnTo>
                <a:close/>
              </a:path>
            </a:pathLst>
          </a:custGeom>
          <a:solidFill>
            <a:srgbClr val="9089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2" y="3514090"/>
            <a:ext cx="990598" cy="453675"/>
          </a:xfrm>
          <a:custGeom>
            <a:avLst/>
            <a:gdLst/>
            <a:ahLst/>
            <a:cxnLst/>
            <a:rect l="l" t="t" r="r" b="b"/>
            <a:pathLst>
              <a:path w="990598" h="453675">
                <a:moveTo>
                  <a:pt x="990598" y="0"/>
                </a:moveTo>
                <a:lnTo>
                  <a:pt x="0" y="0"/>
                </a:lnTo>
                <a:lnTo>
                  <a:pt x="0" y="430530"/>
                </a:lnTo>
                <a:lnTo>
                  <a:pt x="47271" y="424232"/>
                </a:lnTo>
                <a:lnTo>
                  <a:pt x="97359" y="420243"/>
                </a:lnTo>
                <a:lnTo>
                  <a:pt x="149833" y="418288"/>
                </a:lnTo>
                <a:lnTo>
                  <a:pt x="204264" y="418094"/>
                </a:lnTo>
                <a:lnTo>
                  <a:pt x="260222" y="419385"/>
                </a:lnTo>
                <a:lnTo>
                  <a:pt x="317278" y="421888"/>
                </a:lnTo>
                <a:lnTo>
                  <a:pt x="375001" y="425329"/>
                </a:lnTo>
                <a:lnTo>
                  <a:pt x="432961" y="429432"/>
                </a:lnTo>
                <a:lnTo>
                  <a:pt x="490730" y="433924"/>
                </a:lnTo>
                <a:lnTo>
                  <a:pt x="547877" y="438531"/>
                </a:lnTo>
                <a:lnTo>
                  <a:pt x="603972" y="442977"/>
                </a:lnTo>
                <a:lnTo>
                  <a:pt x="658586" y="446989"/>
                </a:lnTo>
                <a:lnTo>
                  <a:pt x="711289" y="450292"/>
                </a:lnTo>
                <a:lnTo>
                  <a:pt x="761651" y="452612"/>
                </a:lnTo>
                <a:lnTo>
                  <a:pt x="809242" y="453675"/>
                </a:lnTo>
                <a:lnTo>
                  <a:pt x="853633" y="453207"/>
                </a:lnTo>
                <a:lnTo>
                  <a:pt x="894394" y="450932"/>
                </a:lnTo>
                <a:lnTo>
                  <a:pt x="931095" y="446577"/>
                </a:lnTo>
                <a:lnTo>
                  <a:pt x="963306" y="439868"/>
                </a:lnTo>
                <a:lnTo>
                  <a:pt x="990598" y="430530"/>
                </a:lnTo>
                <a:lnTo>
                  <a:pt x="99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2" y="2380709"/>
            <a:ext cx="990598" cy="289656"/>
          </a:xfrm>
          <a:custGeom>
            <a:avLst/>
            <a:gdLst/>
            <a:ahLst/>
            <a:cxnLst/>
            <a:rect l="l" t="t" r="r" b="b"/>
            <a:pathLst>
              <a:path w="990598" h="289656">
                <a:moveTo>
                  <a:pt x="28393" y="266973"/>
                </a:moveTo>
                <a:lnTo>
                  <a:pt x="63473" y="271733"/>
                </a:lnTo>
                <a:lnTo>
                  <a:pt x="104495" y="275934"/>
                </a:lnTo>
                <a:lnTo>
                  <a:pt x="150716" y="279574"/>
                </a:lnTo>
                <a:lnTo>
                  <a:pt x="201393" y="282655"/>
                </a:lnTo>
                <a:lnTo>
                  <a:pt x="255781" y="285175"/>
                </a:lnTo>
                <a:lnTo>
                  <a:pt x="313138" y="287135"/>
                </a:lnTo>
                <a:lnTo>
                  <a:pt x="372720" y="288535"/>
                </a:lnTo>
                <a:lnTo>
                  <a:pt x="433783" y="289375"/>
                </a:lnTo>
                <a:lnTo>
                  <a:pt x="495584" y="289656"/>
                </a:lnTo>
                <a:lnTo>
                  <a:pt x="557379" y="289375"/>
                </a:lnTo>
                <a:lnTo>
                  <a:pt x="618425" y="288535"/>
                </a:lnTo>
                <a:lnTo>
                  <a:pt x="677979" y="287135"/>
                </a:lnTo>
                <a:lnTo>
                  <a:pt x="735295" y="285175"/>
                </a:lnTo>
                <a:lnTo>
                  <a:pt x="789633" y="282655"/>
                </a:lnTo>
                <a:lnTo>
                  <a:pt x="840246" y="279574"/>
                </a:lnTo>
                <a:lnTo>
                  <a:pt x="886393" y="275934"/>
                </a:lnTo>
                <a:lnTo>
                  <a:pt x="927330" y="271733"/>
                </a:lnTo>
                <a:lnTo>
                  <a:pt x="962313" y="266973"/>
                </a:lnTo>
                <a:lnTo>
                  <a:pt x="990598" y="261652"/>
                </a:lnTo>
                <a:lnTo>
                  <a:pt x="990598" y="37624"/>
                </a:lnTo>
                <a:lnTo>
                  <a:pt x="970233" y="36322"/>
                </a:lnTo>
                <a:lnTo>
                  <a:pt x="947256" y="34727"/>
                </a:lnTo>
                <a:lnTo>
                  <a:pt x="921927" y="32878"/>
                </a:lnTo>
                <a:lnTo>
                  <a:pt x="894501" y="30815"/>
                </a:lnTo>
                <a:lnTo>
                  <a:pt x="865237" y="28575"/>
                </a:lnTo>
                <a:lnTo>
                  <a:pt x="834394" y="26199"/>
                </a:lnTo>
                <a:lnTo>
                  <a:pt x="802227" y="23724"/>
                </a:lnTo>
                <a:lnTo>
                  <a:pt x="768997" y="21189"/>
                </a:lnTo>
                <a:lnTo>
                  <a:pt x="734959" y="18634"/>
                </a:lnTo>
                <a:lnTo>
                  <a:pt x="700372" y="16098"/>
                </a:lnTo>
                <a:lnTo>
                  <a:pt x="665493" y="13618"/>
                </a:lnTo>
                <a:lnTo>
                  <a:pt x="630581" y="11234"/>
                </a:lnTo>
                <a:lnTo>
                  <a:pt x="595893" y="8986"/>
                </a:lnTo>
                <a:lnTo>
                  <a:pt x="561686" y="6911"/>
                </a:lnTo>
                <a:lnTo>
                  <a:pt x="528220" y="5049"/>
                </a:lnTo>
                <a:lnTo>
                  <a:pt x="495750" y="3438"/>
                </a:lnTo>
                <a:lnTo>
                  <a:pt x="464535" y="2117"/>
                </a:lnTo>
                <a:lnTo>
                  <a:pt x="434834" y="1126"/>
                </a:lnTo>
                <a:lnTo>
                  <a:pt x="406902" y="502"/>
                </a:lnTo>
                <a:lnTo>
                  <a:pt x="381000" y="286"/>
                </a:lnTo>
                <a:lnTo>
                  <a:pt x="356411" y="247"/>
                </a:lnTo>
                <a:lnTo>
                  <a:pt x="332063" y="159"/>
                </a:lnTo>
                <a:lnTo>
                  <a:pt x="308012" y="62"/>
                </a:lnTo>
                <a:lnTo>
                  <a:pt x="284316" y="0"/>
                </a:lnTo>
                <a:lnTo>
                  <a:pt x="261031" y="12"/>
                </a:lnTo>
                <a:lnTo>
                  <a:pt x="238214" y="142"/>
                </a:lnTo>
                <a:lnTo>
                  <a:pt x="215924" y="431"/>
                </a:lnTo>
                <a:lnTo>
                  <a:pt x="194216" y="920"/>
                </a:lnTo>
                <a:lnTo>
                  <a:pt x="173149" y="1652"/>
                </a:lnTo>
                <a:lnTo>
                  <a:pt x="152779" y="2667"/>
                </a:lnTo>
                <a:lnTo>
                  <a:pt x="133163" y="4009"/>
                </a:lnTo>
                <a:lnTo>
                  <a:pt x="114359" y="5718"/>
                </a:lnTo>
                <a:lnTo>
                  <a:pt x="96423" y="7836"/>
                </a:lnTo>
                <a:lnTo>
                  <a:pt x="79414" y="10405"/>
                </a:lnTo>
                <a:lnTo>
                  <a:pt x="63387" y="13466"/>
                </a:lnTo>
                <a:lnTo>
                  <a:pt x="48401" y="17062"/>
                </a:lnTo>
                <a:lnTo>
                  <a:pt x="34511" y="21234"/>
                </a:lnTo>
                <a:lnTo>
                  <a:pt x="21777" y="26024"/>
                </a:lnTo>
                <a:lnTo>
                  <a:pt x="10254" y="31473"/>
                </a:lnTo>
                <a:lnTo>
                  <a:pt x="0" y="37624"/>
                </a:lnTo>
                <a:lnTo>
                  <a:pt x="0" y="261652"/>
                </a:lnTo>
                <a:lnTo>
                  <a:pt x="28393" y="26697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2" y="3211576"/>
            <a:ext cx="990598" cy="336613"/>
          </a:xfrm>
          <a:custGeom>
            <a:avLst/>
            <a:gdLst/>
            <a:ahLst/>
            <a:cxnLst/>
            <a:rect l="l" t="t" r="r" b="b"/>
            <a:pathLst>
              <a:path w="990598" h="336613">
                <a:moveTo>
                  <a:pt x="88234" y="6189"/>
                </a:moveTo>
                <a:lnTo>
                  <a:pt x="0" y="0"/>
                </a:lnTo>
                <a:lnTo>
                  <a:pt x="0" y="299465"/>
                </a:lnTo>
                <a:lnTo>
                  <a:pt x="63473" y="312839"/>
                </a:lnTo>
                <a:lnTo>
                  <a:pt x="104495" y="318411"/>
                </a:lnTo>
                <a:lnTo>
                  <a:pt x="150716" y="323240"/>
                </a:lnTo>
                <a:lnTo>
                  <a:pt x="201393" y="327326"/>
                </a:lnTo>
                <a:lnTo>
                  <a:pt x="255781" y="330669"/>
                </a:lnTo>
                <a:lnTo>
                  <a:pt x="313138" y="333270"/>
                </a:lnTo>
                <a:lnTo>
                  <a:pt x="372720" y="335127"/>
                </a:lnTo>
                <a:lnTo>
                  <a:pt x="433783" y="336242"/>
                </a:lnTo>
                <a:lnTo>
                  <a:pt x="495584" y="336613"/>
                </a:lnTo>
                <a:lnTo>
                  <a:pt x="557379" y="336242"/>
                </a:lnTo>
                <a:lnTo>
                  <a:pt x="618425" y="335127"/>
                </a:lnTo>
                <a:lnTo>
                  <a:pt x="677979" y="333270"/>
                </a:lnTo>
                <a:lnTo>
                  <a:pt x="735295" y="330669"/>
                </a:lnTo>
                <a:lnTo>
                  <a:pt x="789633" y="327326"/>
                </a:lnTo>
                <a:lnTo>
                  <a:pt x="840246" y="323240"/>
                </a:lnTo>
                <a:lnTo>
                  <a:pt x="886393" y="318411"/>
                </a:lnTo>
                <a:lnTo>
                  <a:pt x="927330" y="312839"/>
                </a:lnTo>
                <a:lnTo>
                  <a:pt x="962313" y="306524"/>
                </a:lnTo>
                <a:lnTo>
                  <a:pt x="990598" y="299465"/>
                </a:lnTo>
                <a:lnTo>
                  <a:pt x="990598" y="0"/>
                </a:lnTo>
                <a:lnTo>
                  <a:pt x="929141" y="1234"/>
                </a:lnTo>
                <a:lnTo>
                  <a:pt x="866801" y="4389"/>
                </a:lnTo>
                <a:lnTo>
                  <a:pt x="800776" y="8641"/>
                </a:lnTo>
                <a:lnTo>
                  <a:pt x="765505" y="10921"/>
                </a:lnTo>
                <a:lnTo>
                  <a:pt x="728263" y="13167"/>
                </a:lnTo>
                <a:lnTo>
                  <a:pt x="688698" y="15276"/>
                </a:lnTo>
                <a:lnTo>
                  <a:pt x="646460" y="17145"/>
                </a:lnTo>
                <a:lnTo>
                  <a:pt x="601199" y="18670"/>
                </a:lnTo>
                <a:lnTo>
                  <a:pt x="552564" y="19751"/>
                </a:lnTo>
                <a:lnTo>
                  <a:pt x="500206" y="20282"/>
                </a:lnTo>
                <a:lnTo>
                  <a:pt x="443773" y="20162"/>
                </a:lnTo>
                <a:lnTo>
                  <a:pt x="382916" y="19288"/>
                </a:lnTo>
                <a:lnTo>
                  <a:pt x="317283" y="17556"/>
                </a:lnTo>
                <a:lnTo>
                  <a:pt x="246526" y="14864"/>
                </a:lnTo>
                <a:lnTo>
                  <a:pt x="170293" y="11109"/>
                </a:lnTo>
                <a:lnTo>
                  <a:pt x="88234" y="6189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2" y="2908300"/>
            <a:ext cx="990598" cy="428243"/>
          </a:xfrm>
          <a:custGeom>
            <a:avLst/>
            <a:gdLst/>
            <a:ahLst/>
            <a:cxnLst/>
            <a:rect l="l" t="t" r="r" b="b"/>
            <a:pathLst>
              <a:path w="990598" h="428243">
                <a:moveTo>
                  <a:pt x="990598" y="0"/>
                </a:moveTo>
                <a:lnTo>
                  <a:pt x="0" y="0"/>
                </a:lnTo>
                <a:lnTo>
                  <a:pt x="0" y="428243"/>
                </a:lnTo>
                <a:lnTo>
                  <a:pt x="49657" y="426835"/>
                </a:lnTo>
                <a:lnTo>
                  <a:pt x="106118" y="423013"/>
                </a:lnTo>
                <a:lnTo>
                  <a:pt x="167773" y="417380"/>
                </a:lnTo>
                <a:lnTo>
                  <a:pt x="233012" y="410541"/>
                </a:lnTo>
                <a:lnTo>
                  <a:pt x="266473" y="406857"/>
                </a:lnTo>
                <a:lnTo>
                  <a:pt x="300226" y="403098"/>
                </a:lnTo>
                <a:lnTo>
                  <a:pt x="334071" y="399338"/>
                </a:lnTo>
                <a:lnTo>
                  <a:pt x="367806" y="395654"/>
                </a:lnTo>
                <a:lnTo>
                  <a:pt x="401231" y="392121"/>
                </a:lnTo>
                <a:lnTo>
                  <a:pt x="434143" y="388815"/>
                </a:lnTo>
                <a:lnTo>
                  <a:pt x="466342" y="385810"/>
                </a:lnTo>
                <a:lnTo>
                  <a:pt x="497627" y="383182"/>
                </a:lnTo>
                <a:lnTo>
                  <a:pt x="527796" y="381007"/>
                </a:lnTo>
                <a:lnTo>
                  <a:pt x="556648" y="379360"/>
                </a:lnTo>
                <a:lnTo>
                  <a:pt x="583983" y="378316"/>
                </a:lnTo>
                <a:lnTo>
                  <a:pt x="609598" y="377951"/>
                </a:lnTo>
                <a:lnTo>
                  <a:pt x="633659" y="377958"/>
                </a:lnTo>
                <a:lnTo>
                  <a:pt x="656332" y="378002"/>
                </a:lnTo>
                <a:lnTo>
                  <a:pt x="698088" y="378354"/>
                </a:lnTo>
                <a:lnTo>
                  <a:pt x="736012" y="379309"/>
                </a:lnTo>
                <a:lnTo>
                  <a:pt x="771252" y="381170"/>
                </a:lnTo>
                <a:lnTo>
                  <a:pt x="804956" y="384238"/>
                </a:lnTo>
                <a:lnTo>
                  <a:pt x="838271" y="388815"/>
                </a:lnTo>
                <a:lnTo>
                  <a:pt x="872346" y="395202"/>
                </a:lnTo>
                <a:lnTo>
                  <a:pt x="908327" y="403701"/>
                </a:lnTo>
                <a:lnTo>
                  <a:pt x="947362" y="414614"/>
                </a:lnTo>
                <a:lnTo>
                  <a:pt x="968383" y="421071"/>
                </a:lnTo>
                <a:lnTo>
                  <a:pt x="990598" y="428243"/>
                </a:lnTo>
                <a:lnTo>
                  <a:pt x="9905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" y="2622927"/>
            <a:ext cx="990598" cy="324281"/>
          </a:xfrm>
          <a:custGeom>
            <a:avLst/>
            <a:gdLst/>
            <a:ahLst/>
            <a:cxnLst/>
            <a:rect l="l" t="t" r="r" b="b"/>
            <a:pathLst>
              <a:path w="990598" h="324281">
                <a:moveTo>
                  <a:pt x="17069" y="309953"/>
                </a:moveTo>
                <a:lnTo>
                  <a:pt x="37436" y="314955"/>
                </a:lnTo>
                <a:lnTo>
                  <a:pt x="60786" y="318773"/>
                </a:lnTo>
                <a:lnTo>
                  <a:pt x="86805" y="321509"/>
                </a:lnTo>
                <a:lnTo>
                  <a:pt x="115179" y="323270"/>
                </a:lnTo>
                <a:lnTo>
                  <a:pt x="145593" y="324159"/>
                </a:lnTo>
                <a:lnTo>
                  <a:pt x="177733" y="324281"/>
                </a:lnTo>
                <a:lnTo>
                  <a:pt x="211285" y="323740"/>
                </a:lnTo>
                <a:lnTo>
                  <a:pt x="245934" y="322642"/>
                </a:lnTo>
                <a:lnTo>
                  <a:pt x="281366" y="321091"/>
                </a:lnTo>
                <a:lnTo>
                  <a:pt x="317267" y="319191"/>
                </a:lnTo>
                <a:lnTo>
                  <a:pt x="353322" y="317047"/>
                </a:lnTo>
                <a:lnTo>
                  <a:pt x="389217" y="314764"/>
                </a:lnTo>
                <a:lnTo>
                  <a:pt x="424637" y="312445"/>
                </a:lnTo>
                <a:lnTo>
                  <a:pt x="459269" y="310197"/>
                </a:lnTo>
                <a:lnTo>
                  <a:pt x="492798" y="308122"/>
                </a:lnTo>
                <a:lnTo>
                  <a:pt x="524910" y="306327"/>
                </a:lnTo>
                <a:lnTo>
                  <a:pt x="555290" y="304915"/>
                </a:lnTo>
                <a:lnTo>
                  <a:pt x="583624" y="303991"/>
                </a:lnTo>
                <a:lnTo>
                  <a:pt x="609598" y="303660"/>
                </a:lnTo>
                <a:lnTo>
                  <a:pt x="634295" y="303991"/>
                </a:lnTo>
                <a:lnTo>
                  <a:pt x="658740" y="304915"/>
                </a:lnTo>
                <a:lnTo>
                  <a:pt x="682876" y="306327"/>
                </a:lnTo>
                <a:lnTo>
                  <a:pt x="706647" y="308122"/>
                </a:lnTo>
                <a:lnTo>
                  <a:pt x="729994" y="310197"/>
                </a:lnTo>
                <a:lnTo>
                  <a:pt x="752862" y="312445"/>
                </a:lnTo>
                <a:lnTo>
                  <a:pt x="775192" y="314764"/>
                </a:lnTo>
                <a:lnTo>
                  <a:pt x="796928" y="317047"/>
                </a:lnTo>
                <a:lnTo>
                  <a:pt x="818013" y="319191"/>
                </a:lnTo>
                <a:lnTo>
                  <a:pt x="838389" y="321091"/>
                </a:lnTo>
                <a:lnTo>
                  <a:pt x="857999" y="322642"/>
                </a:lnTo>
                <a:lnTo>
                  <a:pt x="876786" y="323740"/>
                </a:lnTo>
                <a:lnTo>
                  <a:pt x="894693" y="324281"/>
                </a:lnTo>
                <a:lnTo>
                  <a:pt x="911663" y="324159"/>
                </a:lnTo>
                <a:lnTo>
                  <a:pt x="927638" y="323270"/>
                </a:lnTo>
                <a:lnTo>
                  <a:pt x="942562" y="321509"/>
                </a:lnTo>
                <a:lnTo>
                  <a:pt x="956377" y="318773"/>
                </a:lnTo>
                <a:lnTo>
                  <a:pt x="969026" y="314955"/>
                </a:lnTo>
                <a:lnTo>
                  <a:pt x="980452" y="309953"/>
                </a:lnTo>
                <a:lnTo>
                  <a:pt x="990598" y="303660"/>
                </a:lnTo>
                <a:lnTo>
                  <a:pt x="990598" y="20958"/>
                </a:lnTo>
                <a:lnTo>
                  <a:pt x="838198" y="20958"/>
                </a:lnTo>
                <a:lnTo>
                  <a:pt x="810839" y="20622"/>
                </a:lnTo>
                <a:lnTo>
                  <a:pt x="778518" y="19683"/>
                </a:lnTo>
                <a:lnTo>
                  <a:pt x="741809" y="18247"/>
                </a:lnTo>
                <a:lnTo>
                  <a:pt x="701282" y="16423"/>
                </a:lnTo>
                <a:lnTo>
                  <a:pt x="657509" y="14314"/>
                </a:lnTo>
                <a:lnTo>
                  <a:pt x="611061" y="12029"/>
                </a:lnTo>
                <a:lnTo>
                  <a:pt x="562510" y="9673"/>
                </a:lnTo>
                <a:lnTo>
                  <a:pt x="512428" y="7352"/>
                </a:lnTo>
                <a:lnTo>
                  <a:pt x="461385" y="5173"/>
                </a:lnTo>
                <a:lnTo>
                  <a:pt x="409954" y="3242"/>
                </a:lnTo>
                <a:lnTo>
                  <a:pt x="358706" y="1665"/>
                </a:lnTo>
                <a:lnTo>
                  <a:pt x="308212" y="549"/>
                </a:lnTo>
                <a:lnTo>
                  <a:pt x="259044" y="0"/>
                </a:lnTo>
                <a:lnTo>
                  <a:pt x="211773" y="124"/>
                </a:lnTo>
                <a:lnTo>
                  <a:pt x="166971" y="1027"/>
                </a:lnTo>
                <a:lnTo>
                  <a:pt x="125210" y="2816"/>
                </a:lnTo>
                <a:lnTo>
                  <a:pt x="87061" y="5598"/>
                </a:lnTo>
                <a:lnTo>
                  <a:pt x="53095" y="9478"/>
                </a:lnTo>
                <a:lnTo>
                  <a:pt x="23884" y="14562"/>
                </a:lnTo>
                <a:lnTo>
                  <a:pt x="0" y="20958"/>
                </a:lnTo>
                <a:lnTo>
                  <a:pt x="0" y="303660"/>
                </a:lnTo>
                <a:lnTo>
                  <a:pt x="17069" y="30995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2" y="4949698"/>
            <a:ext cx="990601" cy="450427"/>
          </a:xfrm>
          <a:custGeom>
            <a:avLst/>
            <a:gdLst/>
            <a:ahLst/>
            <a:cxnLst/>
            <a:rect l="l" t="t" r="r" b="b"/>
            <a:pathLst>
              <a:path w="990601" h="450427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24680" y="439580"/>
                </a:lnTo>
                <a:lnTo>
                  <a:pt x="49402" y="445693"/>
                </a:lnTo>
                <a:lnTo>
                  <a:pt x="74593" y="449198"/>
                </a:lnTo>
                <a:lnTo>
                  <a:pt x="100683" y="450427"/>
                </a:lnTo>
                <a:lnTo>
                  <a:pt x="128100" y="449710"/>
                </a:lnTo>
                <a:lnTo>
                  <a:pt x="157276" y="447380"/>
                </a:lnTo>
                <a:lnTo>
                  <a:pt x="188637" y="443765"/>
                </a:lnTo>
                <a:lnTo>
                  <a:pt x="222615" y="439198"/>
                </a:lnTo>
                <a:lnTo>
                  <a:pt x="259637" y="434009"/>
                </a:lnTo>
                <a:lnTo>
                  <a:pt x="300134" y="428529"/>
                </a:lnTo>
                <a:lnTo>
                  <a:pt x="344534" y="423089"/>
                </a:lnTo>
                <a:lnTo>
                  <a:pt x="393266" y="418021"/>
                </a:lnTo>
                <a:lnTo>
                  <a:pt x="446760" y="413653"/>
                </a:lnTo>
                <a:lnTo>
                  <a:pt x="505445" y="410319"/>
                </a:lnTo>
                <a:lnTo>
                  <a:pt x="569750" y="408348"/>
                </a:lnTo>
                <a:lnTo>
                  <a:pt x="640105" y="408072"/>
                </a:lnTo>
                <a:lnTo>
                  <a:pt x="716938" y="409821"/>
                </a:lnTo>
                <a:lnTo>
                  <a:pt x="800679" y="413926"/>
                </a:lnTo>
                <a:lnTo>
                  <a:pt x="891757" y="420719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82" y="4541266"/>
            <a:ext cx="990601" cy="455092"/>
          </a:xfrm>
          <a:custGeom>
            <a:avLst/>
            <a:gdLst/>
            <a:ahLst/>
            <a:cxnLst/>
            <a:rect l="l" t="t" r="r" b="b"/>
            <a:pathLst>
              <a:path w="990601" h="455092">
                <a:moveTo>
                  <a:pt x="990601" y="0"/>
                </a:moveTo>
                <a:lnTo>
                  <a:pt x="0" y="0"/>
                </a:lnTo>
                <a:lnTo>
                  <a:pt x="0" y="432053"/>
                </a:lnTo>
                <a:lnTo>
                  <a:pt x="47271" y="425652"/>
                </a:lnTo>
                <a:lnTo>
                  <a:pt x="97359" y="421581"/>
                </a:lnTo>
                <a:lnTo>
                  <a:pt x="149833" y="419564"/>
                </a:lnTo>
                <a:lnTo>
                  <a:pt x="204264" y="419325"/>
                </a:lnTo>
                <a:lnTo>
                  <a:pt x="260223" y="420588"/>
                </a:lnTo>
                <a:lnTo>
                  <a:pt x="317278" y="423076"/>
                </a:lnTo>
                <a:lnTo>
                  <a:pt x="375001" y="426515"/>
                </a:lnTo>
                <a:lnTo>
                  <a:pt x="432962" y="430627"/>
                </a:lnTo>
                <a:lnTo>
                  <a:pt x="490731" y="435137"/>
                </a:lnTo>
                <a:lnTo>
                  <a:pt x="547878" y="439769"/>
                </a:lnTo>
                <a:lnTo>
                  <a:pt x="603974" y="444246"/>
                </a:lnTo>
                <a:lnTo>
                  <a:pt x="658588" y="448293"/>
                </a:lnTo>
                <a:lnTo>
                  <a:pt x="711291" y="451634"/>
                </a:lnTo>
                <a:lnTo>
                  <a:pt x="761653" y="453992"/>
                </a:lnTo>
                <a:lnTo>
                  <a:pt x="809245" y="455092"/>
                </a:lnTo>
                <a:lnTo>
                  <a:pt x="853636" y="454657"/>
                </a:lnTo>
                <a:lnTo>
                  <a:pt x="894397" y="452412"/>
                </a:lnTo>
                <a:lnTo>
                  <a:pt x="931098" y="448081"/>
                </a:lnTo>
                <a:lnTo>
                  <a:pt x="963309" y="441386"/>
                </a:lnTo>
                <a:lnTo>
                  <a:pt x="990601" y="432053"/>
                </a:lnTo>
                <a:lnTo>
                  <a:pt x="99060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2" y="5655785"/>
            <a:ext cx="990601" cy="287560"/>
          </a:xfrm>
          <a:custGeom>
            <a:avLst/>
            <a:gdLst/>
            <a:ahLst/>
            <a:cxnLst/>
            <a:rect l="l" t="t" r="r" b="b"/>
            <a:pathLst>
              <a:path w="990601" h="287560">
                <a:moveTo>
                  <a:pt x="28389" y="265340"/>
                </a:moveTo>
                <a:lnTo>
                  <a:pt x="63454" y="270004"/>
                </a:lnTo>
                <a:lnTo>
                  <a:pt x="104453" y="274118"/>
                </a:lnTo>
                <a:lnTo>
                  <a:pt x="150645" y="277684"/>
                </a:lnTo>
                <a:lnTo>
                  <a:pt x="201288" y="280702"/>
                </a:lnTo>
                <a:lnTo>
                  <a:pt x="255640" y="283171"/>
                </a:lnTo>
                <a:lnTo>
                  <a:pt x="312959" y="285091"/>
                </a:lnTo>
                <a:lnTo>
                  <a:pt x="372504" y="286463"/>
                </a:lnTo>
                <a:lnTo>
                  <a:pt x="433532" y="287286"/>
                </a:lnTo>
                <a:lnTo>
                  <a:pt x="495302" y="287560"/>
                </a:lnTo>
                <a:lnTo>
                  <a:pt x="557071" y="287286"/>
                </a:lnTo>
                <a:lnTo>
                  <a:pt x="618099" y="286463"/>
                </a:lnTo>
                <a:lnTo>
                  <a:pt x="677644" y="285091"/>
                </a:lnTo>
                <a:lnTo>
                  <a:pt x="734962" y="283171"/>
                </a:lnTo>
                <a:lnTo>
                  <a:pt x="789314" y="280702"/>
                </a:lnTo>
                <a:lnTo>
                  <a:pt x="839957" y="277684"/>
                </a:lnTo>
                <a:lnTo>
                  <a:pt x="886148" y="274118"/>
                </a:lnTo>
                <a:lnTo>
                  <a:pt x="927148" y="270004"/>
                </a:lnTo>
                <a:lnTo>
                  <a:pt x="962212" y="265340"/>
                </a:lnTo>
                <a:lnTo>
                  <a:pt x="990601" y="260128"/>
                </a:lnTo>
                <a:lnTo>
                  <a:pt x="990601" y="37624"/>
                </a:lnTo>
                <a:lnTo>
                  <a:pt x="970132" y="36322"/>
                </a:lnTo>
                <a:lnTo>
                  <a:pt x="947074" y="34727"/>
                </a:lnTo>
                <a:lnTo>
                  <a:pt x="921681" y="32878"/>
                </a:lnTo>
                <a:lnTo>
                  <a:pt x="894211" y="30815"/>
                </a:lnTo>
                <a:lnTo>
                  <a:pt x="864918" y="28575"/>
                </a:lnTo>
                <a:lnTo>
                  <a:pt x="834060" y="26199"/>
                </a:lnTo>
                <a:lnTo>
                  <a:pt x="801892" y="23724"/>
                </a:lnTo>
                <a:lnTo>
                  <a:pt x="768670" y="21189"/>
                </a:lnTo>
                <a:lnTo>
                  <a:pt x="734650" y="18634"/>
                </a:lnTo>
                <a:lnTo>
                  <a:pt x="700088" y="16098"/>
                </a:lnTo>
                <a:lnTo>
                  <a:pt x="665241" y="13618"/>
                </a:lnTo>
                <a:lnTo>
                  <a:pt x="630363" y="11234"/>
                </a:lnTo>
                <a:lnTo>
                  <a:pt x="595713" y="8986"/>
                </a:lnTo>
                <a:lnTo>
                  <a:pt x="561544" y="6911"/>
                </a:lnTo>
                <a:lnTo>
                  <a:pt x="528114" y="5049"/>
                </a:lnTo>
                <a:lnTo>
                  <a:pt x="495678" y="3438"/>
                </a:lnTo>
                <a:lnTo>
                  <a:pt x="464493" y="2117"/>
                </a:lnTo>
                <a:lnTo>
                  <a:pt x="434814" y="1126"/>
                </a:lnTo>
                <a:lnTo>
                  <a:pt x="406897" y="502"/>
                </a:lnTo>
                <a:lnTo>
                  <a:pt x="381000" y="286"/>
                </a:lnTo>
                <a:lnTo>
                  <a:pt x="356303" y="247"/>
                </a:lnTo>
                <a:lnTo>
                  <a:pt x="331858" y="159"/>
                </a:lnTo>
                <a:lnTo>
                  <a:pt x="307722" y="62"/>
                </a:lnTo>
                <a:lnTo>
                  <a:pt x="283951" y="0"/>
                </a:lnTo>
                <a:lnTo>
                  <a:pt x="260604" y="12"/>
                </a:lnTo>
                <a:lnTo>
                  <a:pt x="237736" y="142"/>
                </a:lnTo>
                <a:lnTo>
                  <a:pt x="215405" y="431"/>
                </a:lnTo>
                <a:lnTo>
                  <a:pt x="193669" y="920"/>
                </a:lnTo>
                <a:lnTo>
                  <a:pt x="172585" y="1652"/>
                </a:lnTo>
                <a:lnTo>
                  <a:pt x="152209" y="2667"/>
                </a:lnTo>
                <a:lnTo>
                  <a:pt x="132599" y="4009"/>
                </a:lnTo>
                <a:lnTo>
                  <a:pt x="113812" y="5718"/>
                </a:lnTo>
                <a:lnTo>
                  <a:pt x="95905" y="7836"/>
                </a:lnTo>
                <a:lnTo>
                  <a:pt x="78935" y="10405"/>
                </a:lnTo>
                <a:lnTo>
                  <a:pt x="62960" y="13466"/>
                </a:lnTo>
                <a:lnTo>
                  <a:pt x="48036" y="17062"/>
                </a:lnTo>
                <a:lnTo>
                  <a:pt x="34221" y="21234"/>
                </a:lnTo>
                <a:lnTo>
                  <a:pt x="21572" y="26024"/>
                </a:lnTo>
                <a:lnTo>
                  <a:pt x="10146" y="31473"/>
                </a:lnTo>
                <a:lnTo>
                  <a:pt x="0" y="37624"/>
                </a:lnTo>
                <a:lnTo>
                  <a:pt x="0" y="260128"/>
                </a:lnTo>
                <a:lnTo>
                  <a:pt x="28389" y="265340"/>
                </a:lnTo>
                <a:close/>
              </a:path>
            </a:pathLst>
          </a:custGeom>
          <a:solidFill>
            <a:srgbClr val="D5DD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62" y="6488177"/>
            <a:ext cx="992125" cy="345945"/>
          </a:xfrm>
          <a:custGeom>
            <a:avLst/>
            <a:gdLst/>
            <a:ahLst/>
            <a:cxnLst/>
            <a:rect l="l" t="t" r="r" b="b"/>
            <a:pathLst>
              <a:path w="992125" h="345945">
                <a:moveTo>
                  <a:pt x="990601" y="0"/>
                </a:moveTo>
                <a:lnTo>
                  <a:pt x="959807" y="325"/>
                </a:lnTo>
                <a:lnTo>
                  <a:pt x="929143" y="1234"/>
                </a:lnTo>
                <a:lnTo>
                  <a:pt x="898259" y="2623"/>
                </a:lnTo>
                <a:lnTo>
                  <a:pt x="866803" y="4389"/>
                </a:lnTo>
                <a:lnTo>
                  <a:pt x="834426" y="6429"/>
                </a:lnTo>
                <a:lnTo>
                  <a:pt x="800778" y="8641"/>
                </a:lnTo>
                <a:lnTo>
                  <a:pt x="765508" y="10921"/>
                </a:lnTo>
                <a:lnTo>
                  <a:pt x="728265" y="13167"/>
                </a:lnTo>
                <a:lnTo>
                  <a:pt x="688700" y="15276"/>
                </a:lnTo>
                <a:lnTo>
                  <a:pt x="646462" y="17145"/>
                </a:lnTo>
                <a:lnTo>
                  <a:pt x="601201" y="18670"/>
                </a:lnTo>
                <a:lnTo>
                  <a:pt x="552566" y="19751"/>
                </a:lnTo>
                <a:lnTo>
                  <a:pt x="500208" y="20282"/>
                </a:lnTo>
                <a:lnTo>
                  <a:pt x="443775" y="20162"/>
                </a:lnTo>
                <a:lnTo>
                  <a:pt x="382917" y="19288"/>
                </a:lnTo>
                <a:lnTo>
                  <a:pt x="317285" y="17556"/>
                </a:lnTo>
                <a:lnTo>
                  <a:pt x="246527" y="14864"/>
                </a:lnTo>
                <a:lnTo>
                  <a:pt x="170294" y="11109"/>
                </a:lnTo>
                <a:lnTo>
                  <a:pt x="88235" y="6189"/>
                </a:lnTo>
                <a:lnTo>
                  <a:pt x="0" y="0"/>
                </a:lnTo>
                <a:lnTo>
                  <a:pt x="9498" y="331722"/>
                </a:lnTo>
                <a:lnTo>
                  <a:pt x="992062" y="331722"/>
                </a:lnTo>
                <a:lnTo>
                  <a:pt x="9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62" y="6181090"/>
            <a:ext cx="990601" cy="430530"/>
          </a:xfrm>
          <a:custGeom>
            <a:avLst/>
            <a:gdLst/>
            <a:ahLst/>
            <a:cxnLst/>
            <a:rect l="l" t="t" r="r" b="b"/>
            <a:pathLst>
              <a:path w="990601" h="430530">
                <a:moveTo>
                  <a:pt x="990601" y="0"/>
                </a:moveTo>
                <a:lnTo>
                  <a:pt x="0" y="0"/>
                </a:lnTo>
                <a:lnTo>
                  <a:pt x="0" y="430530"/>
                </a:lnTo>
                <a:lnTo>
                  <a:pt x="49637" y="429121"/>
                </a:lnTo>
                <a:lnTo>
                  <a:pt x="106046" y="425299"/>
                </a:lnTo>
                <a:lnTo>
                  <a:pt x="167630" y="419666"/>
                </a:lnTo>
                <a:lnTo>
                  <a:pt x="232794" y="412826"/>
                </a:lnTo>
                <a:lnTo>
                  <a:pt x="266219" y="409142"/>
                </a:lnTo>
                <a:lnTo>
                  <a:pt x="299942" y="405382"/>
                </a:lnTo>
                <a:lnTo>
                  <a:pt x="333762" y="401623"/>
                </a:lnTo>
                <a:lnTo>
                  <a:pt x="367479" y="397939"/>
                </a:lnTo>
                <a:lnTo>
                  <a:pt x="400894" y="394405"/>
                </a:lnTo>
                <a:lnTo>
                  <a:pt x="433809" y="391099"/>
                </a:lnTo>
                <a:lnTo>
                  <a:pt x="466023" y="388093"/>
                </a:lnTo>
                <a:lnTo>
                  <a:pt x="497336" y="385466"/>
                </a:lnTo>
                <a:lnTo>
                  <a:pt x="527550" y="383290"/>
                </a:lnTo>
                <a:lnTo>
                  <a:pt x="556465" y="381643"/>
                </a:lnTo>
                <a:lnTo>
                  <a:pt x="583882" y="380600"/>
                </a:lnTo>
                <a:lnTo>
                  <a:pt x="609601" y="380235"/>
                </a:lnTo>
                <a:lnTo>
                  <a:pt x="633662" y="380241"/>
                </a:lnTo>
                <a:lnTo>
                  <a:pt x="656335" y="380285"/>
                </a:lnTo>
                <a:lnTo>
                  <a:pt x="698090" y="380637"/>
                </a:lnTo>
                <a:lnTo>
                  <a:pt x="736014" y="381593"/>
                </a:lnTo>
                <a:lnTo>
                  <a:pt x="771254" y="383454"/>
                </a:lnTo>
                <a:lnTo>
                  <a:pt x="804959" y="386522"/>
                </a:lnTo>
                <a:lnTo>
                  <a:pt x="838274" y="391099"/>
                </a:lnTo>
                <a:lnTo>
                  <a:pt x="872348" y="397486"/>
                </a:lnTo>
                <a:lnTo>
                  <a:pt x="908329" y="405986"/>
                </a:lnTo>
                <a:lnTo>
                  <a:pt x="947364" y="416900"/>
                </a:lnTo>
                <a:lnTo>
                  <a:pt x="968386" y="423356"/>
                </a:lnTo>
                <a:lnTo>
                  <a:pt x="990601" y="430530"/>
                </a:lnTo>
                <a:lnTo>
                  <a:pt x="990601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2" y="5898004"/>
            <a:ext cx="990601" cy="324279"/>
          </a:xfrm>
          <a:custGeom>
            <a:avLst/>
            <a:gdLst/>
            <a:ahLst/>
            <a:cxnLst/>
            <a:rect l="l" t="t" r="r" b="b"/>
            <a:pathLst>
              <a:path w="990601" h="324279">
                <a:moveTo>
                  <a:pt x="16961" y="309950"/>
                </a:moveTo>
                <a:lnTo>
                  <a:pt x="37231" y="314953"/>
                </a:lnTo>
                <a:lnTo>
                  <a:pt x="60496" y="318771"/>
                </a:lnTo>
                <a:lnTo>
                  <a:pt x="86441" y="321507"/>
                </a:lnTo>
                <a:lnTo>
                  <a:pt x="114752" y="323268"/>
                </a:lnTo>
                <a:lnTo>
                  <a:pt x="145115" y="324157"/>
                </a:lnTo>
                <a:lnTo>
                  <a:pt x="177215" y="324279"/>
                </a:lnTo>
                <a:lnTo>
                  <a:pt x="210738" y="323739"/>
                </a:lnTo>
                <a:lnTo>
                  <a:pt x="245370" y="322641"/>
                </a:lnTo>
                <a:lnTo>
                  <a:pt x="280797" y="321089"/>
                </a:lnTo>
                <a:lnTo>
                  <a:pt x="316703" y="319189"/>
                </a:lnTo>
                <a:lnTo>
                  <a:pt x="352775" y="317045"/>
                </a:lnTo>
                <a:lnTo>
                  <a:pt x="388699" y="314761"/>
                </a:lnTo>
                <a:lnTo>
                  <a:pt x="424160" y="312443"/>
                </a:lnTo>
                <a:lnTo>
                  <a:pt x="458843" y="310194"/>
                </a:lnTo>
                <a:lnTo>
                  <a:pt x="492435" y="308120"/>
                </a:lnTo>
                <a:lnTo>
                  <a:pt x="524621" y="306324"/>
                </a:lnTo>
                <a:lnTo>
                  <a:pt x="555087" y="304913"/>
                </a:lnTo>
                <a:lnTo>
                  <a:pt x="583518" y="303989"/>
                </a:lnTo>
                <a:lnTo>
                  <a:pt x="609601" y="303657"/>
                </a:lnTo>
                <a:lnTo>
                  <a:pt x="634297" y="303989"/>
                </a:lnTo>
                <a:lnTo>
                  <a:pt x="658742" y="304913"/>
                </a:lnTo>
                <a:lnTo>
                  <a:pt x="682879" y="306324"/>
                </a:lnTo>
                <a:lnTo>
                  <a:pt x="706649" y="308120"/>
                </a:lnTo>
                <a:lnTo>
                  <a:pt x="729997" y="310194"/>
                </a:lnTo>
                <a:lnTo>
                  <a:pt x="752864" y="312443"/>
                </a:lnTo>
                <a:lnTo>
                  <a:pt x="775195" y="314761"/>
                </a:lnTo>
                <a:lnTo>
                  <a:pt x="796931" y="317045"/>
                </a:lnTo>
                <a:lnTo>
                  <a:pt x="818015" y="319189"/>
                </a:lnTo>
                <a:lnTo>
                  <a:pt x="838391" y="321089"/>
                </a:lnTo>
                <a:lnTo>
                  <a:pt x="858001" y="322641"/>
                </a:lnTo>
                <a:lnTo>
                  <a:pt x="876788" y="323739"/>
                </a:lnTo>
                <a:lnTo>
                  <a:pt x="894695" y="324279"/>
                </a:lnTo>
                <a:lnTo>
                  <a:pt x="911665" y="324157"/>
                </a:lnTo>
                <a:lnTo>
                  <a:pt x="927641" y="323268"/>
                </a:lnTo>
                <a:lnTo>
                  <a:pt x="942564" y="321507"/>
                </a:lnTo>
                <a:lnTo>
                  <a:pt x="956379" y="318771"/>
                </a:lnTo>
                <a:lnTo>
                  <a:pt x="969029" y="314953"/>
                </a:lnTo>
                <a:lnTo>
                  <a:pt x="980455" y="309950"/>
                </a:lnTo>
                <a:lnTo>
                  <a:pt x="990601" y="303657"/>
                </a:lnTo>
                <a:lnTo>
                  <a:pt x="990601" y="20959"/>
                </a:lnTo>
                <a:lnTo>
                  <a:pt x="838201" y="20959"/>
                </a:lnTo>
                <a:lnTo>
                  <a:pt x="810733" y="20623"/>
                </a:lnTo>
                <a:lnTo>
                  <a:pt x="778315" y="19684"/>
                </a:lnTo>
                <a:lnTo>
                  <a:pt x="741520" y="18248"/>
                </a:lnTo>
                <a:lnTo>
                  <a:pt x="700919" y="16424"/>
                </a:lnTo>
                <a:lnTo>
                  <a:pt x="657083" y="14315"/>
                </a:lnTo>
                <a:lnTo>
                  <a:pt x="610583" y="12030"/>
                </a:lnTo>
                <a:lnTo>
                  <a:pt x="561993" y="9673"/>
                </a:lnTo>
                <a:lnTo>
                  <a:pt x="511881" y="7352"/>
                </a:lnTo>
                <a:lnTo>
                  <a:pt x="460822" y="5173"/>
                </a:lnTo>
                <a:lnTo>
                  <a:pt x="409385" y="3242"/>
                </a:lnTo>
                <a:lnTo>
                  <a:pt x="358142" y="1665"/>
                </a:lnTo>
                <a:lnTo>
                  <a:pt x="307665" y="549"/>
                </a:lnTo>
                <a:lnTo>
                  <a:pt x="258526" y="0"/>
                </a:lnTo>
                <a:lnTo>
                  <a:pt x="211295" y="124"/>
                </a:lnTo>
                <a:lnTo>
                  <a:pt x="166544" y="1027"/>
                </a:lnTo>
                <a:lnTo>
                  <a:pt x="124846" y="2817"/>
                </a:lnTo>
                <a:lnTo>
                  <a:pt x="86770" y="5598"/>
                </a:lnTo>
                <a:lnTo>
                  <a:pt x="52890" y="9478"/>
                </a:lnTo>
                <a:lnTo>
                  <a:pt x="23776" y="14563"/>
                </a:lnTo>
                <a:lnTo>
                  <a:pt x="0" y="20959"/>
                </a:lnTo>
                <a:lnTo>
                  <a:pt x="0" y="303657"/>
                </a:lnTo>
                <a:lnTo>
                  <a:pt x="16961" y="30995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3328" y="-24639"/>
            <a:ext cx="449580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201" y="-24639"/>
            <a:ext cx="3017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9659" y="797343"/>
            <a:ext cx="3137927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4000" spc="0" dirty="0" smtClean="0">
                <a:solidFill>
                  <a:srgbClr val="636333"/>
                </a:solidFill>
                <a:latin typeface="Times New Roman"/>
                <a:cs typeface="Times New Roman"/>
              </a:rPr>
              <a:t>Sintaxis básica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659" y="1987862"/>
            <a:ext cx="383375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Inclusión</a:t>
            </a:r>
            <a:r>
              <a:rPr sz="2000" spc="-7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ficheros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externos: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939" y="2287928"/>
            <a:ext cx="186791" cy="528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2556" y="2287928"/>
            <a:ext cx="1012196" cy="528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include</a:t>
            </a:r>
            <a:r>
              <a:rPr sz="1800" spc="0" dirty="0" smtClean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2700" marR="34306">
              <a:lnSpc>
                <a:spcPct val="95825"/>
              </a:lnSpc>
            </a:pPr>
            <a:r>
              <a:rPr sz="1800" b="1" spc="0" dirty="0" smtClean="0">
                <a:latin typeface="Arial"/>
                <a:cs typeface="Arial"/>
              </a:rPr>
              <a:t>require</a:t>
            </a:r>
            <a:r>
              <a:rPr sz="1800" spc="0" dirty="0" smtClean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659" y="2842064"/>
            <a:ext cx="445675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Ambos</a:t>
            </a:r>
            <a:r>
              <a:rPr sz="2000" spc="-6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incluyen</a:t>
            </a:r>
            <a:r>
              <a:rPr sz="2000" spc="-7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evalúan</a:t>
            </a:r>
            <a:r>
              <a:rPr sz="2000" spc="-7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fichero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3602" y="2842064"/>
            <a:ext cx="1474726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especificado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9659" y="3146864"/>
            <a:ext cx="7634158" cy="1377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562219" indent="-342900">
              <a:lnSpc>
                <a:spcPts val="1930"/>
              </a:lnSpc>
              <a:spcBef>
                <a:spcPts val="271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Diferencia:</a:t>
            </a:r>
            <a:r>
              <a:rPr sz="2000" spc="-9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caso</a:t>
            </a:r>
            <a:r>
              <a:rPr sz="2000" spc="-4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error</a:t>
            </a:r>
            <a:r>
              <a:rPr sz="2000" spc="-4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include()</a:t>
            </a:r>
            <a:r>
              <a:rPr sz="2000" spc="-7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produ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7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warning</a:t>
            </a:r>
            <a:r>
              <a:rPr sz="2000" spc="-7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y require()</a:t>
            </a:r>
            <a:r>
              <a:rPr sz="2000" spc="-7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error</a:t>
            </a:r>
            <a:r>
              <a:rPr sz="2000" spc="-4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fatal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1930"/>
              </a:lnSpc>
              <a:spcBef>
                <a:spcPts val="470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	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usará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require()</a:t>
            </a:r>
            <a:r>
              <a:rPr sz="2000" spc="-7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producirse</a:t>
            </a:r>
            <a:r>
              <a:rPr sz="2000" spc="-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un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error</a:t>
            </a:r>
            <a:r>
              <a:rPr sz="2000" spc="-4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debe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interrumpirse</a:t>
            </a:r>
            <a:r>
              <a:rPr sz="2000" spc="-116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 carga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</a:t>
            </a:r>
            <a:r>
              <a:rPr sz="2000" spc="-22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página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7E7E00"/>
                </a:solidFill>
                <a:latin typeface="PMingLiU"/>
                <a:cs typeface="PMingLiU"/>
              </a:rPr>
              <a:t>  </a:t>
            </a:r>
            <a:r>
              <a:rPr sz="1400" spc="37" dirty="0" smtClean="0">
                <a:solidFill>
                  <a:srgbClr val="7E7E00"/>
                </a:solidFill>
                <a:latin typeface="PMingLiU"/>
                <a:cs typeface="PMingLiU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Ejemplo: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2175</Words>
  <Application>Microsoft Office PowerPoint</Application>
  <PresentationFormat>Personalizado</PresentationFormat>
  <Paragraphs>622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PMingLiU</vt:lpstr>
      <vt:lpstr>Arial</vt:lpstr>
      <vt:lpstr>Calibri</vt:lpstr>
      <vt:lpstr>Courier New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Marco</cp:lastModifiedBy>
  <cp:revision>3</cp:revision>
  <dcterms:modified xsi:type="dcterms:W3CDTF">2018-09-09T00:49:48Z</dcterms:modified>
</cp:coreProperties>
</file>