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4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5"/>
    <p:restoredTop sz="94643"/>
  </p:normalViewPr>
  <p:slideViewPr>
    <p:cSldViewPr snapToGrid="0" snapToObjects="1">
      <p:cViewPr>
        <p:scale>
          <a:sx n="67" d="100"/>
          <a:sy n="67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louiscolumbus/2015/03/15/data-analytics-dominates-enterprises-spending-plans-for-2015/#716c2e3b1801" TargetMode="External"/><Relationship Id="rId2" Type="http://schemas.openxmlformats.org/officeDocument/2006/relationships/hyperlink" Target="https://www.abiresearch.com/press/big-data-spending-to-reach-114-billion-in-2018-lo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adage.com/article/advertising/godaddy-bows-global-campaign/303482" TargetMode="External"/><Relationship Id="rId4" Type="http://schemas.openxmlformats.org/officeDocument/2006/relationships/hyperlink" Target="http://www.cmo.com/features/articles/2017/8/24/15-mindblowing-stats-about-artificial-intelligence-dmexco.html#gs.C8AMRi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067F-8FDE-8E45-B72D-146F0CBA9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DNA</a:t>
            </a:r>
            <a:br>
              <a:rPr lang="en-US" dirty="0"/>
            </a:br>
            <a:r>
              <a:rPr lang="en-US" dirty="0"/>
              <a:t>Deep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E8077-A26A-9846-ABE6-23922084C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5749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800" i="1" dirty="0">
                <a:solidFill>
                  <a:srgbClr val="FFFFFF"/>
                </a:solidFill>
              </a:rPr>
              <a:t>Data drives the message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b="1" dirty="0">
                <a:solidFill>
                  <a:srgbClr val="FFFFFF"/>
                </a:solidFill>
              </a:rPr>
              <a:t>Team B9: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Mehmed </a:t>
            </a:r>
            <a:r>
              <a:rPr lang="en-US" dirty="0" err="1">
                <a:solidFill>
                  <a:srgbClr val="FFFFFF"/>
                </a:solidFill>
              </a:rPr>
              <a:t>Mladenov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</a:rPr>
              <a:t>Marc </a:t>
            </a:r>
            <a:r>
              <a:rPr lang="en-US" dirty="0" err="1">
                <a:solidFill>
                  <a:srgbClr val="FFFFFF"/>
                </a:solidFill>
              </a:rPr>
              <a:t>Tse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lh3.googleusercontent.com/1Pbh_TPzi80sHeDNPUi4MY_cxPwllw-8nzispICidLXuPJTpTg_JyAjMvOIIc6aS91mo6vGwpdjF6Lox7J0LgEmUP_wXLh02IHtGRP8gvtOqzWnhIIdVJLNsZJTM9UleP00O841txQI">
            <a:extLst>
              <a:ext uri="{FF2B5EF4-FFF2-40B4-BE49-F238E27FC236}">
                <a16:creationId xmlns:a16="http://schemas.microsoft.com/office/drawing/2014/main" id="{53586BFD-BD76-A94E-9E1E-986AD50C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26" y="1762742"/>
            <a:ext cx="1128651" cy="11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88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EF42-A26C-F84F-BF7A-43B7021A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-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D24E-0480-5543-B100-87F3E9E1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rc Tse\Downloads\Untitled Diagram (3).png">
            <a:extLst>
              <a:ext uri="{FF2B5EF4-FFF2-40B4-BE49-F238E27FC236}">
                <a16:creationId xmlns:a16="http://schemas.microsoft.com/office/drawing/2014/main" id="{6E9C8860-4D92-44A8-8FE1-97758C6623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961514"/>
            <a:ext cx="3004442" cy="27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marci\Downloads\Untitled Diagram.png">
            <a:extLst>
              <a:ext uri="{FF2B5EF4-FFF2-40B4-BE49-F238E27FC236}">
                <a16:creationId xmlns:a16="http://schemas.microsoft.com/office/drawing/2014/main" id="{0CB4CCA0-0265-45E9-BE29-55692ED6AA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36" y="1961514"/>
            <a:ext cx="6767817" cy="301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00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066C-C0CF-2C4A-AF96-A2810582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–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0021-056E-A042-A0D3-8C7EAF0B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Marc\Downloads\Untitled Diagram (13).png">
            <a:extLst>
              <a:ext uri="{FF2B5EF4-FFF2-40B4-BE49-F238E27FC236}">
                <a16:creationId xmlns:a16="http://schemas.microsoft.com/office/drawing/2014/main" id="{30D67F6E-BD78-4E28-BE54-4D1BF013BA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28" y="1890077"/>
            <a:ext cx="8980566" cy="42605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598570-C735-4E88-9449-664DAA3A04B5}"/>
              </a:ext>
            </a:extLst>
          </p:cNvPr>
          <p:cNvSpPr/>
          <p:nvPr/>
        </p:nvSpPr>
        <p:spPr>
          <a:xfrm>
            <a:off x="2133600" y="2415540"/>
            <a:ext cx="2085975" cy="333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5542-9468-4EDE-93E2-97F97EADFC59}"/>
              </a:ext>
            </a:extLst>
          </p:cNvPr>
          <p:cNvSpPr/>
          <p:nvPr/>
        </p:nvSpPr>
        <p:spPr>
          <a:xfrm>
            <a:off x="2143125" y="3035272"/>
            <a:ext cx="2085975" cy="333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442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F4EC-D072-4D10-9800-C02F42F8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869" y="2165840"/>
            <a:ext cx="2354262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</a:t>
            </a:r>
            <a:endParaRPr lang="en-HK" sz="6600" dirty="0"/>
          </a:p>
        </p:txBody>
      </p:sp>
    </p:spTree>
    <p:extLst>
      <p:ext uri="{BB962C8B-B14F-4D97-AF65-F5344CB8AC3E}">
        <p14:creationId xmlns:p14="http://schemas.microsoft.com/office/powerpoint/2010/main" val="265623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4EB8-189F-B84D-BAA0-69C5E168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8094-99CC-5D46-9075-C6DDFCE3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No advanced knowledge required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Ease of use for non-technical personnel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Scalability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1AA03-F992-A14B-86D1-414B5A4E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258" y="5424616"/>
            <a:ext cx="1342769" cy="13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7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70D7-B3F3-CC40-83B8-90103D75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Ethos -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E934-2404-1342-B758-C4512541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Application is not fully complete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More acceptable data formats, platforms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Neural network training</a:t>
            </a: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3578F-65B3-5F41-AEE7-0F61340D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0" y="4604156"/>
            <a:ext cx="2678887" cy="26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7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8EEE-54F2-D741-A45E-E586642A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Implementation 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B7902-FB1A-484D-95C9-CB1EE1D7076A}"/>
              </a:ext>
            </a:extLst>
          </p:cNvPr>
          <p:cNvSpPr txBox="1">
            <a:spLocks/>
          </p:cNvSpPr>
          <p:nvPr/>
        </p:nvSpPr>
        <p:spPr>
          <a:xfrm>
            <a:off x="1141413" y="223043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Things We Did Wrong:</a:t>
            </a:r>
          </a:p>
          <a:p>
            <a:pPr fontAlgn="base"/>
            <a:r>
              <a:rPr lang="en-US" dirty="0"/>
              <a:t>Time Management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Communication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Debugging</a:t>
            </a: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6A14-9D03-C94A-A907-31C87005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Implementation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A988-03A8-0847-A579-953A8D91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Things We Did Well:</a:t>
            </a:r>
          </a:p>
          <a:p>
            <a:pPr fontAlgn="base"/>
            <a:r>
              <a:rPr lang="en-US" dirty="0"/>
              <a:t>Reduced number of defects per document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Solid definition of project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Good division of workload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51DD-FEE8-401F-B97E-428917AB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IMPLEMENTATION REVIEW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F788-B016-42A1-AED7-F4084A60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Things We Would Change:</a:t>
            </a:r>
          </a:p>
          <a:p>
            <a:pPr fontAlgn="base"/>
            <a:r>
              <a:rPr lang="en-US" dirty="0"/>
              <a:t>Schedule more meetings and self evaluations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Make a decision earlier when deciding which backend to use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Better research</a:t>
            </a: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9854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8F41-C57A-4B76-9245-781EB869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SPMP DEFECTS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1B21AC-61E2-4847-BDF3-A16E0CCF7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98355"/>
              </p:ext>
            </p:extLst>
          </p:nvPr>
        </p:nvGraphicFramePr>
        <p:xfrm>
          <a:off x="554487" y="2847974"/>
          <a:ext cx="10069152" cy="2028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875">
                  <a:extLst>
                    <a:ext uri="{9D8B030D-6E8A-4147-A177-3AD203B41FA5}">
                      <a16:colId xmlns:a16="http://schemas.microsoft.com/office/drawing/2014/main" val="2818400563"/>
                    </a:ext>
                  </a:extLst>
                </a:gridCol>
                <a:gridCol w="2453674">
                  <a:extLst>
                    <a:ext uri="{9D8B030D-6E8A-4147-A177-3AD203B41FA5}">
                      <a16:colId xmlns:a16="http://schemas.microsoft.com/office/drawing/2014/main" val="2360231208"/>
                    </a:ext>
                  </a:extLst>
                </a:gridCol>
                <a:gridCol w="1841392">
                  <a:extLst>
                    <a:ext uri="{9D8B030D-6E8A-4147-A177-3AD203B41FA5}">
                      <a16:colId xmlns:a16="http://schemas.microsoft.com/office/drawing/2014/main" val="479335433"/>
                    </a:ext>
                  </a:extLst>
                </a:gridCol>
                <a:gridCol w="1994746">
                  <a:extLst>
                    <a:ext uri="{9D8B030D-6E8A-4147-A177-3AD203B41FA5}">
                      <a16:colId xmlns:a16="http://schemas.microsoft.com/office/drawing/2014/main" val="337011604"/>
                    </a:ext>
                  </a:extLst>
                </a:gridCol>
                <a:gridCol w="2017465">
                  <a:extLst>
                    <a:ext uri="{9D8B030D-6E8A-4147-A177-3AD203B41FA5}">
                      <a16:colId xmlns:a16="http://schemas.microsoft.com/office/drawing/2014/main" val="682667876"/>
                    </a:ext>
                  </a:extLst>
                </a:gridCol>
              </a:tblGrid>
              <a:tr h="7213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Artifact or Deliverable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Who (individual and team)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Estimated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Actual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Difference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extLst>
                  <a:ext uri="{0D108BD9-81ED-4DB2-BD59-A6C34878D82A}">
                    <a16:rowId xmlns:a16="http://schemas.microsoft.com/office/drawing/2014/main" val="4139352601"/>
                  </a:ext>
                </a:extLst>
              </a:tr>
              <a:tr h="438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SPMP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Marc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5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2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3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extLst>
                  <a:ext uri="{0D108BD9-81ED-4DB2-BD59-A6C34878D82A}">
                    <a16:rowId xmlns:a16="http://schemas.microsoft.com/office/drawing/2014/main" val="382580353"/>
                  </a:ext>
                </a:extLst>
              </a:tr>
              <a:tr h="431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Mehmed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9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2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7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extLst>
                  <a:ext uri="{0D108BD9-81ED-4DB2-BD59-A6C34878D82A}">
                    <a16:rowId xmlns:a16="http://schemas.microsoft.com/office/drawing/2014/main" val="4127580971"/>
                  </a:ext>
                </a:extLst>
              </a:tr>
              <a:tr h="437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 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Team summary (Avg.)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7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>
                          <a:effectLst/>
                        </a:rPr>
                        <a:t>2</a:t>
                      </a:r>
                      <a:endParaRPr lang="en-HK" sz="1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900" dirty="0">
                          <a:effectLst/>
                        </a:rPr>
                        <a:t>5</a:t>
                      </a:r>
                      <a:endParaRPr lang="en-HK" sz="1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956" marR="70429" marT="12495" marB="0"/>
                </a:tc>
                <a:extLst>
                  <a:ext uri="{0D108BD9-81ED-4DB2-BD59-A6C34878D82A}">
                    <a16:rowId xmlns:a16="http://schemas.microsoft.com/office/drawing/2014/main" val="110261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43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E2E5-CCC4-4287-B55F-A57963B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 DEFECTS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258252-0F7F-4386-AF96-93D6D3C75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33646"/>
              </p:ext>
            </p:extLst>
          </p:nvPr>
        </p:nvGraphicFramePr>
        <p:xfrm>
          <a:off x="283356" y="2790825"/>
          <a:ext cx="10642385" cy="2143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2177">
                  <a:extLst>
                    <a:ext uri="{9D8B030D-6E8A-4147-A177-3AD203B41FA5}">
                      <a16:colId xmlns:a16="http://schemas.microsoft.com/office/drawing/2014/main" val="2388850382"/>
                    </a:ext>
                  </a:extLst>
                </a:gridCol>
                <a:gridCol w="2593361">
                  <a:extLst>
                    <a:ext uri="{9D8B030D-6E8A-4147-A177-3AD203B41FA5}">
                      <a16:colId xmlns:a16="http://schemas.microsoft.com/office/drawing/2014/main" val="3375124952"/>
                    </a:ext>
                  </a:extLst>
                </a:gridCol>
                <a:gridCol w="1928212">
                  <a:extLst>
                    <a:ext uri="{9D8B030D-6E8A-4147-A177-3AD203B41FA5}">
                      <a16:colId xmlns:a16="http://schemas.microsoft.com/office/drawing/2014/main" val="2978261984"/>
                    </a:ext>
                  </a:extLst>
                </a:gridCol>
                <a:gridCol w="2126316">
                  <a:extLst>
                    <a:ext uri="{9D8B030D-6E8A-4147-A177-3AD203B41FA5}">
                      <a16:colId xmlns:a16="http://schemas.microsoft.com/office/drawing/2014/main" val="1548683717"/>
                    </a:ext>
                  </a:extLst>
                </a:gridCol>
                <a:gridCol w="2132319">
                  <a:extLst>
                    <a:ext uri="{9D8B030D-6E8A-4147-A177-3AD203B41FA5}">
                      <a16:colId xmlns:a16="http://schemas.microsoft.com/office/drawing/2014/main" val="3942258135"/>
                    </a:ext>
                  </a:extLst>
                </a:gridCol>
              </a:tblGrid>
              <a:tr h="768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 dirty="0" err="1">
                          <a:effectLst/>
                        </a:rPr>
                        <a:t>Artifact</a:t>
                      </a:r>
                      <a:r>
                        <a:rPr lang="en-HK" sz="2100" dirty="0">
                          <a:effectLst/>
                        </a:rPr>
                        <a:t> or Deliverable </a:t>
                      </a:r>
                      <a:endParaRPr lang="en-HK" sz="2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Who (individual and team) 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Estimated 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Actual 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Difference 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extLst>
                  <a:ext uri="{0D108BD9-81ED-4DB2-BD59-A6C34878D82A}">
                    <a16:rowId xmlns:a16="http://schemas.microsoft.com/office/drawing/2014/main" val="578920302"/>
                  </a:ext>
                </a:extLst>
              </a:tr>
              <a:tr h="45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RAS 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Marc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36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30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6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extLst>
                  <a:ext uri="{0D108BD9-81ED-4DB2-BD59-A6C34878D82A}">
                    <a16:rowId xmlns:a16="http://schemas.microsoft.com/office/drawing/2014/main" val="667682749"/>
                  </a:ext>
                </a:extLst>
              </a:tr>
              <a:tr h="4622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 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Mehmed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25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30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-5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extLst>
                  <a:ext uri="{0D108BD9-81ED-4DB2-BD59-A6C34878D82A}">
                    <a16:rowId xmlns:a16="http://schemas.microsoft.com/office/drawing/2014/main" val="3039717670"/>
                  </a:ext>
                </a:extLst>
              </a:tr>
              <a:tr h="456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 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Team summary (Avg.)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31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>
                          <a:effectLst/>
                        </a:rPr>
                        <a:t>30</a:t>
                      </a:r>
                      <a:endParaRPr lang="en-HK" sz="2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100" dirty="0">
                          <a:effectLst/>
                        </a:rPr>
                        <a:t>1</a:t>
                      </a:r>
                      <a:endParaRPr lang="en-HK" sz="2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070" marR="74439" marT="19210" marB="0"/>
                </a:tc>
                <a:extLst>
                  <a:ext uri="{0D108BD9-81ED-4DB2-BD59-A6C34878D82A}">
                    <a16:rowId xmlns:a16="http://schemas.microsoft.com/office/drawing/2014/main" val="87735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A11A-4553-6744-B81A-B22A4C48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Quo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D5FF-8B8C-3B4F-88A0-EF967F4B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High skill-based jobs</a:t>
            </a:r>
          </a:p>
          <a:p>
            <a:pPr fontAlgn="base"/>
            <a:r>
              <a:rPr lang="en-US" dirty="0"/>
              <a:t>Data Misuse/Privacy Breach</a:t>
            </a:r>
          </a:p>
          <a:p>
            <a:pPr fontAlgn="base"/>
            <a:r>
              <a:rPr lang="en-US" dirty="0"/>
              <a:t>Data Security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F8FD9-E53B-A54C-A302-88910AE2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11" y="1719313"/>
            <a:ext cx="4151828" cy="31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43D1-877C-48D5-BBC6-A8771B8F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 DEFECTS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E0AF46-0719-4D5C-9819-2E4069CF4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627096"/>
              </p:ext>
            </p:extLst>
          </p:nvPr>
        </p:nvGraphicFramePr>
        <p:xfrm>
          <a:off x="515100" y="2838450"/>
          <a:ext cx="10305511" cy="2076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232">
                  <a:extLst>
                    <a:ext uri="{9D8B030D-6E8A-4147-A177-3AD203B41FA5}">
                      <a16:colId xmlns:a16="http://schemas.microsoft.com/office/drawing/2014/main" val="1248501388"/>
                    </a:ext>
                  </a:extLst>
                </a:gridCol>
                <a:gridCol w="2511270">
                  <a:extLst>
                    <a:ext uri="{9D8B030D-6E8A-4147-A177-3AD203B41FA5}">
                      <a16:colId xmlns:a16="http://schemas.microsoft.com/office/drawing/2014/main" val="3688045331"/>
                    </a:ext>
                  </a:extLst>
                </a:gridCol>
                <a:gridCol w="1867177">
                  <a:extLst>
                    <a:ext uri="{9D8B030D-6E8A-4147-A177-3AD203B41FA5}">
                      <a16:colId xmlns:a16="http://schemas.microsoft.com/office/drawing/2014/main" val="1120395778"/>
                    </a:ext>
                  </a:extLst>
                </a:gridCol>
                <a:gridCol w="2059010">
                  <a:extLst>
                    <a:ext uri="{9D8B030D-6E8A-4147-A177-3AD203B41FA5}">
                      <a16:colId xmlns:a16="http://schemas.microsoft.com/office/drawing/2014/main" val="3979079971"/>
                    </a:ext>
                  </a:extLst>
                </a:gridCol>
                <a:gridCol w="2064822">
                  <a:extLst>
                    <a:ext uri="{9D8B030D-6E8A-4147-A177-3AD203B41FA5}">
                      <a16:colId xmlns:a16="http://schemas.microsoft.com/office/drawing/2014/main" val="56538137"/>
                    </a:ext>
                  </a:extLst>
                </a:gridCol>
              </a:tblGrid>
              <a:tr h="738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Artifact or Deliverable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Who (individual and team)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Estimated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Actual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Difference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extLst>
                  <a:ext uri="{0D108BD9-81ED-4DB2-BD59-A6C34878D82A}">
                    <a16:rowId xmlns:a16="http://schemas.microsoft.com/office/drawing/2014/main" val="1480959223"/>
                  </a:ext>
                </a:extLst>
              </a:tr>
              <a:tr h="4476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SDD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Marc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20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 dirty="0">
                          <a:effectLst/>
                        </a:rPr>
                        <a:t>12</a:t>
                      </a:r>
                      <a:endParaRPr lang="en-HK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HK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extLst>
                  <a:ext uri="{0D108BD9-81ED-4DB2-BD59-A6C34878D82A}">
                    <a16:rowId xmlns:a16="http://schemas.microsoft.com/office/drawing/2014/main" val="1647225274"/>
                  </a:ext>
                </a:extLst>
              </a:tr>
              <a:tr h="4429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Mehmed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12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 dirty="0">
                          <a:effectLst/>
                        </a:rPr>
                        <a:t>12 </a:t>
                      </a:r>
                      <a:endParaRPr lang="en-HK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HK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extLst>
                  <a:ext uri="{0D108BD9-81ED-4DB2-BD59-A6C34878D82A}">
                    <a16:rowId xmlns:a16="http://schemas.microsoft.com/office/drawing/2014/main" val="1430773095"/>
                  </a:ext>
                </a:extLst>
              </a:tr>
              <a:tr h="4476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Team summary (Avg.) 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>
                          <a:effectLst/>
                        </a:rPr>
                        <a:t>16</a:t>
                      </a:r>
                      <a:endParaRPr lang="en-HK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 dirty="0">
                          <a:effectLst/>
                        </a:rPr>
                        <a:t>12 </a:t>
                      </a:r>
                      <a:endParaRPr lang="en-HK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2000" dirty="0">
                          <a:effectLst/>
                        </a:rPr>
                        <a:t>4</a:t>
                      </a:r>
                      <a:endParaRPr lang="en-HK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888" marR="72083" marT="18602" marB="0"/>
                </a:tc>
                <a:extLst>
                  <a:ext uri="{0D108BD9-81ED-4DB2-BD59-A6C34878D82A}">
                    <a16:rowId xmlns:a16="http://schemas.microsoft.com/office/drawing/2014/main" val="411402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74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F27C-AB96-A949-B845-20AA743A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573" y="2836429"/>
            <a:ext cx="5742914" cy="92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Questions &amp; Answers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9A539-8064-4443-A7E8-9B3B3A99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05" y="1197861"/>
            <a:ext cx="1597891" cy="15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0F8-D5A5-6140-BE14-9520908B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EF8E-66FE-1C49-8896-B8BDE0DA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https://www.abiresearch.com/press/big-data-spending-to-reach-114-billion-in-2018-loo/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https://www.forbes.com/sites/louiscolumbus/2015/03/15/data-analytics-dominates-enterprises-spending-plans-for-2015/#716c2e3b1801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:https://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www.forbes.com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/sites/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louiscolumbus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/2017/05/13/ibm-predicts-demand-for-data-scientists-will-soar-28-by-2020/</a:t>
            </a:r>
          </a:p>
          <a:p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http://www.cmo.com/features/articles/2017/8/24/15-mindblowing-stats-about-artificial-intelligence-dmexco.html#gs.C8AMRi8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marketinginsidergroup.com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/strategy/big-data-trends-you-should-know-about-in-2018-infographic/</a:t>
            </a:r>
          </a:p>
          <a:p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http://adage.com/article/advertising/godaddy-bows-global-campaign/303482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57E31-B2B5-C842-919B-70340EA3D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957" y="795776"/>
            <a:ext cx="1124054" cy="11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2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30CA-9F12-0943-A108-F82C9D8F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24C-147F-1344-8306-9C49432B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697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Companies employ large teams of expertise spanning multiple fields in order to conduct data analysis.</a:t>
            </a:r>
          </a:p>
          <a:p>
            <a:pPr fontAlgn="base"/>
            <a:r>
              <a:rPr lang="en-US" dirty="0"/>
              <a:t>Concerns from general public on individual data collected.</a:t>
            </a:r>
          </a:p>
          <a:p>
            <a:pPr fontAlgn="base"/>
            <a:r>
              <a:rPr lang="en-US" dirty="0"/>
              <a:t>Concerns about individual employees leaking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5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D52-0D38-8243-8449-2BFDAC9D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8400-D09B-8749-9B4D-FD1032ED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Lack of expertise in this field → cannot easily find large pools of experts, therefore need to incur large expenditures on hiring skilled personnel.</a:t>
            </a:r>
          </a:p>
          <a:p>
            <a:pPr fontAlgn="base"/>
            <a:r>
              <a:rPr lang="en-US" sz="2000" dirty="0"/>
              <a:t>Because of specific skill set required for data analytics, most growing companies are not able to incorporate these methods to determine insights and strategy for growing their operations.</a:t>
            </a:r>
          </a:p>
          <a:p>
            <a:pPr fontAlgn="base"/>
            <a:r>
              <a:rPr lang="en-US" sz="2000" dirty="0"/>
              <a:t>General public is distrusting of organizations using data analytics when potential for growth is immense.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5FD51-1E0C-2948-9FFD-22763F68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40" y="4885741"/>
            <a:ext cx="2725886" cy="19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9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08E-6E98-4A4F-824E-A3486AD3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E34C-4BAD-DD4D-86FA-13E2FE3F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93871"/>
            <a:ext cx="9905999" cy="354171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Estimates for global spending on big data in 2018 exceed $114 billion USD.</a:t>
            </a:r>
            <a:r>
              <a:rPr lang="en-US" baseline="30000" dirty="0"/>
              <a:t>1</a:t>
            </a:r>
            <a:endParaRPr lang="en-US" dirty="0"/>
          </a:p>
          <a:p>
            <a:pPr fontAlgn="base"/>
            <a:r>
              <a:rPr lang="en-US" dirty="0"/>
              <a:t>80% of enterprises and 63% of small &amp; medium businesses (SMBs) already have deployed or are planning to deploy big data projects in 2019.</a:t>
            </a:r>
            <a:r>
              <a:rPr lang="en-US" baseline="30000" dirty="0"/>
              <a:t>2</a:t>
            </a:r>
            <a:endParaRPr lang="en-US" dirty="0"/>
          </a:p>
          <a:p>
            <a:pPr fontAlgn="base"/>
            <a:r>
              <a:rPr lang="en-US" dirty="0"/>
              <a:t>IBM predicts that demand for data scientist will increase 28% by 2020.</a:t>
            </a:r>
            <a:r>
              <a:rPr lang="en-US" baseline="30000" dirty="0"/>
              <a:t>3 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743D6-251B-A14B-B8D3-E092FAF9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88" y="6052298"/>
            <a:ext cx="853503" cy="77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4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9D0D-603A-4545-9FB7-6451FD62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 -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20B2-BED8-4047-BEDC-541AB9B4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When asked about next big marketing trend, survey respondents identified consumer personalization (29%), AI (26%) and voice search (21.23%).</a:t>
            </a:r>
            <a:r>
              <a:rPr lang="en-US" sz="2000" baseline="30000" dirty="0"/>
              <a:t>4</a:t>
            </a:r>
            <a:r>
              <a:rPr lang="en-US" sz="2000" dirty="0"/>
              <a:t> </a:t>
            </a:r>
          </a:p>
          <a:p>
            <a:pPr fontAlgn="base"/>
            <a:r>
              <a:rPr lang="en-US" sz="2000" dirty="0"/>
              <a:t>Fast growing IOT Networks will provide more data and touchpoints for businesses to collect information.</a:t>
            </a:r>
            <a:r>
              <a:rPr lang="en-US" sz="2000" baseline="30000" dirty="0"/>
              <a:t>5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C7AFD-5953-A349-96B3-436F6CBA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92" y="4695655"/>
            <a:ext cx="2534038" cy="21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68D-1EC0-404C-9097-85D7D7CD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Opportunity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9BE7-16A3-C946-8813-1E862947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With help of machine learning, companies no longer have to invest money into technologists for decision making → productivity can increase substantially</a:t>
            </a:r>
          </a:p>
          <a:p>
            <a:pPr fontAlgn="base"/>
            <a:r>
              <a:rPr lang="en-US" dirty="0"/>
              <a:t>Marketing strategy trending towards consumer personalization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53ECE-E746-D443-8078-5BECE81A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24" y="5791201"/>
            <a:ext cx="1708589" cy="10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5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039D-D50C-0144-AA3D-5AE4AD58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AnalogY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B4A6-7ADD-C84B-AB64-A532C0F1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IBM commercial transition 2014 -&gt; 2016. From a “World of Big Data” to “Police use of Data Analytics”, and “Make smarter decision”.</a:t>
            </a:r>
          </a:p>
          <a:p>
            <a:pPr fontAlgn="base"/>
            <a:r>
              <a:rPr lang="en-US" dirty="0"/>
              <a:t>IBM Watson lets you learn more with less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4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A9D3-0D7E-7C49-B825-2E70D35E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-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32F9E-4953-47FC-8722-FE6176DC6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33" y="1734157"/>
            <a:ext cx="8656757" cy="4505325"/>
          </a:xfrm>
        </p:spPr>
      </p:pic>
    </p:spTree>
    <p:extLst>
      <p:ext uri="{BB962C8B-B14F-4D97-AF65-F5344CB8AC3E}">
        <p14:creationId xmlns:p14="http://schemas.microsoft.com/office/powerpoint/2010/main" val="308374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683</TotalTime>
  <Words>567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</vt:lpstr>
      <vt:lpstr> DNA Deep Network Analysis</vt:lpstr>
      <vt:lpstr>Status Quo</vt:lpstr>
      <vt:lpstr>Observations</vt:lpstr>
      <vt:lpstr>Story</vt:lpstr>
      <vt:lpstr>Insight - Requirements</vt:lpstr>
      <vt:lpstr>Insight - Requirements</vt:lpstr>
      <vt:lpstr>Opportunity - Analysis</vt:lpstr>
      <vt:lpstr>AnalogY</vt:lpstr>
      <vt:lpstr>Solution - Design</vt:lpstr>
      <vt:lpstr>Solution - Design</vt:lpstr>
      <vt:lpstr>Solution – Design</vt:lpstr>
      <vt:lpstr>DEMO</vt:lpstr>
      <vt:lpstr>Advantage</vt:lpstr>
      <vt:lpstr>Ethos - Future work</vt:lpstr>
      <vt:lpstr>Post Implementation Review</vt:lpstr>
      <vt:lpstr>Post Implementation Review</vt:lpstr>
      <vt:lpstr>POST IMPLEMENTATION REVIEW</vt:lpstr>
      <vt:lpstr>SPMP DEFECTS</vt:lpstr>
      <vt:lpstr>RAS DEFECTS</vt:lpstr>
      <vt:lpstr>SDD DEFECTS</vt:lpstr>
      <vt:lpstr>PowerPoint Presentation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DNA Deep Network Analysis</dc:title>
  <dc:creator>Mehmed Mladenov</dc:creator>
  <cp:lastModifiedBy>Marc Tse</cp:lastModifiedBy>
  <cp:revision>26</cp:revision>
  <dcterms:created xsi:type="dcterms:W3CDTF">2018-12-12T00:28:44Z</dcterms:created>
  <dcterms:modified xsi:type="dcterms:W3CDTF">2018-12-12T12:45:14Z</dcterms:modified>
</cp:coreProperties>
</file>